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6" r:id="rId6"/>
    <p:sldId id="261" r:id="rId7"/>
    <p:sldId id="267" r:id="rId8"/>
    <p:sldId id="265" r:id="rId9"/>
    <p:sldId id="26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1" d="100"/>
          <a:sy n="131" d="100"/>
        </p:scale>
        <p:origin x="-2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03FAA-CB44-4548-B9DC-DD84BDECB416}" type="datetimeFigureOut">
              <a:rPr lang="en-US"/>
              <a:t>10/17/16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D111B-C6D8-4BEA-AC29-A9C78CC049B0}" type="slidenum">
              <a:rPr lang="en-US"/>
              <a:t>‹#›</a:t>
            </a:fld>
            <a:endParaRPr lang="en-US"/>
          </a:p>
        </p:txBody>
      </p:sp>
    </p:spTree>
    <p:extLst>
      <p:ext uri="{BB962C8B-B14F-4D97-AF65-F5344CB8AC3E}">
        <p14:creationId xmlns:p14="http://schemas.microsoft.com/office/powerpoint/2010/main" val="147059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5D111B-C6D8-4BEA-AC29-A9C78CC049B0}" type="slidenum">
              <a:rPr lang="en-US"/>
              <a:t>4</a:t>
            </a:fld>
            <a:endParaRPr lang="en-US"/>
          </a:p>
        </p:txBody>
      </p:sp>
    </p:spTree>
    <p:extLst>
      <p:ext uri="{BB962C8B-B14F-4D97-AF65-F5344CB8AC3E}">
        <p14:creationId xmlns:p14="http://schemas.microsoft.com/office/powerpoint/2010/main" val="87693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5D111B-C6D8-4BEA-AC29-A9C78CC049B0}" type="slidenum">
              <a:rPr lang="en-US"/>
              <a:t>6</a:t>
            </a:fld>
            <a:endParaRPr lang="en-US"/>
          </a:p>
        </p:txBody>
      </p:sp>
    </p:spTree>
    <p:extLst>
      <p:ext uri="{BB962C8B-B14F-4D97-AF65-F5344CB8AC3E}">
        <p14:creationId xmlns:p14="http://schemas.microsoft.com/office/powerpoint/2010/main" val="106339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5D111B-C6D8-4BEA-AC29-A9C78CC049B0}" type="slidenum">
              <a:rPr lang="en-US"/>
              <a:t>8</a:t>
            </a:fld>
            <a:endParaRPr lang="en-US"/>
          </a:p>
        </p:txBody>
      </p:sp>
    </p:spTree>
    <p:extLst>
      <p:ext uri="{BB962C8B-B14F-4D97-AF65-F5344CB8AC3E}">
        <p14:creationId xmlns:p14="http://schemas.microsoft.com/office/powerpoint/2010/main" val="345722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3A2163-3E16-5B47-8A1D-1BBBBFB9F29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170052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3A2163-3E16-5B47-8A1D-1BBBBFB9F29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321468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3A2163-3E16-5B47-8A1D-1BBBBFB9F29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209520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3A2163-3E16-5B47-8A1D-1BBBBFB9F29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115245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3A2163-3E16-5B47-8A1D-1BBBBFB9F29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13306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3A2163-3E16-5B47-8A1D-1BBBBFB9F29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291640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A2163-3E16-5B47-8A1D-1BBBBFB9F293}"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268301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3A2163-3E16-5B47-8A1D-1BBBBFB9F293}"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387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A2163-3E16-5B47-8A1D-1BBBBFB9F293}"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151142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A2163-3E16-5B47-8A1D-1BBBBFB9F29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76189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3A2163-3E16-5B47-8A1D-1BBBBFB9F29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40B4-E01F-F547-81A9-12E774D70D18}" type="slidenum">
              <a:rPr lang="en-US" smtClean="0"/>
              <a:t>‹#›</a:t>
            </a:fld>
            <a:endParaRPr lang="en-US"/>
          </a:p>
        </p:txBody>
      </p:sp>
    </p:spTree>
    <p:extLst>
      <p:ext uri="{BB962C8B-B14F-4D97-AF65-F5344CB8AC3E}">
        <p14:creationId xmlns:p14="http://schemas.microsoft.com/office/powerpoint/2010/main" val="3578299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A2163-3E16-5B47-8A1D-1BBBBFB9F293}" type="datetimeFigureOut">
              <a:rPr lang="en-US" smtClean="0"/>
              <a:t>10/17/16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140B4-E01F-F547-81A9-12E774D70D18}" type="slidenum">
              <a:rPr lang="en-US" smtClean="0"/>
              <a:t>‹#›</a:t>
            </a:fld>
            <a:endParaRPr lang="en-US"/>
          </a:p>
        </p:txBody>
      </p:sp>
    </p:spTree>
    <p:extLst>
      <p:ext uri="{BB962C8B-B14F-4D97-AF65-F5344CB8AC3E}">
        <p14:creationId xmlns:p14="http://schemas.microsoft.com/office/powerpoint/2010/main" val="390938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Schoolbook"/>
                <a:cs typeface="Century Schoolbook"/>
              </a:rPr>
              <a:t>Economy Outlook in Three Categorizations</a:t>
            </a:r>
          </a:p>
        </p:txBody>
      </p:sp>
      <p:sp>
        <p:nvSpPr>
          <p:cNvPr id="3" name="Subtitle 2"/>
          <p:cNvSpPr>
            <a:spLocks noGrp="1"/>
          </p:cNvSpPr>
          <p:nvPr>
            <p:ph type="subTitle" idx="1"/>
          </p:nvPr>
        </p:nvSpPr>
        <p:spPr/>
        <p:txBody>
          <a:bodyPr>
            <a:normAutofit/>
          </a:bodyPr>
          <a:lstStyle/>
          <a:p>
            <a:r>
              <a:rPr lang="en-US" sz="1800" dirty="0">
                <a:latin typeface="Times New Roman"/>
                <a:cs typeface="Times New Roman"/>
              </a:rPr>
              <a:t>National Economy, personal Finances, and Inequality</a:t>
            </a:r>
          </a:p>
          <a:p>
            <a:endParaRPr lang="en-US" sz="1800" dirty="0">
              <a:latin typeface="Times New Roman"/>
              <a:cs typeface="Times New Roman"/>
            </a:endParaRPr>
          </a:p>
          <a:p>
            <a:r>
              <a:rPr lang="en-US" sz="1800" dirty="0" err="1">
                <a:latin typeface="Times New Roman"/>
                <a:cs typeface="Times New Roman"/>
              </a:rPr>
              <a:t>Yehui</a:t>
            </a:r>
            <a:r>
              <a:rPr lang="en-US" sz="1800" dirty="0">
                <a:latin typeface="Times New Roman"/>
                <a:cs typeface="Times New Roman"/>
              </a:rPr>
              <a:t> He</a:t>
            </a:r>
          </a:p>
        </p:txBody>
      </p:sp>
    </p:spTree>
    <p:extLst>
      <p:ext uri="{BB962C8B-B14F-4D97-AF65-F5344CB8AC3E}">
        <p14:creationId xmlns:p14="http://schemas.microsoft.com/office/powerpoint/2010/main" val="254454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Overview	</a:t>
            </a:r>
          </a:p>
        </p:txBody>
      </p:sp>
      <p:sp>
        <p:nvSpPr>
          <p:cNvPr id="3" name="Content Placeholder 2"/>
          <p:cNvSpPr>
            <a:spLocks noGrp="1"/>
          </p:cNvSpPr>
          <p:nvPr>
            <p:ph idx="1"/>
          </p:nvPr>
        </p:nvSpPr>
        <p:spPr/>
        <p:txBody>
          <a:bodyPr/>
          <a:lstStyle/>
          <a:p>
            <a:r>
              <a:rPr lang="en-US" sz="1800" dirty="0">
                <a:latin typeface="Times New Roman"/>
                <a:cs typeface="Times New Roman"/>
              </a:rPr>
              <a:t>National Level</a:t>
            </a:r>
          </a:p>
          <a:p>
            <a:pPr marL="800100" lvl="1" indent="-400050">
              <a:buFont typeface="+mj-lt"/>
              <a:buAutoNum type="romanUcPeriod"/>
            </a:pPr>
            <a:r>
              <a:rPr lang="en-US" sz="1400" dirty="0">
                <a:latin typeface="Times New Roman"/>
                <a:cs typeface="Times New Roman"/>
              </a:rPr>
              <a:t>Gloomy economic context</a:t>
            </a:r>
          </a:p>
          <a:p>
            <a:pPr marL="800100" lvl="1" indent="-400050">
              <a:buFont typeface="+mj-lt"/>
              <a:buAutoNum type="romanUcPeriod"/>
            </a:pPr>
            <a:r>
              <a:rPr lang="en-US" sz="1400" dirty="0">
                <a:latin typeface="Times New Roman"/>
                <a:cs typeface="Times New Roman"/>
              </a:rPr>
              <a:t>Dissatisfaction with the economy</a:t>
            </a:r>
          </a:p>
          <a:p>
            <a:pPr marL="0" indent="0">
              <a:buNone/>
            </a:pPr>
            <a:endParaRPr lang="en-US" sz="1800" dirty="0">
              <a:latin typeface="Times New Roman"/>
              <a:cs typeface="Times New Roman"/>
            </a:endParaRPr>
          </a:p>
          <a:p>
            <a:r>
              <a:rPr lang="en-US" sz="1800" dirty="0">
                <a:latin typeface="Times New Roman"/>
                <a:cs typeface="Times New Roman"/>
              </a:rPr>
              <a:t>Personal Finances</a:t>
            </a:r>
          </a:p>
          <a:p>
            <a:pPr marL="800100" lvl="1" indent="-400050">
              <a:buFont typeface="+mj-lt"/>
              <a:buAutoNum type="romanUcPeriod"/>
            </a:pPr>
            <a:r>
              <a:rPr lang="en-US" sz="1400" dirty="0">
                <a:latin typeface="Times New Roman"/>
                <a:cs typeface="Times New Roman"/>
              </a:rPr>
              <a:t>Personal finances better than national </a:t>
            </a:r>
            <a:r>
              <a:rPr lang="en-US" sz="1400" dirty="0" smtClean="0">
                <a:latin typeface="Times New Roman"/>
                <a:cs typeface="Times New Roman"/>
              </a:rPr>
              <a:t>economy</a:t>
            </a:r>
            <a:endParaRPr lang="en-US" sz="1800" dirty="0">
              <a:latin typeface="Times New Roman"/>
              <a:cs typeface="Times New Roman"/>
            </a:endParaRPr>
          </a:p>
          <a:p>
            <a:r>
              <a:rPr lang="en-US" sz="1800" dirty="0" smtClean="0">
                <a:latin typeface="Times New Roman"/>
                <a:cs typeface="Times New Roman"/>
              </a:rPr>
              <a:t>Inequality</a:t>
            </a:r>
            <a:endParaRPr lang="en-US" sz="1400" dirty="0">
              <a:latin typeface="Times New Roman"/>
              <a:cs typeface="Times New Roman"/>
            </a:endParaRPr>
          </a:p>
          <a:p>
            <a:pPr marL="800100" lvl="1" indent="-400050">
              <a:buFont typeface="+mj-lt"/>
              <a:buAutoNum type="romanUcPeriod"/>
            </a:pPr>
            <a:r>
              <a:rPr lang="en-US" sz="1400" dirty="0" smtClean="0">
                <a:latin typeface="Times New Roman"/>
                <a:cs typeface="Times New Roman"/>
              </a:rPr>
              <a:t>   </a:t>
            </a:r>
            <a:r>
              <a:rPr lang="en-US" sz="1400" dirty="0" smtClean="0">
                <a:latin typeface="Times New Roman"/>
                <a:cs typeface="Times New Roman"/>
              </a:rPr>
              <a:t> Next </a:t>
            </a:r>
            <a:r>
              <a:rPr lang="en-US" sz="1400" dirty="0">
                <a:latin typeface="Times New Roman"/>
                <a:cs typeface="Times New Roman"/>
              </a:rPr>
              <a:t>generation</a:t>
            </a:r>
          </a:p>
        </p:txBody>
      </p:sp>
    </p:spTree>
    <p:extLst>
      <p:ext uri="{BB962C8B-B14F-4D97-AF65-F5344CB8AC3E}">
        <p14:creationId xmlns:p14="http://schemas.microsoft.com/office/powerpoint/2010/main" val="421176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sz="3600" dirty="0">
                <a:latin typeface="Times New Roman"/>
                <a:cs typeface="Times New Roman"/>
              </a:rPr>
              <a:t>National and Economic Conditions</a:t>
            </a:r>
          </a:p>
        </p:txBody>
      </p:sp>
      <p:pic>
        <p:nvPicPr>
          <p:cNvPr id="5" name="Content Placeholder 4" descr="Rplot1.png"/>
          <p:cNvPicPr>
            <a:picLocks noGrp="1" noChangeAspect="1"/>
          </p:cNvPicPr>
          <p:nvPr>
            <p:ph idx="1"/>
          </p:nvPr>
        </p:nvPicPr>
        <p:blipFill>
          <a:blip r:embed="rId2">
            <a:extLst>
              <a:ext uri="{28A0092B-C50C-407E-A947-70E740481C1C}">
                <a14:useLocalDpi xmlns:a14="http://schemas.microsoft.com/office/drawing/2010/main" val="0"/>
              </a:ext>
            </a:extLst>
          </a:blip>
          <a:srcRect l="-33706" r="-33706"/>
          <a:stretch>
            <a:fillRect/>
          </a:stretch>
        </p:blipFill>
        <p:spPr>
          <a:xfrm>
            <a:off x="0" y="1085841"/>
            <a:ext cx="8686800" cy="5448588"/>
          </a:xfrm>
        </p:spPr>
      </p:pic>
    </p:spTree>
    <p:extLst>
      <p:ext uri="{BB962C8B-B14F-4D97-AF65-F5344CB8AC3E}">
        <p14:creationId xmlns:p14="http://schemas.microsoft.com/office/powerpoint/2010/main" val="42790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sz="3600" dirty="0">
                <a:latin typeface="Times New Roman"/>
              </a:rPr>
              <a:t>Little Hope for the Coming Year</a:t>
            </a:r>
            <a:endParaRPr lang="en-US" sz="3600" dirty="0">
              <a:latin typeface="Times New Roman"/>
            </a:endParaRPr>
          </a:p>
        </p:txBody>
      </p:sp>
      <p:pic>
        <p:nvPicPr>
          <p:cNvPr id="4" name="Content Placeholder 3" descr="Rplot2.png"/>
          <p:cNvPicPr>
            <a:picLocks noGrp="1" noChangeAspect="1"/>
          </p:cNvPicPr>
          <p:nvPr>
            <p:ph idx="1"/>
          </p:nvPr>
        </p:nvPicPr>
        <p:blipFill>
          <a:blip r:embed="rId3">
            <a:extLst>
              <a:ext uri="{28A0092B-C50C-407E-A947-70E740481C1C}">
                <a14:useLocalDpi xmlns:a14="http://schemas.microsoft.com/office/drawing/2010/main" val="0"/>
              </a:ext>
            </a:extLst>
          </a:blip>
          <a:srcRect l="-33706" r="-33706"/>
          <a:stretch>
            <a:fillRect/>
          </a:stretch>
        </p:blipFill>
        <p:spPr>
          <a:xfrm>
            <a:off x="457200" y="1221570"/>
            <a:ext cx="8229600" cy="5051094"/>
          </a:xfrm>
        </p:spPr>
      </p:pic>
    </p:spTree>
    <p:extLst>
      <p:ext uri="{BB962C8B-B14F-4D97-AF65-F5344CB8AC3E}">
        <p14:creationId xmlns:p14="http://schemas.microsoft.com/office/powerpoint/2010/main" val="35871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a:cs typeface="Times New Roman"/>
              </a:rPr>
              <a:t>Observation of National Economy	</a:t>
            </a:r>
            <a:endParaRPr lang="en-US" sz="3600" dirty="0">
              <a:latin typeface="Times New Roman"/>
              <a:cs typeface="Times New Roman"/>
            </a:endParaRPr>
          </a:p>
        </p:txBody>
      </p:sp>
      <p:sp>
        <p:nvSpPr>
          <p:cNvPr id="3" name="Content Placeholder 2"/>
          <p:cNvSpPr>
            <a:spLocks noGrp="1"/>
          </p:cNvSpPr>
          <p:nvPr>
            <p:ph idx="1"/>
          </p:nvPr>
        </p:nvSpPr>
        <p:spPr/>
        <p:txBody>
          <a:bodyPr>
            <a:normAutofit/>
          </a:bodyPr>
          <a:lstStyle/>
          <a:p>
            <a:r>
              <a:rPr lang="en-US" sz="2000" dirty="0">
                <a:latin typeface="Times New Roman"/>
                <a:cs typeface="Times New Roman"/>
              </a:rPr>
              <a:t>Across the globe, few are happy with the direction of their country – less than half in 34 of the 39 countries surveyed say things are going well. Satisfaction is particularly low in advanced and developing economies, while publics in emerging markets tend to be somewhat more content.</a:t>
            </a:r>
          </a:p>
          <a:p>
            <a:r>
              <a:rPr lang="en-US" sz="2000" dirty="0">
                <a:latin typeface="Times New Roman"/>
                <a:cs typeface="Times New Roman"/>
              </a:rPr>
              <a:t>In addition to publics’ relatively </a:t>
            </a:r>
            <a:r>
              <a:rPr lang="en-US" sz="2000" dirty="0" smtClean="0">
                <a:latin typeface="Times New Roman"/>
                <a:cs typeface="Times New Roman"/>
              </a:rPr>
              <a:t>grim assessment </a:t>
            </a:r>
            <a:r>
              <a:rPr lang="en-US" sz="2000" dirty="0">
                <a:latin typeface="Times New Roman"/>
                <a:cs typeface="Times New Roman"/>
              </a:rPr>
              <a:t>of current conditions, many </a:t>
            </a:r>
            <a:r>
              <a:rPr lang="en-US" sz="2000" dirty="0" smtClean="0">
                <a:latin typeface="Times New Roman"/>
                <a:cs typeface="Times New Roman"/>
              </a:rPr>
              <a:t>across the </a:t>
            </a:r>
            <a:r>
              <a:rPr lang="en-US" sz="2000" dirty="0">
                <a:latin typeface="Times New Roman"/>
                <a:cs typeface="Times New Roman"/>
              </a:rPr>
              <a:t>globe are skeptical that things will </a:t>
            </a:r>
            <a:r>
              <a:rPr lang="en-US" sz="2000" dirty="0" smtClean="0">
                <a:latin typeface="Times New Roman"/>
                <a:cs typeface="Times New Roman"/>
              </a:rPr>
              <a:t>improve over </a:t>
            </a:r>
            <a:r>
              <a:rPr lang="en-US" sz="2000" dirty="0">
                <a:latin typeface="Times New Roman"/>
                <a:cs typeface="Times New Roman"/>
              </a:rPr>
              <a:t>the next 12 months. Fewer than half in </a:t>
            </a:r>
            <a:r>
              <a:rPr lang="en-US" sz="2000" dirty="0" smtClean="0">
                <a:latin typeface="Times New Roman"/>
                <a:cs typeface="Times New Roman"/>
              </a:rPr>
              <a:t>28 of </a:t>
            </a:r>
            <a:r>
              <a:rPr lang="en-US" sz="2000" dirty="0">
                <a:latin typeface="Times New Roman"/>
                <a:cs typeface="Times New Roman"/>
              </a:rPr>
              <a:t>the 39 countries surveyed expect the </a:t>
            </a:r>
            <a:r>
              <a:rPr lang="en-US" sz="2000" dirty="0" smtClean="0">
                <a:latin typeface="Times New Roman"/>
                <a:cs typeface="Times New Roman"/>
              </a:rPr>
              <a:t>economy will </a:t>
            </a:r>
            <a:r>
              <a:rPr lang="en-US" sz="2000" dirty="0">
                <a:latin typeface="Times New Roman"/>
                <a:cs typeface="Times New Roman"/>
              </a:rPr>
              <a:t>get better in the next year.</a:t>
            </a:r>
            <a:endParaRPr lang="en-US" sz="2000" dirty="0">
              <a:latin typeface="Times New Roman"/>
              <a:cs typeface="Times New Roman"/>
            </a:endParaRPr>
          </a:p>
        </p:txBody>
      </p:sp>
    </p:spTree>
    <p:extLst>
      <p:ext uri="{BB962C8B-B14F-4D97-AF65-F5344CB8AC3E}">
        <p14:creationId xmlns:p14="http://schemas.microsoft.com/office/powerpoint/2010/main" val="47546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sz="3600" dirty="0">
                <a:latin typeface="Times New Roman"/>
              </a:rPr>
              <a:t>Personal Economic Conditions</a:t>
            </a:r>
            <a:endParaRPr lang="en-US" sz="3600" dirty="0">
              <a:latin typeface="Times New Roman"/>
            </a:endParaRPr>
          </a:p>
        </p:txBody>
      </p:sp>
      <p:pic>
        <p:nvPicPr>
          <p:cNvPr id="4" name="Content Placeholder 3" descr="Rplot3.png"/>
          <p:cNvPicPr>
            <a:picLocks noGrp="1" noChangeAspect="1"/>
          </p:cNvPicPr>
          <p:nvPr>
            <p:ph idx="1"/>
          </p:nvPr>
        </p:nvPicPr>
        <p:blipFill>
          <a:blip r:embed="rId3">
            <a:extLst>
              <a:ext uri="{28A0092B-C50C-407E-A947-70E740481C1C}">
                <a14:useLocalDpi xmlns:a14="http://schemas.microsoft.com/office/drawing/2010/main" val="0"/>
              </a:ext>
            </a:extLst>
          </a:blip>
          <a:srcRect l="-33706" r="-33706"/>
          <a:stretch>
            <a:fillRect/>
          </a:stretch>
        </p:blipFill>
        <p:spPr>
          <a:xfrm>
            <a:off x="77553" y="1202180"/>
            <a:ext cx="8609247" cy="5264384"/>
          </a:xfrm>
        </p:spPr>
      </p:pic>
    </p:spTree>
    <p:extLst>
      <p:ext uri="{BB962C8B-B14F-4D97-AF65-F5344CB8AC3E}">
        <p14:creationId xmlns:p14="http://schemas.microsoft.com/office/powerpoint/2010/main" val="316035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latin typeface="Times New Roman"/>
                <a:cs typeface="Times New Roman"/>
              </a:rPr>
              <a:t>Among wealthier nations, Canadians, </a:t>
            </a:r>
            <a:r>
              <a:rPr lang="en-US" sz="2000" dirty="0" smtClean="0">
                <a:latin typeface="Times New Roman"/>
                <a:cs typeface="Times New Roman"/>
              </a:rPr>
              <a:t>Germans and </a:t>
            </a:r>
            <a:r>
              <a:rPr lang="en-US" sz="2000" dirty="0">
                <a:latin typeface="Times New Roman"/>
                <a:cs typeface="Times New Roman"/>
              </a:rPr>
              <a:t>Australians stand out as especially </a:t>
            </a:r>
            <a:r>
              <a:rPr lang="en-US" sz="2000" dirty="0" smtClean="0">
                <a:latin typeface="Times New Roman"/>
                <a:cs typeface="Times New Roman"/>
              </a:rPr>
              <a:t>satisfied with </a:t>
            </a:r>
            <a:r>
              <a:rPr lang="en-US" sz="2000" dirty="0">
                <a:latin typeface="Times New Roman"/>
                <a:cs typeface="Times New Roman"/>
              </a:rPr>
              <a:t>their personal </a:t>
            </a:r>
            <a:r>
              <a:rPr lang="en-US" sz="2000" dirty="0" smtClean="0">
                <a:latin typeface="Times New Roman"/>
                <a:cs typeface="Times New Roman"/>
              </a:rPr>
              <a:t>finances</a:t>
            </a:r>
          </a:p>
          <a:p>
            <a:r>
              <a:rPr lang="en-US" sz="2000" dirty="0">
                <a:latin typeface="Times New Roman"/>
                <a:cs typeface="Times New Roman"/>
              </a:rPr>
              <a:t>In nine of the 11 emerging nations polled, </a:t>
            </a:r>
            <a:r>
              <a:rPr lang="en-US" sz="2000" dirty="0" smtClean="0">
                <a:latin typeface="Times New Roman"/>
                <a:cs typeface="Times New Roman"/>
              </a:rPr>
              <a:t>more than </a:t>
            </a:r>
            <a:r>
              <a:rPr lang="en-US" sz="2000" dirty="0">
                <a:latin typeface="Times New Roman"/>
                <a:cs typeface="Times New Roman"/>
              </a:rPr>
              <a:t>half say their situation is good</a:t>
            </a:r>
            <a:r>
              <a:rPr lang="en-US" sz="2000" dirty="0" smtClean="0">
                <a:latin typeface="Times New Roman"/>
                <a:cs typeface="Times New Roman"/>
              </a:rPr>
              <a:t>.</a:t>
            </a:r>
          </a:p>
          <a:p>
            <a:r>
              <a:rPr lang="en-US" sz="2000" dirty="0">
                <a:latin typeface="Times New Roman"/>
                <a:cs typeface="Times New Roman"/>
              </a:rPr>
              <a:t>While personal assessments are generally </a:t>
            </a:r>
            <a:r>
              <a:rPr lang="en-US" sz="2000" dirty="0" smtClean="0">
                <a:latin typeface="Times New Roman"/>
                <a:cs typeface="Times New Roman"/>
              </a:rPr>
              <a:t>less positive </a:t>
            </a:r>
            <a:r>
              <a:rPr lang="en-US" sz="2000" dirty="0">
                <a:latin typeface="Times New Roman"/>
                <a:cs typeface="Times New Roman"/>
              </a:rPr>
              <a:t>in developing nations, there </a:t>
            </a:r>
            <a:r>
              <a:rPr lang="en-US" sz="2000" dirty="0" smtClean="0">
                <a:latin typeface="Times New Roman"/>
                <a:cs typeface="Times New Roman"/>
              </a:rPr>
              <a:t>are nonetheless </a:t>
            </a:r>
            <a:r>
              <a:rPr lang="en-US" sz="2000" dirty="0">
                <a:latin typeface="Times New Roman"/>
                <a:cs typeface="Times New Roman"/>
              </a:rPr>
              <a:t>several countries where </a:t>
            </a:r>
            <a:r>
              <a:rPr lang="en-US" sz="2000" dirty="0" smtClean="0">
                <a:latin typeface="Times New Roman"/>
                <a:cs typeface="Times New Roman"/>
              </a:rPr>
              <a:t>solid majorities </a:t>
            </a:r>
            <a:r>
              <a:rPr lang="en-US" sz="2000" dirty="0">
                <a:latin typeface="Times New Roman"/>
                <a:cs typeface="Times New Roman"/>
              </a:rPr>
              <a:t>rate their personal </a:t>
            </a:r>
            <a:r>
              <a:rPr lang="en-US" sz="2000" dirty="0" smtClean="0">
                <a:latin typeface="Times New Roman"/>
                <a:cs typeface="Times New Roman"/>
              </a:rPr>
              <a:t>economic circumstances favorably.</a:t>
            </a:r>
          </a:p>
        </p:txBody>
      </p:sp>
    </p:spTree>
    <p:extLst>
      <p:ext uri="{BB962C8B-B14F-4D97-AF65-F5344CB8AC3E}">
        <p14:creationId xmlns:p14="http://schemas.microsoft.com/office/powerpoint/2010/main" val="180203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a:rPr>
              <a:t>Next Generation</a:t>
            </a:r>
            <a:endParaRPr lang="en-US" sz="3600" dirty="0">
              <a:latin typeface="Times New Roman"/>
            </a:endParaRPr>
          </a:p>
        </p:txBody>
      </p:sp>
      <p:pic>
        <p:nvPicPr>
          <p:cNvPr id="4" name="Content Placeholder 3" descr="Rplot4.png"/>
          <p:cNvPicPr>
            <a:picLocks noGrp="1" noChangeAspect="1"/>
          </p:cNvPicPr>
          <p:nvPr>
            <p:ph idx="1"/>
          </p:nvPr>
        </p:nvPicPr>
        <p:blipFill>
          <a:blip r:embed="rId3">
            <a:extLst>
              <a:ext uri="{28A0092B-C50C-407E-A947-70E740481C1C}">
                <a14:useLocalDpi xmlns:a14="http://schemas.microsoft.com/office/drawing/2010/main" val="0"/>
              </a:ext>
            </a:extLst>
          </a:blip>
          <a:srcRect l="-33706" r="-33706"/>
          <a:stretch>
            <a:fillRect/>
          </a:stretch>
        </p:blipFill>
        <p:spPr>
          <a:xfrm>
            <a:off x="-455625" y="1144010"/>
            <a:ext cx="9142425" cy="5177129"/>
          </a:xfrm>
        </p:spPr>
      </p:pic>
    </p:spTree>
    <p:extLst>
      <p:ext uri="{BB962C8B-B14F-4D97-AF65-F5344CB8AC3E}">
        <p14:creationId xmlns:p14="http://schemas.microsoft.com/office/powerpoint/2010/main" val="311218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latin typeface="Times New Roman"/>
                <a:cs typeface="Times New Roman"/>
              </a:rPr>
              <a:t>Nearly two-thirds </a:t>
            </a:r>
            <a:r>
              <a:rPr lang="en-US" sz="2000" dirty="0" smtClean="0">
                <a:latin typeface="Times New Roman"/>
                <a:cs typeface="Times New Roman"/>
              </a:rPr>
              <a:t>of </a:t>
            </a:r>
            <a:r>
              <a:rPr lang="en-US" sz="2000" dirty="0">
                <a:latin typeface="Times New Roman"/>
                <a:cs typeface="Times New Roman"/>
              </a:rPr>
              <a:t>those surveyed in advanced economies </a:t>
            </a:r>
            <a:r>
              <a:rPr lang="en-US" sz="2000" dirty="0" smtClean="0">
                <a:latin typeface="Times New Roman"/>
                <a:cs typeface="Times New Roman"/>
              </a:rPr>
              <a:t>think that </a:t>
            </a:r>
            <a:r>
              <a:rPr lang="en-US" sz="2000" dirty="0">
                <a:latin typeface="Times New Roman"/>
                <a:cs typeface="Times New Roman"/>
              </a:rPr>
              <a:t>children will be worse off when they </a:t>
            </a:r>
            <a:r>
              <a:rPr lang="en-US" sz="2000" dirty="0" smtClean="0">
                <a:latin typeface="Times New Roman"/>
                <a:cs typeface="Times New Roman"/>
              </a:rPr>
              <a:t>grow up </a:t>
            </a:r>
            <a:r>
              <a:rPr lang="en-US" sz="2000" dirty="0">
                <a:latin typeface="Times New Roman"/>
                <a:cs typeface="Times New Roman"/>
              </a:rPr>
              <a:t>than their parents. Meanwhile, 58% </a:t>
            </a:r>
            <a:r>
              <a:rPr lang="en-US" sz="2000" dirty="0" smtClean="0">
                <a:latin typeface="Times New Roman"/>
                <a:cs typeface="Times New Roman"/>
              </a:rPr>
              <a:t>of publics </a:t>
            </a:r>
            <a:r>
              <a:rPr lang="en-US" sz="2000" dirty="0">
                <a:latin typeface="Times New Roman"/>
                <a:cs typeface="Times New Roman"/>
              </a:rPr>
              <a:t>in emerging markets believe kids will </a:t>
            </a:r>
            <a:r>
              <a:rPr lang="en-US" sz="2000" dirty="0" smtClean="0">
                <a:latin typeface="Times New Roman"/>
                <a:cs typeface="Times New Roman"/>
              </a:rPr>
              <a:t>be better </a:t>
            </a:r>
            <a:r>
              <a:rPr lang="en-US" sz="2000" dirty="0">
                <a:latin typeface="Times New Roman"/>
                <a:cs typeface="Times New Roman"/>
              </a:rPr>
              <a:t>off, as do 45% of those in </a:t>
            </a:r>
            <a:r>
              <a:rPr lang="en-US" sz="2000" dirty="0" smtClean="0">
                <a:latin typeface="Times New Roman"/>
                <a:cs typeface="Times New Roman"/>
              </a:rPr>
              <a:t>developing economies.</a:t>
            </a:r>
          </a:p>
          <a:p>
            <a:r>
              <a:rPr lang="en-US" sz="2000" dirty="0">
                <a:latin typeface="Times New Roman"/>
                <a:cs typeface="Times New Roman"/>
              </a:rPr>
              <a:t>There is particularly strong faith in economic mobility in China (82%), Brazil (79%), Chile (76%</a:t>
            </a:r>
            <a:r>
              <a:rPr lang="en-US" sz="2000" dirty="0" smtClean="0">
                <a:latin typeface="Times New Roman"/>
                <a:cs typeface="Times New Roman"/>
              </a:rPr>
              <a:t>) and </a:t>
            </a:r>
            <a:r>
              <a:rPr lang="en-US" sz="2000" dirty="0">
                <a:latin typeface="Times New Roman"/>
                <a:cs typeface="Times New Roman"/>
              </a:rPr>
              <a:t>Malaysia (72%), </a:t>
            </a:r>
            <a:r>
              <a:rPr lang="en-US" sz="2000" dirty="0" smtClean="0">
                <a:latin typeface="Times New Roman"/>
                <a:cs typeface="Times New Roman"/>
              </a:rPr>
              <a:t>all emerging </a:t>
            </a:r>
            <a:r>
              <a:rPr lang="en-US" sz="2000" dirty="0">
                <a:latin typeface="Times New Roman"/>
                <a:cs typeface="Times New Roman"/>
              </a:rPr>
              <a:t>markets that, with the exception of Brazil, have </a:t>
            </a:r>
            <a:r>
              <a:rPr lang="en-US" sz="2000" dirty="0" smtClean="0">
                <a:latin typeface="Times New Roman"/>
                <a:cs typeface="Times New Roman"/>
              </a:rPr>
              <a:t>experienced relatively </a:t>
            </a:r>
            <a:r>
              <a:rPr lang="en-US" sz="2000" dirty="0">
                <a:latin typeface="Times New Roman"/>
                <a:cs typeface="Times New Roman"/>
              </a:rPr>
              <a:t>robust economic growth in </a:t>
            </a:r>
            <a:r>
              <a:rPr lang="en-US" sz="2000" dirty="0" smtClean="0">
                <a:latin typeface="Times New Roman"/>
                <a:cs typeface="Times New Roman"/>
              </a:rPr>
              <a:t>recent years.</a:t>
            </a:r>
          </a:p>
          <a:p>
            <a:r>
              <a:rPr lang="en-US" sz="2000" dirty="0">
                <a:latin typeface="Times New Roman"/>
                <a:cs typeface="Times New Roman"/>
              </a:rPr>
              <a:t>The single most pessimistic country by far about the economic fortunes of the next generation </a:t>
            </a:r>
            <a:r>
              <a:rPr lang="en-US" sz="2000" dirty="0" smtClean="0">
                <a:latin typeface="Times New Roman"/>
                <a:cs typeface="Times New Roman"/>
              </a:rPr>
              <a:t>is France </a:t>
            </a:r>
            <a:r>
              <a:rPr lang="en-US" sz="2000" dirty="0">
                <a:latin typeface="Times New Roman"/>
                <a:cs typeface="Times New Roman"/>
              </a:rPr>
              <a:t>(90%), followed by Japan (76%).</a:t>
            </a:r>
            <a:endParaRPr lang="en-US" sz="2000" dirty="0">
              <a:latin typeface="Times New Roman"/>
              <a:cs typeface="Times New Roman"/>
            </a:endParaRPr>
          </a:p>
        </p:txBody>
      </p:sp>
    </p:spTree>
    <p:extLst>
      <p:ext uri="{BB962C8B-B14F-4D97-AF65-F5344CB8AC3E}">
        <p14:creationId xmlns:p14="http://schemas.microsoft.com/office/powerpoint/2010/main" val="2294398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357</Words>
  <Application>Microsoft Macintosh PowerPoint</Application>
  <PresentationFormat>On-screen Show (4:3)</PresentationFormat>
  <Paragraphs>29</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Economy Outlook in Three Categorizations</vt:lpstr>
      <vt:lpstr>Overview </vt:lpstr>
      <vt:lpstr>National and Economic Conditions</vt:lpstr>
      <vt:lpstr>Little Hope for the Coming Year</vt:lpstr>
      <vt:lpstr>Observation of National Economy </vt:lpstr>
      <vt:lpstr>Personal Economic Conditions</vt:lpstr>
      <vt:lpstr>PowerPoint Presentation</vt:lpstr>
      <vt:lpstr>Next Generation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Economy Outlook in Three Categorizations</dc:title>
  <dc:creator>NYU</dc:creator>
  <cp:lastModifiedBy>NYU</cp:lastModifiedBy>
  <cp:revision>7</cp:revision>
  <dcterms:created xsi:type="dcterms:W3CDTF">2016-10-17T03:35:02Z</dcterms:created>
  <dcterms:modified xsi:type="dcterms:W3CDTF">2016-10-18T04:08:15Z</dcterms:modified>
</cp:coreProperties>
</file>