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65" r:id="rId4"/>
    <p:sldId id="268" r:id="rId5"/>
    <p:sldId id="269" r:id="rId6"/>
    <p:sldId id="259" r:id="rId7"/>
    <p:sldId id="267" r:id="rId8"/>
    <p:sldId id="270" r:id="rId9"/>
    <p:sldId id="271" r:id="rId10"/>
    <p:sldId id="272" r:id="rId11"/>
    <p:sldId id="273" r:id="rId12"/>
    <p:sldId id="274" r:id="rId13"/>
    <p:sldId id="26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DADF7-05F2-49BC-9763-BF97BAAB67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37178-DF93-4A9A-B05B-9D0F60252BE6}">
      <dgm:prSet phldrT="[Text]" custT="1"/>
      <dgm:spPr/>
      <dgm:t>
        <a:bodyPr/>
        <a:lstStyle/>
        <a:p>
          <a:r>
            <a:rPr lang="en-US" sz="2000" dirty="0" err="1" smtClean="0"/>
            <a:t>Brexit</a:t>
          </a:r>
          <a:r>
            <a:rPr lang="en-US" sz="2000" dirty="0" smtClean="0"/>
            <a:t>: NOUN</a:t>
          </a:r>
        </a:p>
        <a:p>
          <a:r>
            <a:rPr lang="en-US" sz="2000" dirty="0" smtClean="0"/>
            <a:t>A term for the potential departure of the United Kingdom from the European Union</a:t>
          </a:r>
          <a:endParaRPr lang="en-US" sz="2000" dirty="0"/>
        </a:p>
      </dgm:t>
    </dgm:pt>
    <dgm:pt modelId="{0C394670-9D7B-47B6-AF28-9A9D678B6918}" type="parTrans" cxnId="{57ADB635-F699-48EF-BF99-461910B42B2F}">
      <dgm:prSet/>
      <dgm:spPr/>
      <dgm:t>
        <a:bodyPr/>
        <a:lstStyle/>
        <a:p>
          <a:endParaRPr lang="en-US"/>
        </a:p>
      </dgm:t>
    </dgm:pt>
    <dgm:pt modelId="{E03796B5-CEAC-4B0F-BC24-A68F5B18105B}" type="sibTrans" cxnId="{57ADB635-F699-48EF-BF99-461910B42B2F}">
      <dgm:prSet/>
      <dgm:spPr/>
      <dgm:t>
        <a:bodyPr/>
        <a:lstStyle/>
        <a:p>
          <a:endParaRPr lang="en-US"/>
        </a:p>
      </dgm:t>
    </dgm:pt>
    <dgm:pt modelId="{47269C89-9612-45AB-9404-8F15FB68A5AF}">
      <dgm:prSet phldrT="[Text]"/>
      <dgm:spPr/>
      <dgm:t>
        <a:bodyPr/>
        <a:lstStyle/>
        <a:p>
          <a:pPr algn="ctr"/>
          <a:r>
            <a:rPr lang="en-US" dirty="0" smtClean="0"/>
            <a:t>Pros</a:t>
          </a:r>
          <a:endParaRPr lang="en-US" dirty="0"/>
        </a:p>
      </dgm:t>
    </dgm:pt>
    <dgm:pt modelId="{7156C87B-B00E-4988-889A-6E0E698EA141}" type="parTrans" cxnId="{1719ECFD-154A-42A6-BD59-CDCF4A1A29DF}">
      <dgm:prSet/>
      <dgm:spPr/>
      <dgm:t>
        <a:bodyPr/>
        <a:lstStyle/>
        <a:p>
          <a:endParaRPr lang="en-US"/>
        </a:p>
      </dgm:t>
    </dgm:pt>
    <dgm:pt modelId="{68BE90D4-5F18-462E-98C1-5378AD6F502B}" type="sibTrans" cxnId="{1719ECFD-154A-42A6-BD59-CDCF4A1A29DF}">
      <dgm:prSet/>
      <dgm:spPr/>
      <dgm:t>
        <a:bodyPr/>
        <a:lstStyle/>
        <a:p>
          <a:endParaRPr lang="en-US"/>
        </a:p>
      </dgm:t>
    </dgm:pt>
    <dgm:pt modelId="{ED367DE6-AA15-D841-8363-D3623BF474F4}">
      <dgm:prSet phldrT="[Text]"/>
      <dgm:spPr/>
      <dgm:t>
        <a:bodyPr/>
        <a:lstStyle/>
        <a:p>
          <a:pPr algn="l"/>
          <a:r>
            <a:rPr lang="en-US" dirty="0" smtClean="0"/>
            <a:t>Single Market within EU</a:t>
          </a:r>
          <a:endParaRPr lang="en-US" dirty="0"/>
        </a:p>
      </dgm:t>
    </dgm:pt>
    <dgm:pt modelId="{59C99A38-E5BB-4D49-A657-19FDC9D93A47}" type="parTrans" cxnId="{0C73A2A6-578A-054B-8EB4-4EDF615B81A2}">
      <dgm:prSet/>
      <dgm:spPr/>
      <dgm:t>
        <a:bodyPr/>
        <a:lstStyle/>
        <a:p>
          <a:endParaRPr lang="en-US"/>
        </a:p>
      </dgm:t>
    </dgm:pt>
    <dgm:pt modelId="{A0D77572-CFB8-CF4D-8DCB-1B1D27EBB9CC}" type="sibTrans" cxnId="{0C73A2A6-578A-054B-8EB4-4EDF615B81A2}">
      <dgm:prSet/>
      <dgm:spPr/>
      <dgm:t>
        <a:bodyPr/>
        <a:lstStyle/>
        <a:p>
          <a:endParaRPr lang="en-US"/>
        </a:p>
      </dgm:t>
    </dgm:pt>
    <dgm:pt modelId="{236FBD2A-D467-CD42-82CD-8EEE182D7653}">
      <dgm:prSet phldrT="[Text]"/>
      <dgm:spPr/>
      <dgm:t>
        <a:bodyPr/>
        <a:lstStyle/>
        <a:p>
          <a:pPr algn="l"/>
          <a:r>
            <a:rPr lang="en-US" dirty="0" smtClean="0"/>
            <a:t>London Main Financial Hub</a:t>
          </a:r>
          <a:endParaRPr lang="en-US" dirty="0"/>
        </a:p>
      </dgm:t>
    </dgm:pt>
    <dgm:pt modelId="{95B4DEFA-21D9-834C-BFC7-39211AB4C478}" type="parTrans" cxnId="{7C6AC3CA-36E0-C347-BA9A-DA6026AB85E8}">
      <dgm:prSet/>
      <dgm:spPr/>
      <dgm:t>
        <a:bodyPr/>
        <a:lstStyle/>
        <a:p>
          <a:endParaRPr lang="en-US"/>
        </a:p>
      </dgm:t>
    </dgm:pt>
    <dgm:pt modelId="{D5527F22-9AD2-AB47-A98E-B804F06DE483}" type="sibTrans" cxnId="{7C6AC3CA-36E0-C347-BA9A-DA6026AB85E8}">
      <dgm:prSet/>
      <dgm:spPr/>
      <dgm:t>
        <a:bodyPr/>
        <a:lstStyle/>
        <a:p>
          <a:endParaRPr lang="en-US"/>
        </a:p>
      </dgm:t>
    </dgm:pt>
    <dgm:pt modelId="{20979AB1-5565-1A41-9E6B-7B28176C29EA}">
      <dgm:prSet phldrT="[Text]"/>
      <dgm:spPr/>
      <dgm:t>
        <a:bodyPr/>
        <a:lstStyle/>
        <a:p>
          <a:pPr algn="l"/>
          <a:endParaRPr lang="en-US" dirty="0"/>
        </a:p>
      </dgm:t>
    </dgm:pt>
    <dgm:pt modelId="{1AF1FE8B-A345-7049-B8DF-2BA03D683737}" type="parTrans" cxnId="{27AE3538-A423-C440-B94D-48DBAB3A32ED}">
      <dgm:prSet/>
      <dgm:spPr/>
      <dgm:t>
        <a:bodyPr/>
        <a:lstStyle/>
        <a:p>
          <a:endParaRPr lang="en-US"/>
        </a:p>
      </dgm:t>
    </dgm:pt>
    <dgm:pt modelId="{BF34A24E-4EAB-8648-BCBB-51828A802F0F}" type="sibTrans" cxnId="{27AE3538-A423-C440-B94D-48DBAB3A32ED}">
      <dgm:prSet/>
      <dgm:spPr/>
      <dgm:t>
        <a:bodyPr/>
        <a:lstStyle/>
        <a:p>
          <a:endParaRPr lang="en-US"/>
        </a:p>
      </dgm:t>
    </dgm:pt>
    <dgm:pt modelId="{AD11F6D7-08A6-224F-B383-69406382F9B6}">
      <dgm:prSet phldrT="[Text]"/>
      <dgm:spPr/>
      <dgm:t>
        <a:bodyPr/>
        <a:lstStyle/>
        <a:p>
          <a:pPr algn="ctr"/>
          <a:r>
            <a:rPr lang="en-US" dirty="0" smtClean="0"/>
            <a:t>Cons</a:t>
          </a:r>
          <a:endParaRPr lang="en-US" dirty="0"/>
        </a:p>
      </dgm:t>
    </dgm:pt>
    <dgm:pt modelId="{B9375A79-6280-6549-9227-32BEEBC2FF7B}" type="parTrans" cxnId="{40030A9B-5E24-BE41-9A5D-41AC5168657D}">
      <dgm:prSet/>
      <dgm:spPr/>
    </dgm:pt>
    <dgm:pt modelId="{4621319D-10A2-114E-92A1-7E9092A8B34A}" type="sibTrans" cxnId="{40030A9B-5E24-BE41-9A5D-41AC5168657D}">
      <dgm:prSet/>
      <dgm:spPr/>
    </dgm:pt>
    <dgm:pt modelId="{D62338A2-AAF5-F342-9CCE-5FCBC4DE312D}">
      <dgm:prSet phldrT="[Text]"/>
      <dgm:spPr/>
      <dgm:t>
        <a:bodyPr/>
        <a:lstStyle/>
        <a:p>
          <a:pPr algn="l"/>
          <a:endParaRPr lang="en-US" dirty="0"/>
        </a:p>
      </dgm:t>
    </dgm:pt>
    <dgm:pt modelId="{E32123A5-72C4-0343-B4DB-1095F3D2A4E4}" type="parTrans" cxnId="{A21AE80F-0BCA-2547-B4F3-1F41FB1E507B}">
      <dgm:prSet/>
      <dgm:spPr/>
    </dgm:pt>
    <dgm:pt modelId="{66E2D618-5E30-BC4F-ABF3-0AA3489F9B6A}" type="sibTrans" cxnId="{A21AE80F-0BCA-2547-B4F3-1F41FB1E507B}">
      <dgm:prSet/>
      <dgm:spPr/>
    </dgm:pt>
    <dgm:pt modelId="{F4EF8ECE-B53E-9145-B487-A7068877C557}">
      <dgm:prSet phldrT="[Text]"/>
      <dgm:spPr/>
      <dgm:t>
        <a:bodyPr/>
        <a:lstStyle/>
        <a:p>
          <a:pPr algn="l"/>
          <a:r>
            <a:rPr lang="en-US" dirty="0" smtClean="0"/>
            <a:t>Pays 11% of the GDP</a:t>
          </a:r>
          <a:endParaRPr lang="en-US" dirty="0"/>
        </a:p>
      </dgm:t>
    </dgm:pt>
    <dgm:pt modelId="{12C2B4F9-5770-BC49-827E-9848ADC49038}" type="parTrans" cxnId="{0FCA4E66-E59C-3C44-B353-D06B16A6DF8F}">
      <dgm:prSet/>
      <dgm:spPr/>
    </dgm:pt>
    <dgm:pt modelId="{D038E5BB-BFAE-B342-AF0E-3A8D76DFFFBE}" type="sibTrans" cxnId="{0FCA4E66-E59C-3C44-B353-D06B16A6DF8F}">
      <dgm:prSet/>
      <dgm:spPr/>
    </dgm:pt>
    <dgm:pt modelId="{137B5AB6-139D-3343-855D-F73A8C3B8031}">
      <dgm:prSet phldrT="[Text]"/>
      <dgm:spPr/>
      <dgm:t>
        <a:bodyPr/>
        <a:lstStyle/>
        <a:p>
          <a:pPr algn="l"/>
          <a:r>
            <a:rPr lang="en-US" dirty="0" smtClean="0"/>
            <a:t>Unwanted Regulations</a:t>
          </a:r>
          <a:endParaRPr lang="en-US" dirty="0"/>
        </a:p>
      </dgm:t>
    </dgm:pt>
    <dgm:pt modelId="{0D83CA48-FC4E-DD42-B2D2-4EC5AAE49900}" type="parTrans" cxnId="{D0D18B39-F582-094F-A13B-1B24C434FE65}">
      <dgm:prSet/>
      <dgm:spPr/>
    </dgm:pt>
    <dgm:pt modelId="{9305FB40-479B-394B-A995-C9B45331323A}" type="sibTrans" cxnId="{D0D18B39-F582-094F-A13B-1B24C434FE65}">
      <dgm:prSet/>
      <dgm:spPr/>
    </dgm:pt>
    <dgm:pt modelId="{15A94AE9-49EC-3946-AB84-AA6A640F0D26}">
      <dgm:prSet phldrT="[Text]"/>
      <dgm:spPr/>
      <dgm:t>
        <a:bodyPr/>
        <a:lstStyle/>
        <a:p>
          <a:pPr algn="l"/>
          <a:r>
            <a:rPr lang="en-US" dirty="0" smtClean="0"/>
            <a:t>Immigration</a:t>
          </a:r>
          <a:endParaRPr lang="en-US" dirty="0"/>
        </a:p>
      </dgm:t>
    </dgm:pt>
    <dgm:pt modelId="{23547108-DB53-9749-A16B-F9763976D678}" type="parTrans" cxnId="{2BE3DBB5-FAC0-C042-AEA4-20D5B42D6F28}">
      <dgm:prSet/>
      <dgm:spPr/>
    </dgm:pt>
    <dgm:pt modelId="{CB853128-3370-904F-81E7-DDF1E8A21A59}" type="sibTrans" cxnId="{2BE3DBB5-FAC0-C042-AEA4-20D5B42D6F28}">
      <dgm:prSet/>
      <dgm:spPr/>
    </dgm:pt>
    <dgm:pt modelId="{EE579846-25C7-4C48-9950-1AD70355B509}" type="pres">
      <dgm:prSet presAssocID="{D1DDADF7-05F2-49BC-9763-BF97BAAB6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7D529-CBF6-4742-8531-057900905650}" type="pres">
      <dgm:prSet presAssocID="{EBB37178-DF93-4A9A-B05B-9D0F60252BE6}" presName="composite" presStyleCnt="0"/>
      <dgm:spPr/>
    </dgm:pt>
    <dgm:pt modelId="{71CA8A2F-B505-452C-90D5-631EEC8F95B5}" type="pres">
      <dgm:prSet presAssocID="{EBB37178-DF93-4A9A-B05B-9D0F60252BE6}" presName="parTx" presStyleLbl="alignNode1" presStyleIdx="0" presStyleCnt="1" custScaleX="102094" custLinFactNeighborX="10258" custLinFactNeighborY="-320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3F558-E1A3-49CB-AFBF-5FF5F4D7C247}" type="pres">
      <dgm:prSet presAssocID="{EBB37178-DF93-4A9A-B05B-9D0F60252BE6}" presName="desTx" presStyleLbl="alignAccFollowNode1" presStyleIdx="0" presStyleCnt="1" custScaleX="102032" custScaleY="104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3A4BE4-F23A-496F-AB4B-30D7F20CDB3C}" type="presOf" srcId="{EBB37178-DF93-4A9A-B05B-9D0F60252BE6}" destId="{71CA8A2F-B505-452C-90D5-631EEC8F95B5}" srcOrd="0" destOrd="0" presId="urn:microsoft.com/office/officeart/2005/8/layout/hList1"/>
    <dgm:cxn modelId="{57113661-0E47-40E7-9C90-085A1DA69671}" type="presOf" srcId="{47269C89-9612-45AB-9404-8F15FB68A5AF}" destId="{47D3F558-E1A3-49CB-AFBF-5FF5F4D7C247}" srcOrd="0" destOrd="0" presId="urn:microsoft.com/office/officeart/2005/8/layout/hList1"/>
    <dgm:cxn modelId="{2BE3DBB5-FAC0-C042-AEA4-20D5B42D6F28}" srcId="{EBB37178-DF93-4A9A-B05B-9D0F60252BE6}" destId="{15A94AE9-49EC-3946-AB84-AA6A640F0D26}" srcOrd="7" destOrd="0" parTransId="{23547108-DB53-9749-A16B-F9763976D678}" sibTransId="{CB853128-3370-904F-81E7-DDF1E8A21A59}"/>
    <dgm:cxn modelId="{2D6ECEA7-57CB-4944-B3CC-27641E670FA6}" type="presOf" srcId="{15A94AE9-49EC-3946-AB84-AA6A640F0D26}" destId="{47D3F558-E1A3-49CB-AFBF-5FF5F4D7C247}" srcOrd="0" destOrd="7" presId="urn:microsoft.com/office/officeart/2005/8/layout/hList1"/>
    <dgm:cxn modelId="{71AD89C3-D2CD-C94E-8A71-D47F6C365115}" type="presOf" srcId="{20979AB1-5565-1A41-9E6B-7B28176C29EA}" destId="{47D3F558-E1A3-49CB-AFBF-5FF5F4D7C247}" srcOrd="0" destOrd="8" presId="urn:microsoft.com/office/officeart/2005/8/layout/hList1"/>
    <dgm:cxn modelId="{C5AFE812-96AB-44E0-BAB3-6AE38ACD22C0}" type="presOf" srcId="{D1DDADF7-05F2-49BC-9763-BF97BAAB67CD}" destId="{EE579846-25C7-4C48-9950-1AD70355B509}" srcOrd="0" destOrd="0" presId="urn:microsoft.com/office/officeart/2005/8/layout/hList1"/>
    <dgm:cxn modelId="{7BFCF2D8-7E80-3441-AF40-5008ECDF21CB}" type="presOf" srcId="{137B5AB6-139D-3343-855D-F73A8C3B8031}" destId="{47D3F558-E1A3-49CB-AFBF-5FF5F4D7C247}" srcOrd="0" destOrd="6" presId="urn:microsoft.com/office/officeart/2005/8/layout/hList1"/>
    <dgm:cxn modelId="{A98BD099-A072-D74D-83A6-DE334C11520A}" type="presOf" srcId="{AD11F6D7-08A6-224F-B383-69406382F9B6}" destId="{47D3F558-E1A3-49CB-AFBF-5FF5F4D7C247}" srcOrd="0" destOrd="4" presId="urn:microsoft.com/office/officeart/2005/8/layout/hList1"/>
    <dgm:cxn modelId="{7C6AC3CA-36E0-C347-BA9A-DA6026AB85E8}" srcId="{EBB37178-DF93-4A9A-B05B-9D0F60252BE6}" destId="{236FBD2A-D467-CD42-82CD-8EEE182D7653}" srcOrd="2" destOrd="0" parTransId="{95B4DEFA-21D9-834C-BFC7-39211AB4C478}" sibTransId="{D5527F22-9AD2-AB47-A98E-B804F06DE483}"/>
    <dgm:cxn modelId="{3BE92717-9377-4346-9655-4C84B9A32CFC}" type="presOf" srcId="{ED367DE6-AA15-D841-8363-D3623BF474F4}" destId="{47D3F558-E1A3-49CB-AFBF-5FF5F4D7C247}" srcOrd="0" destOrd="1" presId="urn:microsoft.com/office/officeart/2005/8/layout/hList1"/>
    <dgm:cxn modelId="{27CFD816-4742-6744-9C93-089E7B730C46}" type="presOf" srcId="{F4EF8ECE-B53E-9145-B487-A7068877C557}" destId="{47D3F558-E1A3-49CB-AFBF-5FF5F4D7C247}" srcOrd="0" destOrd="5" presId="urn:microsoft.com/office/officeart/2005/8/layout/hList1"/>
    <dgm:cxn modelId="{40030A9B-5E24-BE41-9A5D-41AC5168657D}" srcId="{EBB37178-DF93-4A9A-B05B-9D0F60252BE6}" destId="{AD11F6D7-08A6-224F-B383-69406382F9B6}" srcOrd="4" destOrd="0" parTransId="{B9375A79-6280-6549-9227-32BEEBC2FF7B}" sibTransId="{4621319D-10A2-114E-92A1-7E9092A8B34A}"/>
    <dgm:cxn modelId="{D0D18B39-F582-094F-A13B-1B24C434FE65}" srcId="{EBB37178-DF93-4A9A-B05B-9D0F60252BE6}" destId="{137B5AB6-139D-3343-855D-F73A8C3B8031}" srcOrd="6" destOrd="0" parTransId="{0D83CA48-FC4E-DD42-B2D2-4EC5AAE49900}" sibTransId="{9305FB40-479B-394B-A995-C9B45331323A}"/>
    <dgm:cxn modelId="{57ADB635-F699-48EF-BF99-461910B42B2F}" srcId="{D1DDADF7-05F2-49BC-9763-BF97BAAB67CD}" destId="{EBB37178-DF93-4A9A-B05B-9D0F60252BE6}" srcOrd="0" destOrd="0" parTransId="{0C394670-9D7B-47B6-AF28-9A9D678B6918}" sibTransId="{E03796B5-CEAC-4B0F-BC24-A68F5B18105B}"/>
    <dgm:cxn modelId="{0FCA4E66-E59C-3C44-B353-D06B16A6DF8F}" srcId="{EBB37178-DF93-4A9A-B05B-9D0F60252BE6}" destId="{F4EF8ECE-B53E-9145-B487-A7068877C557}" srcOrd="5" destOrd="0" parTransId="{12C2B4F9-5770-BC49-827E-9848ADC49038}" sibTransId="{D038E5BB-BFAE-B342-AF0E-3A8D76DFFFBE}"/>
    <dgm:cxn modelId="{27AE3538-A423-C440-B94D-48DBAB3A32ED}" srcId="{EBB37178-DF93-4A9A-B05B-9D0F60252BE6}" destId="{20979AB1-5565-1A41-9E6B-7B28176C29EA}" srcOrd="8" destOrd="0" parTransId="{1AF1FE8B-A345-7049-B8DF-2BA03D683737}" sibTransId="{BF34A24E-4EAB-8648-BCBB-51828A802F0F}"/>
    <dgm:cxn modelId="{9303C47F-5D0C-9741-B20F-1F8EF98671F4}" type="presOf" srcId="{D62338A2-AAF5-F342-9CCE-5FCBC4DE312D}" destId="{47D3F558-E1A3-49CB-AFBF-5FF5F4D7C247}" srcOrd="0" destOrd="3" presId="urn:microsoft.com/office/officeart/2005/8/layout/hList1"/>
    <dgm:cxn modelId="{0C73A2A6-578A-054B-8EB4-4EDF615B81A2}" srcId="{EBB37178-DF93-4A9A-B05B-9D0F60252BE6}" destId="{ED367DE6-AA15-D841-8363-D3623BF474F4}" srcOrd="1" destOrd="0" parTransId="{59C99A38-E5BB-4D49-A657-19FDC9D93A47}" sibTransId="{A0D77572-CFB8-CF4D-8DCB-1B1D27EBB9CC}"/>
    <dgm:cxn modelId="{A21AE80F-0BCA-2547-B4F3-1F41FB1E507B}" srcId="{EBB37178-DF93-4A9A-B05B-9D0F60252BE6}" destId="{D62338A2-AAF5-F342-9CCE-5FCBC4DE312D}" srcOrd="3" destOrd="0" parTransId="{E32123A5-72C4-0343-B4DB-1095F3D2A4E4}" sibTransId="{66E2D618-5E30-BC4F-ABF3-0AA3489F9B6A}"/>
    <dgm:cxn modelId="{1719ECFD-154A-42A6-BD59-CDCF4A1A29DF}" srcId="{EBB37178-DF93-4A9A-B05B-9D0F60252BE6}" destId="{47269C89-9612-45AB-9404-8F15FB68A5AF}" srcOrd="0" destOrd="0" parTransId="{7156C87B-B00E-4988-889A-6E0E698EA141}" sibTransId="{68BE90D4-5F18-462E-98C1-5378AD6F502B}"/>
    <dgm:cxn modelId="{A29F4DD3-46C7-FC43-9AAD-5F7268F43372}" type="presOf" srcId="{236FBD2A-D467-CD42-82CD-8EEE182D7653}" destId="{47D3F558-E1A3-49CB-AFBF-5FF5F4D7C247}" srcOrd="0" destOrd="2" presId="urn:microsoft.com/office/officeart/2005/8/layout/hList1"/>
    <dgm:cxn modelId="{BF131196-CCB8-4333-A2F2-74CA87761BAE}" type="presParOf" srcId="{EE579846-25C7-4C48-9950-1AD70355B509}" destId="{83F7D529-CBF6-4742-8531-057900905650}" srcOrd="0" destOrd="0" presId="urn:microsoft.com/office/officeart/2005/8/layout/hList1"/>
    <dgm:cxn modelId="{C87C58C0-A09F-4266-88FE-14581C686AD3}" type="presParOf" srcId="{83F7D529-CBF6-4742-8531-057900905650}" destId="{71CA8A2F-B505-452C-90D5-631EEC8F95B5}" srcOrd="0" destOrd="0" presId="urn:microsoft.com/office/officeart/2005/8/layout/hList1"/>
    <dgm:cxn modelId="{80453DC7-116A-4DC7-8554-4C396609575C}" type="presParOf" srcId="{83F7D529-CBF6-4742-8531-057900905650}" destId="{47D3F558-E1A3-49CB-AFBF-5FF5F4D7C2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E6F8B-977C-A64D-AAC4-AA0629AE3BC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BF200-EB52-5D42-A6E2-607F46663254}">
      <dgm:prSet phldrT="[Text]"/>
      <dgm:spPr/>
      <dgm:t>
        <a:bodyPr/>
        <a:lstStyle/>
        <a:p>
          <a:r>
            <a:rPr lang="en-US" dirty="0" smtClean="0"/>
            <a:t>Tokenization</a:t>
          </a:r>
          <a:endParaRPr lang="en-US" dirty="0"/>
        </a:p>
      </dgm:t>
    </dgm:pt>
    <dgm:pt modelId="{6EE7F18F-F0D1-FB42-911F-159002B054B4}" type="parTrans" cxnId="{375E0534-9F48-4942-A6EE-6F83AB29E98F}">
      <dgm:prSet/>
      <dgm:spPr/>
      <dgm:t>
        <a:bodyPr/>
        <a:lstStyle/>
        <a:p>
          <a:endParaRPr lang="en-US"/>
        </a:p>
      </dgm:t>
    </dgm:pt>
    <dgm:pt modelId="{421059BF-B0BA-7941-9A0A-5C6AB3D4B673}" type="sibTrans" cxnId="{375E0534-9F48-4942-A6EE-6F83AB29E98F}">
      <dgm:prSet/>
      <dgm:spPr/>
      <dgm:t>
        <a:bodyPr/>
        <a:lstStyle/>
        <a:p>
          <a:endParaRPr lang="en-US"/>
        </a:p>
      </dgm:t>
    </dgm:pt>
    <dgm:pt modelId="{95BEB317-4ADB-344B-A340-6D894A08F633}">
      <dgm:prSet phldrT="[Text]"/>
      <dgm:spPr/>
      <dgm:t>
        <a:bodyPr/>
        <a:lstStyle/>
        <a:p>
          <a:r>
            <a:rPr lang="en-US" dirty="0" smtClean="0"/>
            <a:t>Stemming and lemmatization</a:t>
          </a:r>
          <a:endParaRPr lang="en-US" dirty="0"/>
        </a:p>
      </dgm:t>
    </dgm:pt>
    <dgm:pt modelId="{20F773C4-29C0-5249-A2BE-5493E9D05ED6}" type="parTrans" cxnId="{D647B88D-8B51-5F44-B34E-7AEB46A08F9F}">
      <dgm:prSet/>
      <dgm:spPr/>
      <dgm:t>
        <a:bodyPr/>
        <a:lstStyle/>
        <a:p>
          <a:endParaRPr lang="en-US"/>
        </a:p>
      </dgm:t>
    </dgm:pt>
    <dgm:pt modelId="{9DE93A37-7FAE-E842-81FE-B594F60BB566}" type="sibTrans" cxnId="{D647B88D-8B51-5F44-B34E-7AEB46A08F9F}">
      <dgm:prSet/>
      <dgm:spPr/>
      <dgm:t>
        <a:bodyPr/>
        <a:lstStyle/>
        <a:p>
          <a:endParaRPr lang="en-US"/>
        </a:p>
      </dgm:t>
    </dgm:pt>
    <dgm:pt modelId="{889362B3-E103-D04B-9F34-56CCC0C4542C}">
      <dgm:prSet phldrT="[Text]"/>
      <dgm:spPr/>
      <dgm:t>
        <a:bodyPr/>
        <a:lstStyle/>
        <a:p>
          <a:r>
            <a:rPr lang="en-US" dirty="0" smtClean="0"/>
            <a:t>Removing stop words and punctuation</a:t>
          </a:r>
          <a:endParaRPr lang="en-US" dirty="0"/>
        </a:p>
      </dgm:t>
    </dgm:pt>
    <dgm:pt modelId="{1D2FA64C-63DD-1642-BD6B-24566E1CE759}" type="parTrans" cxnId="{21DF1AB9-58B0-CE4A-84F0-C73EFF0E8217}">
      <dgm:prSet/>
      <dgm:spPr/>
      <dgm:t>
        <a:bodyPr/>
        <a:lstStyle/>
        <a:p>
          <a:endParaRPr lang="en-US"/>
        </a:p>
      </dgm:t>
    </dgm:pt>
    <dgm:pt modelId="{C47DB02D-D87F-4E4A-A234-22989FB8580E}" type="sibTrans" cxnId="{21DF1AB9-58B0-CE4A-84F0-C73EFF0E8217}">
      <dgm:prSet/>
      <dgm:spPr/>
      <dgm:t>
        <a:bodyPr/>
        <a:lstStyle/>
        <a:p>
          <a:endParaRPr lang="en-US"/>
        </a:p>
      </dgm:t>
    </dgm:pt>
    <dgm:pt modelId="{BF210CD2-94E9-7648-A2EB-E348E0F20C9E}">
      <dgm:prSet phldrT="[Text]"/>
      <dgm:spPr/>
      <dgm:t>
        <a:bodyPr/>
        <a:lstStyle/>
        <a:p>
          <a:r>
            <a:rPr lang="en-US" dirty="0" err="1" smtClean="0"/>
            <a:t>tf-idf</a:t>
          </a:r>
          <a:endParaRPr lang="en-US" dirty="0"/>
        </a:p>
      </dgm:t>
    </dgm:pt>
    <dgm:pt modelId="{2FD2DA77-3629-7D48-8C98-95C83746BB28}" type="parTrans" cxnId="{99AF943B-4CA2-E040-93EE-CBBEA780949E}">
      <dgm:prSet/>
      <dgm:spPr/>
      <dgm:t>
        <a:bodyPr/>
        <a:lstStyle/>
        <a:p>
          <a:endParaRPr lang="en-US"/>
        </a:p>
      </dgm:t>
    </dgm:pt>
    <dgm:pt modelId="{A3BCFBC6-43BF-D64C-91F4-F504056E1F54}" type="sibTrans" cxnId="{99AF943B-4CA2-E040-93EE-CBBEA780949E}">
      <dgm:prSet/>
      <dgm:spPr/>
      <dgm:t>
        <a:bodyPr/>
        <a:lstStyle/>
        <a:p>
          <a:endParaRPr lang="en-US"/>
        </a:p>
      </dgm:t>
    </dgm:pt>
    <dgm:pt modelId="{8B3BA8EE-2C49-9240-A2AF-7962E8D64D30}">
      <dgm:prSet phldrT="[Text]"/>
      <dgm:spPr/>
      <dgm:t>
        <a:bodyPr/>
        <a:lstStyle/>
        <a:p>
          <a:r>
            <a:rPr lang="en-US" dirty="0" smtClean="0"/>
            <a:t>Building classifier and Evaluation</a:t>
          </a:r>
          <a:endParaRPr lang="en-US" dirty="0"/>
        </a:p>
      </dgm:t>
    </dgm:pt>
    <dgm:pt modelId="{FB07DF8C-1412-4E4F-BC05-8C4C01BF6166}" type="parTrans" cxnId="{F3AD4606-A058-664F-80D7-558E8762D402}">
      <dgm:prSet/>
      <dgm:spPr/>
      <dgm:t>
        <a:bodyPr/>
        <a:lstStyle/>
        <a:p>
          <a:endParaRPr lang="en-US"/>
        </a:p>
      </dgm:t>
    </dgm:pt>
    <dgm:pt modelId="{5997D793-31C6-C04D-B7CD-CF911C7770D4}" type="sibTrans" cxnId="{F3AD4606-A058-664F-80D7-558E8762D402}">
      <dgm:prSet/>
      <dgm:spPr/>
      <dgm:t>
        <a:bodyPr/>
        <a:lstStyle/>
        <a:p>
          <a:endParaRPr lang="en-US"/>
        </a:p>
      </dgm:t>
    </dgm:pt>
    <dgm:pt modelId="{4CE4AFB3-885D-D74C-86C2-E5E7B668CAC9}" type="pres">
      <dgm:prSet presAssocID="{167E6F8B-977C-A64D-AAC4-AA0629AE3BC6}" presName="outerComposite" presStyleCnt="0">
        <dgm:presLayoutVars>
          <dgm:chMax val="5"/>
          <dgm:dir/>
          <dgm:resizeHandles val="exact"/>
        </dgm:presLayoutVars>
      </dgm:prSet>
      <dgm:spPr/>
    </dgm:pt>
    <dgm:pt modelId="{15792650-A715-D140-9CA6-9B2FA0BA718B}" type="pres">
      <dgm:prSet presAssocID="{167E6F8B-977C-A64D-AAC4-AA0629AE3BC6}" presName="dummyMaxCanvas" presStyleCnt="0">
        <dgm:presLayoutVars/>
      </dgm:prSet>
      <dgm:spPr/>
    </dgm:pt>
    <dgm:pt modelId="{968DB031-C066-BB4C-B32E-9ADA6908B272}" type="pres">
      <dgm:prSet presAssocID="{167E6F8B-977C-A64D-AAC4-AA0629AE3BC6}" presName="FiveNodes_1" presStyleLbl="node1" presStyleIdx="0" presStyleCnt="5">
        <dgm:presLayoutVars>
          <dgm:bulletEnabled val="1"/>
        </dgm:presLayoutVars>
      </dgm:prSet>
      <dgm:spPr/>
    </dgm:pt>
    <dgm:pt modelId="{FADCF5AB-3922-0249-BD2E-05C0482FE0E8}" type="pres">
      <dgm:prSet presAssocID="{167E6F8B-977C-A64D-AAC4-AA0629AE3BC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BD1B8-2E1B-1747-98DD-1621B9A0D988}" type="pres">
      <dgm:prSet presAssocID="{167E6F8B-977C-A64D-AAC4-AA0629AE3BC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FC253-6146-2A49-B347-BAFC8F6E1C35}" type="pres">
      <dgm:prSet presAssocID="{167E6F8B-977C-A64D-AAC4-AA0629AE3BC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B781D-80CF-1B47-A15C-E5CE21E42843}" type="pres">
      <dgm:prSet presAssocID="{167E6F8B-977C-A64D-AAC4-AA0629AE3BC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22900-9517-7D4C-82C3-D98890ED8EF6}" type="pres">
      <dgm:prSet presAssocID="{167E6F8B-977C-A64D-AAC4-AA0629AE3BC6}" presName="FiveConn_1-2" presStyleLbl="fgAccFollowNode1" presStyleIdx="0" presStyleCnt="4">
        <dgm:presLayoutVars>
          <dgm:bulletEnabled val="1"/>
        </dgm:presLayoutVars>
      </dgm:prSet>
      <dgm:spPr/>
    </dgm:pt>
    <dgm:pt modelId="{DBF8657B-D079-C945-85C2-1EF54E100258}" type="pres">
      <dgm:prSet presAssocID="{167E6F8B-977C-A64D-AAC4-AA0629AE3BC6}" presName="FiveConn_2-3" presStyleLbl="fgAccFollowNode1" presStyleIdx="1" presStyleCnt="4">
        <dgm:presLayoutVars>
          <dgm:bulletEnabled val="1"/>
        </dgm:presLayoutVars>
      </dgm:prSet>
      <dgm:spPr/>
    </dgm:pt>
    <dgm:pt modelId="{EA617E2B-35FB-2F4A-80AD-49F44791F9E4}" type="pres">
      <dgm:prSet presAssocID="{167E6F8B-977C-A64D-AAC4-AA0629AE3BC6}" presName="FiveConn_3-4" presStyleLbl="fgAccFollowNode1" presStyleIdx="2" presStyleCnt="4">
        <dgm:presLayoutVars>
          <dgm:bulletEnabled val="1"/>
        </dgm:presLayoutVars>
      </dgm:prSet>
      <dgm:spPr/>
    </dgm:pt>
    <dgm:pt modelId="{70119F77-2542-5C4B-9053-C8AB74D26F50}" type="pres">
      <dgm:prSet presAssocID="{167E6F8B-977C-A64D-AAC4-AA0629AE3BC6}" presName="FiveConn_4-5" presStyleLbl="fgAccFollowNode1" presStyleIdx="3" presStyleCnt="4">
        <dgm:presLayoutVars>
          <dgm:bulletEnabled val="1"/>
        </dgm:presLayoutVars>
      </dgm:prSet>
      <dgm:spPr/>
    </dgm:pt>
    <dgm:pt modelId="{95366F2C-4B3B-8F47-987B-FEF3523F9D32}" type="pres">
      <dgm:prSet presAssocID="{167E6F8B-977C-A64D-AAC4-AA0629AE3BC6}" presName="FiveNodes_1_text" presStyleLbl="node1" presStyleIdx="4" presStyleCnt="5">
        <dgm:presLayoutVars>
          <dgm:bulletEnabled val="1"/>
        </dgm:presLayoutVars>
      </dgm:prSet>
      <dgm:spPr/>
    </dgm:pt>
    <dgm:pt modelId="{FFCE0D53-956D-4741-B864-44085CC9425A}" type="pres">
      <dgm:prSet presAssocID="{167E6F8B-977C-A64D-AAC4-AA0629AE3BC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7076A-27C2-DE48-A602-06A003E2FBC8}" type="pres">
      <dgm:prSet presAssocID="{167E6F8B-977C-A64D-AAC4-AA0629AE3BC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8D113-4EE1-9949-94F2-3A41FE093494}" type="pres">
      <dgm:prSet presAssocID="{167E6F8B-977C-A64D-AAC4-AA0629AE3BC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AB266-0D68-1D45-B260-89915A495371}" type="pres">
      <dgm:prSet presAssocID="{167E6F8B-977C-A64D-AAC4-AA0629AE3BC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7B88D-8B51-5F44-B34E-7AEB46A08F9F}" srcId="{167E6F8B-977C-A64D-AAC4-AA0629AE3BC6}" destId="{95BEB317-4ADB-344B-A340-6D894A08F633}" srcOrd="1" destOrd="0" parTransId="{20F773C4-29C0-5249-A2BE-5493E9D05ED6}" sibTransId="{9DE93A37-7FAE-E842-81FE-B594F60BB566}"/>
    <dgm:cxn modelId="{B6B579EA-3A64-7F4B-A28A-F449F3AA4C5D}" type="presOf" srcId="{889362B3-E103-D04B-9F34-56CCC0C4542C}" destId="{BD57076A-27C2-DE48-A602-06A003E2FBC8}" srcOrd="1" destOrd="0" presId="urn:microsoft.com/office/officeart/2005/8/layout/vProcess5"/>
    <dgm:cxn modelId="{76582571-D274-894B-AE0F-68DA65115769}" type="presOf" srcId="{4E6BF200-EB52-5D42-A6E2-607F46663254}" destId="{968DB031-C066-BB4C-B32E-9ADA6908B272}" srcOrd="0" destOrd="0" presId="urn:microsoft.com/office/officeart/2005/8/layout/vProcess5"/>
    <dgm:cxn modelId="{8963C61E-13BB-674A-B1F4-243822DF752E}" type="presOf" srcId="{889362B3-E103-D04B-9F34-56CCC0C4542C}" destId="{C07BD1B8-2E1B-1747-98DD-1621B9A0D988}" srcOrd="0" destOrd="0" presId="urn:microsoft.com/office/officeart/2005/8/layout/vProcess5"/>
    <dgm:cxn modelId="{FDA6B3EA-F8C9-874D-9661-836FFA9DD3CB}" type="presOf" srcId="{9DE93A37-7FAE-E842-81FE-B594F60BB566}" destId="{DBF8657B-D079-C945-85C2-1EF54E100258}" srcOrd="0" destOrd="0" presId="urn:microsoft.com/office/officeart/2005/8/layout/vProcess5"/>
    <dgm:cxn modelId="{B2137457-C005-C44D-8AA9-FC5466D16C72}" type="presOf" srcId="{8B3BA8EE-2C49-9240-A2AF-7962E8D64D30}" destId="{342B781D-80CF-1B47-A15C-E5CE21E42843}" srcOrd="0" destOrd="0" presId="urn:microsoft.com/office/officeart/2005/8/layout/vProcess5"/>
    <dgm:cxn modelId="{C71FC847-2C37-934E-BC2F-825BCEAE65C7}" type="presOf" srcId="{A3BCFBC6-43BF-D64C-91F4-F504056E1F54}" destId="{70119F77-2542-5C4B-9053-C8AB74D26F50}" srcOrd="0" destOrd="0" presId="urn:microsoft.com/office/officeart/2005/8/layout/vProcess5"/>
    <dgm:cxn modelId="{1D7A1CCA-34CC-E64A-A71A-CADB74201A05}" type="presOf" srcId="{167E6F8B-977C-A64D-AAC4-AA0629AE3BC6}" destId="{4CE4AFB3-885D-D74C-86C2-E5E7B668CAC9}" srcOrd="0" destOrd="0" presId="urn:microsoft.com/office/officeart/2005/8/layout/vProcess5"/>
    <dgm:cxn modelId="{B170F234-61A3-E647-A8F1-E157D496C5E4}" type="presOf" srcId="{4E6BF200-EB52-5D42-A6E2-607F46663254}" destId="{95366F2C-4B3B-8F47-987B-FEF3523F9D32}" srcOrd="1" destOrd="0" presId="urn:microsoft.com/office/officeart/2005/8/layout/vProcess5"/>
    <dgm:cxn modelId="{EEB24A0C-21A1-3C47-BA3A-F888BFF461B3}" type="presOf" srcId="{95BEB317-4ADB-344B-A340-6D894A08F633}" destId="{FFCE0D53-956D-4741-B864-44085CC9425A}" srcOrd="1" destOrd="0" presId="urn:microsoft.com/office/officeart/2005/8/layout/vProcess5"/>
    <dgm:cxn modelId="{99AF943B-4CA2-E040-93EE-CBBEA780949E}" srcId="{167E6F8B-977C-A64D-AAC4-AA0629AE3BC6}" destId="{BF210CD2-94E9-7648-A2EB-E348E0F20C9E}" srcOrd="3" destOrd="0" parTransId="{2FD2DA77-3629-7D48-8C98-95C83746BB28}" sibTransId="{A3BCFBC6-43BF-D64C-91F4-F504056E1F54}"/>
    <dgm:cxn modelId="{21DF1AB9-58B0-CE4A-84F0-C73EFF0E8217}" srcId="{167E6F8B-977C-A64D-AAC4-AA0629AE3BC6}" destId="{889362B3-E103-D04B-9F34-56CCC0C4542C}" srcOrd="2" destOrd="0" parTransId="{1D2FA64C-63DD-1642-BD6B-24566E1CE759}" sibTransId="{C47DB02D-D87F-4E4A-A234-22989FB8580E}"/>
    <dgm:cxn modelId="{F93D6CD1-D6BA-0D4E-A763-F2081CE14FEB}" type="presOf" srcId="{421059BF-B0BA-7941-9A0A-5C6AB3D4B673}" destId="{0CD22900-9517-7D4C-82C3-D98890ED8EF6}" srcOrd="0" destOrd="0" presId="urn:microsoft.com/office/officeart/2005/8/layout/vProcess5"/>
    <dgm:cxn modelId="{375E0534-9F48-4942-A6EE-6F83AB29E98F}" srcId="{167E6F8B-977C-A64D-AAC4-AA0629AE3BC6}" destId="{4E6BF200-EB52-5D42-A6E2-607F46663254}" srcOrd="0" destOrd="0" parTransId="{6EE7F18F-F0D1-FB42-911F-159002B054B4}" sibTransId="{421059BF-B0BA-7941-9A0A-5C6AB3D4B673}"/>
    <dgm:cxn modelId="{55917BC6-DA1C-D14B-9F86-26CD3F58B0DD}" type="presOf" srcId="{BF210CD2-94E9-7648-A2EB-E348E0F20C9E}" destId="{7DB8D113-4EE1-9949-94F2-3A41FE093494}" srcOrd="1" destOrd="0" presId="urn:microsoft.com/office/officeart/2005/8/layout/vProcess5"/>
    <dgm:cxn modelId="{684E4313-ED92-B94F-B177-B01D016048A9}" type="presOf" srcId="{C47DB02D-D87F-4E4A-A234-22989FB8580E}" destId="{EA617E2B-35FB-2F4A-80AD-49F44791F9E4}" srcOrd="0" destOrd="0" presId="urn:microsoft.com/office/officeart/2005/8/layout/vProcess5"/>
    <dgm:cxn modelId="{6E93BA69-A18B-E74E-B056-955B51922D72}" type="presOf" srcId="{95BEB317-4ADB-344B-A340-6D894A08F633}" destId="{FADCF5AB-3922-0249-BD2E-05C0482FE0E8}" srcOrd="0" destOrd="0" presId="urn:microsoft.com/office/officeart/2005/8/layout/vProcess5"/>
    <dgm:cxn modelId="{F802E6B6-65B7-3842-A012-97D105097F94}" type="presOf" srcId="{8B3BA8EE-2C49-9240-A2AF-7962E8D64D30}" destId="{2DCAB266-0D68-1D45-B260-89915A495371}" srcOrd="1" destOrd="0" presId="urn:microsoft.com/office/officeart/2005/8/layout/vProcess5"/>
    <dgm:cxn modelId="{EB5A24B3-1B47-574C-9351-97119F03822B}" type="presOf" srcId="{BF210CD2-94E9-7648-A2EB-E348E0F20C9E}" destId="{461FC253-6146-2A49-B347-BAFC8F6E1C35}" srcOrd="0" destOrd="0" presId="urn:microsoft.com/office/officeart/2005/8/layout/vProcess5"/>
    <dgm:cxn modelId="{F3AD4606-A058-664F-80D7-558E8762D402}" srcId="{167E6F8B-977C-A64D-AAC4-AA0629AE3BC6}" destId="{8B3BA8EE-2C49-9240-A2AF-7962E8D64D30}" srcOrd="4" destOrd="0" parTransId="{FB07DF8C-1412-4E4F-BC05-8C4C01BF6166}" sibTransId="{5997D793-31C6-C04D-B7CD-CF911C7770D4}"/>
    <dgm:cxn modelId="{86BDCB70-E077-704D-AAAA-D624F8DE6D58}" type="presParOf" srcId="{4CE4AFB3-885D-D74C-86C2-E5E7B668CAC9}" destId="{15792650-A715-D140-9CA6-9B2FA0BA718B}" srcOrd="0" destOrd="0" presId="urn:microsoft.com/office/officeart/2005/8/layout/vProcess5"/>
    <dgm:cxn modelId="{3C3FE501-7F2B-F740-9803-61F3CF307892}" type="presParOf" srcId="{4CE4AFB3-885D-D74C-86C2-E5E7B668CAC9}" destId="{968DB031-C066-BB4C-B32E-9ADA6908B272}" srcOrd="1" destOrd="0" presId="urn:microsoft.com/office/officeart/2005/8/layout/vProcess5"/>
    <dgm:cxn modelId="{3193CA62-0E4B-CC4D-BFF1-D332A7A437D2}" type="presParOf" srcId="{4CE4AFB3-885D-D74C-86C2-E5E7B668CAC9}" destId="{FADCF5AB-3922-0249-BD2E-05C0482FE0E8}" srcOrd="2" destOrd="0" presId="urn:microsoft.com/office/officeart/2005/8/layout/vProcess5"/>
    <dgm:cxn modelId="{0DADB476-7BD6-6445-BAFE-D4E26D2EBE78}" type="presParOf" srcId="{4CE4AFB3-885D-D74C-86C2-E5E7B668CAC9}" destId="{C07BD1B8-2E1B-1747-98DD-1621B9A0D988}" srcOrd="3" destOrd="0" presId="urn:microsoft.com/office/officeart/2005/8/layout/vProcess5"/>
    <dgm:cxn modelId="{2BCD60D5-0317-7349-8088-ADB62C38CA94}" type="presParOf" srcId="{4CE4AFB3-885D-D74C-86C2-E5E7B668CAC9}" destId="{461FC253-6146-2A49-B347-BAFC8F6E1C35}" srcOrd="4" destOrd="0" presId="urn:microsoft.com/office/officeart/2005/8/layout/vProcess5"/>
    <dgm:cxn modelId="{C5F3ADE4-A521-F740-A411-8D6D3B3FB536}" type="presParOf" srcId="{4CE4AFB3-885D-D74C-86C2-E5E7B668CAC9}" destId="{342B781D-80CF-1B47-A15C-E5CE21E42843}" srcOrd="5" destOrd="0" presId="urn:microsoft.com/office/officeart/2005/8/layout/vProcess5"/>
    <dgm:cxn modelId="{E4374632-E062-DB42-85E5-9FD9B897B796}" type="presParOf" srcId="{4CE4AFB3-885D-D74C-86C2-E5E7B668CAC9}" destId="{0CD22900-9517-7D4C-82C3-D98890ED8EF6}" srcOrd="6" destOrd="0" presId="urn:microsoft.com/office/officeart/2005/8/layout/vProcess5"/>
    <dgm:cxn modelId="{24811650-E90F-694F-A656-04673C6C1D8B}" type="presParOf" srcId="{4CE4AFB3-885D-D74C-86C2-E5E7B668CAC9}" destId="{DBF8657B-D079-C945-85C2-1EF54E100258}" srcOrd="7" destOrd="0" presId="urn:microsoft.com/office/officeart/2005/8/layout/vProcess5"/>
    <dgm:cxn modelId="{C0757893-7020-FA4F-AE88-4DAD0C059648}" type="presParOf" srcId="{4CE4AFB3-885D-D74C-86C2-E5E7B668CAC9}" destId="{EA617E2B-35FB-2F4A-80AD-49F44791F9E4}" srcOrd="8" destOrd="0" presId="urn:microsoft.com/office/officeart/2005/8/layout/vProcess5"/>
    <dgm:cxn modelId="{37025EC1-1807-B140-B5FC-527AFA5782BF}" type="presParOf" srcId="{4CE4AFB3-885D-D74C-86C2-E5E7B668CAC9}" destId="{70119F77-2542-5C4B-9053-C8AB74D26F50}" srcOrd="9" destOrd="0" presId="urn:microsoft.com/office/officeart/2005/8/layout/vProcess5"/>
    <dgm:cxn modelId="{5E87D300-2333-FA45-89A2-16ABE08EA161}" type="presParOf" srcId="{4CE4AFB3-885D-D74C-86C2-E5E7B668CAC9}" destId="{95366F2C-4B3B-8F47-987B-FEF3523F9D32}" srcOrd="10" destOrd="0" presId="urn:microsoft.com/office/officeart/2005/8/layout/vProcess5"/>
    <dgm:cxn modelId="{EDFB0520-DE98-4D4B-A586-7C0E845E09F8}" type="presParOf" srcId="{4CE4AFB3-885D-D74C-86C2-E5E7B668CAC9}" destId="{FFCE0D53-956D-4741-B864-44085CC9425A}" srcOrd="11" destOrd="0" presId="urn:microsoft.com/office/officeart/2005/8/layout/vProcess5"/>
    <dgm:cxn modelId="{26CA38F6-2A3F-6445-866D-1916DB83139C}" type="presParOf" srcId="{4CE4AFB3-885D-D74C-86C2-E5E7B668CAC9}" destId="{BD57076A-27C2-DE48-A602-06A003E2FBC8}" srcOrd="12" destOrd="0" presId="urn:microsoft.com/office/officeart/2005/8/layout/vProcess5"/>
    <dgm:cxn modelId="{B6F935A0-8FF6-B54E-B575-2A2D70ABC8B7}" type="presParOf" srcId="{4CE4AFB3-885D-D74C-86C2-E5E7B668CAC9}" destId="{7DB8D113-4EE1-9949-94F2-3A41FE093494}" srcOrd="13" destOrd="0" presId="urn:microsoft.com/office/officeart/2005/8/layout/vProcess5"/>
    <dgm:cxn modelId="{793FF74A-7F31-D84A-9DB2-547B5B0A997D}" type="presParOf" srcId="{4CE4AFB3-885D-D74C-86C2-E5E7B668CAC9}" destId="{2DCAB266-0D68-1D45-B260-89915A49537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A8A2F-B505-452C-90D5-631EEC8F95B5}">
      <dsp:nvSpPr>
        <dsp:cNvPr id="0" name=""/>
        <dsp:cNvSpPr/>
      </dsp:nvSpPr>
      <dsp:spPr>
        <a:xfrm>
          <a:off x="8547" y="0"/>
          <a:ext cx="8588120" cy="112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Brexit</a:t>
          </a:r>
          <a:r>
            <a:rPr lang="en-US" sz="2000" kern="1200" dirty="0" smtClean="0"/>
            <a:t>: NOUN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term for the potential departure of the United Kingdom from the European Union</a:t>
          </a:r>
          <a:endParaRPr lang="en-US" sz="2000" kern="1200" dirty="0"/>
        </a:p>
      </dsp:txBody>
      <dsp:txXfrm>
        <a:off x="8547" y="0"/>
        <a:ext cx="8588120" cy="1126800"/>
      </dsp:txXfrm>
    </dsp:sp>
    <dsp:sp modelId="{47D3F558-E1A3-49CB-AFBF-5FF5F4D7C247}">
      <dsp:nvSpPr>
        <dsp:cNvPr id="0" name=""/>
        <dsp:cNvSpPr/>
      </dsp:nvSpPr>
      <dsp:spPr>
        <a:xfrm>
          <a:off x="6881" y="1359817"/>
          <a:ext cx="8582905" cy="31167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Single Market within EU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London Main Financial Hub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Pays 11% of the GDP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Unwanted Regulations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Immigration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6881" y="1359817"/>
        <a:ext cx="8582905" cy="3116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DB031-C066-BB4C-B32E-9ADA6908B272}">
      <dsp:nvSpPr>
        <dsp:cNvPr id="0" name=""/>
        <dsp:cNvSpPr/>
      </dsp:nvSpPr>
      <dsp:spPr>
        <a:xfrm>
          <a:off x="0" y="0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Tokenization</a:t>
          </a:r>
          <a:endParaRPr lang="en-US" sz="2600" kern="1200" dirty="0"/>
        </a:p>
      </dsp:txBody>
      <dsp:txXfrm>
        <a:off x="29142" y="29142"/>
        <a:ext cx="4006775" cy="936697"/>
      </dsp:txXfrm>
    </dsp:sp>
    <dsp:sp modelId="{FADCF5AB-3922-0249-BD2E-05C0482FE0E8}">
      <dsp:nvSpPr>
        <dsp:cNvPr id="0" name=""/>
        <dsp:cNvSpPr/>
      </dsp:nvSpPr>
      <dsp:spPr>
        <a:xfrm>
          <a:off x="388076" y="1133173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Stemming and lemmatization</a:t>
          </a:r>
          <a:endParaRPr lang="en-US" sz="2600" kern="1200" dirty="0"/>
        </a:p>
      </dsp:txBody>
      <dsp:txXfrm>
        <a:off x="417218" y="1162315"/>
        <a:ext cx="4103752" cy="936697"/>
      </dsp:txXfrm>
    </dsp:sp>
    <dsp:sp modelId="{C07BD1B8-2E1B-1747-98DD-1621B9A0D988}">
      <dsp:nvSpPr>
        <dsp:cNvPr id="0" name=""/>
        <dsp:cNvSpPr/>
      </dsp:nvSpPr>
      <dsp:spPr>
        <a:xfrm>
          <a:off x="776153" y="2266346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Removing stop words and punctuation</a:t>
          </a:r>
          <a:endParaRPr lang="en-US" sz="2600" kern="1200" dirty="0"/>
        </a:p>
      </dsp:txBody>
      <dsp:txXfrm>
        <a:off x="805295" y="2295488"/>
        <a:ext cx="4103752" cy="936697"/>
      </dsp:txXfrm>
    </dsp:sp>
    <dsp:sp modelId="{461FC253-6146-2A49-B347-BAFC8F6E1C35}">
      <dsp:nvSpPr>
        <dsp:cNvPr id="0" name=""/>
        <dsp:cNvSpPr/>
      </dsp:nvSpPr>
      <dsp:spPr>
        <a:xfrm>
          <a:off x="1164229" y="3399520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tf-idf</a:t>
          </a:r>
          <a:endParaRPr lang="en-US" sz="2600" kern="1200" dirty="0"/>
        </a:p>
      </dsp:txBody>
      <dsp:txXfrm>
        <a:off x="1193371" y="3428662"/>
        <a:ext cx="4103752" cy="936697"/>
      </dsp:txXfrm>
    </dsp:sp>
    <dsp:sp modelId="{342B781D-80CF-1B47-A15C-E5CE21E42843}">
      <dsp:nvSpPr>
        <dsp:cNvPr id="0" name=""/>
        <dsp:cNvSpPr/>
      </dsp:nvSpPr>
      <dsp:spPr>
        <a:xfrm>
          <a:off x="1552306" y="4532693"/>
          <a:ext cx="5196850" cy="994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Building classifier and Evaluation</a:t>
          </a:r>
          <a:endParaRPr lang="en-US" sz="2600" kern="1200" dirty="0"/>
        </a:p>
      </dsp:txBody>
      <dsp:txXfrm>
        <a:off x="1581448" y="4561835"/>
        <a:ext cx="4103752" cy="936697"/>
      </dsp:txXfrm>
    </dsp:sp>
    <dsp:sp modelId="{0CD22900-9517-7D4C-82C3-D98890ED8EF6}">
      <dsp:nvSpPr>
        <dsp:cNvPr id="0" name=""/>
        <dsp:cNvSpPr/>
      </dsp:nvSpPr>
      <dsp:spPr>
        <a:xfrm>
          <a:off x="4550112" y="726889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4695628" y="726889"/>
        <a:ext cx="355705" cy="486670"/>
      </dsp:txXfrm>
    </dsp:sp>
    <dsp:sp modelId="{DBF8657B-D079-C945-85C2-1EF54E100258}">
      <dsp:nvSpPr>
        <dsp:cNvPr id="0" name=""/>
        <dsp:cNvSpPr/>
      </dsp:nvSpPr>
      <dsp:spPr>
        <a:xfrm>
          <a:off x="4938189" y="1860062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083705" y="1860062"/>
        <a:ext cx="355705" cy="486670"/>
      </dsp:txXfrm>
    </dsp:sp>
    <dsp:sp modelId="{EA617E2B-35FB-2F4A-80AD-49F44791F9E4}">
      <dsp:nvSpPr>
        <dsp:cNvPr id="0" name=""/>
        <dsp:cNvSpPr/>
      </dsp:nvSpPr>
      <dsp:spPr>
        <a:xfrm>
          <a:off x="5326265" y="2976652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471781" y="2976652"/>
        <a:ext cx="355705" cy="486670"/>
      </dsp:txXfrm>
    </dsp:sp>
    <dsp:sp modelId="{70119F77-2542-5C4B-9053-C8AB74D26F50}">
      <dsp:nvSpPr>
        <dsp:cNvPr id="0" name=""/>
        <dsp:cNvSpPr/>
      </dsp:nvSpPr>
      <dsp:spPr>
        <a:xfrm>
          <a:off x="5714342" y="4120881"/>
          <a:ext cx="646737" cy="646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859858" y="4120881"/>
        <a:ext cx="355705" cy="48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D12-96E4-43FA-AA0D-6B22E35F8AB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573B-E902-4B47-8815-C0939465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C330-7DCA-4FB0-B244-1F858FDB10F1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FAF7-2662-4866-A66A-5937EBE6B030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946-C5F0-491A-AE12-28A7CCD26662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49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917B-69DB-4329-8FE0-E49DE0182947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83B8-BE3B-4BD9-94DE-6D3F6628497B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29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2857-9106-4782-9FD7-351459FBD22C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7F53-FDC5-4F28-B449-95CD8936F190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95D4-AD26-4E05-8330-60054BAEA9DE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A817-4C3E-4FC4-93CC-7C045613EF2A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A91B-3142-47E4-A013-E72C8626C7DB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B2A7-6EB4-4192-99F4-ED8CA6B4108E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A4A-20BD-4AC7-ABD9-FC597DB48BAA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23F9-2C4D-4E4B-B98D-3A368CF95601}" type="datetime1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1D8-6F02-47DC-A957-9EC64066734C}" type="datetime1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42D-0AF2-4873-B2B5-5A692FE635B8}" type="datetime1">
              <a:rPr lang="en-US" smtClean="0"/>
              <a:t>12/21/16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851D-4BC9-4C6B-AD12-F220BC9B033C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C4B3C6-9BD7-423F-B2FD-70186BDC1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" TargetMode="Externa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S9os5G0BfU'," TargetMode="External"/><Relationship Id="rId4" Type="http://schemas.openxmlformats.org/officeDocument/2006/relationships/hyperlink" Target="https://t.co/90ge8kEIsX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.co/znp6AzUnBn%22,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814" y="3757095"/>
            <a:ext cx="7177555" cy="1814263"/>
          </a:xfrm>
        </p:spPr>
        <p:txBody>
          <a:bodyPr/>
          <a:lstStyle/>
          <a:p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  <a:hlinkClick r:id="rId2"/>
              </a:rPr>
              <a:t>When twitter</a:t>
            </a:r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 </a:t>
            </a:r>
            <a:b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</a:br>
            <a:r>
              <a:rPr lang="en-US" sz="96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Meet #</a:t>
            </a:r>
            <a:r>
              <a:rPr lang="en-US" sz="9600" dirty="0" err="1">
                <a:solidFill>
                  <a:srgbClr val="2DAAE2"/>
                </a:solidFill>
                <a:latin typeface="Bauhaus 93" panose="04030905020B02020C02" pitchFamily="82" charset="0"/>
              </a:rPr>
              <a:t>b</a:t>
            </a:r>
            <a:r>
              <a:rPr lang="en-US" sz="9600" dirty="0" err="1" smtClean="0">
                <a:solidFill>
                  <a:srgbClr val="2DAAE2"/>
                </a:solidFill>
                <a:latin typeface="Bauhaus 93" panose="04030905020B02020C02" pitchFamily="82" charset="0"/>
              </a:rPr>
              <a:t>rexit</a:t>
            </a:r>
            <a:endParaRPr lang="en-US" sz="9600" dirty="0">
              <a:solidFill>
                <a:srgbClr val="2DAAE2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9928" y="5548274"/>
            <a:ext cx="2295072" cy="10781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  <a:cs typeface="Bauhaus 93"/>
              </a:rPr>
              <a:t>Yehui</a:t>
            </a:r>
            <a:r>
              <a:rPr lang="en-US" sz="3200" dirty="0" smtClean="0">
                <a:latin typeface="+mj-lt"/>
                <a:cs typeface="Bauhaus 93"/>
              </a:rPr>
              <a:t> He</a:t>
            </a:r>
            <a:endParaRPr lang="en-US" sz="3200" dirty="0">
              <a:latin typeface="+mj-lt"/>
              <a:cs typeface="Bauhaus 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30" y="529463"/>
            <a:ext cx="4289721" cy="29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271" y="219577"/>
            <a:ext cx="3302452" cy="728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Pipeline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71" y="1132077"/>
            <a:ext cx="9211634" cy="5459832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principle components </a:t>
            </a:r>
            <a:r>
              <a:rPr lang="en-US" dirty="0" smtClean="0"/>
              <a:t>analysis </a:t>
            </a:r>
            <a:r>
              <a:rPr lang="en-US" dirty="0"/>
              <a:t>to do dimensionality reduction on the training set. </a:t>
            </a:r>
            <a:endParaRPr lang="en-US" dirty="0" smtClean="0"/>
          </a:p>
          <a:p>
            <a:r>
              <a:rPr lang="en-US" dirty="0"/>
              <a:t>Divide the tweets in to training and test sets.  All tweets are </a:t>
            </a:r>
            <a:r>
              <a:rPr lang="en-US" dirty="0" smtClean="0"/>
              <a:t>fed in </a:t>
            </a:r>
            <a:r>
              <a:rPr lang="en-US" dirty="0"/>
              <a:t>to a simple, token-based feature extractor to produce feature vectors.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f-idf</a:t>
            </a:r>
            <a:endParaRPr lang="en-US" dirty="0" smtClean="0"/>
          </a:p>
          <a:p>
            <a:r>
              <a:rPr lang="en-US" dirty="0"/>
              <a:t>Use the training set to teach classifiers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/>
              <a:t> 	</a:t>
            </a:r>
            <a:r>
              <a:rPr lang="en-US" sz="2400" dirty="0" err="1"/>
              <a:t>MultinomialNB</a:t>
            </a:r>
            <a:endParaRPr lang="en-US" sz="24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err="1"/>
              <a:t>RandomForestClassifier</a:t>
            </a:r>
            <a:endParaRPr lang="en-US" sz="2400" dirty="0"/>
          </a:p>
          <a:p>
            <a:pPr marL="1314450" lvl="2" indent="-40005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err="1" smtClean="0"/>
              <a:t>LinearSVC</a:t>
            </a:r>
            <a:endParaRPr lang="en-US" dirty="0" smtClean="0"/>
          </a:p>
          <a:p>
            <a:r>
              <a:rPr lang="en-US" dirty="0"/>
              <a:t>Use the test set to score the classifier.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840" y="121190"/>
            <a:ext cx="4474027" cy="65695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78" y="783252"/>
            <a:ext cx="4513541" cy="5526437"/>
          </a:xfrm>
        </p:spPr>
        <p:txBody>
          <a:bodyPr/>
          <a:lstStyle/>
          <a:p>
            <a:r>
              <a:rPr lang="en-US" dirty="0" smtClean="0"/>
              <a:t>Accuracy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 err="1"/>
              <a:t>MultinomialNB</a:t>
            </a:r>
            <a:r>
              <a:rPr lang="en-US" dirty="0"/>
              <a:t>: 72.289%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/>
              <a:t> </a:t>
            </a:r>
            <a:r>
              <a:rPr lang="en-US" dirty="0" err="1"/>
              <a:t>RandomForestClassifier</a:t>
            </a:r>
            <a:r>
              <a:rPr lang="en-US" dirty="0"/>
              <a:t>: 71.084%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dirty="0" err="1"/>
              <a:t>LinearSVC</a:t>
            </a:r>
            <a:r>
              <a:rPr lang="en-US" dirty="0"/>
              <a:t>: 69.879</a:t>
            </a:r>
            <a:r>
              <a:rPr lang="en-US" dirty="0" smtClean="0"/>
              <a:t>%</a:t>
            </a:r>
          </a:p>
          <a:p>
            <a:r>
              <a:rPr lang="en-US" dirty="0" smtClean="0"/>
              <a:t>Confusion Matrix (</a:t>
            </a:r>
            <a:r>
              <a:rPr lang="en-US" dirty="0" err="1"/>
              <a:t>MultinomialNB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Sensitivity (</a:t>
            </a:r>
            <a:r>
              <a:rPr lang="en-US" dirty="0"/>
              <a:t>TPR</a:t>
            </a:r>
            <a:r>
              <a:rPr lang="en-US" dirty="0" smtClean="0"/>
              <a:t>):  0.58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Specificity (</a:t>
            </a:r>
            <a:r>
              <a:rPr lang="en-US" dirty="0"/>
              <a:t>TNR</a:t>
            </a:r>
            <a:r>
              <a:rPr lang="en-US" dirty="0" smtClean="0"/>
              <a:t>): 0.42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49737" y="809618"/>
            <a:ext cx="498143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|  </a:t>
            </a:r>
            <a:r>
              <a:rPr lang="en-US" dirty="0"/>
              <a:t>0</a:t>
            </a:r>
            <a:r>
              <a:rPr lang="en-US" dirty="0" smtClean="0"/>
              <a:t>  </a:t>
            </a:r>
            <a:r>
              <a:rPr lang="en-US" dirty="0"/>
              <a:t>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&lt;442&gt;    5 |</a:t>
            </a:r>
            <a:endParaRPr lang="en-US" dirty="0"/>
          </a:p>
          <a:p>
            <a:r>
              <a:rPr lang="en-US" dirty="0"/>
              <a:t>1 | </a:t>
            </a:r>
            <a:r>
              <a:rPr lang="en-US" dirty="0" smtClean="0"/>
              <a:t>208 &lt;114&gt;|</a:t>
            </a:r>
            <a:endParaRPr lang="en-US" dirty="0"/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</a:p>
          <a:p>
            <a:endParaRPr lang="en-US" dirty="0"/>
          </a:p>
          <a:p>
            <a:r>
              <a:rPr lang="en-US" dirty="0"/>
              <a:t>  |  0  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&lt;440&gt;    7 </a:t>
            </a:r>
            <a:r>
              <a:rPr lang="en-US" dirty="0"/>
              <a:t>|</a:t>
            </a:r>
          </a:p>
          <a:p>
            <a:r>
              <a:rPr lang="en-US" dirty="0"/>
              <a:t>1 | </a:t>
            </a:r>
            <a:r>
              <a:rPr lang="en-US" dirty="0" smtClean="0"/>
              <a:t>210 &lt;112&gt;</a:t>
            </a:r>
            <a:r>
              <a:rPr lang="en-US" dirty="0"/>
              <a:t>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</a:p>
          <a:p>
            <a:endParaRPr lang="en-US" dirty="0"/>
          </a:p>
          <a:p>
            <a:r>
              <a:rPr lang="en-US" dirty="0"/>
              <a:t>  |  0  1 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0 |</a:t>
            </a:r>
            <a:r>
              <a:rPr lang="en-US" dirty="0" smtClean="0"/>
              <a:t>&lt;429&gt; 13 </a:t>
            </a:r>
            <a:r>
              <a:rPr lang="en-US" dirty="0"/>
              <a:t>|</a:t>
            </a:r>
          </a:p>
          <a:p>
            <a:r>
              <a:rPr lang="en-US" dirty="0"/>
              <a:t>1 | </a:t>
            </a:r>
            <a:r>
              <a:rPr lang="en-US" dirty="0" smtClean="0"/>
              <a:t>220   &lt;107&gt;</a:t>
            </a:r>
            <a:r>
              <a:rPr lang="en-US" dirty="0"/>
              <a:t>|</a:t>
            </a:r>
          </a:p>
          <a:p>
            <a:r>
              <a:rPr lang="en-US" dirty="0"/>
              <a:t>--+-------+</a:t>
            </a:r>
          </a:p>
          <a:p>
            <a:r>
              <a:rPr lang="en-US" dirty="0"/>
              <a:t>(row = reference; col =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0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505" y="0"/>
            <a:ext cx="5135832" cy="88056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How well AI works?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62259"/>
              </p:ext>
            </p:extLst>
          </p:nvPr>
        </p:nvGraphicFramePr>
        <p:xfrm>
          <a:off x="1108975" y="988392"/>
          <a:ext cx="8478279" cy="568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075"/>
                <a:gridCol w="1775826"/>
                <a:gridCol w="1610378"/>
              </a:tblGrid>
              <a:tr h="6554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90290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probable' that Russia interfered in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referendum #leave #remain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https://t.co/znp6AzUnBn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117378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HYPOCRITS. How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Labour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betrayed us, our democracy &amp;amp; the people they CLAIM to represent. Sick of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\x8a\x97_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https://t.co/S9os5G0BfU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14446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excellent @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gdnlongread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diagnosing our present predicament: 'Welcome to the age of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anger'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://t.co/90ge8kEIsX #Trump #Brexit @guardian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14446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['@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WeNeedEU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\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nWe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not!! 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Brexit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needs to happen and new deals to happen with EU, Canada, US China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asap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work with EU not be run by them',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674" y="296552"/>
            <a:ext cx="4140764" cy="928810"/>
          </a:xfrm>
        </p:spPr>
        <p:txBody>
          <a:bodyPr/>
          <a:lstStyle/>
          <a:p>
            <a:r>
              <a:rPr lang="en-US" sz="4000" dirty="0" smtClean="0">
                <a:latin typeface="Bauhaus 93"/>
                <a:cs typeface="Bauhaus 93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1942"/>
            <a:ext cx="8596668" cy="3880773"/>
          </a:xfrm>
        </p:spPr>
        <p:txBody>
          <a:bodyPr/>
          <a:lstStyle/>
          <a:p>
            <a:r>
              <a:rPr lang="en-US" dirty="0" smtClean="0"/>
              <a:t>AI depend on how to classify tweets, account for key words, facts, humor, sarcasm.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brexit</a:t>
            </a:r>
            <a:r>
              <a:rPr lang="en-US" dirty="0" smtClean="0"/>
              <a:t> sentiment is somewhat negative, either </a:t>
            </a:r>
            <a:r>
              <a:rPr lang="en-US" dirty="0"/>
              <a:t>L</a:t>
            </a:r>
            <a:r>
              <a:rPr lang="en-US" dirty="0" smtClean="0"/>
              <a:t>ondoner’s opinion, economic condition, </a:t>
            </a:r>
            <a:r>
              <a:rPr lang="en-US" dirty="0" smtClean="0"/>
              <a:t>forecast, or fear of foreign intervention.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5A5A-F8FD-4D20-8BB7-68CE9134727F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eu_emoji_smug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42" y="3419927"/>
            <a:ext cx="4709072" cy="24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014" y="207109"/>
            <a:ext cx="4670780" cy="8751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77" y="112305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Use a principle components </a:t>
            </a:r>
            <a:r>
              <a:rPr lang="en-US" dirty="0" smtClean="0"/>
              <a:t>analysis to </a:t>
            </a:r>
            <a:r>
              <a:rPr lang="en-US" dirty="0"/>
              <a:t>do dimensionality </a:t>
            </a:r>
            <a:r>
              <a:rPr lang="en-US" dirty="0" smtClean="0"/>
              <a:t>reduction </a:t>
            </a:r>
            <a:r>
              <a:rPr lang="en-US" dirty="0"/>
              <a:t>on the training </a:t>
            </a:r>
            <a:r>
              <a:rPr lang="en-US" dirty="0" smtClean="0"/>
              <a:t>set. In </a:t>
            </a:r>
            <a:r>
              <a:rPr lang="en-US" dirty="0"/>
              <a:t>principle, this should </a:t>
            </a:r>
            <a:r>
              <a:rPr lang="en-US" dirty="0" smtClean="0"/>
              <a:t>help Naive </a:t>
            </a:r>
            <a:r>
              <a:rPr lang="en-US" dirty="0"/>
              <a:t>Bayes classifiers deal better with dependent features</a:t>
            </a:r>
            <a:r>
              <a:rPr lang="en-US" dirty="0" smtClean="0"/>
              <a:t>.</a:t>
            </a:r>
          </a:p>
          <a:p>
            <a:r>
              <a:rPr lang="en-US" dirty="0"/>
              <a:t>Classification results could probably be improved by using Parts of </a:t>
            </a:r>
            <a:r>
              <a:rPr lang="en-US" dirty="0" smtClean="0"/>
              <a:t>Speech (</a:t>
            </a:r>
            <a:r>
              <a:rPr lang="en-US" dirty="0" err="1"/>
              <a:t>PoS</a:t>
            </a:r>
            <a:r>
              <a:rPr lang="en-US" dirty="0"/>
              <a:t>) tagging together with actual semantic analysis.  The challenge is </a:t>
            </a:r>
            <a:r>
              <a:rPr lang="en-US" dirty="0" smtClean="0"/>
              <a:t>that tweets </a:t>
            </a:r>
            <a:r>
              <a:rPr lang="en-US" dirty="0"/>
              <a:t>have both atrocious grammar and god-awful spelling.  A simpler </a:t>
            </a:r>
            <a:r>
              <a:rPr lang="en-US" dirty="0" err="1" smtClean="0"/>
              <a:t>PoS</a:t>
            </a:r>
            <a:r>
              <a:rPr lang="en-US" dirty="0" smtClean="0"/>
              <a:t> tagger </a:t>
            </a:r>
            <a:r>
              <a:rPr lang="en-US" dirty="0"/>
              <a:t>may actually work better than a fancy one for tweets</a:t>
            </a:r>
            <a:r>
              <a:rPr lang="en-US" dirty="0" smtClean="0"/>
              <a:t>.</a:t>
            </a:r>
          </a:p>
          <a:p>
            <a:r>
              <a:rPr lang="en-US" dirty="0"/>
              <a:t>Feature extractors should be internet acronym and </a:t>
            </a:r>
            <a:r>
              <a:rPr lang="en-US" dirty="0" err="1" smtClean="0"/>
              <a:t>emoji</a:t>
            </a:r>
            <a:r>
              <a:rPr lang="en-US" dirty="0" smtClean="0"/>
              <a:t> </a:t>
            </a:r>
            <a:r>
              <a:rPr lang="en-US" dirty="0"/>
              <a:t>aware.  For </a:t>
            </a:r>
            <a:r>
              <a:rPr lang="en-US" dirty="0" smtClean="0"/>
              <a:t>example &lt;</a:t>
            </a:r>
            <a:r>
              <a:rPr lang="en-US" dirty="0"/>
              <a:t>3 as an emoticon for "heart" or "</a:t>
            </a:r>
            <a:r>
              <a:rPr lang="en-US" dirty="0" smtClean="0"/>
              <a:t>love”.</a:t>
            </a:r>
          </a:p>
          <a:p>
            <a:r>
              <a:rPr lang="en-US" dirty="0"/>
              <a:t>It may be advantageous to consider multiple, sequential tweets from a </a:t>
            </a:r>
            <a:r>
              <a:rPr lang="en-US" dirty="0" smtClean="0"/>
              <a:t>given user </a:t>
            </a:r>
            <a:r>
              <a:rPr lang="en-US" dirty="0"/>
              <a:t>when doing </a:t>
            </a:r>
            <a:r>
              <a:rPr lang="en-US" dirty="0" smtClean="0"/>
              <a:t>classification. Sarcasm</a:t>
            </a:r>
            <a:r>
              <a:rPr lang="en-US" dirty="0"/>
              <a:t>, in particular, can sometimes be </a:t>
            </a:r>
            <a:r>
              <a:rPr lang="en-US" dirty="0" smtClean="0"/>
              <a:t>hard to </a:t>
            </a:r>
            <a:r>
              <a:rPr lang="en-US" dirty="0"/>
              <a:t>identify given only a single tweet.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A817-4C3E-4FC4-93CC-7C045613EF2A}" type="datetime1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mob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742606"/>
            <a:ext cx="3256641" cy="16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What is </a:t>
            </a:r>
            <a:r>
              <a:rPr lang="en-US" sz="4800" dirty="0" err="1" smtClean="0">
                <a:solidFill>
                  <a:srgbClr val="2DAAE2"/>
                </a:solidFill>
                <a:latin typeface="Bauhaus 93" panose="04030905020B02020C02" pitchFamily="82" charset="0"/>
              </a:rPr>
              <a:t>Brexit</a:t>
            </a:r>
            <a:r>
              <a:rPr lang="en-US" sz="4800" dirty="0" smtClean="0">
                <a:solidFill>
                  <a:srgbClr val="2DAAE2"/>
                </a:solidFill>
                <a:latin typeface="Bauhaus 93" panose="04030905020B02020C02" pitchFamily="82" charset="0"/>
              </a:rPr>
              <a:t>?</a:t>
            </a:r>
            <a:endParaRPr lang="en-US" sz="4800" dirty="0">
              <a:solidFill>
                <a:srgbClr val="2DAAE2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22947"/>
              </p:ext>
            </p:extLst>
          </p:nvPr>
        </p:nvGraphicFramePr>
        <p:xfrm>
          <a:off x="677334" y="1968500"/>
          <a:ext cx="8596668" cy="47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7C5-0EA7-43D3-B692-D44EBFB389AE}" type="datetime1">
              <a:rPr lang="en-US" smtClean="0"/>
              <a:t>12/21/16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brexit_A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28" y="113860"/>
            <a:ext cx="3565072" cy="17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74" y="163286"/>
            <a:ext cx="3854528" cy="84824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Why Twitter?</a:t>
            </a:r>
            <a:endParaRPr lang="en-US" sz="4000" dirty="0">
              <a:latin typeface="Bauhaus 93"/>
              <a:cs typeface="Bauhaus 9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33" y="2274782"/>
            <a:ext cx="4513541" cy="382121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As of March 2016, Twitter had more than 310 million monthly active </a:t>
            </a:r>
            <a:r>
              <a:rPr lang="en-US" sz="2000" dirty="0" smtClean="0"/>
              <a:t>users. </a:t>
            </a:r>
            <a:endParaRPr lang="en-US" sz="1900" dirty="0" smtClean="0"/>
          </a:p>
          <a:p>
            <a:r>
              <a:rPr lang="en-US" sz="1900" dirty="0" smtClean="0"/>
              <a:t>Twitter provide audience general public’s opinion. </a:t>
            </a:r>
          </a:p>
          <a:p>
            <a:r>
              <a:rPr lang="en-US" sz="1900" dirty="0" smtClean="0"/>
              <a:t>Political campaigning</a:t>
            </a:r>
            <a:endParaRPr lang="en-US" sz="1900" dirty="0"/>
          </a:p>
          <a:p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dirty="0"/>
              <a:t>largest source of breaking news</a:t>
            </a:r>
            <a:endParaRPr lang="en-US" sz="1900" dirty="0" smtClean="0"/>
          </a:p>
          <a:p>
            <a:r>
              <a:rPr lang="en-US" sz="2000" dirty="0" smtClean="0"/>
              <a:t>In business. Reaching </a:t>
            </a:r>
            <a:r>
              <a:rPr lang="en-US" sz="2000" dirty="0"/>
              <a:t>the potential </a:t>
            </a:r>
            <a:r>
              <a:rPr lang="en-US" sz="2000" dirty="0" smtClean="0"/>
              <a:t>customers. </a:t>
            </a:r>
            <a:r>
              <a:rPr lang="en-US" sz="2000" dirty="0"/>
              <a:t>P</a:t>
            </a:r>
            <a:r>
              <a:rPr lang="en-US" sz="2000" dirty="0" smtClean="0"/>
              <a:t>romotional </a:t>
            </a:r>
            <a:r>
              <a:rPr lang="en-US" sz="2000" dirty="0"/>
              <a:t>tool </a:t>
            </a:r>
            <a:endParaRPr lang="en-US" sz="2000" dirty="0" smtClean="0"/>
          </a:p>
          <a:p>
            <a:r>
              <a:rPr lang="en-US" sz="2000" dirty="0" smtClean="0"/>
              <a:t>In this case: political sentiment towards </a:t>
            </a:r>
            <a:r>
              <a:rPr lang="en-US" sz="2000" dirty="0" err="1" smtClean="0"/>
              <a:t>Brexit</a:t>
            </a:r>
            <a:r>
              <a:rPr lang="en-US" sz="2000" dirty="0" smtClean="0"/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Twitter_Logo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3" y="689428"/>
            <a:ext cx="1832428" cy="1832428"/>
          </a:xfrm>
          <a:prstGeom prst="rect">
            <a:avLst/>
          </a:prstGeom>
        </p:spPr>
      </p:pic>
      <p:pic>
        <p:nvPicPr>
          <p:cNvPr id="5" name="Picture 4" descr="Screen Shot 2016-12-20 at 11.44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15" y="0"/>
            <a:ext cx="479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3" y="174176"/>
            <a:ext cx="4756451" cy="9597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Retrieval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7572" y="1270000"/>
            <a:ext cx="6821714" cy="412780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Tool: Twitter API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Tweets: #</a:t>
            </a:r>
            <a:r>
              <a:rPr lang="en-US" sz="2000" dirty="0" err="1" smtClean="0"/>
              <a:t>brexit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Geolocation</a:t>
            </a:r>
            <a:r>
              <a:rPr lang="en-US" sz="2000" dirty="0" smtClean="0"/>
              <a:t>: London (51.50722, -0.1275), 10 miles radius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Time: Dec. 08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to Dec. 14</a:t>
            </a:r>
            <a:r>
              <a:rPr lang="en-US" sz="2000" baseline="30000" dirty="0" smtClean="0"/>
              <a:t>th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Language: en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re-tweets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3014 tweets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119" y="72572"/>
            <a:ext cx="4311952" cy="7529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Sentiment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1496787"/>
            <a:ext cx="8521096" cy="386473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Manually labeled 2000 Tweets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Categories: Positive, Negative, Neutral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Methods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Positive: </a:t>
            </a:r>
            <a:r>
              <a:rPr lang="en-US" dirty="0" err="1" smtClean="0"/>
              <a:t>remainers</a:t>
            </a:r>
            <a:r>
              <a:rPr lang="en-US" dirty="0" smtClean="0"/>
              <a:t> + negativity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Negative: leavers + positivity  </a:t>
            </a:r>
          </a:p>
          <a:p>
            <a:pPr marL="857113" lvl="1" indent="-400050">
              <a:buFont typeface="+mj-lt"/>
              <a:buAutoNum type="romanUcPeriod"/>
            </a:pPr>
            <a:r>
              <a:rPr lang="en-US" dirty="0" smtClean="0"/>
              <a:t>Neutral: Informative + ambiguous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Positive: 285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Negative: 484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Neutral: </a:t>
            </a:r>
            <a:r>
              <a:rPr lang="en-US" dirty="0" smtClean="0"/>
              <a:t>1231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Total tweets count for my model: 769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7675"/>
              </p:ext>
            </p:extLst>
          </p:nvPr>
        </p:nvGraphicFramePr>
        <p:xfrm>
          <a:off x="4944155" y="898071"/>
          <a:ext cx="6195560" cy="574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792"/>
                <a:gridCol w="1541768"/>
              </a:tblGrid>
              <a:tr h="422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Crap. I just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my mum is a Russian spy. She voted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Anyone got the MI6 phone number so I can report her?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21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was because of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/VG5kAFBflu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Ooh look, more evidence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trading and red tape disaster. We could just hope it'll be ok. Or just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/X0frgT8csA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</a:p>
                  </a:txBody>
                  <a:tcPr/>
                </a:tc>
              </a:tr>
              <a:tr h="995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Urgent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deal needed to avert #banking job losses, warns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UKHouseofLords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lsebrexitvote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#finance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/a2Bx915AL1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chickenfarming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looks pretty good compared to some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officeworkers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but you decide which sector generated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moreâ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€¦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/f7rDVk4Lrk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the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Brexit-ers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tell us we need to get out of the EU because it's doing so badly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/FHZlwPIJF0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 ’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Ê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_’_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â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least they're openly racist unlike the UK. When it's only really obvious through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oyLSmdFyrb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WeNeedEU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 do not!!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needs to happen and new deals to happen with EU, Canada, US China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. work with EU not be run by them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Q: How will Christmas dinner be different after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A: No #Brussels.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/ZkIhRBvO78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471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Bombing civilians, rail strikes, return of far right...what year is it? Where is mankind's upward trajectory of progress? #Trump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Brexit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4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MickyGambino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realDonaldTrump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BritishPublic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were tricked to join EU! Lied to for 30 years by politicians.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Shamef‰Û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/sOxfYON7vp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9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32" y="984916"/>
            <a:ext cx="3854528" cy="974512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Burberry-London-Sky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2" y="417285"/>
            <a:ext cx="9996714" cy="591950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32" y="984916"/>
            <a:ext cx="3854528" cy="974512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C6-2019-4D20-9105-ECA36366F4CD}" type="datetime1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article-1342305-005F6DA600000258-776_634x5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8" y="399142"/>
            <a:ext cx="10486572" cy="60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474" y="174857"/>
            <a:ext cx="5437547" cy="76429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uhaus 93"/>
                <a:cs typeface="Bauhaus 93"/>
              </a:rPr>
              <a:t>Tweets </a:t>
            </a:r>
            <a:r>
              <a:rPr lang="en-US" sz="4000" dirty="0" smtClean="0">
                <a:latin typeface="Bauhaus 93"/>
                <a:cs typeface="Bauhaus 93"/>
              </a:rPr>
              <a:t>Sentiment AI</a:t>
            </a:r>
            <a:endParaRPr lang="en-US" sz="4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48539"/>
              </p:ext>
            </p:extLst>
          </p:nvPr>
        </p:nvGraphicFramePr>
        <p:xfrm>
          <a:off x="2551909" y="1033117"/>
          <a:ext cx="6749157" cy="552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607" y="0"/>
            <a:ext cx="6922141" cy="95211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auhaus 93"/>
                <a:cs typeface="Bauhaus 93"/>
              </a:rPr>
              <a:t>Words that matters --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098" y="876536"/>
            <a:ext cx="4513541" cy="51558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'supporters',</a:t>
            </a:r>
          </a:p>
          <a:p>
            <a:r>
              <a:rPr lang="en-US" dirty="0"/>
              <a:t> 'brings',</a:t>
            </a:r>
          </a:p>
          <a:p>
            <a:r>
              <a:rPr lang="tr-TR" dirty="0"/>
              <a:t> 'naive',</a:t>
            </a:r>
          </a:p>
          <a:p>
            <a:r>
              <a:rPr lang="tr-TR" dirty="0"/>
              <a:t> 'antieu',</a:t>
            </a:r>
          </a:p>
          <a:p>
            <a:r>
              <a:rPr lang="tr-TR" dirty="0"/>
              <a:t> 'antidemocratic',</a:t>
            </a:r>
          </a:p>
          <a:p>
            <a:r>
              <a:rPr lang="en-US" dirty="0"/>
              <a:t> 'warn',</a:t>
            </a:r>
          </a:p>
          <a:p>
            <a:r>
              <a:rPr lang="en-US" dirty="0"/>
              <a:t> 'phone',</a:t>
            </a:r>
          </a:p>
          <a:p>
            <a:r>
              <a:rPr lang="fr-FR" dirty="0"/>
              <a:t> '</a:t>
            </a:r>
            <a:r>
              <a:rPr lang="fr-FR" dirty="0" err="1"/>
              <a:t>kgb</a:t>
            </a:r>
            <a:r>
              <a:rPr lang="fr-FR" dirty="0"/>
              <a:t>',</a:t>
            </a:r>
          </a:p>
          <a:p>
            <a:r>
              <a:rPr lang="fr-FR" dirty="0"/>
              <a:t> '</a:t>
            </a:r>
            <a:r>
              <a:rPr lang="fr-FR" dirty="0" err="1"/>
              <a:t>https</a:t>
            </a:r>
            <a:r>
              <a:rPr lang="fr-FR" dirty="0"/>
              <a:t>//</a:t>
            </a:r>
            <a:r>
              <a:rPr lang="fr-FR" dirty="0" err="1"/>
              <a:t>tco</a:t>
            </a:r>
            <a:r>
              <a:rPr lang="fr-FR" dirty="0"/>
              <a:t>/p1xnz1meif',</a:t>
            </a:r>
          </a:p>
          <a:p>
            <a:r>
              <a:rPr lang="fr-FR" dirty="0"/>
              <a:t> 'excellent',</a:t>
            </a:r>
          </a:p>
          <a:p>
            <a:r>
              <a:rPr lang="fr-FR" dirty="0"/>
              <a:t> '</a:t>
            </a:r>
            <a:r>
              <a:rPr lang="fr-FR" dirty="0" err="1"/>
              <a:t>hold</a:t>
            </a:r>
            <a:r>
              <a:rPr lang="fr-FR" dirty="0"/>
              <a:t>',</a:t>
            </a:r>
          </a:p>
          <a:p>
            <a:r>
              <a:rPr lang="en-US" dirty="0"/>
              <a:t> 'must',</a:t>
            </a:r>
          </a:p>
          <a:p>
            <a:r>
              <a:rPr lang="en-US" dirty="0"/>
              <a:t> 'disappointing',</a:t>
            </a:r>
          </a:p>
          <a:p>
            <a:r>
              <a:rPr lang="fi-FI" dirty="0"/>
              <a:t> 'join',</a:t>
            </a:r>
          </a:p>
          <a:p>
            <a:r>
              <a:rPr lang="nl-NL" dirty="0"/>
              <a:t> 'room',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878" y="880889"/>
            <a:ext cx="3854528" cy="5156477"/>
          </a:xfrm>
        </p:spPr>
        <p:txBody>
          <a:bodyPr/>
          <a:lstStyle/>
          <a:p>
            <a:r>
              <a:rPr lang="en-US" dirty="0"/>
              <a:t> derivatives',</a:t>
            </a:r>
          </a:p>
          <a:p>
            <a:r>
              <a:rPr lang="en-US" dirty="0"/>
              <a:t> 'criminals',</a:t>
            </a:r>
          </a:p>
          <a:p>
            <a:r>
              <a:rPr lang="en-US" dirty="0"/>
              <a:t> 'spoke',</a:t>
            </a:r>
          </a:p>
          <a:p>
            <a:r>
              <a:rPr lang="en-US" dirty="0"/>
              <a:t> 'would',</a:t>
            </a:r>
          </a:p>
          <a:p>
            <a:r>
              <a:rPr lang="en-US" dirty="0"/>
              <a:t> 'achieve',</a:t>
            </a:r>
          </a:p>
          <a:p>
            <a:r>
              <a:rPr lang="en-US" dirty="0"/>
              <a:t> 'negative',</a:t>
            </a:r>
          </a:p>
          <a:p>
            <a:r>
              <a:rPr lang="fr-FR" dirty="0"/>
              <a:t> '\</a:t>
            </a:r>
            <a:r>
              <a:rPr lang="fr-FR" dirty="0" err="1"/>
              <a:t>xcd</a:t>
            </a:r>
            <a:r>
              <a:rPr lang="fr-FR" dirty="0"/>
              <a:t>\</a:t>
            </a:r>
            <a:r>
              <a:rPr lang="fr-FR" dirty="0" err="1"/>
              <a:t>xbe</a:t>
            </a:r>
            <a:r>
              <a:rPr lang="fr-FR" dirty="0"/>
              <a:t>_\</a:t>
            </a:r>
            <a:r>
              <a:rPr lang="fr-FR" dirty="0" err="1"/>
              <a:t>xcd</a:t>
            </a:r>
            <a:r>
              <a:rPr lang="fr-FR" dirty="0"/>
              <a:t>\xb1\x8f',</a:t>
            </a:r>
          </a:p>
          <a:p>
            <a:r>
              <a:rPr lang="it-IT" dirty="0"/>
              <a:t> 'call',</a:t>
            </a:r>
          </a:p>
          <a:p>
            <a:r>
              <a:rPr lang="tr-TR" dirty="0"/>
              <a:t> 'calm',</a:t>
            </a:r>
          </a:p>
          <a:p>
            <a:r>
              <a:rPr lang="tr-TR" dirty="0"/>
              <a:t> 'strike',</a:t>
            </a:r>
          </a:p>
          <a:p>
            <a:r>
              <a:rPr lang="tr-TR" dirty="0"/>
              <a:t> 'https//tco/7gww8lakjv',</a:t>
            </a:r>
          </a:p>
          <a:p>
            <a:r>
              <a:rPr lang="tr-TR" dirty="0"/>
              <a:t> '@speakoutsodem',</a:t>
            </a:r>
          </a:p>
          <a:p>
            <a:r>
              <a:rPr lang="tr-TR" dirty="0"/>
              <a:t> '@smallbusinessuk',</a:t>
            </a:r>
          </a:p>
          <a:p>
            <a:r>
              <a:rPr lang="tr-TR" dirty="0"/>
              <a:t> '#banking',</a:t>
            </a:r>
          </a:p>
          <a:p>
            <a:r>
              <a:rPr lang="tr-TR" dirty="0"/>
              <a:t> 'abusing',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987B-8CA6-4466-A3FD-87AD3577DC94}" type="datetime1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3C6-9BD7-423F-B2FD-70186BDC1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0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1252</Words>
  <Application>Microsoft Macintosh PowerPoint</Application>
  <PresentationFormat>Custom</PresentationFormat>
  <Paragraphs>199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When twitter  Meet #brexit</vt:lpstr>
      <vt:lpstr>What is Brexit?</vt:lpstr>
      <vt:lpstr>Why Twitter?</vt:lpstr>
      <vt:lpstr>Tweets Retrieval</vt:lpstr>
      <vt:lpstr>Tweets Sentiment</vt:lpstr>
      <vt:lpstr>PowerPoint Presentation</vt:lpstr>
      <vt:lpstr>PowerPoint Presentation</vt:lpstr>
      <vt:lpstr>Tweets Sentiment AI</vt:lpstr>
      <vt:lpstr>Words that matters -- Features</vt:lpstr>
      <vt:lpstr>Pipeline</vt:lpstr>
      <vt:lpstr>Evaluation</vt:lpstr>
      <vt:lpstr>How well AI works?</vt:lpstr>
      <vt:lpstr>Conclusion</vt:lpstr>
      <vt:lpstr>Future Work</vt:lpstr>
    </vt:vector>
  </TitlesOfParts>
  <Company>JWU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</dc:title>
  <dc:creator>template</dc:creator>
  <cp:lastModifiedBy>NYU</cp:lastModifiedBy>
  <cp:revision>35</cp:revision>
  <dcterms:created xsi:type="dcterms:W3CDTF">2015-01-07T17:13:15Z</dcterms:created>
  <dcterms:modified xsi:type="dcterms:W3CDTF">2016-12-21T16:25:04Z</dcterms:modified>
</cp:coreProperties>
</file>