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8" r:id="rId4"/>
    <p:sldId id="281" r:id="rId5"/>
    <p:sldId id="259" r:id="rId6"/>
    <p:sldId id="260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9" r:id="rId15"/>
    <p:sldId id="280" r:id="rId16"/>
    <p:sldId id="273" r:id="rId17"/>
    <p:sldId id="275" r:id="rId18"/>
    <p:sldId id="277" r:id="rId19"/>
    <p:sldId id="278" r:id="rId2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645"/>
    <a:srgbClr val="EAEEED"/>
    <a:srgbClr val="B7C7C2"/>
    <a:srgbClr val="12281D"/>
    <a:srgbClr val="0D1D15"/>
    <a:srgbClr val="9CC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B8C288AC-D343-467E-BAF3-54300837BF24}">
  <a:tblStyle styleId="{B8C288AC-D343-467E-BAF3-54300837BF24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-552" y="-10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D67A91-71A2-4F0A-9900-3768610D83C8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 altLang="zh-TW"/>
        </a:p>
      </dgm:t>
    </dgm:pt>
    <dgm:pt modelId="{9C63EABF-7B0F-4FED-AB53-B208709C19B3}">
      <dgm:prSet phldrT="[Text]" custT="1"/>
      <dgm:spPr>
        <a:solidFill>
          <a:srgbClr val="344645"/>
        </a:solidFill>
      </dgm:spPr>
      <dgm:t>
        <a:bodyPr/>
        <a:lstStyle/>
        <a:p>
          <a:r>
            <a:rPr lang="en-US" altLang="zh-TW" sz="1800" dirty="0">
              <a:latin typeface="Proxima Nova" panose="02020500000000000000" charset="0"/>
            </a:rPr>
            <a:t>Categorical Variables</a:t>
          </a:r>
        </a:p>
      </dgm:t>
    </dgm:pt>
    <dgm:pt modelId="{B676BB8C-4D6D-4790-9903-B13746E9BECC}" type="parTrans" cxnId="{75E5BFD0-536F-4A66-A478-5A7B55C7A768}">
      <dgm:prSet/>
      <dgm:spPr/>
      <dgm:t>
        <a:bodyPr/>
        <a:lstStyle/>
        <a:p>
          <a:endParaRPr lang="en-US" altLang="zh-TW"/>
        </a:p>
      </dgm:t>
    </dgm:pt>
    <dgm:pt modelId="{07A50D77-CA3B-464A-ABAD-F6EC673C5D60}" type="sibTrans" cxnId="{75E5BFD0-536F-4A66-A478-5A7B55C7A768}">
      <dgm:prSet/>
      <dgm:spPr/>
      <dgm:t>
        <a:bodyPr/>
        <a:lstStyle/>
        <a:p>
          <a:endParaRPr lang="en-US" altLang="zh-TW"/>
        </a:p>
      </dgm:t>
    </dgm:pt>
    <dgm:pt modelId="{39838E2C-935F-4D21-A7B7-13B88195D9A2}">
      <dgm:prSet phldrT="[Text]" custT="1"/>
      <dgm:spPr>
        <a:solidFill>
          <a:srgbClr val="B7C7C2">
            <a:alpha val="89804"/>
          </a:srgbClr>
        </a:solidFill>
        <a:ln>
          <a:noFill/>
        </a:ln>
      </dgm:spPr>
      <dgm:t>
        <a:bodyPr/>
        <a:lstStyle/>
        <a:p>
          <a:pPr algn="l"/>
          <a:r>
            <a:rPr lang="en-US" altLang="zh-TW" sz="1600" dirty="0">
              <a:latin typeface="Proxima Nova" panose="02020500000000000000" charset="0"/>
            </a:rPr>
            <a:t>cat1 – cat116</a:t>
          </a:r>
        </a:p>
      </dgm:t>
    </dgm:pt>
    <dgm:pt modelId="{20D1B4EA-716D-4C06-8B6A-9787AAB9DD9C}" type="parTrans" cxnId="{5DD286E0-9648-4AF3-9772-C2531971309F}">
      <dgm:prSet/>
      <dgm:spPr/>
      <dgm:t>
        <a:bodyPr/>
        <a:lstStyle/>
        <a:p>
          <a:endParaRPr lang="en-US" altLang="zh-TW"/>
        </a:p>
      </dgm:t>
    </dgm:pt>
    <dgm:pt modelId="{8CA0BB4C-C9FB-4E9A-9CDA-68942433BFEE}" type="sibTrans" cxnId="{5DD286E0-9648-4AF3-9772-C2531971309F}">
      <dgm:prSet/>
      <dgm:spPr/>
      <dgm:t>
        <a:bodyPr/>
        <a:lstStyle/>
        <a:p>
          <a:endParaRPr lang="en-US" altLang="zh-TW"/>
        </a:p>
      </dgm:t>
    </dgm:pt>
    <dgm:pt modelId="{0A7036DF-2E65-457A-BA34-52B13F146D74}">
      <dgm:prSet phldrT="[Text]" custT="1"/>
      <dgm:spPr>
        <a:solidFill>
          <a:srgbClr val="344645"/>
        </a:solidFill>
      </dgm:spPr>
      <dgm:t>
        <a:bodyPr/>
        <a:lstStyle/>
        <a:p>
          <a:r>
            <a:rPr lang="en-US" altLang="zh-TW" sz="1800" dirty="0">
              <a:latin typeface="Proxima Nova" panose="02020500000000000000" charset="0"/>
            </a:rPr>
            <a:t>Continuous Variables</a:t>
          </a:r>
        </a:p>
      </dgm:t>
    </dgm:pt>
    <dgm:pt modelId="{E30BB326-A82C-41BD-9C5D-959A28E57056}" type="parTrans" cxnId="{6C5F8FB3-090D-4397-8A44-731940E5D3B4}">
      <dgm:prSet/>
      <dgm:spPr/>
      <dgm:t>
        <a:bodyPr/>
        <a:lstStyle/>
        <a:p>
          <a:endParaRPr lang="en-US" altLang="zh-TW"/>
        </a:p>
      </dgm:t>
    </dgm:pt>
    <dgm:pt modelId="{5ED6AF80-0FB4-4FFC-8EB5-65CF6A43F262}" type="sibTrans" cxnId="{6C5F8FB3-090D-4397-8A44-731940E5D3B4}">
      <dgm:prSet/>
      <dgm:spPr/>
      <dgm:t>
        <a:bodyPr/>
        <a:lstStyle/>
        <a:p>
          <a:endParaRPr lang="en-US" altLang="zh-TW"/>
        </a:p>
      </dgm:t>
    </dgm:pt>
    <dgm:pt modelId="{0F98B52F-2B18-46E5-A807-DBABCDE21AED}">
      <dgm:prSet phldrT="[Text]" custT="1"/>
      <dgm:spPr>
        <a:solidFill>
          <a:srgbClr val="B7C7C2">
            <a:alpha val="90000"/>
          </a:srgbClr>
        </a:solidFill>
        <a:ln>
          <a:noFill/>
        </a:ln>
      </dgm:spPr>
      <dgm:t>
        <a:bodyPr/>
        <a:lstStyle/>
        <a:p>
          <a:r>
            <a:rPr lang="en-US" altLang="zh-TW" sz="1600" dirty="0">
              <a:latin typeface="Proxima Nova" panose="02020500000000000000" charset="0"/>
            </a:rPr>
            <a:t>14 Variables</a:t>
          </a:r>
        </a:p>
      </dgm:t>
    </dgm:pt>
    <dgm:pt modelId="{91E2C6B6-1D8E-45C7-B419-040E25F452A5}" type="parTrans" cxnId="{974173A1-1850-42A3-81AF-2CE281C2971F}">
      <dgm:prSet/>
      <dgm:spPr/>
      <dgm:t>
        <a:bodyPr/>
        <a:lstStyle/>
        <a:p>
          <a:endParaRPr lang="en-US" altLang="zh-TW"/>
        </a:p>
      </dgm:t>
    </dgm:pt>
    <dgm:pt modelId="{88AADE51-B632-4CCA-AB99-E6A1A85359B7}" type="sibTrans" cxnId="{974173A1-1850-42A3-81AF-2CE281C2971F}">
      <dgm:prSet/>
      <dgm:spPr/>
      <dgm:t>
        <a:bodyPr/>
        <a:lstStyle/>
        <a:p>
          <a:endParaRPr lang="en-US" altLang="zh-TW"/>
        </a:p>
      </dgm:t>
    </dgm:pt>
    <dgm:pt modelId="{570888C3-0975-4C0C-9BF2-256CC2ABB26B}">
      <dgm:prSet phldrT="[Text]" custT="1"/>
      <dgm:spPr>
        <a:solidFill>
          <a:srgbClr val="B7C7C2">
            <a:alpha val="90000"/>
          </a:srgbClr>
        </a:solidFill>
        <a:ln>
          <a:noFill/>
        </a:ln>
      </dgm:spPr>
      <dgm:t>
        <a:bodyPr/>
        <a:lstStyle/>
        <a:p>
          <a:r>
            <a:rPr lang="en-US" altLang="zh-TW" sz="1600" dirty="0">
              <a:latin typeface="Proxima Nova" panose="02020500000000000000" charset="0"/>
            </a:rPr>
            <a:t>cont1 – cont14</a:t>
          </a:r>
        </a:p>
      </dgm:t>
    </dgm:pt>
    <dgm:pt modelId="{40966907-A094-48EC-8F61-D525D4A6C3F1}" type="parTrans" cxnId="{335BB011-7D23-40AB-B326-5C578F69A63A}">
      <dgm:prSet/>
      <dgm:spPr/>
      <dgm:t>
        <a:bodyPr/>
        <a:lstStyle/>
        <a:p>
          <a:endParaRPr lang="en-US" altLang="zh-TW"/>
        </a:p>
      </dgm:t>
    </dgm:pt>
    <dgm:pt modelId="{320B7D58-1136-4709-AB8E-B135013382F6}" type="sibTrans" cxnId="{335BB011-7D23-40AB-B326-5C578F69A63A}">
      <dgm:prSet/>
      <dgm:spPr/>
      <dgm:t>
        <a:bodyPr/>
        <a:lstStyle/>
        <a:p>
          <a:endParaRPr lang="en-US" altLang="zh-TW"/>
        </a:p>
      </dgm:t>
    </dgm:pt>
    <dgm:pt modelId="{0E8F9C8B-1027-48F4-8832-12FE5FA00F24}">
      <dgm:prSet phldrT="[Text]" custT="1"/>
      <dgm:spPr>
        <a:solidFill>
          <a:srgbClr val="B7C7C2">
            <a:alpha val="89804"/>
          </a:srgbClr>
        </a:solidFill>
        <a:ln>
          <a:noFill/>
        </a:ln>
      </dgm:spPr>
      <dgm:t>
        <a:bodyPr/>
        <a:lstStyle/>
        <a:p>
          <a:pPr algn="l"/>
          <a:r>
            <a:rPr lang="en-US" altLang="zh-TW" sz="1600" dirty="0">
              <a:latin typeface="Proxima Nova" panose="02020500000000000000" charset="0"/>
            </a:rPr>
            <a:t>Levels 2 - 326</a:t>
          </a:r>
        </a:p>
      </dgm:t>
    </dgm:pt>
    <dgm:pt modelId="{6D4DDFAC-9AEB-4158-99FE-E63EC4D4D8D0}" type="parTrans" cxnId="{DE4C8DAF-58A1-4D06-A094-8CF08C54B6BA}">
      <dgm:prSet/>
      <dgm:spPr/>
      <dgm:t>
        <a:bodyPr/>
        <a:lstStyle/>
        <a:p>
          <a:endParaRPr lang="en-US" altLang="zh-TW"/>
        </a:p>
      </dgm:t>
    </dgm:pt>
    <dgm:pt modelId="{A1B0CC8C-DBCA-4CAB-951E-C1F974234814}" type="sibTrans" cxnId="{DE4C8DAF-58A1-4D06-A094-8CF08C54B6BA}">
      <dgm:prSet/>
      <dgm:spPr/>
      <dgm:t>
        <a:bodyPr/>
        <a:lstStyle/>
        <a:p>
          <a:endParaRPr lang="en-US" altLang="zh-TW"/>
        </a:p>
      </dgm:t>
    </dgm:pt>
    <dgm:pt modelId="{72D53E8E-F46D-436A-BCE6-754A9CA9213D}">
      <dgm:prSet phldrT="[Text]" custT="1"/>
      <dgm:spPr>
        <a:solidFill>
          <a:srgbClr val="B7C7C2">
            <a:alpha val="89804"/>
          </a:srgbClr>
        </a:solidFill>
        <a:ln>
          <a:noFill/>
        </a:ln>
      </dgm:spPr>
      <dgm:t>
        <a:bodyPr/>
        <a:lstStyle/>
        <a:p>
          <a:pPr algn="l"/>
          <a:r>
            <a:rPr lang="en-US" altLang="zh-TW" sz="1600" dirty="0">
              <a:latin typeface="Proxima Nova" panose="02020500000000000000" charset="0"/>
            </a:rPr>
            <a:t>116 Variables</a:t>
          </a:r>
        </a:p>
      </dgm:t>
    </dgm:pt>
    <dgm:pt modelId="{BC85723B-C7B7-49E4-9CED-705832364CCF}" type="parTrans" cxnId="{E15E77A9-ACFC-4DEB-A7DB-706B5DC6533A}">
      <dgm:prSet/>
      <dgm:spPr/>
      <dgm:t>
        <a:bodyPr/>
        <a:lstStyle/>
        <a:p>
          <a:endParaRPr lang="en-US" altLang="zh-TW"/>
        </a:p>
      </dgm:t>
    </dgm:pt>
    <dgm:pt modelId="{566B60C9-4B00-45C2-80B6-51F9B250F019}" type="sibTrans" cxnId="{E15E77A9-ACFC-4DEB-A7DB-706B5DC6533A}">
      <dgm:prSet/>
      <dgm:spPr/>
      <dgm:t>
        <a:bodyPr/>
        <a:lstStyle/>
        <a:p>
          <a:endParaRPr lang="en-US" altLang="zh-TW"/>
        </a:p>
      </dgm:t>
    </dgm:pt>
    <dgm:pt modelId="{F72D2E89-FDBC-4AC2-9293-AEB600CA8C8A}">
      <dgm:prSet phldrT="[Text]" custT="1"/>
      <dgm:spPr>
        <a:solidFill>
          <a:srgbClr val="B7C7C2">
            <a:alpha val="89804"/>
          </a:srgbClr>
        </a:solidFill>
        <a:ln>
          <a:noFill/>
        </a:ln>
      </dgm:spPr>
      <dgm:t>
        <a:bodyPr/>
        <a:lstStyle/>
        <a:p>
          <a:pPr algn="l"/>
          <a:endParaRPr lang="en-US" altLang="zh-TW" sz="800" dirty="0">
            <a:latin typeface="Proxima Nova" panose="02020500000000000000" charset="0"/>
          </a:endParaRPr>
        </a:p>
      </dgm:t>
    </dgm:pt>
    <dgm:pt modelId="{05B5C8AD-ABB1-4DB8-A5E5-FA6762DE7678}" type="parTrans" cxnId="{7C93A8BE-DEE3-4F28-B899-B783C9C2C4CA}">
      <dgm:prSet/>
      <dgm:spPr/>
      <dgm:t>
        <a:bodyPr/>
        <a:lstStyle/>
        <a:p>
          <a:endParaRPr lang="en-US" altLang="zh-TW"/>
        </a:p>
      </dgm:t>
    </dgm:pt>
    <dgm:pt modelId="{FA30A2C5-81D5-4571-8230-1F745182820B}" type="sibTrans" cxnId="{7C93A8BE-DEE3-4F28-B899-B783C9C2C4CA}">
      <dgm:prSet/>
      <dgm:spPr/>
      <dgm:t>
        <a:bodyPr/>
        <a:lstStyle/>
        <a:p>
          <a:endParaRPr lang="en-US" altLang="zh-TW"/>
        </a:p>
      </dgm:t>
    </dgm:pt>
    <dgm:pt modelId="{46E8FB53-0C95-4A18-A9E4-C0C0A5C2F46C}">
      <dgm:prSet phldrT="[Text]" custT="1"/>
      <dgm:spPr>
        <a:solidFill>
          <a:srgbClr val="B7C7C2">
            <a:alpha val="90000"/>
          </a:srgbClr>
        </a:solidFill>
        <a:ln>
          <a:noFill/>
        </a:ln>
      </dgm:spPr>
      <dgm:t>
        <a:bodyPr/>
        <a:lstStyle/>
        <a:p>
          <a:endParaRPr lang="en-US" altLang="zh-TW" sz="1400" dirty="0">
            <a:latin typeface="Proxima Nova" panose="02020500000000000000" charset="0"/>
          </a:endParaRPr>
        </a:p>
      </dgm:t>
    </dgm:pt>
    <dgm:pt modelId="{FB2CEF45-2452-4B90-BF6E-C9F16D175E14}" type="parTrans" cxnId="{2FE5325D-36F8-4E02-A67F-840E26C918F7}">
      <dgm:prSet/>
      <dgm:spPr/>
      <dgm:t>
        <a:bodyPr/>
        <a:lstStyle/>
        <a:p>
          <a:endParaRPr lang="en-US" altLang="zh-TW"/>
        </a:p>
      </dgm:t>
    </dgm:pt>
    <dgm:pt modelId="{94F4378B-28A6-43C0-A279-6C2E83128F35}" type="sibTrans" cxnId="{2FE5325D-36F8-4E02-A67F-840E26C918F7}">
      <dgm:prSet/>
      <dgm:spPr/>
      <dgm:t>
        <a:bodyPr/>
        <a:lstStyle/>
        <a:p>
          <a:endParaRPr lang="en-US" altLang="zh-TW"/>
        </a:p>
      </dgm:t>
    </dgm:pt>
    <dgm:pt modelId="{E2D5C2D2-2DCB-4C0B-9E76-B6C4A7DFD1AD}" type="pres">
      <dgm:prSet presAssocID="{A4D67A91-71A2-4F0A-9900-3768610D83C8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2B0CD942-BBB4-431E-AB80-D8A8AFA452CD}" type="pres">
      <dgm:prSet presAssocID="{9C63EABF-7B0F-4FED-AB53-B208709C19B3}" presName="linNode" presStyleCnt="0"/>
      <dgm:spPr/>
    </dgm:pt>
    <dgm:pt modelId="{B7F80B7B-0323-4DDC-94F0-C811AEB8C1D9}" type="pres">
      <dgm:prSet presAssocID="{9C63EABF-7B0F-4FED-AB53-B208709C19B3}" presName="parentShp" presStyleLbl="node1" presStyleIdx="0" presStyleCnt="2" custLinFactX="-16666" custLinFactNeighborX="-100000" custLinFactNeighborY="-5925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1BF85C-4374-4626-913B-A6A1292263F2}" type="pres">
      <dgm:prSet presAssocID="{9C63EABF-7B0F-4FED-AB53-B208709C19B3}" presName="childShp" presStyleLbl="b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D3E8A0-4836-4EE0-A195-CDD2D6ABA276}" type="pres">
      <dgm:prSet presAssocID="{07A50D77-CA3B-464A-ABAD-F6EC673C5D60}" presName="spacing" presStyleCnt="0"/>
      <dgm:spPr/>
    </dgm:pt>
    <dgm:pt modelId="{4693A6AC-C2FD-4159-B13C-6B0BB05551E9}" type="pres">
      <dgm:prSet presAssocID="{0A7036DF-2E65-457A-BA34-52B13F146D74}" presName="linNode" presStyleCnt="0"/>
      <dgm:spPr/>
    </dgm:pt>
    <dgm:pt modelId="{4C1FCC5B-9A84-4602-9CFE-74DDDC774703}" type="pres">
      <dgm:prSet presAssocID="{0A7036DF-2E65-457A-BA34-52B13F146D74}" presName="parentShp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3E277C-EC83-4761-9092-48EF0D24DBA2}" type="pres">
      <dgm:prSet presAssocID="{0A7036DF-2E65-457A-BA34-52B13F146D74}" presName="childShp" presStyleLbl="b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6CFDBB0-1E2D-4766-BE60-680A997CD988}" type="presOf" srcId="{570888C3-0975-4C0C-9BF2-256CC2ABB26B}" destId="{763E277C-EC83-4761-9092-48EF0D24DBA2}" srcOrd="0" destOrd="2" presId="urn:microsoft.com/office/officeart/2005/8/layout/vList6"/>
    <dgm:cxn modelId="{B69DF5CC-11D5-4A9A-9EDF-A7F19014287C}" type="presOf" srcId="{0F98B52F-2B18-46E5-A807-DBABCDE21AED}" destId="{763E277C-EC83-4761-9092-48EF0D24DBA2}" srcOrd="0" destOrd="1" presId="urn:microsoft.com/office/officeart/2005/8/layout/vList6"/>
    <dgm:cxn modelId="{DD5FE354-B7D5-46AA-9EC6-9DD0346C6564}" type="presOf" srcId="{0A7036DF-2E65-457A-BA34-52B13F146D74}" destId="{4C1FCC5B-9A84-4602-9CFE-74DDDC774703}" srcOrd="0" destOrd="0" presId="urn:microsoft.com/office/officeart/2005/8/layout/vList6"/>
    <dgm:cxn modelId="{335BB011-7D23-40AB-B326-5C578F69A63A}" srcId="{0A7036DF-2E65-457A-BA34-52B13F146D74}" destId="{570888C3-0975-4C0C-9BF2-256CC2ABB26B}" srcOrd="2" destOrd="0" parTransId="{40966907-A094-48EC-8F61-D525D4A6C3F1}" sibTransId="{320B7D58-1136-4709-AB8E-B135013382F6}"/>
    <dgm:cxn modelId="{7F5478C6-CD54-4EE9-83F1-16804690D0D4}" type="presOf" srcId="{A4D67A91-71A2-4F0A-9900-3768610D83C8}" destId="{E2D5C2D2-2DCB-4C0B-9E76-B6C4A7DFD1AD}" srcOrd="0" destOrd="0" presId="urn:microsoft.com/office/officeart/2005/8/layout/vList6"/>
    <dgm:cxn modelId="{7C93A8BE-DEE3-4F28-B899-B783C9C2C4CA}" srcId="{9C63EABF-7B0F-4FED-AB53-B208709C19B3}" destId="{F72D2E89-FDBC-4AC2-9293-AEB600CA8C8A}" srcOrd="0" destOrd="0" parTransId="{05B5C8AD-ABB1-4DB8-A5E5-FA6762DE7678}" sibTransId="{FA30A2C5-81D5-4571-8230-1F745182820B}"/>
    <dgm:cxn modelId="{5DD286E0-9648-4AF3-9772-C2531971309F}" srcId="{9C63EABF-7B0F-4FED-AB53-B208709C19B3}" destId="{39838E2C-935F-4D21-A7B7-13B88195D9A2}" srcOrd="2" destOrd="0" parTransId="{20D1B4EA-716D-4C06-8B6A-9787AAB9DD9C}" sibTransId="{8CA0BB4C-C9FB-4E9A-9CDA-68942433BFEE}"/>
    <dgm:cxn modelId="{FD783341-1A6F-4074-B4BD-C7966CECA6D4}" type="presOf" srcId="{39838E2C-935F-4D21-A7B7-13B88195D9A2}" destId="{061BF85C-4374-4626-913B-A6A1292263F2}" srcOrd="0" destOrd="2" presId="urn:microsoft.com/office/officeart/2005/8/layout/vList6"/>
    <dgm:cxn modelId="{6C5F8FB3-090D-4397-8A44-731940E5D3B4}" srcId="{A4D67A91-71A2-4F0A-9900-3768610D83C8}" destId="{0A7036DF-2E65-457A-BA34-52B13F146D74}" srcOrd="1" destOrd="0" parTransId="{E30BB326-A82C-41BD-9C5D-959A28E57056}" sibTransId="{5ED6AF80-0FB4-4FFC-8EB5-65CF6A43F262}"/>
    <dgm:cxn modelId="{DE4C8DAF-58A1-4D06-A094-8CF08C54B6BA}" srcId="{9C63EABF-7B0F-4FED-AB53-B208709C19B3}" destId="{0E8F9C8B-1027-48F4-8832-12FE5FA00F24}" srcOrd="3" destOrd="0" parTransId="{6D4DDFAC-9AEB-4158-99FE-E63EC4D4D8D0}" sibTransId="{A1B0CC8C-DBCA-4CAB-951E-C1F974234814}"/>
    <dgm:cxn modelId="{E15E77A9-ACFC-4DEB-A7DB-706B5DC6533A}" srcId="{9C63EABF-7B0F-4FED-AB53-B208709C19B3}" destId="{72D53E8E-F46D-436A-BCE6-754A9CA9213D}" srcOrd="1" destOrd="0" parTransId="{BC85723B-C7B7-49E4-9CED-705832364CCF}" sibTransId="{566B60C9-4B00-45C2-80B6-51F9B250F019}"/>
    <dgm:cxn modelId="{4E27507F-5BBE-47C2-AA75-56D477C93E29}" type="presOf" srcId="{9C63EABF-7B0F-4FED-AB53-B208709C19B3}" destId="{B7F80B7B-0323-4DDC-94F0-C811AEB8C1D9}" srcOrd="0" destOrd="0" presId="urn:microsoft.com/office/officeart/2005/8/layout/vList6"/>
    <dgm:cxn modelId="{974173A1-1850-42A3-81AF-2CE281C2971F}" srcId="{0A7036DF-2E65-457A-BA34-52B13F146D74}" destId="{0F98B52F-2B18-46E5-A807-DBABCDE21AED}" srcOrd="1" destOrd="0" parTransId="{91E2C6B6-1D8E-45C7-B419-040E25F452A5}" sibTransId="{88AADE51-B632-4CCA-AB99-E6A1A85359B7}"/>
    <dgm:cxn modelId="{2FE5325D-36F8-4E02-A67F-840E26C918F7}" srcId="{0A7036DF-2E65-457A-BA34-52B13F146D74}" destId="{46E8FB53-0C95-4A18-A9E4-C0C0A5C2F46C}" srcOrd="0" destOrd="0" parTransId="{FB2CEF45-2452-4B90-BF6E-C9F16D175E14}" sibTransId="{94F4378B-28A6-43C0-A279-6C2E83128F35}"/>
    <dgm:cxn modelId="{75E5BFD0-536F-4A66-A478-5A7B55C7A768}" srcId="{A4D67A91-71A2-4F0A-9900-3768610D83C8}" destId="{9C63EABF-7B0F-4FED-AB53-B208709C19B3}" srcOrd="0" destOrd="0" parTransId="{B676BB8C-4D6D-4790-9903-B13746E9BECC}" sibTransId="{07A50D77-CA3B-464A-ABAD-F6EC673C5D60}"/>
    <dgm:cxn modelId="{064FF16D-E826-4282-8442-9BF79CCF7D0E}" type="presOf" srcId="{0E8F9C8B-1027-48F4-8832-12FE5FA00F24}" destId="{061BF85C-4374-4626-913B-A6A1292263F2}" srcOrd="0" destOrd="3" presId="urn:microsoft.com/office/officeart/2005/8/layout/vList6"/>
    <dgm:cxn modelId="{E7CCFC3C-75CD-470A-880C-39BA5830AC21}" type="presOf" srcId="{F72D2E89-FDBC-4AC2-9293-AEB600CA8C8A}" destId="{061BF85C-4374-4626-913B-A6A1292263F2}" srcOrd="0" destOrd="0" presId="urn:microsoft.com/office/officeart/2005/8/layout/vList6"/>
    <dgm:cxn modelId="{B359549D-63FD-4082-BFEE-2F0E744539A1}" type="presOf" srcId="{72D53E8E-F46D-436A-BCE6-754A9CA9213D}" destId="{061BF85C-4374-4626-913B-A6A1292263F2}" srcOrd="0" destOrd="1" presId="urn:microsoft.com/office/officeart/2005/8/layout/vList6"/>
    <dgm:cxn modelId="{5F98E5FE-3656-4036-B903-AADE613A860C}" type="presOf" srcId="{46E8FB53-0C95-4A18-A9E4-C0C0A5C2F46C}" destId="{763E277C-EC83-4761-9092-48EF0D24DBA2}" srcOrd="0" destOrd="0" presId="urn:microsoft.com/office/officeart/2005/8/layout/vList6"/>
    <dgm:cxn modelId="{A19E4473-3182-4855-A8A5-529AA3D75341}" type="presParOf" srcId="{E2D5C2D2-2DCB-4C0B-9E76-B6C4A7DFD1AD}" destId="{2B0CD942-BBB4-431E-AB80-D8A8AFA452CD}" srcOrd="0" destOrd="0" presId="urn:microsoft.com/office/officeart/2005/8/layout/vList6"/>
    <dgm:cxn modelId="{072916B4-A12C-498A-8712-19F9067114B2}" type="presParOf" srcId="{2B0CD942-BBB4-431E-AB80-D8A8AFA452CD}" destId="{B7F80B7B-0323-4DDC-94F0-C811AEB8C1D9}" srcOrd="0" destOrd="0" presId="urn:microsoft.com/office/officeart/2005/8/layout/vList6"/>
    <dgm:cxn modelId="{C3AC56E2-CC6A-42B8-B79C-95D6888FBD23}" type="presParOf" srcId="{2B0CD942-BBB4-431E-AB80-D8A8AFA452CD}" destId="{061BF85C-4374-4626-913B-A6A1292263F2}" srcOrd="1" destOrd="0" presId="urn:microsoft.com/office/officeart/2005/8/layout/vList6"/>
    <dgm:cxn modelId="{F8DFD63B-AD8F-446D-9973-2C435ED6C445}" type="presParOf" srcId="{E2D5C2D2-2DCB-4C0B-9E76-B6C4A7DFD1AD}" destId="{50D3E8A0-4836-4EE0-A195-CDD2D6ABA276}" srcOrd="1" destOrd="0" presId="urn:microsoft.com/office/officeart/2005/8/layout/vList6"/>
    <dgm:cxn modelId="{8DFFE788-F67E-45A7-BA61-318FFAAEC227}" type="presParOf" srcId="{E2D5C2D2-2DCB-4C0B-9E76-B6C4A7DFD1AD}" destId="{4693A6AC-C2FD-4159-B13C-6B0BB05551E9}" srcOrd="2" destOrd="0" presId="urn:microsoft.com/office/officeart/2005/8/layout/vList6"/>
    <dgm:cxn modelId="{E7350A48-0540-4F16-9CD3-269DB197644C}" type="presParOf" srcId="{4693A6AC-C2FD-4159-B13C-6B0BB05551E9}" destId="{4C1FCC5B-9A84-4602-9CFE-74DDDC774703}" srcOrd="0" destOrd="0" presId="urn:microsoft.com/office/officeart/2005/8/layout/vList6"/>
    <dgm:cxn modelId="{730D7356-117C-4653-9F02-1D6246B6F345}" type="presParOf" srcId="{4693A6AC-C2FD-4159-B13C-6B0BB05551E9}" destId="{763E277C-EC83-4761-9092-48EF0D24DBA2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6BD6BFF-D982-43C4-9D77-C7BA18B10CEF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 altLang="zh-TW"/>
        </a:p>
      </dgm:t>
    </dgm:pt>
    <dgm:pt modelId="{6656FD66-FBC1-4F7C-87EE-3BB9BD86932F}">
      <dgm:prSet phldrT="[Text]" custT="1"/>
      <dgm:spPr>
        <a:solidFill>
          <a:srgbClr val="344645"/>
        </a:solidFill>
        <a:ln>
          <a:noFill/>
        </a:ln>
      </dgm:spPr>
      <dgm:t>
        <a:bodyPr/>
        <a:lstStyle/>
        <a:p>
          <a:r>
            <a:rPr lang="en" sz="1400" dirty="0">
              <a:latin typeface="Proxima Nova" panose="02020500000000000000" charset="0"/>
            </a:rPr>
            <a:t>Dummify Categorical Variables </a:t>
          </a:r>
        </a:p>
        <a:p>
          <a:r>
            <a:rPr lang="en" sz="1400" dirty="0">
              <a:latin typeface="Proxima Nova" panose="02020500000000000000" charset="0"/>
            </a:rPr>
            <a:t>( Keep All Features) </a:t>
          </a:r>
          <a:endParaRPr lang="en-US" altLang="zh-TW" sz="1400" dirty="0">
            <a:latin typeface="Proxima Nova" panose="02020500000000000000" charset="0"/>
          </a:endParaRPr>
        </a:p>
      </dgm:t>
    </dgm:pt>
    <dgm:pt modelId="{7697816F-DF88-4FB7-9D42-5472BDB18CF9}" type="parTrans" cxnId="{38FC58D0-4D2C-4D4B-9812-E239328A6CBB}">
      <dgm:prSet/>
      <dgm:spPr/>
      <dgm:t>
        <a:bodyPr/>
        <a:lstStyle/>
        <a:p>
          <a:endParaRPr lang="en-US" altLang="zh-TW"/>
        </a:p>
      </dgm:t>
    </dgm:pt>
    <dgm:pt modelId="{427CBA0B-2686-439D-B933-6C514F8C3F05}" type="sibTrans" cxnId="{38FC58D0-4D2C-4D4B-9812-E239328A6CBB}">
      <dgm:prSet/>
      <dgm:spPr/>
      <dgm:t>
        <a:bodyPr/>
        <a:lstStyle/>
        <a:p>
          <a:endParaRPr lang="en-US" altLang="zh-TW"/>
        </a:p>
      </dgm:t>
    </dgm:pt>
    <dgm:pt modelId="{32133921-4688-4BD6-986A-D877D302977C}">
      <dgm:prSet phldrT="[Text]" custT="1"/>
      <dgm:spPr>
        <a:solidFill>
          <a:srgbClr val="EAEEED">
            <a:alpha val="89804"/>
          </a:srgbClr>
        </a:solidFill>
        <a:ln>
          <a:noFill/>
        </a:ln>
      </dgm:spPr>
      <dgm:t>
        <a:bodyPr/>
        <a:lstStyle/>
        <a:p>
          <a:pPr algn="l">
            <a:buNone/>
          </a:pPr>
          <a:r>
            <a:rPr lang="en" sz="1200" dirty="0">
              <a:latin typeface="Proxima Nova" panose="02020500000000000000" charset="0"/>
            </a:rPr>
            <a:t>Pro: </a:t>
          </a:r>
        </a:p>
        <a:p>
          <a:pPr algn="l">
            <a:buNone/>
          </a:pPr>
          <a:r>
            <a:rPr lang="en" sz="1200" dirty="0">
              <a:latin typeface="Proxima Nova" panose="02020500000000000000" charset="0"/>
            </a:rPr>
            <a:t>Keep all information</a:t>
          </a:r>
          <a:endParaRPr lang="en-US" altLang="zh-TW" sz="1200" dirty="0">
            <a:latin typeface="Proxima Nova" panose="02020500000000000000" charset="0"/>
          </a:endParaRPr>
        </a:p>
      </dgm:t>
    </dgm:pt>
    <dgm:pt modelId="{BBDC7F1F-C4B1-46F1-AB70-E1CCD833AF5B}" type="parTrans" cxnId="{C9A91B79-53E1-4B4F-95EF-4159C5CBDF5D}">
      <dgm:prSet/>
      <dgm:spPr/>
      <dgm:t>
        <a:bodyPr/>
        <a:lstStyle/>
        <a:p>
          <a:endParaRPr lang="en-US" altLang="zh-TW"/>
        </a:p>
      </dgm:t>
    </dgm:pt>
    <dgm:pt modelId="{CB58F715-DE87-43C6-A64A-249A3BABDAE5}" type="sibTrans" cxnId="{C9A91B79-53E1-4B4F-95EF-4159C5CBDF5D}">
      <dgm:prSet/>
      <dgm:spPr/>
      <dgm:t>
        <a:bodyPr/>
        <a:lstStyle/>
        <a:p>
          <a:endParaRPr lang="en-US" altLang="zh-TW"/>
        </a:p>
      </dgm:t>
    </dgm:pt>
    <dgm:pt modelId="{F754C89C-C7A8-44AA-BED9-5BDAE73B5B16}">
      <dgm:prSet phldrT="[Text]" custT="1"/>
      <dgm:spPr/>
      <dgm:t>
        <a:bodyPr/>
        <a:lstStyle/>
        <a:p>
          <a:pPr algn="l">
            <a:buClr>
              <a:schemeClr val="dk1"/>
            </a:buClr>
            <a:buSzPct val="61111"/>
            <a:buFont typeface="Arial"/>
            <a:buNone/>
          </a:pPr>
          <a:r>
            <a:rPr lang="en" sz="1200" dirty="0">
              <a:latin typeface="Proxima Nova" panose="02020500000000000000" charset="0"/>
            </a:rPr>
            <a:t>Con: </a:t>
          </a:r>
        </a:p>
        <a:p>
          <a:pPr algn="l">
            <a:buClr>
              <a:schemeClr val="dk1"/>
            </a:buClr>
            <a:buSzPct val="61111"/>
            <a:buFont typeface="Arial"/>
            <a:buNone/>
          </a:pPr>
          <a:r>
            <a:rPr lang="en" sz="1200" dirty="0">
              <a:latin typeface="Proxima Nova" panose="02020500000000000000" charset="0"/>
            </a:rPr>
            <a:t>Take too much time </a:t>
          </a:r>
          <a:r>
            <a:rPr lang="en" sz="1200" dirty="0" smtClean="0">
              <a:latin typeface="Proxima Nova" panose="02020500000000000000" charset="0"/>
            </a:rPr>
            <a:t>/ </a:t>
          </a:r>
          <a:r>
            <a:rPr lang="en" sz="1200" dirty="0">
              <a:latin typeface="Proxima Nova" panose="02020500000000000000" charset="0"/>
            </a:rPr>
            <a:t>Overfitting</a:t>
          </a:r>
          <a:endParaRPr lang="en-US" altLang="zh-TW" sz="1200" dirty="0">
            <a:latin typeface="Proxima Nova" panose="02020500000000000000" charset="0"/>
          </a:endParaRPr>
        </a:p>
      </dgm:t>
    </dgm:pt>
    <dgm:pt modelId="{B881F929-7083-4668-9F0D-48498587BEAB}" type="parTrans" cxnId="{AF238650-B0BA-4975-9D5D-EFCCA80BF6FF}">
      <dgm:prSet/>
      <dgm:spPr/>
      <dgm:t>
        <a:bodyPr/>
        <a:lstStyle/>
        <a:p>
          <a:endParaRPr lang="en-US" altLang="zh-TW"/>
        </a:p>
      </dgm:t>
    </dgm:pt>
    <dgm:pt modelId="{03ADDA4E-D47A-47C3-932C-835453757A81}" type="sibTrans" cxnId="{AF238650-B0BA-4975-9D5D-EFCCA80BF6FF}">
      <dgm:prSet/>
      <dgm:spPr/>
      <dgm:t>
        <a:bodyPr/>
        <a:lstStyle/>
        <a:p>
          <a:endParaRPr lang="en-US" altLang="zh-TW"/>
        </a:p>
      </dgm:t>
    </dgm:pt>
    <dgm:pt modelId="{77F3010B-F28B-4000-8E6C-4DE06BE354E1}">
      <dgm:prSet phldrT="[Text]" custT="1"/>
      <dgm:spPr>
        <a:solidFill>
          <a:srgbClr val="344645"/>
        </a:solidFill>
        <a:ln>
          <a:noFill/>
        </a:ln>
      </dgm:spPr>
      <dgm:t>
        <a:bodyPr/>
        <a:lstStyle/>
        <a:p>
          <a:pPr>
            <a:buChar char="-"/>
          </a:pPr>
          <a:r>
            <a:rPr lang="en" sz="1400" dirty="0">
              <a:latin typeface="Proxima Nova" panose="02020500000000000000" charset="0"/>
            </a:rPr>
            <a:t>Dummify Categorical Variables  </a:t>
          </a:r>
        </a:p>
        <a:p>
          <a:pPr>
            <a:buChar char="-"/>
          </a:pPr>
          <a:r>
            <a:rPr lang="en" sz="1400" dirty="0">
              <a:latin typeface="Proxima Nova" panose="02020500000000000000" charset="0"/>
            </a:rPr>
            <a:t>&gt;&gt; Drop Near Zero Variance </a:t>
          </a:r>
          <a:endParaRPr lang="en-US" altLang="zh-TW" sz="1400" dirty="0">
            <a:latin typeface="Proxima Nova" panose="02020500000000000000" charset="0"/>
          </a:endParaRPr>
        </a:p>
      </dgm:t>
    </dgm:pt>
    <dgm:pt modelId="{2190AEAA-9340-47B6-9C47-4C273A3C0A3A}" type="parTrans" cxnId="{B4E06AB9-1DDA-4405-AD45-FEE3096C1FF3}">
      <dgm:prSet/>
      <dgm:spPr/>
      <dgm:t>
        <a:bodyPr/>
        <a:lstStyle/>
        <a:p>
          <a:endParaRPr lang="en-US" altLang="zh-TW"/>
        </a:p>
      </dgm:t>
    </dgm:pt>
    <dgm:pt modelId="{3856BE53-C60A-4F40-B629-E29BA2A25BA5}" type="sibTrans" cxnId="{B4E06AB9-1DDA-4405-AD45-FEE3096C1FF3}">
      <dgm:prSet/>
      <dgm:spPr/>
      <dgm:t>
        <a:bodyPr/>
        <a:lstStyle/>
        <a:p>
          <a:endParaRPr lang="en-US" altLang="zh-TW"/>
        </a:p>
      </dgm:t>
    </dgm:pt>
    <dgm:pt modelId="{104E28E4-8FF8-45D8-8F96-F3209772D864}">
      <dgm:prSet phldrT="[Text]" custT="1"/>
      <dgm:spPr>
        <a:solidFill>
          <a:srgbClr val="EAEEED">
            <a:alpha val="90000"/>
          </a:srgbClr>
        </a:solidFill>
        <a:ln>
          <a:noFill/>
        </a:ln>
      </dgm:spPr>
      <dgm:t>
        <a:bodyPr/>
        <a:lstStyle/>
        <a:p>
          <a:pPr algn="l">
            <a:buClr>
              <a:srgbClr val="000000"/>
            </a:buClr>
            <a:buSzPct val="61111"/>
            <a:buFont typeface="Arial"/>
            <a:buNone/>
          </a:pPr>
          <a:r>
            <a:rPr lang="en" sz="1200" dirty="0">
              <a:latin typeface="Proxima Nova" panose="02020500000000000000" charset="0"/>
            </a:rPr>
            <a:t>Pro: </a:t>
          </a:r>
        </a:p>
        <a:p>
          <a:pPr algn="l">
            <a:buClr>
              <a:srgbClr val="000000"/>
            </a:buClr>
            <a:buSzPct val="61111"/>
            <a:buFont typeface="Arial"/>
            <a:buNone/>
          </a:pPr>
          <a:r>
            <a:rPr lang="en" sz="1200" dirty="0">
              <a:latin typeface="Proxima Nova" panose="02020500000000000000" charset="0"/>
            </a:rPr>
            <a:t>Time saving/Required by some models </a:t>
          </a:r>
        </a:p>
        <a:p>
          <a:pPr algn="l">
            <a:buClr>
              <a:srgbClr val="000000"/>
            </a:buClr>
            <a:buSzPct val="61111"/>
            <a:buFont typeface="Arial"/>
            <a:buNone/>
          </a:pPr>
          <a:r>
            <a:rPr lang="en" sz="1200" dirty="0">
              <a:latin typeface="Proxima Nova" panose="02020500000000000000" charset="0"/>
            </a:rPr>
            <a:t>(e.g. MLR)</a:t>
          </a:r>
          <a:endParaRPr lang="en-US" altLang="zh-TW" sz="1200" dirty="0">
            <a:latin typeface="Proxima Nova" panose="02020500000000000000" charset="0"/>
          </a:endParaRPr>
        </a:p>
      </dgm:t>
    </dgm:pt>
    <dgm:pt modelId="{DB21606A-AADA-4F1B-9E14-BFB710CA6847}" type="parTrans" cxnId="{A5E4E0BB-A54A-4399-B6C6-31BBE94A5222}">
      <dgm:prSet/>
      <dgm:spPr/>
      <dgm:t>
        <a:bodyPr/>
        <a:lstStyle/>
        <a:p>
          <a:endParaRPr lang="en-US" altLang="zh-TW"/>
        </a:p>
      </dgm:t>
    </dgm:pt>
    <dgm:pt modelId="{97E3DEF9-5B4F-43A4-BDB5-957E50702BD4}" type="sibTrans" cxnId="{A5E4E0BB-A54A-4399-B6C6-31BBE94A5222}">
      <dgm:prSet/>
      <dgm:spPr/>
      <dgm:t>
        <a:bodyPr/>
        <a:lstStyle/>
        <a:p>
          <a:endParaRPr lang="en-US" altLang="zh-TW"/>
        </a:p>
      </dgm:t>
    </dgm:pt>
    <dgm:pt modelId="{9963DAA2-5F3E-440F-8F86-EEDC57B38186}">
      <dgm:prSet phldrT="[Text]" custT="1"/>
      <dgm:spPr/>
      <dgm:t>
        <a:bodyPr/>
        <a:lstStyle/>
        <a:p>
          <a:pPr algn="l">
            <a:buClr>
              <a:srgbClr val="000000"/>
            </a:buClr>
            <a:buSzPct val="61111"/>
            <a:buFont typeface="Arial"/>
            <a:buNone/>
          </a:pPr>
          <a:r>
            <a:rPr lang="en" sz="1200" dirty="0">
              <a:latin typeface="Proxima Nova" panose="02020500000000000000" charset="0"/>
            </a:rPr>
            <a:t>Con: </a:t>
          </a:r>
        </a:p>
        <a:p>
          <a:pPr algn="l">
            <a:buClr>
              <a:srgbClr val="000000"/>
            </a:buClr>
            <a:buSzPct val="61111"/>
            <a:buFont typeface="Arial"/>
            <a:buNone/>
          </a:pPr>
          <a:r>
            <a:rPr lang="en" sz="1200" dirty="0">
              <a:latin typeface="Proxima Nova" panose="02020500000000000000" charset="0"/>
            </a:rPr>
            <a:t>High error and may lose some information</a:t>
          </a:r>
          <a:endParaRPr lang="en-US" altLang="zh-TW" sz="1200" dirty="0">
            <a:latin typeface="Proxima Nova" panose="02020500000000000000" charset="0"/>
          </a:endParaRPr>
        </a:p>
      </dgm:t>
    </dgm:pt>
    <dgm:pt modelId="{F2178F81-B048-4C92-94DB-6C38AAA1DD8F}" type="parTrans" cxnId="{CAFF4314-A428-412C-B767-0E9FCADCA423}">
      <dgm:prSet/>
      <dgm:spPr/>
      <dgm:t>
        <a:bodyPr/>
        <a:lstStyle/>
        <a:p>
          <a:endParaRPr lang="en-US" altLang="zh-TW"/>
        </a:p>
      </dgm:t>
    </dgm:pt>
    <dgm:pt modelId="{5ACA89A6-5355-44F5-9976-1434011FA278}" type="sibTrans" cxnId="{CAFF4314-A428-412C-B767-0E9FCADCA423}">
      <dgm:prSet/>
      <dgm:spPr/>
      <dgm:t>
        <a:bodyPr/>
        <a:lstStyle/>
        <a:p>
          <a:endParaRPr lang="en-US" altLang="zh-TW"/>
        </a:p>
      </dgm:t>
    </dgm:pt>
    <dgm:pt modelId="{D82179D9-3B05-4D00-AB37-3EBA8EE806B0}">
      <dgm:prSet custT="1"/>
      <dgm:spPr>
        <a:solidFill>
          <a:srgbClr val="344645"/>
        </a:solidFill>
      </dgm:spPr>
      <dgm:t>
        <a:bodyPr/>
        <a:lstStyle/>
        <a:p>
          <a:r>
            <a:rPr lang="en" sz="1000" dirty="0"/>
            <a:t>Select the Variables Have &gt; = 15L</a:t>
          </a:r>
        </a:p>
        <a:p>
          <a:r>
            <a:rPr lang="en" sz="1000" dirty="0"/>
            <a:t>&gt;&gt; Group the Levels (variables) by Count and Avg of Loss </a:t>
          </a:r>
        </a:p>
        <a:p>
          <a:r>
            <a:rPr lang="en" sz="1000" dirty="0"/>
            <a:t>&gt;&gt; Dummify Categorical Variables </a:t>
          </a:r>
          <a:endParaRPr lang="en-US" altLang="zh-TW" sz="1000" dirty="0"/>
        </a:p>
      </dgm:t>
    </dgm:pt>
    <dgm:pt modelId="{0AE97C82-E405-4E31-8659-6982B6616522}" type="parTrans" cxnId="{F043333E-2E59-45EB-B644-7F3BAFADF040}">
      <dgm:prSet/>
      <dgm:spPr/>
      <dgm:t>
        <a:bodyPr/>
        <a:lstStyle/>
        <a:p>
          <a:endParaRPr lang="en-US" altLang="zh-TW"/>
        </a:p>
      </dgm:t>
    </dgm:pt>
    <dgm:pt modelId="{91A9F018-7B7B-42D3-9751-4D0A859D0EFA}" type="sibTrans" cxnId="{F043333E-2E59-45EB-B644-7F3BAFADF040}">
      <dgm:prSet/>
      <dgm:spPr/>
      <dgm:t>
        <a:bodyPr/>
        <a:lstStyle/>
        <a:p>
          <a:endParaRPr lang="en-US" altLang="zh-TW"/>
        </a:p>
      </dgm:t>
    </dgm:pt>
    <dgm:pt modelId="{A7E8193B-4862-4EB4-BB14-E61ECC6BE50D}">
      <dgm:prSet custT="1"/>
      <dgm:spPr>
        <a:solidFill>
          <a:srgbClr val="EAEEED">
            <a:alpha val="90000"/>
          </a:srgbClr>
        </a:solidFill>
        <a:ln>
          <a:noFill/>
        </a:ln>
      </dgm:spPr>
      <dgm:t>
        <a:bodyPr/>
        <a:lstStyle/>
        <a:p>
          <a:pPr algn="l">
            <a:buNone/>
          </a:pPr>
          <a:r>
            <a:rPr lang="en" sz="1200" dirty="0">
              <a:latin typeface="Proxima Nova" panose="02020500000000000000" charset="0"/>
            </a:rPr>
            <a:t>Pro: </a:t>
          </a:r>
        </a:p>
        <a:p>
          <a:pPr algn="l">
            <a:buNone/>
          </a:pPr>
          <a:r>
            <a:rPr lang="en" sz="1200" dirty="0">
              <a:latin typeface="Proxima Nova" panose="02020500000000000000" charset="0"/>
            </a:rPr>
            <a:t>Do Not throw away useful features</a:t>
          </a:r>
          <a:endParaRPr lang="en-US" altLang="zh-TW" sz="1200" dirty="0">
            <a:latin typeface="Proxima Nova" panose="02020500000000000000" charset="0"/>
          </a:endParaRPr>
        </a:p>
      </dgm:t>
    </dgm:pt>
    <dgm:pt modelId="{3D78867E-B88A-4CC2-AEE2-189655922BA4}" type="parTrans" cxnId="{7EE28462-4A5F-4B15-A70F-09EDD69C9B05}">
      <dgm:prSet/>
      <dgm:spPr/>
      <dgm:t>
        <a:bodyPr/>
        <a:lstStyle/>
        <a:p>
          <a:endParaRPr lang="en-US" altLang="zh-TW"/>
        </a:p>
      </dgm:t>
    </dgm:pt>
    <dgm:pt modelId="{17DA41E1-E0D1-42EB-A07D-9C76E95B602F}" type="sibTrans" cxnId="{7EE28462-4A5F-4B15-A70F-09EDD69C9B05}">
      <dgm:prSet/>
      <dgm:spPr/>
      <dgm:t>
        <a:bodyPr/>
        <a:lstStyle/>
        <a:p>
          <a:endParaRPr lang="en-US" altLang="zh-TW"/>
        </a:p>
      </dgm:t>
    </dgm:pt>
    <dgm:pt modelId="{661EC3FB-7039-47B3-BDDE-D2EC89211A96}">
      <dgm:prSet custT="1"/>
      <dgm:spPr/>
      <dgm:t>
        <a:bodyPr/>
        <a:lstStyle/>
        <a:p>
          <a:pPr>
            <a:buNone/>
          </a:pPr>
          <a:endParaRPr lang="en" sz="1200" dirty="0">
            <a:latin typeface="Proxima Nova" panose="02020500000000000000" charset="0"/>
          </a:endParaRPr>
        </a:p>
        <a:p>
          <a:pPr>
            <a:buNone/>
          </a:pPr>
          <a:r>
            <a:rPr lang="en" sz="1200" dirty="0">
              <a:latin typeface="Proxima Nova" panose="02020500000000000000" charset="0"/>
            </a:rPr>
            <a:t>Con: </a:t>
          </a:r>
        </a:p>
        <a:p>
          <a:pPr>
            <a:buNone/>
          </a:pPr>
          <a:r>
            <a:rPr lang="en" sz="1200" dirty="0">
              <a:latin typeface="Proxima Nova" panose="02020500000000000000" charset="0"/>
            </a:rPr>
            <a:t>Multiple ways to group variables</a:t>
          </a:r>
          <a:endParaRPr lang="en-US" altLang="zh-TW" sz="1200" dirty="0">
            <a:latin typeface="Proxima Nova" panose="02020500000000000000" charset="0"/>
          </a:endParaRPr>
        </a:p>
      </dgm:t>
    </dgm:pt>
    <dgm:pt modelId="{572BE7A0-69C0-486E-B7F3-7EF20DC204C3}" type="parTrans" cxnId="{B6DCA137-7CF9-49D5-AB20-AF3E8EC9A0DF}">
      <dgm:prSet/>
      <dgm:spPr/>
      <dgm:t>
        <a:bodyPr/>
        <a:lstStyle/>
        <a:p>
          <a:endParaRPr lang="en-US" altLang="zh-TW"/>
        </a:p>
      </dgm:t>
    </dgm:pt>
    <dgm:pt modelId="{0C8280D1-408B-42A4-9116-95F4D5992C89}" type="sibTrans" cxnId="{B6DCA137-7CF9-49D5-AB20-AF3E8EC9A0DF}">
      <dgm:prSet/>
      <dgm:spPr/>
      <dgm:t>
        <a:bodyPr/>
        <a:lstStyle/>
        <a:p>
          <a:endParaRPr lang="en-US" altLang="zh-TW"/>
        </a:p>
      </dgm:t>
    </dgm:pt>
    <dgm:pt modelId="{85300CE8-25CC-48CD-82F7-772CF3EDDA65}">
      <dgm:prSet/>
      <dgm:spPr/>
      <dgm:t>
        <a:bodyPr/>
        <a:lstStyle/>
        <a:p>
          <a:endParaRPr lang="en-US" altLang="zh-TW" sz="1300"/>
        </a:p>
      </dgm:t>
    </dgm:pt>
    <dgm:pt modelId="{C648D211-7589-4A0D-AEDC-67F8A1769EEA}" type="parTrans" cxnId="{FD168CB7-A003-4986-A755-5B09E441B5EF}">
      <dgm:prSet/>
      <dgm:spPr/>
      <dgm:t>
        <a:bodyPr/>
        <a:lstStyle/>
        <a:p>
          <a:endParaRPr lang="en-US" altLang="zh-TW"/>
        </a:p>
      </dgm:t>
    </dgm:pt>
    <dgm:pt modelId="{43E70E73-4FE8-455B-B0CF-25FD91910337}" type="sibTrans" cxnId="{FD168CB7-A003-4986-A755-5B09E441B5EF}">
      <dgm:prSet/>
      <dgm:spPr/>
      <dgm:t>
        <a:bodyPr/>
        <a:lstStyle/>
        <a:p>
          <a:endParaRPr lang="en-US" altLang="zh-TW"/>
        </a:p>
      </dgm:t>
    </dgm:pt>
    <dgm:pt modelId="{2D72ECAB-EF3A-44CA-A779-D012723AE3BF}" type="pres">
      <dgm:prSet presAssocID="{06BD6BFF-D982-43C4-9D77-C7BA18B10CEF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EF99675F-6CC0-4DD9-A32F-0DDBA1CADFB4}" type="pres">
      <dgm:prSet presAssocID="{6656FD66-FBC1-4F7C-87EE-3BB9BD86932F}" presName="root" presStyleCnt="0"/>
      <dgm:spPr/>
    </dgm:pt>
    <dgm:pt modelId="{A2F95C91-E106-42A4-878A-491AC999EDFB}" type="pres">
      <dgm:prSet presAssocID="{6656FD66-FBC1-4F7C-87EE-3BB9BD86932F}" presName="rootComposite" presStyleCnt="0"/>
      <dgm:spPr/>
    </dgm:pt>
    <dgm:pt modelId="{D25DA5C0-8DDC-43FC-8C19-4B1ECF8FA3A1}" type="pres">
      <dgm:prSet presAssocID="{6656FD66-FBC1-4F7C-87EE-3BB9BD86932F}" presName="rootText" presStyleLbl="node1" presStyleIdx="0" presStyleCnt="3"/>
      <dgm:spPr/>
      <dgm:t>
        <a:bodyPr/>
        <a:lstStyle/>
        <a:p>
          <a:endParaRPr lang="en-US"/>
        </a:p>
      </dgm:t>
    </dgm:pt>
    <dgm:pt modelId="{2B143D91-EB27-4B6C-8DAC-816E7FFF005A}" type="pres">
      <dgm:prSet presAssocID="{6656FD66-FBC1-4F7C-87EE-3BB9BD86932F}" presName="rootConnector" presStyleLbl="node1" presStyleIdx="0" presStyleCnt="3"/>
      <dgm:spPr/>
      <dgm:t>
        <a:bodyPr/>
        <a:lstStyle/>
        <a:p>
          <a:endParaRPr lang="en-US"/>
        </a:p>
      </dgm:t>
    </dgm:pt>
    <dgm:pt modelId="{3BCEA12D-46D7-4960-AA6E-84650F4EBD59}" type="pres">
      <dgm:prSet presAssocID="{6656FD66-FBC1-4F7C-87EE-3BB9BD86932F}" presName="childShape" presStyleCnt="0"/>
      <dgm:spPr/>
    </dgm:pt>
    <dgm:pt modelId="{E5874F16-E77B-4A60-B6E2-E71967B370C8}" type="pres">
      <dgm:prSet presAssocID="{BBDC7F1F-C4B1-46F1-AB70-E1CCD833AF5B}" presName="Name13" presStyleLbl="parChTrans1D2" presStyleIdx="0" presStyleCnt="6"/>
      <dgm:spPr/>
      <dgm:t>
        <a:bodyPr/>
        <a:lstStyle/>
        <a:p>
          <a:endParaRPr lang="en-US"/>
        </a:p>
      </dgm:t>
    </dgm:pt>
    <dgm:pt modelId="{DE12DF5A-2D0C-4F30-BD41-0C9979DA6E72}" type="pres">
      <dgm:prSet presAssocID="{32133921-4688-4BD6-986A-D877D302977C}" presName="childText" presStyleLbl="bgAcc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71166A-D604-4912-98E1-A21206B7BBE3}" type="pres">
      <dgm:prSet presAssocID="{B881F929-7083-4668-9F0D-48498587BEAB}" presName="Name13" presStyleLbl="parChTrans1D2" presStyleIdx="1" presStyleCnt="6"/>
      <dgm:spPr/>
      <dgm:t>
        <a:bodyPr/>
        <a:lstStyle/>
        <a:p>
          <a:endParaRPr lang="en-US"/>
        </a:p>
      </dgm:t>
    </dgm:pt>
    <dgm:pt modelId="{94303E18-2FD0-495E-B6AC-B55D9128F5F7}" type="pres">
      <dgm:prSet presAssocID="{F754C89C-C7A8-44AA-BED9-5BDAE73B5B16}" presName="childText" presStyleLbl="bgAcc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EFA761-E128-4CE6-BAD1-CA68AE5FB978}" type="pres">
      <dgm:prSet presAssocID="{77F3010B-F28B-4000-8E6C-4DE06BE354E1}" presName="root" presStyleCnt="0"/>
      <dgm:spPr/>
    </dgm:pt>
    <dgm:pt modelId="{729BE6E8-E8FC-4A18-B956-AF10862AC48A}" type="pres">
      <dgm:prSet presAssocID="{77F3010B-F28B-4000-8E6C-4DE06BE354E1}" presName="rootComposite" presStyleCnt="0"/>
      <dgm:spPr/>
    </dgm:pt>
    <dgm:pt modelId="{F884659A-4CC6-41C8-B4EB-D6CAEA4BF44C}" type="pres">
      <dgm:prSet presAssocID="{77F3010B-F28B-4000-8E6C-4DE06BE354E1}" presName="rootText" presStyleLbl="node1" presStyleIdx="1" presStyleCnt="3"/>
      <dgm:spPr/>
      <dgm:t>
        <a:bodyPr/>
        <a:lstStyle/>
        <a:p>
          <a:endParaRPr lang="en-US"/>
        </a:p>
      </dgm:t>
    </dgm:pt>
    <dgm:pt modelId="{568833BC-6377-4068-9691-58DE20F1F481}" type="pres">
      <dgm:prSet presAssocID="{77F3010B-F28B-4000-8E6C-4DE06BE354E1}" presName="rootConnector" presStyleLbl="node1" presStyleIdx="1" presStyleCnt="3"/>
      <dgm:spPr/>
      <dgm:t>
        <a:bodyPr/>
        <a:lstStyle/>
        <a:p>
          <a:endParaRPr lang="en-US"/>
        </a:p>
      </dgm:t>
    </dgm:pt>
    <dgm:pt modelId="{9D1B8DA7-57C8-43E9-8F1C-CFC66ABD2D42}" type="pres">
      <dgm:prSet presAssocID="{77F3010B-F28B-4000-8E6C-4DE06BE354E1}" presName="childShape" presStyleCnt="0"/>
      <dgm:spPr/>
    </dgm:pt>
    <dgm:pt modelId="{6DC4EA92-114D-4120-BD7D-C403B4A73146}" type="pres">
      <dgm:prSet presAssocID="{DB21606A-AADA-4F1B-9E14-BFB710CA6847}" presName="Name13" presStyleLbl="parChTrans1D2" presStyleIdx="2" presStyleCnt="6"/>
      <dgm:spPr/>
      <dgm:t>
        <a:bodyPr/>
        <a:lstStyle/>
        <a:p>
          <a:endParaRPr lang="en-US"/>
        </a:p>
      </dgm:t>
    </dgm:pt>
    <dgm:pt modelId="{8907842B-5381-464D-9324-832C084C27FB}" type="pres">
      <dgm:prSet presAssocID="{104E28E4-8FF8-45D8-8F96-F3209772D864}" presName="childText" presStyleLbl="bgAcc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F777BB-0CAD-4504-975F-BDC26BB78EA0}" type="pres">
      <dgm:prSet presAssocID="{F2178F81-B048-4C92-94DB-6C38AAA1DD8F}" presName="Name13" presStyleLbl="parChTrans1D2" presStyleIdx="3" presStyleCnt="6"/>
      <dgm:spPr/>
      <dgm:t>
        <a:bodyPr/>
        <a:lstStyle/>
        <a:p>
          <a:endParaRPr lang="en-US"/>
        </a:p>
      </dgm:t>
    </dgm:pt>
    <dgm:pt modelId="{B4B9A6AA-1B77-4233-8904-290616B01457}" type="pres">
      <dgm:prSet presAssocID="{9963DAA2-5F3E-440F-8F86-EEDC57B38186}" presName="childText" presStyleLbl="bgAcc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3E9DBA-AFF4-4CAA-9111-9AAEEFEAD9BE}" type="pres">
      <dgm:prSet presAssocID="{D82179D9-3B05-4D00-AB37-3EBA8EE806B0}" presName="root" presStyleCnt="0"/>
      <dgm:spPr/>
    </dgm:pt>
    <dgm:pt modelId="{CFCFA390-2160-4260-BB26-FA23BB2B9AAC}" type="pres">
      <dgm:prSet presAssocID="{D82179D9-3B05-4D00-AB37-3EBA8EE806B0}" presName="rootComposite" presStyleCnt="0"/>
      <dgm:spPr/>
    </dgm:pt>
    <dgm:pt modelId="{2E42B2C5-1B86-44A9-89C4-42EF0E5DCD66}" type="pres">
      <dgm:prSet presAssocID="{D82179D9-3B05-4D00-AB37-3EBA8EE806B0}" presName="rootText" presStyleLbl="node1" presStyleIdx="2" presStyleCnt="3"/>
      <dgm:spPr/>
      <dgm:t>
        <a:bodyPr/>
        <a:lstStyle/>
        <a:p>
          <a:endParaRPr lang="en-US"/>
        </a:p>
      </dgm:t>
    </dgm:pt>
    <dgm:pt modelId="{E76250A3-8146-4C98-B3A2-5EC4F5465422}" type="pres">
      <dgm:prSet presAssocID="{D82179D9-3B05-4D00-AB37-3EBA8EE806B0}" presName="rootConnector" presStyleLbl="node1" presStyleIdx="2" presStyleCnt="3"/>
      <dgm:spPr/>
      <dgm:t>
        <a:bodyPr/>
        <a:lstStyle/>
        <a:p>
          <a:endParaRPr lang="en-US"/>
        </a:p>
      </dgm:t>
    </dgm:pt>
    <dgm:pt modelId="{7A4713A5-A139-4805-90D1-F344123C4377}" type="pres">
      <dgm:prSet presAssocID="{D82179D9-3B05-4D00-AB37-3EBA8EE806B0}" presName="childShape" presStyleCnt="0"/>
      <dgm:spPr/>
    </dgm:pt>
    <dgm:pt modelId="{AC3C51B7-A6AB-43BD-96CC-3CCAE886A9B2}" type="pres">
      <dgm:prSet presAssocID="{3D78867E-B88A-4CC2-AEE2-189655922BA4}" presName="Name13" presStyleLbl="parChTrans1D2" presStyleIdx="4" presStyleCnt="6"/>
      <dgm:spPr/>
      <dgm:t>
        <a:bodyPr/>
        <a:lstStyle/>
        <a:p>
          <a:endParaRPr lang="en-US"/>
        </a:p>
      </dgm:t>
    </dgm:pt>
    <dgm:pt modelId="{2A83B6C6-55E3-47DE-98CA-DD53BD2F21B5}" type="pres">
      <dgm:prSet presAssocID="{A7E8193B-4862-4EB4-BB14-E61ECC6BE50D}" presName="childText" presStyleLbl="bgAcc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9F6E6C-07BF-4481-80A4-4587CF409748}" type="pres">
      <dgm:prSet presAssocID="{572BE7A0-69C0-486E-B7F3-7EF20DC204C3}" presName="Name13" presStyleLbl="parChTrans1D2" presStyleIdx="5" presStyleCnt="6"/>
      <dgm:spPr/>
      <dgm:t>
        <a:bodyPr/>
        <a:lstStyle/>
        <a:p>
          <a:endParaRPr lang="en-US"/>
        </a:p>
      </dgm:t>
    </dgm:pt>
    <dgm:pt modelId="{414F0DF8-2B5E-41FD-918D-4BE6923394F3}" type="pres">
      <dgm:prSet presAssocID="{661EC3FB-7039-47B3-BDDE-D2EC89211A96}" presName="childText" presStyleLbl="bgAcc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93749DC-BE30-4822-AE67-3ECE629613FB}" type="presOf" srcId="{77F3010B-F28B-4000-8E6C-4DE06BE354E1}" destId="{F884659A-4CC6-41C8-B4EB-D6CAEA4BF44C}" srcOrd="0" destOrd="0" presId="urn:microsoft.com/office/officeart/2005/8/layout/hierarchy3"/>
    <dgm:cxn modelId="{FB4EFD24-BBE5-4D56-BA18-2950B2C2C23E}" type="presOf" srcId="{6656FD66-FBC1-4F7C-87EE-3BB9BD86932F}" destId="{2B143D91-EB27-4B6C-8DAC-816E7FFF005A}" srcOrd="1" destOrd="0" presId="urn:microsoft.com/office/officeart/2005/8/layout/hierarchy3"/>
    <dgm:cxn modelId="{4B71833C-2C7A-4CAE-9812-611884C3F492}" type="presOf" srcId="{661EC3FB-7039-47B3-BDDE-D2EC89211A96}" destId="{414F0DF8-2B5E-41FD-918D-4BE6923394F3}" srcOrd="0" destOrd="0" presId="urn:microsoft.com/office/officeart/2005/8/layout/hierarchy3"/>
    <dgm:cxn modelId="{B6DCA137-7CF9-49D5-AB20-AF3E8EC9A0DF}" srcId="{D82179D9-3B05-4D00-AB37-3EBA8EE806B0}" destId="{661EC3FB-7039-47B3-BDDE-D2EC89211A96}" srcOrd="1" destOrd="0" parTransId="{572BE7A0-69C0-486E-B7F3-7EF20DC204C3}" sibTransId="{0C8280D1-408B-42A4-9116-95F4D5992C89}"/>
    <dgm:cxn modelId="{C8554717-FAE9-4D1B-B796-953D66D84A8F}" type="presOf" srcId="{D82179D9-3B05-4D00-AB37-3EBA8EE806B0}" destId="{E76250A3-8146-4C98-B3A2-5EC4F5465422}" srcOrd="1" destOrd="0" presId="urn:microsoft.com/office/officeart/2005/8/layout/hierarchy3"/>
    <dgm:cxn modelId="{835477BE-9391-4F63-B71D-DA93045EE003}" type="presOf" srcId="{D82179D9-3B05-4D00-AB37-3EBA8EE806B0}" destId="{2E42B2C5-1B86-44A9-89C4-42EF0E5DCD66}" srcOrd="0" destOrd="0" presId="urn:microsoft.com/office/officeart/2005/8/layout/hierarchy3"/>
    <dgm:cxn modelId="{B4E06AB9-1DDA-4405-AD45-FEE3096C1FF3}" srcId="{06BD6BFF-D982-43C4-9D77-C7BA18B10CEF}" destId="{77F3010B-F28B-4000-8E6C-4DE06BE354E1}" srcOrd="1" destOrd="0" parTransId="{2190AEAA-9340-47B6-9C47-4C273A3C0A3A}" sibTransId="{3856BE53-C60A-4F40-B629-E29BA2A25BA5}"/>
    <dgm:cxn modelId="{D0EB19ED-B1B3-4E64-B2C1-71E3A225F7BA}" type="presOf" srcId="{B881F929-7083-4668-9F0D-48498587BEAB}" destId="{BC71166A-D604-4912-98E1-A21206B7BBE3}" srcOrd="0" destOrd="0" presId="urn:microsoft.com/office/officeart/2005/8/layout/hierarchy3"/>
    <dgm:cxn modelId="{7EAD43B2-72FA-46DF-BA7D-181BD9706445}" type="presOf" srcId="{104E28E4-8FF8-45D8-8F96-F3209772D864}" destId="{8907842B-5381-464D-9324-832C084C27FB}" srcOrd="0" destOrd="0" presId="urn:microsoft.com/office/officeart/2005/8/layout/hierarchy3"/>
    <dgm:cxn modelId="{8187628A-D059-45AB-B19A-FE80D229EC9A}" type="presOf" srcId="{6656FD66-FBC1-4F7C-87EE-3BB9BD86932F}" destId="{D25DA5C0-8DDC-43FC-8C19-4B1ECF8FA3A1}" srcOrd="0" destOrd="0" presId="urn:microsoft.com/office/officeart/2005/8/layout/hierarchy3"/>
    <dgm:cxn modelId="{20CD9CDC-9090-4FDB-95BC-2CD9FD764A48}" type="presOf" srcId="{BBDC7F1F-C4B1-46F1-AB70-E1CCD833AF5B}" destId="{E5874F16-E77B-4A60-B6E2-E71967B370C8}" srcOrd="0" destOrd="0" presId="urn:microsoft.com/office/officeart/2005/8/layout/hierarchy3"/>
    <dgm:cxn modelId="{C9A91B79-53E1-4B4F-95EF-4159C5CBDF5D}" srcId="{6656FD66-FBC1-4F7C-87EE-3BB9BD86932F}" destId="{32133921-4688-4BD6-986A-D877D302977C}" srcOrd="0" destOrd="0" parTransId="{BBDC7F1F-C4B1-46F1-AB70-E1CCD833AF5B}" sibTransId="{CB58F715-DE87-43C6-A64A-249A3BABDAE5}"/>
    <dgm:cxn modelId="{D4D86B16-F33E-4B32-9D7F-CD574E6C11FA}" type="presOf" srcId="{F2178F81-B048-4C92-94DB-6C38AAA1DD8F}" destId="{56F777BB-0CAD-4504-975F-BDC26BB78EA0}" srcOrd="0" destOrd="0" presId="urn:microsoft.com/office/officeart/2005/8/layout/hierarchy3"/>
    <dgm:cxn modelId="{F2D11BFF-2F0F-40E2-A634-5E7F87F15091}" type="presOf" srcId="{32133921-4688-4BD6-986A-D877D302977C}" destId="{DE12DF5A-2D0C-4F30-BD41-0C9979DA6E72}" srcOrd="0" destOrd="0" presId="urn:microsoft.com/office/officeart/2005/8/layout/hierarchy3"/>
    <dgm:cxn modelId="{04EE3127-2B7A-431F-B6BA-02B065B918E6}" type="presOf" srcId="{9963DAA2-5F3E-440F-8F86-EEDC57B38186}" destId="{B4B9A6AA-1B77-4233-8904-290616B01457}" srcOrd="0" destOrd="0" presId="urn:microsoft.com/office/officeart/2005/8/layout/hierarchy3"/>
    <dgm:cxn modelId="{BED3BEEE-EDD2-447D-A9E3-1040B7636369}" type="presOf" srcId="{F754C89C-C7A8-44AA-BED9-5BDAE73B5B16}" destId="{94303E18-2FD0-495E-B6AC-B55D9128F5F7}" srcOrd="0" destOrd="0" presId="urn:microsoft.com/office/officeart/2005/8/layout/hierarchy3"/>
    <dgm:cxn modelId="{17863A46-4845-4926-8E2E-896736BAD1C9}" type="presOf" srcId="{85300CE8-25CC-48CD-82F7-772CF3EDDA65}" destId="{414F0DF8-2B5E-41FD-918D-4BE6923394F3}" srcOrd="0" destOrd="1" presId="urn:microsoft.com/office/officeart/2005/8/layout/hierarchy3"/>
    <dgm:cxn modelId="{9881FAB5-6C8D-4F56-BC5A-2CA3EBDC4907}" type="presOf" srcId="{A7E8193B-4862-4EB4-BB14-E61ECC6BE50D}" destId="{2A83B6C6-55E3-47DE-98CA-DD53BD2F21B5}" srcOrd="0" destOrd="0" presId="urn:microsoft.com/office/officeart/2005/8/layout/hierarchy3"/>
    <dgm:cxn modelId="{5F85650E-6E65-4C3F-89B2-14ECAA9C3F34}" type="presOf" srcId="{77F3010B-F28B-4000-8E6C-4DE06BE354E1}" destId="{568833BC-6377-4068-9691-58DE20F1F481}" srcOrd="1" destOrd="0" presId="urn:microsoft.com/office/officeart/2005/8/layout/hierarchy3"/>
    <dgm:cxn modelId="{38FC58D0-4D2C-4D4B-9812-E239328A6CBB}" srcId="{06BD6BFF-D982-43C4-9D77-C7BA18B10CEF}" destId="{6656FD66-FBC1-4F7C-87EE-3BB9BD86932F}" srcOrd="0" destOrd="0" parTransId="{7697816F-DF88-4FB7-9D42-5472BDB18CF9}" sibTransId="{427CBA0B-2686-439D-B933-6C514F8C3F05}"/>
    <dgm:cxn modelId="{CAFF4314-A428-412C-B767-0E9FCADCA423}" srcId="{77F3010B-F28B-4000-8E6C-4DE06BE354E1}" destId="{9963DAA2-5F3E-440F-8F86-EEDC57B38186}" srcOrd="1" destOrd="0" parTransId="{F2178F81-B048-4C92-94DB-6C38AAA1DD8F}" sibTransId="{5ACA89A6-5355-44F5-9976-1434011FA278}"/>
    <dgm:cxn modelId="{F043333E-2E59-45EB-B644-7F3BAFADF040}" srcId="{06BD6BFF-D982-43C4-9D77-C7BA18B10CEF}" destId="{D82179D9-3B05-4D00-AB37-3EBA8EE806B0}" srcOrd="2" destOrd="0" parTransId="{0AE97C82-E405-4E31-8659-6982B6616522}" sibTransId="{91A9F018-7B7B-42D3-9751-4D0A859D0EFA}"/>
    <dgm:cxn modelId="{A9FBA0DD-B560-4CD5-8F21-D644DD4B2AFF}" type="presOf" srcId="{DB21606A-AADA-4F1B-9E14-BFB710CA6847}" destId="{6DC4EA92-114D-4120-BD7D-C403B4A73146}" srcOrd="0" destOrd="0" presId="urn:microsoft.com/office/officeart/2005/8/layout/hierarchy3"/>
    <dgm:cxn modelId="{AF238650-B0BA-4975-9D5D-EFCCA80BF6FF}" srcId="{6656FD66-FBC1-4F7C-87EE-3BB9BD86932F}" destId="{F754C89C-C7A8-44AA-BED9-5BDAE73B5B16}" srcOrd="1" destOrd="0" parTransId="{B881F929-7083-4668-9F0D-48498587BEAB}" sibTransId="{03ADDA4E-D47A-47C3-932C-835453757A81}"/>
    <dgm:cxn modelId="{A5E4E0BB-A54A-4399-B6C6-31BBE94A5222}" srcId="{77F3010B-F28B-4000-8E6C-4DE06BE354E1}" destId="{104E28E4-8FF8-45D8-8F96-F3209772D864}" srcOrd="0" destOrd="0" parTransId="{DB21606A-AADA-4F1B-9E14-BFB710CA6847}" sibTransId="{97E3DEF9-5B4F-43A4-BDB5-957E50702BD4}"/>
    <dgm:cxn modelId="{384A62B4-AB8A-4BC6-AF15-28B5406C5AFF}" type="presOf" srcId="{572BE7A0-69C0-486E-B7F3-7EF20DC204C3}" destId="{059F6E6C-07BF-4481-80A4-4587CF409748}" srcOrd="0" destOrd="0" presId="urn:microsoft.com/office/officeart/2005/8/layout/hierarchy3"/>
    <dgm:cxn modelId="{7EE28462-4A5F-4B15-A70F-09EDD69C9B05}" srcId="{D82179D9-3B05-4D00-AB37-3EBA8EE806B0}" destId="{A7E8193B-4862-4EB4-BB14-E61ECC6BE50D}" srcOrd="0" destOrd="0" parTransId="{3D78867E-B88A-4CC2-AEE2-189655922BA4}" sibTransId="{17DA41E1-E0D1-42EB-A07D-9C76E95B602F}"/>
    <dgm:cxn modelId="{7A598085-8DEB-4B9A-9E23-8C29905A1190}" type="presOf" srcId="{06BD6BFF-D982-43C4-9D77-C7BA18B10CEF}" destId="{2D72ECAB-EF3A-44CA-A779-D012723AE3BF}" srcOrd="0" destOrd="0" presId="urn:microsoft.com/office/officeart/2005/8/layout/hierarchy3"/>
    <dgm:cxn modelId="{F7137755-6F7F-4690-B25E-2D197B9685C5}" type="presOf" srcId="{3D78867E-B88A-4CC2-AEE2-189655922BA4}" destId="{AC3C51B7-A6AB-43BD-96CC-3CCAE886A9B2}" srcOrd="0" destOrd="0" presId="urn:microsoft.com/office/officeart/2005/8/layout/hierarchy3"/>
    <dgm:cxn modelId="{FD168CB7-A003-4986-A755-5B09E441B5EF}" srcId="{661EC3FB-7039-47B3-BDDE-D2EC89211A96}" destId="{85300CE8-25CC-48CD-82F7-772CF3EDDA65}" srcOrd="0" destOrd="0" parTransId="{C648D211-7589-4A0D-AEDC-67F8A1769EEA}" sibTransId="{43E70E73-4FE8-455B-B0CF-25FD91910337}"/>
    <dgm:cxn modelId="{41E1BC71-BA5F-4511-88B2-1304F207F200}" type="presParOf" srcId="{2D72ECAB-EF3A-44CA-A779-D012723AE3BF}" destId="{EF99675F-6CC0-4DD9-A32F-0DDBA1CADFB4}" srcOrd="0" destOrd="0" presId="urn:microsoft.com/office/officeart/2005/8/layout/hierarchy3"/>
    <dgm:cxn modelId="{F6E4757E-F891-45DD-86A2-34B359D00111}" type="presParOf" srcId="{EF99675F-6CC0-4DD9-A32F-0DDBA1CADFB4}" destId="{A2F95C91-E106-42A4-878A-491AC999EDFB}" srcOrd="0" destOrd="0" presId="urn:microsoft.com/office/officeart/2005/8/layout/hierarchy3"/>
    <dgm:cxn modelId="{D84C8620-C6A7-4083-B913-9BE26C71C10E}" type="presParOf" srcId="{A2F95C91-E106-42A4-878A-491AC999EDFB}" destId="{D25DA5C0-8DDC-43FC-8C19-4B1ECF8FA3A1}" srcOrd="0" destOrd="0" presId="urn:microsoft.com/office/officeart/2005/8/layout/hierarchy3"/>
    <dgm:cxn modelId="{C2D0DA67-802D-4575-951D-ACFCA16034E5}" type="presParOf" srcId="{A2F95C91-E106-42A4-878A-491AC999EDFB}" destId="{2B143D91-EB27-4B6C-8DAC-816E7FFF005A}" srcOrd="1" destOrd="0" presId="urn:microsoft.com/office/officeart/2005/8/layout/hierarchy3"/>
    <dgm:cxn modelId="{DB0AE172-9BE5-42E0-A72F-8E7ECD172DCC}" type="presParOf" srcId="{EF99675F-6CC0-4DD9-A32F-0DDBA1CADFB4}" destId="{3BCEA12D-46D7-4960-AA6E-84650F4EBD59}" srcOrd="1" destOrd="0" presId="urn:microsoft.com/office/officeart/2005/8/layout/hierarchy3"/>
    <dgm:cxn modelId="{C0D89C22-4BAA-4C5C-82FC-50DDDE71FD89}" type="presParOf" srcId="{3BCEA12D-46D7-4960-AA6E-84650F4EBD59}" destId="{E5874F16-E77B-4A60-B6E2-E71967B370C8}" srcOrd="0" destOrd="0" presId="urn:microsoft.com/office/officeart/2005/8/layout/hierarchy3"/>
    <dgm:cxn modelId="{7F475603-5D17-4968-8665-B64372B32886}" type="presParOf" srcId="{3BCEA12D-46D7-4960-AA6E-84650F4EBD59}" destId="{DE12DF5A-2D0C-4F30-BD41-0C9979DA6E72}" srcOrd="1" destOrd="0" presId="urn:microsoft.com/office/officeart/2005/8/layout/hierarchy3"/>
    <dgm:cxn modelId="{8DE3B037-EB4A-4B06-B5BB-295F1EB7D322}" type="presParOf" srcId="{3BCEA12D-46D7-4960-AA6E-84650F4EBD59}" destId="{BC71166A-D604-4912-98E1-A21206B7BBE3}" srcOrd="2" destOrd="0" presId="urn:microsoft.com/office/officeart/2005/8/layout/hierarchy3"/>
    <dgm:cxn modelId="{603A5093-179E-48BA-A96F-9C078173B364}" type="presParOf" srcId="{3BCEA12D-46D7-4960-AA6E-84650F4EBD59}" destId="{94303E18-2FD0-495E-B6AC-B55D9128F5F7}" srcOrd="3" destOrd="0" presId="urn:microsoft.com/office/officeart/2005/8/layout/hierarchy3"/>
    <dgm:cxn modelId="{420CB351-DB9D-47A4-B04B-D9B371BAD5AB}" type="presParOf" srcId="{2D72ECAB-EF3A-44CA-A779-D012723AE3BF}" destId="{9DEFA761-E128-4CE6-BAD1-CA68AE5FB978}" srcOrd="1" destOrd="0" presId="urn:microsoft.com/office/officeart/2005/8/layout/hierarchy3"/>
    <dgm:cxn modelId="{78B0E633-DCC1-4357-ACB4-12A7A1B4DAEA}" type="presParOf" srcId="{9DEFA761-E128-4CE6-BAD1-CA68AE5FB978}" destId="{729BE6E8-E8FC-4A18-B956-AF10862AC48A}" srcOrd="0" destOrd="0" presId="urn:microsoft.com/office/officeart/2005/8/layout/hierarchy3"/>
    <dgm:cxn modelId="{AA894E0A-FC73-41BF-B7C1-7BBB6904187D}" type="presParOf" srcId="{729BE6E8-E8FC-4A18-B956-AF10862AC48A}" destId="{F884659A-4CC6-41C8-B4EB-D6CAEA4BF44C}" srcOrd="0" destOrd="0" presId="urn:microsoft.com/office/officeart/2005/8/layout/hierarchy3"/>
    <dgm:cxn modelId="{61050CDD-6BF7-4496-B264-323AB45D9929}" type="presParOf" srcId="{729BE6E8-E8FC-4A18-B956-AF10862AC48A}" destId="{568833BC-6377-4068-9691-58DE20F1F481}" srcOrd="1" destOrd="0" presId="urn:microsoft.com/office/officeart/2005/8/layout/hierarchy3"/>
    <dgm:cxn modelId="{8940BD35-3B90-4D72-9E8E-2B6EC2D7E1EE}" type="presParOf" srcId="{9DEFA761-E128-4CE6-BAD1-CA68AE5FB978}" destId="{9D1B8DA7-57C8-43E9-8F1C-CFC66ABD2D42}" srcOrd="1" destOrd="0" presId="urn:microsoft.com/office/officeart/2005/8/layout/hierarchy3"/>
    <dgm:cxn modelId="{A2E01C40-63EB-4493-B02C-EB0B97A0D20C}" type="presParOf" srcId="{9D1B8DA7-57C8-43E9-8F1C-CFC66ABD2D42}" destId="{6DC4EA92-114D-4120-BD7D-C403B4A73146}" srcOrd="0" destOrd="0" presId="urn:microsoft.com/office/officeart/2005/8/layout/hierarchy3"/>
    <dgm:cxn modelId="{3989EC7C-8D81-4E0F-B1ED-2DE014E0E794}" type="presParOf" srcId="{9D1B8DA7-57C8-43E9-8F1C-CFC66ABD2D42}" destId="{8907842B-5381-464D-9324-832C084C27FB}" srcOrd="1" destOrd="0" presId="urn:microsoft.com/office/officeart/2005/8/layout/hierarchy3"/>
    <dgm:cxn modelId="{6D95CF3B-DD71-4D7B-A951-2EFD4D711220}" type="presParOf" srcId="{9D1B8DA7-57C8-43E9-8F1C-CFC66ABD2D42}" destId="{56F777BB-0CAD-4504-975F-BDC26BB78EA0}" srcOrd="2" destOrd="0" presId="urn:microsoft.com/office/officeart/2005/8/layout/hierarchy3"/>
    <dgm:cxn modelId="{F9F5CBB5-30E5-48C5-858C-361AB3B0C06A}" type="presParOf" srcId="{9D1B8DA7-57C8-43E9-8F1C-CFC66ABD2D42}" destId="{B4B9A6AA-1B77-4233-8904-290616B01457}" srcOrd="3" destOrd="0" presId="urn:microsoft.com/office/officeart/2005/8/layout/hierarchy3"/>
    <dgm:cxn modelId="{7A9BB5E5-1119-48D9-9EF8-E758FA1782E4}" type="presParOf" srcId="{2D72ECAB-EF3A-44CA-A779-D012723AE3BF}" destId="{EC3E9DBA-AFF4-4CAA-9111-9AAEEFEAD9BE}" srcOrd="2" destOrd="0" presId="urn:microsoft.com/office/officeart/2005/8/layout/hierarchy3"/>
    <dgm:cxn modelId="{B5D90938-15E1-44DB-A144-0C56AF0E3DBE}" type="presParOf" srcId="{EC3E9DBA-AFF4-4CAA-9111-9AAEEFEAD9BE}" destId="{CFCFA390-2160-4260-BB26-FA23BB2B9AAC}" srcOrd="0" destOrd="0" presId="urn:microsoft.com/office/officeart/2005/8/layout/hierarchy3"/>
    <dgm:cxn modelId="{B8064C2D-FDE1-447C-BB9B-66CEEC361EAB}" type="presParOf" srcId="{CFCFA390-2160-4260-BB26-FA23BB2B9AAC}" destId="{2E42B2C5-1B86-44A9-89C4-42EF0E5DCD66}" srcOrd="0" destOrd="0" presId="urn:microsoft.com/office/officeart/2005/8/layout/hierarchy3"/>
    <dgm:cxn modelId="{4DE157C8-290C-45CA-B8AA-C06790F4B727}" type="presParOf" srcId="{CFCFA390-2160-4260-BB26-FA23BB2B9AAC}" destId="{E76250A3-8146-4C98-B3A2-5EC4F5465422}" srcOrd="1" destOrd="0" presId="urn:microsoft.com/office/officeart/2005/8/layout/hierarchy3"/>
    <dgm:cxn modelId="{787CB07F-F830-42A8-B897-475FCF9DD32A}" type="presParOf" srcId="{EC3E9DBA-AFF4-4CAA-9111-9AAEEFEAD9BE}" destId="{7A4713A5-A139-4805-90D1-F344123C4377}" srcOrd="1" destOrd="0" presId="urn:microsoft.com/office/officeart/2005/8/layout/hierarchy3"/>
    <dgm:cxn modelId="{AB49EDD7-9CBD-47DA-B054-2E860EAEB27A}" type="presParOf" srcId="{7A4713A5-A139-4805-90D1-F344123C4377}" destId="{AC3C51B7-A6AB-43BD-96CC-3CCAE886A9B2}" srcOrd="0" destOrd="0" presId="urn:microsoft.com/office/officeart/2005/8/layout/hierarchy3"/>
    <dgm:cxn modelId="{8F245102-7358-40A1-A64E-6599EEF429E0}" type="presParOf" srcId="{7A4713A5-A139-4805-90D1-F344123C4377}" destId="{2A83B6C6-55E3-47DE-98CA-DD53BD2F21B5}" srcOrd="1" destOrd="0" presId="urn:microsoft.com/office/officeart/2005/8/layout/hierarchy3"/>
    <dgm:cxn modelId="{E2574217-CF75-4AA7-9188-6927B93BCD6F}" type="presParOf" srcId="{7A4713A5-A139-4805-90D1-F344123C4377}" destId="{059F6E6C-07BF-4481-80A4-4587CF409748}" srcOrd="2" destOrd="0" presId="urn:microsoft.com/office/officeart/2005/8/layout/hierarchy3"/>
    <dgm:cxn modelId="{5BE8BAB1-6848-4707-98DE-656B59118610}" type="presParOf" srcId="{7A4713A5-A139-4805-90D1-F344123C4377}" destId="{414F0DF8-2B5E-41FD-918D-4BE6923394F3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1BF85C-4374-4626-913B-A6A1292263F2}">
      <dsp:nvSpPr>
        <dsp:cNvPr id="0" name=""/>
        <dsp:cNvSpPr/>
      </dsp:nvSpPr>
      <dsp:spPr>
        <a:xfrm>
          <a:off x="2529840" y="356"/>
          <a:ext cx="3794760" cy="1388414"/>
        </a:xfrm>
        <a:prstGeom prst="rightArrow">
          <a:avLst>
            <a:gd name="adj1" fmla="val 75000"/>
            <a:gd name="adj2" fmla="val 50000"/>
          </a:avLst>
        </a:prstGeom>
        <a:solidFill>
          <a:srgbClr val="B7C7C2">
            <a:alpha val="89804"/>
          </a:srgb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altLang="zh-TW" sz="800" kern="1200" dirty="0">
            <a:latin typeface="Proxima Nova" panose="02020500000000000000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1600" kern="1200" dirty="0">
              <a:latin typeface="Proxima Nova" panose="02020500000000000000" charset="0"/>
            </a:rPr>
            <a:t>116 Variables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1600" kern="1200" dirty="0">
              <a:latin typeface="Proxima Nova" panose="02020500000000000000" charset="0"/>
            </a:rPr>
            <a:t>cat1 – cat116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1600" kern="1200" dirty="0">
              <a:latin typeface="Proxima Nova" panose="02020500000000000000" charset="0"/>
            </a:rPr>
            <a:t>Levels 2 - 326</a:t>
          </a:r>
        </a:p>
      </dsp:txBody>
      <dsp:txXfrm>
        <a:off x="2529840" y="173908"/>
        <a:ext cx="3274105" cy="1041310"/>
      </dsp:txXfrm>
    </dsp:sp>
    <dsp:sp modelId="{B7F80B7B-0323-4DDC-94F0-C811AEB8C1D9}">
      <dsp:nvSpPr>
        <dsp:cNvPr id="0" name=""/>
        <dsp:cNvSpPr/>
      </dsp:nvSpPr>
      <dsp:spPr>
        <a:xfrm>
          <a:off x="0" y="0"/>
          <a:ext cx="2529840" cy="1388414"/>
        </a:xfrm>
        <a:prstGeom prst="roundRect">
          <a:avLst/>
        </a:prstGeom>
        <a:solidFill>
          <a:srgbClr val="34464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>
              <a:latin typeface="Proxima Nova" panose="02020500000000000000" charset="0"/>
            </a:rPr>
            <a:t>Categorical Variables</a:t>
          </a:r>
        </a:p>
      </dsp:txBody>
      <dsp:txXfrm>
        <a:off x="67777" y="67777"/>
        <a:ext cx="2394286" cy="1252860"/>
      </dsp:txXfrm>
    </dsp:sp>
    <dsp:sp modelId="{763E277C-EC83-4761-9092-48EF0D24DBA2}">
      <dsp:nvSpPr>
        <dsp:cNvPr id="0" name=""/>
        <dsp:cNvSpPr/>
      </dsp:nvSpPr>
      <dsp:spPr>
        <a:xfrm>
          <a:off x="2529840" y="1527611"/>
          <a:ext cx="3794760" cy="1388414"/>
        </a:xfrm>
        <a:prstGeom prst="rightArrow">
          <a:avLst>
            <a:gd name="adj1" fmla="val 75000"/>
            <a:gd name="adj2" fmla="val 50000"/>
          </a:avLst>
        </a:prstGeom>
        <a:solidFill>
          <a:srgbClr val="B7C7C2">
            <a:alpha val="90000"/>
          </a:srgb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altLang="zh-TW" sz="1400" kern="1200" dirty="0">
            <a:latin typeface="Proxima Nova" panose="02020500000000000000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1600" kern="1200" dirty="0">
              <a:latin typeface="Proxima Nova" panose="02020500000000000000" charset="0"/>
            </a:rPr>
            <a:t>14 Variables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1600" kern="1200" dirty="0">
              <a:latin typeface="Proxima Nova" panose="02020500000000000000" charset="0"/>
            </a:rPr>
            <a:t>cont1 – cont14</a:t>
          </a:r>
        </a:p>
      </dsp:txBody>
      <dsp:txXfrm>
        <a:off x="2529840" y="1701163"/>
        <a:ext cx="3274105" cy="1041310"/>
      </dsp:txXfrm>
    </dsp:sp>
    <dsp:sp modelId="{4C1FCC5B-9A84-4602-9CFE-74DDDC774703}">
      <dsp:nvSpPr>
        <dsp:cNvPr id="0" name=""/>
        <dsp:cNvSpPr/>
      </dsp:nvSpPr>
      <dsp:spPr>
        <a:xfrm>
          <a:off x="0" y="1527611"/>
          <a:ext cx="2529840" cy="1388414"/>
        </a:xfrm>
        <a:prstGeom prst="roundRect">
          <a:avLst/>
        </a:prstGeom>
        <a:solidFill>
          <a:srgbClr val="34464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>
              <a:latin typeface="Proxima Nova" panose="02020500000000000000" charset="0"/>
            </a:rPr>
            <a:t>Continuous Variables</a:t>
          </a:r>
        </a:p>
      </dsp:txBody>
      <dsp:txXfrm>
        <a:off x="67777" y="1595388"/>
        <a:ext cx="2394286" cy="12528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5DA5C0-8DDC-43FC-8C19-4B1ECF8FA3A1}">
      <dsp:nvSpPr>
        <dsp:cNvPr id="0" name=""/>
        <dsp:cNvSpPr/>
      </dsp:nvSpPr>
      <dsp:spPr>
        <a:xfrm>
          <a:off x="946" y="33377"/>
          <a:ext cx="2214207" cy="1107103"/>
        </a:xfrm>
        <a:prstGeom prst="roundRect">
          <a:avLst>
            <a:gd name="adj" fmla="val 10000"/>
          </a:avLst>
        </a:prstGeom>
        <a:solidFill>
          <a:srgbClr val="344645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" sz="1400" kern="1200" dirty="0">
              <a:latin typeface="Proxima Nova" panose="02020500000000000000" charset="0"/>
            </a:rPr>
            <a:t>Dummify Categorical Variables 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" sz="1400" kern="1200" dirty="0">
              <a:latin typeface="Proxima Nova" panose="02020500000000000000" charset="0"/>
            </a:rPr>
            <a:t>( Keep All Features) </a:t>
          </a:r>
          <a:endParaRPr lang="en-US" altLang="zh-TW" sz="1400" kern="1200" dirty="0">
            <a:latin typeface="Proxima Nova" panose="02020500000000000000" charset="0"/>
          </a:endParaRPr>
        </a:p>
      </dsp:txBody>
      <dsp:txXfrm>
        <a:off x="33372" y="65803"/>
        <a:ext cx="2149355" cy="1042251"/>
      </dsp:txXfrm>
    </dsp:sp>
    <dsp:sp modelId="{E5874F16-E77B-4A60-B6E2-E71967B370C8}">
      <dsp:nvSpPr>
        <dsp:cNvPr id="0" name=""/>
        <dsp:cNvSpPr/>
      </dsp:nvSpPr>
      <dsp:spPr>
        <a:xfrm>
          <a:off x="222366" y="1140481"/>
          <a:ext cx="221420" cy="8303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0327"/>
              </a:lnTo>
              <a:lnTo>
                <a:pt x="221420" y="83032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12DF5A-2D0C-4F30-BD41-0C9979DA6E72}">
      <dsp:nvSpPr>
        <dsp:cNvPr id="0" name=""/>
        <dsp:cNvSpPr/>
      </dsp:nvSpPr>
      <dsp:spPr>
        <a:xfrm>
          <a:off x="443787" y="1417257"/>
          <a:ext cx="1771365" cy="1107103"/>
        </a:xfrm>
        <a:prstGeom prst="roundRect">
          <a:avLst>
            <a:gd name="adj" fmla="val 10000"/>
          </a:avLst>
        </a:prstGeom>
        <a:solidFill>
          <a:srgbClr val="EAEEED">
            <a:alpha val="89804"/>
          </a:srgb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200" kern="1200" dirty="0">
              <a:latin typeface="Proxima Nova" panose="02020500000000000000" charset="0"/>
            </a:rPr>
            <a:t>Pro: 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200" kern="1200" dirty="0">
              <a:latin typeface="Proxima Nova" panose="02020500000000000000" charset="0"/>
            </a:rPr>
            <a:t>Keep all information</a:t>
          </a:r>
          <a:endParaRPr lang="en-US" altLang="zh-TW" sz="1200" kern="1200" dirty="0">
            <a:latin typeface="Proxima Nova" panose="02020500000000000000" charset="0"/>
          </a:endParaRPr>
        </a:p>
      </dsp:txBody>
      <dsp:txXfrm>
        <a:off x="476213" y="1449683"/>
        <a:ext cx="1706513" cy="1042251"/>
      </dsp:txXfrm>
    </dsp:sp>
    <dsp:sp modelId="{BC71166A-D604-4912-98E1-A21206B7BBE3}">
      <dsp:nvSpPr>
        <dsp:cNvPr id="0" name=""/>
        <dsp:cNvSpPr/>
      </dsp:nvSpPr>
      <dsp:spPr>
        <a:xfrm>
          <a:off x="222366" y="1140481"/>
          <a:ext cx="221420" cy="22142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14207"/>
              </a:lnTo>
              <a:lnTo>
                <a:pt x="221420" y="221420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303E18-2FD0-495E-B6AC-B55D9128F5F7}">
      <dsp:nvSpPr>
        <dsp:cNvPr id="0" name=""/>
        <dsp:cNvSpPr/>
      </dsp:nvSpPr>
      <dsp:spPr>
        <a:xfrm>
          <a:off x="443787" y="2801136"/>
          <a:ext cx="1771365" cy="11071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dk1"/>
            </a:buClr>
            <a:buSzPct val="61111"/>
            <a:buFont typeface="Arial"/>
            <a:buNone/>
          </a:pPr>
          <a:r>
            <a:rPr lang="en" sz="1200" kern="1200" dirty="0">
              <a:latin typeface="Proxima Nova" panose="02020500000000000000" charset="0"/>
            </a:rPr>
            <a:t>Con: 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dk1"/>
            </a:buClr>
            <a:buSzPct val="61111"/>
            <a:buFont typeface="Arial"/>
            <a:buNone/>
          </a:pPr>
          <a:r>
            <a:rPr lang="en" sz="1200" kern="1200" dirty="0">
              <a:latin typeface="Proxima Nova" panose="02020500000000000000" charset="0"/>
            </a:rPr>
            <a:t>Take too much time </a:t>
          </a:r>
          <a:r>
            <a:rPr lang="en" sz="1200" kern="1200" dirty="0" smtClean="0">
              <a:latin typeface="Proxima Nova" panose="02020500000000000000" charset="0"/>
            </a:rPr>
            <a:t>/ </a:t>
          </a:r>
          <a:r>
            <a:rPr lang="en" sz="1200" kern="1200" dirty="0">
              <a:latin typeface="Proxima Nova" panose="02020500000000000000" charset="0"/>
            </a:rPr>
            <a:t>Overfitting</a:t>
          </a:r>
          <a:endParaRPr lang="en-US" altLang="zh-TW" sz="1200" kern="1200" dirty="0">
            <a:latin typeface="Proxima Nova" panose="02020500000000000000" charset="0"/>
          </a:endParaRPr>
        </a:p>
      </dsp:txBody>
      <dsp:txXfrm>
        <a:off x="476213" y="2833562"/>
        <a:ext cx="1706513" cy="1042251"/>
      </dsp:txXfrm>
    </dsp:sp>
    <dsp:sp modelId="{F884659A-4CC6-41C8-B4EB-D6CAEA4BF44C}">
      <dsp:nvSpPr>
        <dsp:cNvPr id="0" name=""/>
        <dsp:cNvSpPr/>
      </dsp:nvSpPr>
      <dsp:spPr>
        <a:xfrm>
          <a:off x="2768705" y="33377"/>
          <a:ext cx="2214207" cy="1107103"/>
        </a:xfrm>
        <a:prstGeom prst="roundRect">
          <a:avLst>
            <a:gd name="adj" fmla="val 10000"/>
          </a:avLst>
        </a:prstGeom>
        <a:solidFill>
          <a:srgbClr val="344645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Char char="-"/>
          </a:pPr>
          <a:r>
            <a:rPr lang="en" sz="1400" kern="1200" dirty="0">
              <a:latin typeface="Proxima Nova" panose="02020500000000000000" charset="0"/>
            </a:rPr>
            <a:t>Dummify Categorical Variables  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Char char="-"/>
          </a:pPr>
          <a:r>
            <a:rPr lang="en" sz="1400" kern="1200" dirty="0">
              <a:latin typeface="Proxima Nova" panose="02020500000000000000" charset="0"/>
            </a:rPr>
            <a:t>&gt;&gt; Drop Near Zero Variance </a:t>
          </a:r>
          <a:endParaRPr lang="en-US" altLang="zh-TW" sz="1400" kern="1200" dirty="0">
            <a:latin typeface="Proxima Nova" panose="02020500000000000000" charset="0"/>
          </a:endParaRPr>
        </a:p>
      </dsp:txBody>
      <dsp:txXfrm>
        <a:off x="2801131" y="65803"/>
        <a:ext cx="2149355" cy="1042251"/>
      </dsp:txXfrm>
    </dsp:sp>
    <dsp:sp modelId="{6DC4EA92-114D-4120-BD7D-C403B4A73146}">
      <dsp:nvSpPr>
        <dsp:cNvPr id="0" name=""/>
        <dsp:cNvSpPr/>
      </dsp:nvSpPr>
      <dsp:spPr>
        <a:xfrm>
          <a:off x="2990126" y="1140481"/>
          <a:ext cx="221420" cy="8303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0327"/>
              </a:lnTo>
              <a:lnTo>
                <a:pt x="221420" y="83032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07842B-5381-464D-9324-832C084C27FB}">
      <dsp:nvSpPr>
        <dsp:cNvPr id="0" name=""/>
        <dsp:cNvSpPr/>
      </dsp:nvSpPr>
      <dsp:spPr>
        <a:xfrm>
          <a:off x="3211546" y="1417257"/>
          <a:ext cx="1771365" cy="1107103"/>
        </a:xfrm>
        <a:prstGeom prst="roundRect">
          <a:avLst>
            <a:gd name="adj" fmla="val 10000"/>
          </a:avLst>
        </a:prstGeom>
        <a:solidFill>
          <a:srgbClr val="EAEEED">
            <a:alpha val="90000"/>
          </a:srgb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000000"/>
            </a:buClr>
            <a:buSzPct val="61111"/>
            <a:buFont typeface="Arial"/>
            <a:buNone/>
          </a:pPr>
          <a:r>
            <a:rPr lang="en" sz="1200" kern="1200" dirty="0">
              <a:latin typeface="Proxima Nova" panose="02020500000000000000" charset="0"/>
            </a:rPr>
            <a:t>Pro: 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000000"/>
            </a:buClr>
            <a:buSzPct val="61111"/>
            <a:buFont typeface="Arial"/>
            <a:buNone/>
          </a:pPr>
          <a:r>
            <a:rPr lang="en" sz="1200" kern="1200" dirty="0">
              <a:latin typeface="Proxima Nova" panose="02020500000000000000" charset="0"/>
            </a:rPr>
            <a:t>Time saving/Required by some models 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000000"/>
            </a:buClr>
            <a:buSzPct val="61111"/>
            <a:buFont typeface="Arial"/>
            <a:buNone/>
          </a:pPr>
          <a:r>
            <a:rPr lang="en" sz="1200" kern="1200" dirty="0">
              <a:latin typeface="Proxima Nova" panose="02020500000000000000" charset="0"/>
            </a:rPr>
            <a:t>(e.g. MLR)</a:t>
          </a:r>
          <a:endParaRPr lang="en-US" altLang="zh-TW" sz="1200" kern="1200" dirty="0">
            <a:latin typeface="Proxima Nova" panose="02020500000000000000" charset="0"/>
          </a:endParaRPr>
        </a:p>
      </dsp:txBody>
      <dsp:txXfrm>
        <a:off x="3243972" y="1449683"/>
        <a:ext cx="1706513" cy="1042251"/>
      </dsp:txXfrm>
    </dsp:sp>
    <dsp:sp modelId="{56F777BB-0CAD-4504-975F-BDC26BB78EA0}">
      <dsp:nvSpPr>
        <dsp:cNvPr id="0" name=""/>
        <dsp:cNvSpPr/>
      </dsp:nvSpPr>
      <dsp:spPr>
        <a:xfrm>
          <a:off x="2990126" y="1140481"/>
          <a:ext cx="221420" cy="22142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14207"/>
              </a:lnTo>
              <a:lnTo>
                <a:pt x="221420" y="221420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B9A6AA-1B77-4233-8904-290616B01457}">
      <dsp:nvSpPr>
        <dsp:cNvPr id="0" name=""/>
        <dsp:cNvSpPr/>
      </dsp:nvSpPr>
      <dsp:spPr>
        <a:xfrm>
          <a:off x="3211546" y="2801136"/>
          <a:ext cx="1771365" cy="11071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000000"/>
            </a:buClr>
            <a:buSzPct val="61111"/>
            <a:buFont typeface="Arial"/>
            <a:buNone/>
          </a:pPr>
          <a:r>
            <a:rPr lang="en" sz="1200" kern="1200" dirty="0">
              <a:latin typeface="Proxima Nova" panose="02020500000000000000" charset="0"/>
            </a:rPr>
            <a:t>Con: 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000000"/>
            </a:buClr>
            <a:buSzPct val="61111"/>
            <a:buFont typeface="Arial"/>
            <a:buNone/>
          </a:pPr>
          <a:r>
            <a:rPr lang="en" sz="1200" kern="1200" dirty="0">
              <a:latin typeface="Proxima Nova" panose="02020500000000000000" charset="0"/>
            </a:rPr>
            <a:t>High error and may lose some information</a:t>
          </a:r>
          <a:endParaRPr lang="en-US" altLang="zh-TW" sz="1200" kern="1200" dirty="0">
            <a:latin typeface="Proxima Nova" panose="02020500000000000000" charset="0"/>
          </a:endParaRPr>
        </a:p>
      </dsp:txBody>
      <dsp:txXfrm>
        <a:off x="3243972" y="2833562"/>
        <a:ext cx="1706513" cy="1042251"/>
      </dsp:txXfrm>
    </dsp:sp>
    <dsp:sp modelId="{2E42B2C5-1B86-44A9-89C4-42EF0E5DCD66}">
      <dsp:nvSpPr>
        <dsp:cNvPr id="0" name=""/>
        <dsp:cNvSpPr/>
      </dsp:nvSpPr>
      <dsp:spPr>
        <a:xfrm>
          <a:off x="5536464" y="33377"/>
          <a:ext cx="2214207" cy="1107103"/>
        </a:xfrm>
        <a:prstGeom prst="roundRect">
          <a:avLst>
            <a:gd name="adj" fmla="val 10000"/>
          </a:avLst>
        </a:prstGeom>
        <a:solidFill>
          <a:srgbClr val="34464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" sz="1000" kern="1200" dirty="0"/>
            <a:t>Select the Variables Have &gt; = 15L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" sz="1000" kern="1200" dirty="0"/>
            <a:t>&gt;&gt; Group the Levels (variables) by Count and Avg of Loss 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" sz="1000" kern="1200" dirty="0"/>
            <a:t>&gt;&gt; Dummify Categorical Variables </a:t>
          </a:r>
          <a:endParaRPr lang="en-US" altLang="zh-TW" sz="1000" kern="1200" dirty="0"/>
        </a:p>
      </dsp:txBody>
      <dsp:txXfrm>
        <a:off x="5568890" y="65803"/>
        <a:ext cx="2149355" cy="1042251"/>
      </dsp:txXfrm>
    </dsp:sp>
    <dsp:sp modelId="{AC3C51B7-A6AB-43BD-96CC-3CCAE886A9B2}">
      <dsp:nvSpPr>
        <dsp:cNvPr id="0" name=""/>
        <dsp:cNvSpPr/>
      </dsp:nvSpPr>
      <dsp:spPr>
        <a:xfrm>
          <a:off x="5757885" y="1140481"/>
          <a:ext cx="221420" cy="8303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0327"/>
              </a:lnTo>
              <a:lnTo>
                <a:pt x="221420" y="83032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83B6C6-55E3-47DE-98CA-DD53BD2F21B5}">
      <dsp:nvSpPr>
        <dsp:cNvPr id="0" name=""/>
        <dsp:cNvSpPr/>
      </dsp:nvSpPr>
      <dsp:spPr>
        <a:xfrm>
          <a:off x="5979305" y="1417257"/>
          <a:ext cx="1771365" cy="1107103"/>
        </a:xfrm>
        <a:prstGeom prst="roundRect">
          <a:avLst>
            <a:gd name="adj" fmla="val 10000"/>
          </a:avLst>
        </a:prstGeom>
        <a:solidFill>
          <a:srgbClr val="EAEEED">
            <a:alpha val="90000"/>
          </a:srgb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200" kern="1200" dirty="0">
              <a:latin typeface="Proxima Nova" panose="02020500000000000000" charset="0"/>
            </a:rPr>
            <a:t>Pro: 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200" kern="1200" dirty="0">
              <a:latin typeface="Proxima Nova" panose="02020500000000000000" charset="0"/>
            </a:rPr>
            <a:t>Do Not throw away useful features</a:t>
          </a:r>
          <a:endParaRPr lang="en-US" altLang="zh-TW" sz="1200" kern="1200" dirty="0">
            <a:latin typeface="Proxima Nova" panose="02020500000000000000" charset="0"/>
          </a:endParaRPr>
        </a:p>
      </dsp:txBody>
      <dsp:txXfrm>
        <a:off x="6011731" y="1449683"/>
        <a:ext cx="1706513" cy="1042251"/>
      </dsp:txXfrm>
    </dsp:sp>
    <dsp:sp modelId="{059F6E6C-07BF-4481-80A4-4587CF409748}">
      <dsp:nvSpPr>
        <dsp:cNvPr id="0" name=""/>
        <dsp:cNvSpPr/>
      </dsp:nvSpPr>
      <dsp:spPr>
        <a:xfrm>
          <a:off x="5757885" y="1140481"/>
          <a:ext cx="221420" cy="22142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14207"/>
              </a:lnTo>
              <a:lnTo>
                <a:pt x="221420" y="221420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4F0DF8-2B5E-41FD-918D-4BE6923394F3}">
      <dsp:nvSpPr>
        <dsp:cNvPr id="0" name=""/>
        <dsp:cNvSpPr/>
      </dsp:nvSpPr>
      <dsp:spPr>
        <a:xfrm>
          <a:off x="5979305" y="2801136"/>
          <a:ext cx="1771365" cy="11071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" sz="1200" kern="1200" dirty="0">
            <a:latin typeface="Proxima Nova" panose="02020500000000000000" charset="0"/>
          </a:endParaRP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200" kern="1200" dirty="0">
              <a:latin typeface="Proxima Nova" panose="02020500000000000000" charset="0"/>
            </a:rPr>
            <a:t>Con: 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200" kern="1200" dirty="0">
              <a:latin typeface="Proxima Nova" panose="02020500000000000000" charset="0"/>
            </a:rPr>
            <a:t>Multiple ways to group variables</a:t>
          </a:r>
          <a:endParaRPr lang="en-US" altLang="zh-TW" sz="1200" kern="1200" dirty="0">
            <a:latin typeface="Proxima Nova" panose="02020500000000000000" charset="0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altLang="zh-TW" sz="1300" kern="1200"/>
        </a:p>
      </dsp:txBody>
      <dsp:txXfrm>
        <a:off x="6011731" y="2833562"/>
        <a:ext cx="1706513" cy="10422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6141912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00055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34813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14000" b="1"/>
            </a:lvl1pPr>
            <a:lvl2pPr lvl="1" algn="ctr">
              <a:spcBef>
                <a:spcPts val="0"/>
              </a:spcBef>
              <a:buSzPct val="100000"/>
              <a:defRPr sz="14000" b="1"/>
            </a:lvl2pPr>
            <a:lvl3pPr lvl="2" algn="ctr">
              <a:spcBef>
                <a:spcPts val="0"/>
              </a:spcBef>
              <a:buSzPct val="100000"/>
              <a:defRPr sz="14000" b="1"/>
            </a:lvl3pPr>
            <a:lvl4pPr lvl="3" algn="ctr">
              <a:spcBef>
                <a:spcPts val="0"/>
              </a:spcBef>
              <a:buSzPct val="100000"/>
              <a:defRPr sz="14000" b="1"/>
            </a:lvl4pPr>
            <a:lvl5pPr lvl="4" algn="ctr">
              <a:spcBef>
                <a:spcPts val="0"/>
              </a:spcBef>
              <a:buSzPct val="100000"/>
              <a:defRPr sz="14000" b="1"/>
            </a:lvl5pPr>
            <a:lvl6pPr lvl="5" algn="ctr">
              <a:spcBef>
                <a:spcPts val="0"/>
              </a:spcBef>
              <a:buSzPct val="100000"/>
              <a:defRPr sz="14000" b="1"/>
            </a:lvl6pPr>
            <a:lvl7pPr lvl="6" algn="ctr">
              <a:spcBef>
                <a:spcPts val="0"/>
              </a:spcBef>
              <a:buSzPct val="100000"/>
              <a:defRPr sz="14000" b="1"/>
            </a:lvl7pPr>
            <a:lvl8pPr lvl="7" algn="ctr">
              <a:spcBef>
                <a:spcPts val="0"/>
              </a:spcBef>
              <a:buSzPct val="100000"/>
              <a:defRPr sz="14000" b="1"/>
            </a:lvl8pPr>
            <a:lvl9pPr lvl="8" algn="ctr">
              <a:spcBef>
                <a:spcPts val="0"/>
              </a:spcBef>
              <a:buSzPct val="100000"/>
              <a:defRPr sz="14000" b="1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bg>
      <p:bgPr>
        <a:solidFill>
          <a:srgbClr val="FFFFFF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57" name="Shape 57"/>
          <p:cNvCxnSpPr/>
          <p:nvPr/>
        </p:nvCxnSpPr>
        <p:spPr>
          <a:xfrm>
            <a:off x="474475" y="336950"/>
            <a:ext cx="3163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" name="Shape 58"/>
          <p:cNvCxnSpPr/>
          <p:nvPr/>
        </p:nvCxnSpPr>
        <p:spPr>
          <a:xfrm>
            <a:off x="3828800" y="344225"/>
            <a:ext cx="4863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74475" y="450125"/>
            <a:ext cx="3163200" cy="2062200"/>
          </a:xfrm>
          <a:prstGeom prst="rect">
            <a:avLst/>
          </a:prstGeom>
          <a:noFill/>
        </p:spPr>
        <p:txBody>
          <a:bodyPr lIns="91425" tIns="91425" rIns="91425" bIns="91425" anchor="t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 b="1">
                <a:solidFill>
                  <a:schemeClr val="dk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 b="1">
                <a:solidFill>
                  <a:schemeClr val="dk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 b="1">
                <a:solidFill>
                  <a:schemeClr val="dk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 b="1">
                <a:solidFill>
                  <a:schemeClr val="dk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 b="1">
                <a:solidFill>
                  <a:schemeClr val="dk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 b="1">
                <a:solidFill>
                  <a:schemeClr val="dk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 b="1">
                <a:solidFill>
                  <a:schemeClr val="dk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 b="1">
                <a:solidFill>
                  <a:schemeClr val="dk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828775" y="450125"/>
            <a:ext cx="4863000" cy="4115400"/>
          </a:xfrm>
          <a:prstGeom prst="rect">
            <a:avLst/>
          </a:prstGeom>
          <a:noFill/>
        </p:spPr>
        <p:txBody>
          <a:bodyPr lIns="91425" tIns="91425" rIns="91425" bIns="91425" anchor="t" anchorCtr="0"/>
          <a:lstStyle>
            <a:lvl1pPr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2pPr>
            <a:lvl3pPr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3pPr>
            <a:lvl4pPr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4pPr>
            <a:lvl5pPr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5pPr>
            <a:lvl6pPr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6pPr>
            <a:lvl7pPr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7pPr>
            <a:lvl8pPr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8pPr>
            <a:lvl9pPr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  <a:noFill/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</a:rPr>
              <a:t>‹#›</a:t>
            </a:fld>
            <a:endParaRPr lang="en"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ubTitle" idx="1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lang="en"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r>
              <a:rPr lang="en" sz="2400" dirty="0"/>
              <a:t>Kaggle Competition:</a:t>
            </a:r>
          </a:p>
          <a:p>
            <a:pPr lvl="0">
              <a:spcBef>
                <a:spcPts val="0"/>
              </a:spcBef>
              <a:buNone/>
            </a:pPr>
            <a:r>
              <a:rPr lang="en" dirty="0"/>
              <a:t>Allstate Claims Severity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subTitle" idx="1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/>
            <a:r>
              <a:rPr lang="en" sz="2000" b="1" dirty="0"/>
              <a:t>Team KGW ： </a:t>
            </a:r>
            <a:r>
              <a:rPr lang="en" sz="2000" dirty="0"/>
              <a:t>Wen Li ． Lei Zhang</a:t>
            </a:r>
            <a:r>
              <a:rPr lang="en" altLang="zh-TW" sz="2000" dirty="0"/>
              <a:t> ．</a:t>
            </a:r>
            <a:r>
              <a:rPr lang="en" sz="2000" dirty="0"/>
              <a:t> Chuan Hong</a:t>
            </a:r>
            <a:r>
              <a:rPr lang="en" altLang="zh-TW" sz="2000" dirty="0"/>
              <a:t> ．</a:t>
            </a:r>
            <a:r>
              <a:rPr lang="en" sz="2000" dirty="0"/>
              <a:t> Lydia Kan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Process 4"/>
          <p:cNvSpPr/>
          <p:nvPr/>
        </p:nvSpPr>
        <p:spPr>
          <a:xfrm>
            <a:off x="0" y="280327"/>
            <a:ext cx="5112631" cy="508798"/>
          </a:xfrm>
          <a:prstGeom prst="flowChartProcess">
            <a:avLst/>
          </a:prstGeom>
          <a:solidFill>
            <a:schemeClr val="bg2">
              <a:lumMod val="60000"/>
              <a:lumOff val="40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Flowchart: Process 5"/>
          <p:cNvSpPr/>
          <p:nvPr/>
        </p:nvSpPr>
        <p:spPr>
          <a:xfrm>
            <a:off x="0" y="700285"/>
            <a:ext cx="9144000" cy="45719"/>
          </a:xfrm>
          <a:prstGeom prst="flowChartProcess">
            <a:avLst/>
          </a:prstGeom>
          <a:solidFill>
            <a:srgbClr val="122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221645" y="280327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 sz="2000" dirty="0"/>
              <a:t>Features Engineering</a:t>
            </a:r>
          </a:p>
        </p:txBody>
      </p:sp>
      <p:pic>
        <p:nvPicPr>
          <p:cNvPr id="130" name="Shape 130" descr="loss_counts1.png"/>
          <p:cNvPicPr preferRelativeResize="0"/>
          <p:nvPr/>
        </p:nvPicPr>
        <p:blipFill rotWithShape="1">
          <a:blip r:embed="rId3">
            <a:alphaModFix/>
          </a:blip>
          <a:srcRect t="16436"/>
          <a:stretch/>
        </p:blipFill>
        <p:spPr>
          <a:xfrm>
            <a:off x="457200" y="1340872"/>
            <a:ext cx="3810000" cy="3064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Shape 131" descr="loss_counts2.png"/>
          <p:cNvPicPr preferRelativeResize="0"/>
          <p:nvPr/>
        </p:nvPicPr>
        <p:blipFill rotWithShape="1">
          <a:blip r:embed="rId4">
            <a:alphaModFix/>
          </a:blip>
          <a:srcRect t="16436"/>
          <a:stretch/>
        </p:blipFill>
        <p:spPr>
          <a:xfrm>
            <a:off x="4655129" y="1340873"/>
            <a:ext cx="3810000" cy="306444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1302328" y="4251739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</a:rPr>
              <a:t>cat116 </a:t>
            </a:r>
            <a:endParaRPr lang="en-US" altLang="zh-TW" dirty="0"/>
          </a:p>
          <a:p>
            <a:r>
              <a:rPr lang="en-US" altLang="zh-TW" dirty="0">
                <a:latin typeface="Arial" panose="020B0604020202020204" pitchFamily="34" charset="0"/>
              </a:rPr>
              <a:t>326 levels  → 10 new groups</a:t>
            </a:r>
            <a:endParaRPr lang="en-US" altLang="zh-TW" dirty="0"/>
          </a:p>
          <a:p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Rectangle 2"/>
          <p:cNvSpPr/>
          <p:nvPr/>
        </p:nvSpPr>
        <p:spPr>
          <a:xfrm>
            <a:off x="5451763" y="4251738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</a:rPr>
              <a:t>cat112 </a:t>
            </a:r>
            <a:endParaRPr lang="en-US" altLang="zh-TW" dirty="0"/>
          </a:p>
          <a:p>
            <a:r>
              <a:rPr lang="en-US" altLang="zh-TW" dirty="0">
                <a:latin typeface="Arial" panose="020B0604020202020204" pitchFamily="34" charset="0"/>
              </a:rPr>
              <a:t>51 levels  → 11 new groups</a:t>
            </a:r>
            <a:endParaRPr lang="en-US" altLang="zh-TW" dirty="0"/>
          </a:p>
          <a:p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/>
          <p:cNvSpPr/>
          <p:nvPr/>
        </p:nvSpPr>
        <p:spPr>
          <a:xfrm>
            <a:off x="0" y="280327"/>
            <a:ext cx="5112631" cy="508798"/>
          </a:xfrm>
          <a:prstGeom prst="flowChartProcess">
            <a:avLst/>
          </a:prstGeom>
          <a:solidFill>
            <a:schemeClr val="bg2">
              <a:lumMod val="60000"/>
              <a:lumOff val="40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Flowchart: Process 4"/>
          <p:cNvSpPr/>
          <p:nvPr/>
        </p:nvSpPr>
        <p:spPr>
          <a:xfrm>
            <a:off x="0" y="700285"/>
            <a:ext cx="9144000" cy="45719"/>
          </a:xfrm>
          <a:prstGeom prst="flowChartProcess">
            <a:avLst/>
          </a:prstGeom>
          <a:solidFill>
            <a:srgbClr val="122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311700" y="280327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000" dirty="0"/>
              <a:t>Supervised Models</a:t>
            </a:r>
          </a:p>
        </p:txBody>
      </p:sp>
      <p:sp>
        <p:nvSpPr>
          <p:cNvPr id="3" name="Rectangle 2"/>
          <p:cNvSpPr/>
          <p:nvPr/>
        </p:nvSpPr>
        <p:spPr>
          <a:xfrm>
            <a:off x="325581" y="1209083"/>
            <a:ext cx="4572000" cy="118494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600" u="sng" dirty="0">
                <a:latin typeface="Proxima Nova" panose="02020500000000000000" charset="0"/>
              </a:rPr>
              <a:t>Multiple Linear Regression</a:t>
            </a:r>
          </a:p>
          <a:p>
            <a:endParaRPr lang="en-US" altLang="zh-TW" sz="1100" dirty="0">
              <a:latin typeface="Proxima Nova" panose="02020500000000000000" charset="0"/>
            </a:endParaRPr>
          </a:p>
          <a:p>
            <a:r>
              <a:rPr lang="en-US" altLang="zh-TW" dirty="0">
                <a:solidFill>
                  <a:schemeClr val="tx1">
                    <a:lumMod val="90000"/>
                    <a:lumOff val="10000"/>
                  </a:schemeClr>
                </a:solidFill>
                <a:latin typeface="Proxima Nova" panose="02020500000000000000" charset="0"/>
              </a:rPr>
              <a:t>Features Engineering: Drop NZV  </a:t>
            </a:r>
          </a:p>
          <a:p>
            <a:endParaRPr lang="en-US" altLang="zh-TW" sz="800" dirty="0">
              <a:solidFill>
                <a:schemeClr val="tx1">
                  <a:lumMod val="90000"/>
                  <a:lumOff val="10000"/>
                </a:schemeClr>
              </a:solidFill>
              <a:latin typeface="Proxima Nova" panose="02020500000000000000" charset="0"/>
            </a:endParaRPr>
          </a:p>
          <a:p>
            <a:endParaRPr lang="en-US" altLang="zh-TW" sz="800" dirty="0">
              <a:solidFill>
                <a:schemeClr val="tx1">
                  <a:lumMod val="90000"/>
                  <a:lumOff val="10000"/>
                </a:schemeClr>
              </a:solidFill>
              <a:latin typeface="Proxima Nova" panose="02020500000000000000" charset="0"/>
            </a:endParaRPr>
          </a:p>
          <a:p>
            <a:r>
              <a:rPr lang="en-US" altLang="zh-TW" dirty="0">
                <a:solidFill>
                  <a:schemeClr val="tx1">
                    <a:lumMod val="90000"/>
                    <a:lumOff val="10000"/>
                  </a:schemeClr>
                </a:solidFill>
                <a:latin typeface="Proxima Nova" panose="02020500000000000000" charset="0"/>
              </a:rPr>
              <a:t>RMSE: </a:t>
            </a:r>
            <a:r>
              <a:rPr lang="en" altLang="zh-TW" dirty="0">
                <a:solidFill>
                  <a:srgbClr val="344645"/>
                </a:solidFill>
                <a:latin typeface="Proxima Nova" panose="02020500000000000000" charset="0"/>
              </a:rPr>
              <a:t>0.57659</a:t>
            </a:r>
            <a:endParaRPr lang="en-US" altLang="zh-TW" dirty="0">
              <a:solidFill>
                <a:srgbClr val="344645"/>
              </a:solidFill>
              <a:latin typeface="Proxima Nova" panose="02020500000000000000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5581" y="2990578"/>
            <a:ext cx="4572000" cy="118494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600" u="sng" dirty="0">
                <a:latin typeface="Proxima Nova" panose="02020500000000000000" charset="0"/>
              </a:rPr>
              <a:t>Multiple Linear Regression</a:t>
            </a:r>
          </a:p>
          <a:p>
            <a:endParaRPr lang="en-US" altLang="zh-TW" sz="1100" dirty="0">
              <a:latin typeface="Proxima Nova" panose="02020500000000000000" charset="0"/>
            </a:endParaRPr>
          </a:p>
          <a:p>
            <a:r>
              <a:rPr lang="en-US" altLang="zh-TW" dirty="0">
                <a:solidFill>
                  <a:schemeClr val="tx1">
                    <a:lumMod val="90000"/>
                    <a:lumOff val="10000"/>
                  </a:schemeClr>
                </a:solidFill>
                <a:latin typeface="Proxima Nova" panose="02020500000000000000" charset="0"/>
              </a:rPr>
              <a:t>Features Engineering: Drop Correlated V. + New Group</a:t>
            </a:r>
          </a:p>
          <a:p>
            <a:endParaRPr lang="en-US" altLang="zh-TW" sz="800" dirty="0">
              <a:solidFill>
                <a:schemeClr val="tx1">
                  <a:lumMod val="90000"/>
                  <a:lumOff val="10000"/>
                </a:schemeClr>
              </a:solidFill>
              <a:latin typeface="Proxima Nova" panose="02020500000000000000" charset="0"/>
            </a:endParaRPr>
          </a:p>
          <a:p>
            <a:endParaRPr lang="en-US" altLang="zh-TW" sz="800" dirty="0">
              <a:solidFill>
                <a:schemeClr val="tx1">
                  <a:lumMod val="90000"/>
                  <a:lumOff val="10000"/>
                </a:schemeClr>
              </a:solidFill>
              <a:latin typeface="Proxima Nova" panose="02020500000000000000" charset="0"/>
            </a:endParaRPr>
          </a:p>
          <a:p>
            <a:r>
              <a:rPr lang="en-US" altLang="zh-TW" dirty="0">
                <a:solidFill>
                  <a:schemeClr val="tx1">
                    <a:lumMod val="90000"/>
                    <a:lumOff val="10000"/>
                  </a:schemeClr>
                </a:solidFill>
                <a:latin typeface="Proxima Nova" panose="02020500000000000000" charset="0"/>
              </a:rPr>
              <a:t>RMSE: </a:t>
            </a:r>
            <a:r>
              <a:rPr lang="en" altLang="zh-TW" dirty="0">
                <a:solidFill>
                  <a:srgbClr val="344645"/>
                </a:solidFill>
                <a:latin typeface="Proxima Nova" panose="02020500000000000000" charset="0"/>
              </a:rPr>
              <a:t>0.56557</a:t>
            </a:r>
            <a:endParaRPr lang="en-US" altLang="zh-TW" dirty="0">
              <a:solidFill>
                <a:srgbClr val="344645"/>
              </a:solidFill>
              <a:latin typeface="Proxima Nova" panose="02020500000000000000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2728" y="800228"/>
            <a:ext cx="2348344" cy="236807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1113" y="2758626"/>
            <a:ext cx="2267266" cy="228631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/>
        </p:nvSpPr>
        <p:spPr>
          <a:xfrm>
            <a:off x="0" y="280327"/>
            <a:ext cx="5112631" cy="508798"/>
          </a:xfrm>
          <a:prstGeom prst="flowChartProcess">
            <a:avLst/>
          </a:prstGeom>
          <a:solidFill>
            <a:schemeClr val="bg2">
              <a:lumMod val="60000"/>
              <a:lumOff val="40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Flowchart: Process 8"/>
          <p:cNvSpPr/>
          <p:nvPr/>
        </p:nvSpPr>
        <p:spPr>
          <a:xfrm>
            <a:off x="0" y="700285"/>
            <a:ext cx="9144000" cy="45719"/>
          </a:xfrm>
          <a:prstGeom prst="flowChartProcess">
            <a:avLst/>
          </a:prstGeom>
          <a:solidFill>
            <a:srgbClr val="122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144" name="Shape 144" descr="ridge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4766" y="789125"/>
            <a:ext cx="2227579" cy="2144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Shape 145" descr="ridge2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7450" y="789125"/>
            <a:ext cx="2267732" cy="2182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Shape 146" descr="lasso1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74106" y="2863408"/>
            <a:ext cx="2198239" cy="2115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Shape 147" descr="lasso2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87451" y="2863408"/>
            <a:ext cx="2267732" cy="218267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298371" y="325113"/>
            <a:ext cx="23342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sz="2000" dirty="0">
                <a:latin typeface="Proxima Nova" panose="02020500000000000000" charset="0"/>
              </a:rPr>
              <a:t>Supervised Models</a:t>
            </a:r>
            <a:endParaRPr lang="zh-TW" altLang="en-US" sz="2000" dirty="0">
              <a:latin typeface="Proxima Nova" panose="02020500000000000000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9544" y="1164297"/>
            <a:ext cx="3269674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u="sng" dirty="0">
                <a:latin typeface="Proxima Nova" panose="02020500000000000000" charset="0"/>
              </a:rPr>
              <a:t>Ridge Regression</a:t>
            </a:r>
          </a:p>
          <a:p>
            <a:endParaRPr lang="en-US" altLang="zh-TW" sz="1100" dirty="0">
              <a:latin typeface="Proxima Nova" panose="02020500000000000000" charset="0"/>
            </a:endParaRPr>
          </a:p>
          <a:p>
            <a:r>
              <a:rPr lang="en-US" altLang="zh-TW" dirty="0">
                <a:solidFill>
                  <a:schemeClr val="tx1">
                    <a:lumMod val="90000"/>
                    <a:lumOff val="10000"/>
                  </a:schemeClr>
                </a:solidFill>
                <a:latin typeface="Proxima Nova" panose="02020500000000000000" charset="0"/>
              </a:rPr>
              <a:t>Features Engineering: New Group  </a:t>
            </a:r>
          </a:p>
          <a:p>
            <a:endParaRPr lang="en-US" altLang="zh-TW" sz="800" dirty="0">
              <a:solidFill>
                <a:schemeClr val="tx1">
                  <a:lumMod val="90000"/>
                  <a:lumOff val="10000"/>
                </a:schemeClr>
              </a:solidFill>
              <a:latin typeface="Proxima Nova" panose="02020500000000000000" charset="0"/>
            </a:endParaRPr>
          </a:p>
          <a:p>
            <a:r>
              <a:rPr lang="en-US" altLang="zh-TW" dirty="0">
                <a:solidFill>
                  <a:schemeClr val="tx1">
                    <a:lumMod val="90000"/>
                    <a:lumOff val="10000"/>
                  </a:schemeClr>
                </a:solidFill>
                <a:latin typeface="Proxima Nova" panose="02020500000000000000" charset="0"/>
              </a:rPr>
              <a:t>Parameter: </a:t>
            </a:r>
            <a:r>
              <a:rPr lang="en" altLang="zh-TW" dirty="0">
                <a:solidFill>
                  <a:srgbClr val="344645"/>
                </a:solidFill>
                <a:latin typeface="Proxima Nova" panose="02020500000000000000" charset="0"/>
              </a:rPr>
              <a:t>Lambda 1e-05</a:t>
            </a:r>
            <a:endParaRPr lang="en-US" altLang="zh-TW" dirty="0">
              <a:solidFill>
                <a:srgbClr val="344645"/>
              </a:solidFill>
              <a:latin typeface="Proxima Nova" panose="02020500000000000000" charset="0"/>
            </a:endParaRPr>
          </a:p>
          <a:p>
            <a:endParaRPr lang="en-US" altLang="zh-TW" sz="800" dirty="0">
              <a:solidFill>
                <a:schemeClr val="tx1">
                  <a:lumMod val="90000"/>
                  <a:lumOff val="10000"/>
                </a:schemeClr>
              </a:solidFill>
              <a:latin typeface="Proxima Nova" panose="02020500000000000000" charset="0"/>
            </a:endParaRPr>
          </a:p>
          <a:p>
            <a:r>
              <a:rPr lang="en-US" altLang="zh-TW" dirty="0">
                <a:solidFill>
                  <a:schemeClr val="tx1">
                    <a:lumMod val="90000"/>
                    <a:lumOff val="10000"/>
                  </a:schemeClr>
                </a:solidFill>
                <a:latin typeface="Proxima Nova" panose="02020500000000000000" charset="0"/>
              </a:rPr>
              <a:t>RMSE: </a:t>
            </a:r>
            <a:r>
              <a:rPr lang="en" altLang="zh-TW" dirty="0">
                <a:solidFill>
                  <a:srgbClr val="344645"/>
                </a:solidFill>
                <a:latin typeface="Proxima Nova" panose="02020500000000000000" charset="0"/>
              </a:rPr>
              <a:t>0.56414</a:t>
            </a:r>
            <a:endParaRPr lang="en-US" altLang="zh-TW" dirty="0">
              <a:solidFill>
                <a:srgbClr val="344645"/>
              </a:solidFill>
              <a:latin typeface="Proxima Nova" panose="02020500000000000000" charset="0"/>
            </a:endParaRPr>
          </a:p>
          <a:p>
            <a:r>
              <a:rPr lang="en-US" altLang="zh-TW" dirty="0"/>
              <a:t>  </a:t>
            </a:r>
            <a:endParaRPr lang="zh-TW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19544" y="3193473"/>
            <a:ext cx="3144983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u="sng" dirty="0"/>
              <a:t>Lasso Regression</a:t>
            </a:r>
          </a:p>
          <a:p>
            <a:endParaRPr lang="en-US" altLang="zh-TW" sz="1100" dirty="0">
              <a:latin typeface="Proxima Nova" panose="02020500000000000000" charset="0"/>
            </a:endParaRPr>
          </a:p>
          <a:p>
            <a:r>
              <a:rPr lang="en-US" altLang="zh-TW" dirty="0">
                <a:solidFill>
                  <a:schemeClr val="tx1">
                    <a:lumMod val="90000"/>
                    <a:lumOff val="10000"/>
                  </a:schemeClr>
                </a:solidFill>
                <a:latin typeface="Proxima Nova" panose="02020500000000000000" charset="0"/>
              </a:rPr>
              <a:t>Features Engineering: New Group  </a:t>
            </a:r>
          </a:p>
          <a:p>
            <a:endParaRPr lang="en-US" altLang="zh-TW" sz="800" dirty="0">
              <a:solidFill>
                <a:schemeClr val="tx1">
                  <a:lumMod val="90000"/>
                  <a:lumOff val="10000"/>
                </a:schemeClr>
              </a:solidFill>
              <a:latin typeface="Proxima Nova" panose="02020500000000000000" charset="0"/>
            </a:endParaRPr>
          </a:p>
          <a:p>
            <a:r>
              <a:rPr lang="en-US" altLang="zh-TW" dirty="0">
                <a:solidFill>
                  <a:schemeClr val="tx1">
                    <a:lumMod val="90000"/>
                    <a:lumOff val="10000"/>
                  </a:schemeClr>
                </a:solidFill>
                <a:latin typeface="Proxima Nova" panose="02020500000000000000" charset="0"/>
              </a:rPr>
              <a:t>Parameter: </a:t>
            </a:r>
            <a:r>
              <a:rPr lang="en" altLang="zh-TW" dirty="0">
                <a:latin typeface="Proxima Nova" panose="02020500000000000000" charset="0"/>
              </a:rPr>
              <a:t>Lambda </a:t>
            </a:r>
            <a:r>
              <a:rPr lang="en" altLang="zh-TW" dirty="0">
                <a:solidFill>
                  <a:srgbClr val="344645"/>
                </a:solidFill>
              </a:rPr>
              <a:t>1.592283e-05</a:t>
            </a:r>
          </a:p>
          <a:p>
            <a:endParaRPr lang="en-US" altLang="zh-TW" sz="800" dirty="0">
              <a:solidFill>
                <a:srgbClr val="344645"/>
              </a:solidFill>
              <a:latin typeface="Proxima Nova" panose="02020500000000000000" charset="0"/>
            </a:endParaRPr>
          </a:p>
          <a:p>
            <a:r>
              <a:rPr lang="en-US" altLang="zh-TW" dirty="0">
                <a:solidFill>
                  <a:schemeClr val="tx1">
                    <a:lumMod val="90000"/>
                    <a:lumOff val="10000"/>
                  </a:schemeClr>
                </a:solidFill>
                <a:latin typeface="Proxima Nova" panose="02020500000000000000" charset="0"/>
              </a:rPr>
              <a:t>RMSE: </a:t>
            </a:r>
            <a:r>
              <a:rPr lang="en" altLang="zh-TW" dirty="0">
                <a:solidFill>
                  <a:srgbClr val="344645"/>
                </a:solidFill>
                <a:latin typeface="Proxima Nova" panose="02020500000000000000" charset="0"/>
              </a:rPr>
              <a:t>0.56415</a:t>
            </a:r>
            <a:r>
              <a:rPr lang="en-US" altLang="zh-TW" dirty="0"/>
              <a:t> </a:t>
            </a:r>
            <a:endParaRPr lang="zh-TW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/>
          <p:cNvSpPr/>
          <p:nvPr/>
        </p:nvSpPr>
        <p:spPr>
          <a:xfrm>
            <a:off x="0" y="280327"/>
            <a:ext cx="5112631" cy="508798"/>
          </a:xfrm>
          <a:prstGeom prst="flowChartProcess">
            <a:avLst/>
          </a:prstGeom>
          <a:solidFill>
            <a:schemeClr val="bg2">
              <a:lumMod val="60000"/>
              <a:lumOff val="40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Flowchart: Process 4"/>
          <p:cNvSpPr/>
          <p:nvPr/>
        </p:nvSpPr>
        <p:spPr>
          <a:xfrm>
            <a:off x="0" y="700285"/>
            <a:ext cx="9144000" cy="45719"/>
          </a:xfrm>
          <a:prstGeom prst="flowChartProcess">
            <a:avLst/>
          </a:prstGeom>
          <a:solidFill>
            <a:srgbClr val="122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235500" y="280327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000" dirty="0"/>
              <a:t>Supervised Models</a:t>
            </a:r>
          </a:p>
        </p:txBody>
      </p:sp>
      <p:sp>
        <p:nvSpPr>
          <p:cNvPr id="2" name="Rectangle 1"/>
          <p:cNvSpPr/>
          <p:nvPr/>
        </p:nvSpPr>
        <p:spPr>
          <a:xfrm>
            <a:off x="415635" y="1259498"/>
            <a:ext cx="7481455" cy="1400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u="sng" dirty="0">
                <a:latin typeface="Proxima Nova" panose="02020500000000000000" charset="0"/>
              </a:rPr>
              <a:t>Random Forest</a:t>
            </a:r>
          </a:p>
          <a:p>
            <a:endParaRPr lang="en-US" altLang="zh-TW" sz="1100" dirty="0">
              <a:latin typeface="Proxima Nova" panose="02020500000000000000" charset="0"/>
            </a:endParaRPr>
          </a:p>
          <a:p>
            <a:r>
              <a:rPr lang="en-US" altLang="zh-TW" dirty="0">
                <a:solidFill>
                  <a:schemeClr val="tx1">
                    <a:lumMod val="90000"/>
                    <a:lumOff val="10000"/>
                  </a:schemeClr>
                </a:solidFill>
                <a:latin typeface="Proxima Nova" panose="02020500000000000000" charset="0"/>
              </a:rPr>
              <a:t>Features Engineering: NZV</a:t>
            </a:r>
          </a:p>
          <a:p>
            <a:endParaRPr lang="en-US" altLang="zh-TW" sz="800" dirty="0">
              <a:solidFill>
                <a:schemeClr val="tx1">
                  <a:lumMod val="90000"/>
                  <a:lumOff val="10000"/>
                </a:schemeClr>
              </a:solidFill>
              <a:latin typeface="Proxima Nova" panose="02020500000000000000" charset="0"/>
            </a:endParaRPr>
          </a:p>
          <a:p>
            <a:r>
              <a:rPr lang="en-US" altLang="zh-TW" dirty="0">
                <a:solidFill>
                  <a:schemeClr val="tx1">
                    <a:lumMod val="90000"/>
                    <a:lumOff val="10000"/>
                  </a:schemeClr>
                </a:solidFill>
                <a:latin typeface="Proxima Nova" panose="02020500000000000000" charset="0"/>
              </a:rPr>
              <a:t>Parameter: Number of trees = 500 , No. of Variables tried at each split = 51 </a:t>
            </a:r>
          </a:p>
          <a:p>
            <a:endParaRPr lang="en-US" altLang="zh-TW" sz="800" dirty="0">
              <a:solidFill>
                <a:schemeClr val="tx1">
                  <a:lumMod val="90000"/>
                  <a:lumOff val="10000"/>
                </a:schemeClr>
              </a:solidFill>
              <a:latin typeface="Proxima Nova" panose="02020500000000000000" charset="0"/>
            </a:endParaRPr>
          </a:p>
          <a:p>
            <a:r>
              <a:rPr lang="en-US" altLang="zh-TW" dirty="0">
                <a:solidFill>
                  <a:schemeClr val="tx1">
                    <a:lumMod val="90000"/>
                    <a:lumOff val="10000"/>
                  </a:schemeClr>
                </a:solidFill>
                <a:latin typeface="Proxima Nova" panose="02020500000000000000" charset="0"/>
              </a:rPr>
              <a:t>RMSE: </a:t>
            </a:r>
            <a:r>
              <a:rPr lang="en" altLang="zh-TW" dirty="0">
                <a:solidFill>
                  <a:srgbClr val="344645"/>
                </a:solidFill>
                <a:latin typeface="Proxima Nova" panose="02020500000000000000" charset="0"/>
              </a:rPr>
              <a:t>2014.217</a:t>
            </a:r>
            <a:endParaRPr lang="en-US" altLang="zh-TW" dirty="0">
              <a:solidFill>
                <a:srgbClr val="344645"/>
              </a:solidFill>
              <a:latin typeface="Proxima Nova" panose="02020500000000000000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/>
          <p:cNvSpPr/>
          <p:nvPr/>
        </p:nvSpPr>
        <p:spPr>
          <a:xfrm>
            <a:off x="0" y="280327"/>
            <a:ext cx="5112631" cy="508798"/>
          </a:xfrm>
          <a:prstGeom prst="flowChartProcess">
            <a:avLst/>
          </a:prstGeom>
          <a:solidFill>
            <a:schemeClr val="bg2">
              <a:lumMod val="60000"/>
              <a:lumOff val="40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Flowchart: Process 4"/>
          <p:cNvSpPr/>
          <p:nvPr/>
        </p:nvSpPr>
        <p:spPr>
          <a:xfrm>
            <a:off x="0" y="700285"/>
            <a:ext cx="9144000" cy="45719"/>
          </a:xfrm>
          <a:prstGeom prst="flowChartProcess">
            <a:avLst/>
          </a:prstGeom>
          <a:solidFill>
            <a:srgbClr val="122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311700" y="280327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 sz="2000" dirty="0"/>
              <a:t>Supervised Models</a:t>
            </a:r>
          </a:p>
        </p:txBody>
      </p:sp>
      <p:sp>
        <p:nvSpPr>
          <p:cNvPr id="3" name="Rectangle 2"/>
          <p:cNvSpPr/>
          <p:nvPr/>
        </p:nvSpPr>
        <p:spPr>
          <a:xfrm>
            <a:off x="311699" y="1209083"/>
            <a:ext cx="2999537" cy="20467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u="sng" dirty="0">
                <a:latin typeface="Proxima Nova" panose="02020500000000000000" charset="0"/>
              </a:rPr>
              <a:t>Gradient Boost</a:t>
            </a:r>
          </a:p>
          <a:p>
            <a:endParaRPr lang="en-US" altLang="zh-TW" sz="1100" dirty="0">
              <a:latin typeface="Proxima Nova" panose="02020500000000000000" charset="0"/>
            </a:endParaRPr>
          </a:p>
          <a:p>
            <a:r>
              <a:rPr lang="en-US" altLang="zh-TW" dirty="0">
                <a:solidFill>
                  <a:schemeClr val="tx1">
                    <a:lumMod val="90000"/>
                    <a:lumOff val="10000"/>
                  </a:schemeClr>
                </a:solidFill>
                <a:latin typeface="Proxima Nova" panose="02020500000000000000" charset="0"/>
              </a:rPr>
              <a:t>Features Engineering: NZV  </a:t>
            </a:r>
          </a:p>
          <a:p>
            <a:endParaRPr lang="en-US" altLang="zh-TW" sz="800" dirty="0">
              <a:solidFill>
                <a:schemeClr val="tx1">
                  <a:lumMod val="90000"/>
                  <a:lumOff val="10000"/>
                </a:schemeClr>
              </a:solidFill>
              <a:latin typeface="Proxima Nova" panose="02020500000000000000" charset="0"/>
            </a:endParaRPr>
          </a:p>
          <a:p>
            <a:pPr lvl="0"/>
            <a:r>
              <a:rPr lang="en-US" altLang="zh-TW" dirty="0">
                <a:solidFill>
                  <a:schemeClr val="tx1">
                    <a:lumMod val="90000"/>
                    <a:lumOff val="10000"/>
                  </a:schemeClr>
                </a:solidFill>
                <a:latin typeface="Proxima Nova" panose="02020500000000000000" charset="0"/>
              </a:rPr>
              <a:t>Parameter: </a:t>
            </a:r>
            <a:r>
              <a:rPr lang="en" altLang="zh-TW" dirty="0">
                <a:solidFill>
                  <a:srgbClr val="344645"/>
                </a:solidFill>
                <a:latin typeface="Proxima Nova" panose="02020500000000000000" charset="0"/>
              </a:rPr>
              <a:t>ntree=2640  </a:t>
            </a:r>
          </a:p>
          <a:p>
            <a:pPr lvl="0"/>
            <a:r>
              <a:rPr lang="en" altLang="zh-TW" dirty="0">
                <a:solidFill>
                  <a:srgbClr val="344645"/>
                </a:solidFill>
                <a:latin typeface="Proxima Nova" panose="02020500000000000000" charset="0"/>
              </a:rPr>
              <a:t>                   n.minobsev = 20</a:t>
            </a:r>
          </a:p>
          <a:p>
            <a:pPr lvl="0"/>
            <a:r>
              <a:rPr lang="en" altLang="zh-TW" dirty="0">
                <a:solidFill>
                  <a:srgbClr val="344645"/>
                </a:solidFill>
                <a:latin typeface="Proxima Nova" panose="02020500000000000000" charset="0"/>
              </a:rPr>
              <a:t>                   interation.depth = 5</a:t>
            </a:r>
          </a:p>
          <a:p>
            <a:pPr lvl="0"/>
            <a:r>
              <a:rPr lang="en" altLang="zh-TW" dirty="0">
                <a:solidFill>
                  <a:srgbClr val="344645"/>
                </a:solidFill>
                <a:latin typeface="Proxima Nova" panose="02020500000000000000" charset="0"/>
              </a:rPr>
              <a:t>                   shinkage = 0.1</a:t>
            </a:r>
          </a:p>
          <a:p>
            <a:endParaRPr lang="en-US" altLang="zh-TW" sz="800" dirty="0">
              <a:solidFill>
                <a:schemeClr val="tx1">
                  <a:lumMod val="90000"/>
                  <a:lumOff val="10000"/>
                </a:schemeClr>
              </a:solidFill>
              <a:latin typeface="Proxima Nova" panose="02020500000000000000" charset="0"/>
            </a:endParaRPr>
          </a:p>
          <a:p>
            <a:r>
              <a:rPr lang="en-US" altLang="zh-TW" dirty="0">
                <a:solidFill>
                  <a:schemeClr val="tx1">
                    <a:lumMod val="90000"/>
                    <a:lumOff val="10000"/>
                  </a:schemeClr>
                </a:solidFill>
                <a:latin typeface="Proxima Nova" panose="02020500000000000000" charset="0"/>
              </a:rPr>
              <a:t>RMSE: </a:t>
            </a:r>
            <a:r>
              <a:rPr lang="en" altLang="zh-TW" dirty="0">
                <a:solidFill>
                  <a:srgbClr val="344645"/>
                </a:solidFill>
                <a:latin typeface="Proxima Nova" panose="02020500000000000000" charset="0"/>
              </a:rPr>
              <a:t>0.51</a:t>
            </a:r>
          </a:p>
        </p:txBody>
      </p:sp>
      <p:pic>
        <p:nvPicPr>
          <p:cNvPr id="8" name="Shape 165" descr="Tune_ntree.png"/>
          <p:cNvPicPr preferRelativeResize="0"/>
          <p:nvPr/>
        </p:nvPicPr>
        <p:blipFill rotWithShape="1">
          <a:blip r:embed="rId3">
            <a:alphaModFix/>
          </a:blip>
          <a:srcRect t="7826"/>
          <a:stretch/>
        </p:blipFill>
        <p:spPr>
          <a:xfrm>
            <a:off x="3553539" y="789125"/>
            <a:ext cx="2599639" cy="225558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Shape 166" descr="ntree_tune_2640_line.png"/>
          <p:cNvPicPr preferRelativeResize="0"/>
          <p:nvPr/>
        </p:nvPicPr>
        <p:blipFill rotWithShape="1">
          <a:blip r:embed="rId4">
            <a:alphaModFix/>
          </a:blip>
          <a:srcRect t="2269"/>
          <a:stretch/>
        </p:blipFill>
        <p:spPr>
          <a:xfrm>
            <a:off x="6344889" y="789125"/>
            <a:ext cx="2544535" cy="225558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164933" y="3907156"/>
            <a:ext cx="1856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TW" sz="1200" i="1" dirty="0" err="1">
                <a:solidFill>
                  <a:srgbClr val="444444"/>
                </a:solidFill>
                <a:latin typeface="Proxima Nova" panose="02020500000000000000" charset="0"/>
              </a:rPr>
              <a:t>ntree</a:t>
            </a:r>
            <a:endParaRPr lang="en-US" altLang="zh-TW" sz="1200" i="1" dirty="0">
              <a:solidFill>
                <a:srgbClr val="444444"/>
              </a:solidFill>
              <a:latin typeface="Proxima Nova" panose="02020500000000000000" charset="0"/>
            </a:endParaRPr>
          </a:p>
          <a:p>
            <a:pPr lvl="0"/>
            <a:r>
              <a:rPr lang="en-US" altLang="zh-TW" sz="1200" dirty="0">
                <a:solidFill>
                  <a:srgbClr val="444444"/>
                </a:solidFill>
                <a:latin typeface="Proxima Nova" panose="02020500000000000000" charset="0"/>
              </a:rPr>
              <a:t>2600: 1163.89861</a:t>
            </a:r>
          </a:p>
          <a:p>
            <a:pPr lvl="0"/>
            <a:r>
              <a:rPr lang="en-US" altLang="zh-TW" sz="1200" b="1" dirty="0">
                <a:solidFill>
                  <a:srgbClr val="444444"/>
                </a:solidFill>
                <a:latin typeface="Proxima Nova" panose="02020500000000000000" charset="0"/>
              </a:rPr>
              <a:t>2640: 1162.56392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09146" y="3907156"/>
            <a:ext cx="1641803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TW" sz="1200" i="1" dirty="0" err="1">
                <a:solidFill>
                  <a:srgbClr val="444444"/>
                </a:solidFill>
                <a:latin typeface="Proxima Nova" panose="02020500000000000000" charset="0"/>
              </a:rPr>
              <a:t>n.minobsev</a:t>
            </a:r>
            <a:endParaRPr lang="en-US" altLang="zh-TW" sz="1200" i="1" dirty="0">
              <a:solidFill>
                <a:srgbClr val="444444"/>
              </a:solidFill>
              <a:latin typeface="Proxima Nova" panose="02020500000000000000" charset="0"/>
            </a:endParaRPr>
          </a:p>
          <a:p>
            <a:pPr lvl="0"/>
            <a:r>
              <a:rPr lang="en-US" altLang="zh-TW" sz="1200" dirty="0">
                <a:solidFill>
                  <a:srgbClr val="344645"/>
                </a:solidFill>
                <a:latin typeface="Proxima Nova" panose="02020500000000000000" charset="0"/>
              </a:rPr>
              <a:t>50: 2251.57822</a:t>
            </a:r>
          </a:p>
          <a:p>
            <a:pPr lvl="0"/>
            <a:r>
              <a:rPr lang="en-US" altLang="zh-TW" sz="1200" dirty="0">
                <a:solidFill>
                  <a:srgbClr val="344645"/>
                </a:solidFill>
                <a:latin typeface="Proxima Nova" panose="02020500000000000000" charset="0"/>
              </a:rPr>
              <a:t>5: 1165.24778</a:t>
            </a:r>
          </a:p>
          <a:p>
            <a:pPr lvl="0"/>
            <a:r>
              <a:rPr lang="en-US" altLang="zh-TW" sz="1200" dirty="0">
                <a:solidFill>
                  <a:srgbClr val="344645"/>
                </a:solidFill>
                <a:latin typeface="Proxima Nova" panose="02020500000000000000" charset="0"/>
              </a:rPr>
              <a:t>10: 1162.56392</a:t>
            </a:r>
          </a:p>
          <a:p>
            <a:pPr lvl="0"/>
            <a:r>
              <a:rPr lang="en-US" altLang="zh-TW" sz="1200" b="1" dirty="0">
                <a:solidFill>
                  <a:srgbClr val="344645"/>
                </a:solidFill>
                <a:latin typeface="Proxima Nova" panose="02020500000000000000" charset="0"/>
              </a:rPr>
              <a:t>20: 1162.22589</a:t>
            </a:r>
          </a:p>
          <a:p>
            <a:pPr lvl="0"/>
            <a:endParaRPr lang="en-US" altLang="zh-TW" dirty="0">
              <a:solidFill>
                <a:srgbClr val="444444"/>
              </a:solidFill>
              <a:latin typeface="Proxima Nova" panose="02020500000000000000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4933" y="3556258"/>
            <a:ext cx="38793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Proxima Nova" panose="02020500000000000000" charset="0"/>
              </a:rPr>
              <a:t>Increase </a:t>
            </a:r>
            <a:r>
              <a:rPr lang="en-US" altLang="zh-TW" b="1" dirty="0" err="1">
                <a:latin typeface="Proxima Nova" panose="02020500000000000000" charset="0"/>
              </a:rPr>
              <a:t>Kaggle</a:t>
            </a:r>
            <a:r>
              <a:rPr lang="en-US" altLang="zh-TW" b="1" dirty="0">
                <a:latin typeface="Proxima Nova" panose="02020500000000000000" charset="0"/>
              </a:rPr>
              <a:t> score by tuning parameters</a:t>
            </a:r>
            <a:endParaRPr lang="zh-TW" altLang="en-US" b="1" dirty="0">
              <a:latin typeface="Proxima Nova" panose="02020500000000000000" charset="0"/>
            </a:endParaRPr>
          </a:p>
        </p:txBody>
      </p:sp>
      <p:pic>
        <p:nvPicPr>
          <p:cNvPr id="2050" name="Picture 2" descr="n.minobsinnod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4241" y="2982933"/>
            <a:ext cx="2817668" cy="2015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96310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/>
        </p:nvSpPr>
        <p:spPr>
          <a:xfrm>
            <a:off x="0" y="280327"/>
            <a:ext cx="5112631" cy="508798"/>
          </a:xfrm>
          <a:prstGeom prst="flowChartProcess">
            <a:avLst/>
          </a:prstGeom>
          <a:solidFill>
            <a:schemeClr val="bg2">
              <a:lumMod val="60000"/>
              <a:lumOff val="40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Flowchart: Process 6"/>
          <p:cNvSpPr/>
          <p:nvPr/>
        </p:nvSpPr>
        <p:spPr>
          <a:xfrm>
            <a:off x="0" y="700285"/>
            <a:ext cx="9144000" cy="45719"/>
          </a:xfrm>
          <a:prstGeom prst="flowChartProcess">
            <a:avLst/>
          </a:prstGeom>
          <a:solidFill>
            <a:srgbClr val="122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156299" y="323034"/>
            <a:ext cx="24000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sz="2000" dirty="0">
                <a:latin typeface="Proxima Nova" panose="02020500000000000000" charset="0"/>
              </a:rPr>
              <a:t>Supervised Models </a:t>
            </a:r>
            <a:endParaRPr lang="zh-TW" altLang="en-US" sz="2000" dirty="0">
              <a:latin typeface="Proxima Nova" panose="02020500000000000000" charset="0"/>
            </a:endParaRPr>
          </a:p>
        </p:txBody>
      </p:sp>
      <p:pic>
        <p:nvPicPr>
          <p:cNvPr id="3074" name="Picture 2" descr="relative influen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364" y="1615376"/>
            <a:ext cx="4193110" cy="2999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top20_importan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8253" y="1819288"/>
            <a:ext cx="3955475" cy="2829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hape 104"/>
          <p:cNvSpPr txBox="1"/>
          <p:nvPr/>
        </p:nvSpPr>
        <p:spPr>
          <a:xfrm>
            <a:off x="831420" y="1031183"/>
            <a:ext cx="4918215" cy="83122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 b="1" dirty="0">
                <a:latin typeface="Proxima Nova" panose="02020500000000000000" charset="0"/>
              </a:rPr>
              <a:t>Importance of Variables</a:t>
            </a:r>
          </a:p>
          <a:p>
            <a:endParaRPr lang="en-US" altLang="zh-TW" sz="800" dirty="0">
              <a:solidFill>
                <a:srgbClr val="344645"/>
              </a:solidFill>
              <a:latin typeface="Proxima Nova" panose="02020500000000000000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200" dirty="0">
                <a:solidFill>
                  <a:srgbClr val="344645"/>
                </a:solidFill>
                <a:latin typeface="Proxima Nova" panose="02020500000000000000" charset="0"/>
              </a:rPr>
              <a:t>cat99R, cat99T, cat108F : 0.000000000000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200" dirty="0">
                <a:solidFill>
                  <a:srgbClr val="344645"/>
                </a:solidFill>
                <a:latin typeface="Proxima Nova" panose="02020500000000000000" charset="0"/>
              </a:rPr>
              <a:t>83 out of 153 variables influence  more than 0.05</a:t>
            </a:r>
            <a:endParaRPr lang="en" sz="1200" b="1" dirty="0">
              <a:solidFill>
                <a:srgbClr val="344645"/>
              </a:solidFill>
              <a:latin typeface="Proxima Nova" panose="02020500000000000000" charset="0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1200" b="1" dirty="0">
                <a:latin typeface="Proxima Nova" panose="0202050000000000000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661837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/>
          <p:cNvSpPr/>
          <p:nvPr/>
        </p:nvSpPr>
        <p:spPr>
          <a:xfrm>
            <a:off x="0" y="280327"/>
            <a:ext cx="5112631" cy="508798"/>
          </a:xfrm>
          <a:prstGeom prst="flowChartProcess">
            <a:avLst/>
          </a:prstGeom>
          <a:solidFill>
            <a:schemeClr val="bg2">
              <a:lumMod val="60000"/>
              <a:lumOff val="40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Flowchart: Process 4"/>
          <p:cNvSpPr/>
          <p:nvPr/>
        </p:nvSpPr>
        <p:spPr>
          <a:xfrm>
            <a:off x="0" y="700285"/>
            <a:ext cx="9144000" cy="45719"/>
          </a:xfrm>
          <a:prstGeom prst="flowChartProcess">
            <a:avLst/>
          </a:prstGeom>
          <a:solidFill>
            <a:srgbClr val="122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78" name="Shape 178"/>
          <p:cNvSpPr txBox="1">
            <a:spLocks noGrp="1"/>
          </p:cNvSpPr>
          <p:nvPr>
            <p:ph type="title"/>
          </p:nvPr>
        </p:nvSpPr>
        <p:spPr>
          <a:xfrm>
            <a:off x="180081" y="280327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000" dirty="0"/>
              <a:t>Supervised Models </a:t>
            </a:r>
          </a:p>
        </p:txBody>
      </p:sp>
      <p:sp>
        <p:nvSpPr>
          <p:cNvPr id="2" name="Rectangle 1"/>
          <p:cNvSpPr/>
          <p:nvPr/>
        </p:nvSpPr>
        <p:spPr>
          <a:xfrm>
            <a:off x="422564" y="1165962"/>
            <a:ext cx="4953000" cy="35240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u="sng" dirty="0" err="1">
                <a:solidFill>
                  <a:schemeClr val="tx1"/>
                </a:solidFill>
                <a:latin typeface="Proxima Nova" panose="02020500000000000000" charset="0"/>
              </a:rPr>
              <a:t>XGBoost</a:t>
            </a:r>
            <a:r>
              <a:rPr lang="en-US" altLang="zh-TW" sz="1600" u="sng" dirty="0">
                <a:solidFill>
                  <a:schemeClr val="tx1"/>
                </a:solidFill>
                <a:latin typeface="Proxima Nova" panose="02020500000000000000" charset="0"/>
              </a:rPr>
              <a:t> - </a:t>
            </a:r>
            <a:r>
              <a:rPr lang="en-US" altLang="zh-TW" sz="1600" u="sng" dirty="0" err="1">
                <a:solidFill>
                  <a:schemeClr val="tx1"/>
                </a:solidFill>
                <a:latin typeface="Proxima Nova" panose="02020500000000000000" charset="0"/>
              </a:rPr>
              <a:t>xgbTree</a:t>
            </a:r>
            <a:endParaRPr lang="en-US" altLang="zh-TW" sz="1600" u="sng" dirty="0">
              <a:solidFill>
                <a:schemeClr val="tx1"/>
              </a:solidFill>
              <a:latin typeface="Proxima Nova" panose="02020500000000000000" charset="0"/>
            </a:endParaRPr>
          </a:p>
          <a:p>
            <a:endParaRPr lang="en-US" altLang="zh-TW" sz="1100" dirty="0">
              <a:solidFill>
                <a:srgbClr val="344645"/>
              </a:solidFill>
              <a:latin typeface="Proxima Nova" panose="02020500000000000000" charset="0"/>
            </a:endParaRPr>
          </a:p>
          <a:p>
            <a:r>
              <a:rPr lang="en-US" altLang="zh-TW" dirty="0">
                <a:solidFill>
                  <a:srgbClr val="344645"/>
                </a:solidFill>
                <a:latin typeface="Proxima Nova" panose="02020500000000000000" charset="0"/>
              </a:rPr>
              <a:t>Features Engineering: New Group  </a:t>
            </a:r>
          </a:p>
          <a:p>
            <a:endParaRPr lang="en-US" altLang="zh-TW" dirty="0" smtClean="0">
              <a:solidFill>
                <a:srgbClr val="344645"/>
              </a:solidFill>
              <a:latin typeface="Proxima Nova" panose="02020500000000000000" charset="0"/>
            </a:endParaRPr>
          </a:p>
          <a:p>
            <a:r>
              <a:rPr lang="en-US" altLang="zh-TW" dirty="0">
                <a:solidFill>
                  <a:srgbClr val="344645"/>
                </a:solidFill>
                <a:latin typeface="Proxima Nova" panose="02020500000000000000" charset="0"/>
              </a:rPr>
              <a:t>RMSE: </a:t>
            </a:r>
            <a:r>
              <a:rPr lang="en" altLang="zh-TW" dirty="0">
                <a:solidFill>
                  <a:srgbClr val="344645"/>
                </a:solidFill>
                <a:latin typeface="Proxima Nova" panose="02020500000000000000" charset="0"/>
              </a:rPr>
              <a:t>0.5451</a:t>
            </a:r>
          </a:p>
          <a:p>
            <a:pPr lvl="0"/>
            <a:endParaRPr lang="en-US" altLang="zh-TW" dirty="0" smtClean="0">
              <a:solidFill>
                <a:srgbClr val="344645"/>
              </a:solidFill>
              <a:latin typeface="Proxima Nova" panose="02020500000000000000" charset="0"/>
            </a:endParaRPr>
          </a:p>
          <a:p>
            <a:pPr lvl="0"/>
            <a:r>
              <a:rPr lang="en-US" altLang="zh-TW" dirty="0" smtClean="0">
                <a:solidFill>
                  <a:srgbClr val="344645"/>
                </a:solidFill>
                <a:latin typeface="Proxima Nova" panose="02020500000000000000" charset="0"/>
              </a:rPr>
              <a:t>Parameter</a:t>
            </a:r>
            <a:r>
              <a:rPr lang="en-US" altLang="zh-TW" dirty="0">
                <a:solidFill>
                  <a:srgbClr val="344645"/>
                </a:solidFill>
                <a:latin typeface="Proxima Nova" panose="02020500000000000000" charset="0"/>
              </a:rPr>
              <a:t>: </a:t>
            </a:r>
          </a:p>
          <a:p>
            <a:pPr lvl="0"/>
            <a:r>
              <a:rPr lang="en-US" altLang="zh-TW" dirty="0">
                <a:solidFill>
                  <a:srgbClr val="344645"/>
                </a:solidFill>
                <a:latin typeface="Proxima Nova" panose="02020500000000000000" charset="0"/>
              </a:rPr>
              <a:t>	</a:t>
            </a:r>
            <a:r>
              <a:rPr lang="en" altLang="zh-TW" dirty="0">
                <a:solidFill>
                  <a:srgbClr val="344645"/>
                </a:solidFill>
                <a:latin typeface="Proxima Nova" panose="02020500000000000000" charset="0"/>
              </a:rPr>
              <a:t>nrounds = </a:t>
            </a:r>
            <a:r>
              <a:rPr lang="en" altLang="zh-TW" dirty="0" smtClean="0">
                <a:solidFill>
                  <a:srgbClr val="344645"/>
                </a:solidFill>
                <a:latin typeface="Proxima Nova" panose="02020500000000000000" charset="0"/>
              </a:rPr>
              <a:t>300</a:t>
            </a:r>
            <a:endParaRPr lang="en" altLang="zh-TW" dirty="0">
              <a:solidFill>
                <a:srgbClr val="344645"/>
              </a:solidFill>
              <a:latin typeface="Proxima Nova" panose="02020500000000000000" charset="0"/>
            </a:endParaRPr>
          </a:p>
          <a:p>
            <a:pPr lvl="0"/>
            <a:r>
              <a:rPr lang="en-US" altLang="zh-TW" dirty="0">
                <a:solidFill>
                  <a:srgbClr val="344645"/>
                </a:solidFill>
                <a:latin typeface="Proxima Nova" panose="02020500000000000000" charset="0"/>
              </a:rPr>
              <a:t>	m</a:t>
            </a:r>
            <a:r>
              <a:rPr lang="en" altLang="zh-TW" dirty="0">
                <a:solidFill>
                  <a:srgbClr val="344645"/>
                </a:solidFill>
                <a:latin typeface="Proxima Nova" panose="02020500000000000000" charset="0"/>
              </a:rPr>
              <a:t>ax_depth = </a:t>
            </a:r>
            <a:r>
              <a:rPr lang="en" altLang="zh-TW" dirty="0" smtClean="0">
                <a:solidFill>
                  <a:srgbClr val="344645"/>
                </a:solidFill>
                <a:latin typeface="Proxima Nova" panose="02020500000000000000" charset="0"/>
              </a:rPr>
              <a:t>3</a:t>
            </a:r>
            <a:endParaRPr lang="en" altLang="zh-TW" dirty="0">
              <a:solidFill>
                <a:srgbClr val="344645"/>
              </a:solidFill>
              <a:latin typeface="Proxima Nova" panose="02020500000000000000" charset="0"/>
            </a:endParaRPr>
          </a:p>
          <a:p>
            <a:pPr lvl="0"/>
            <a:r>
              <a:rPr lang="en-US" altLang="zh-TW" dirty="0">
                <a:solidFill>
                  <a:srgbClr val="344645"/>
                </a:solidFill>
                <a:latin typeface="Proxima Nova" panose="02020500000000000000" charset="0"/>
              </a:rPr>
              <a:t>	eta = 0.3 </a:t>
            </a:r>
          </a:p>
          <a:p>
            <a:pPr lvl="0"/>
            <a:r>
              <a:rPr lang="en-US" altLang="zh-TW" dirty="0">
                <a:solidFill>
                  <a:srgbClr val="344645"/>
                </a:solidFill>
                <a:latin typeface="Proxima Nova" panose="02020500000000000000" charset="0"/>
              </a:rPr>
              <a:t>	g</a:t>
            </a:r>
            <a:r>
              <a:rPr lang="en" altLang="zh-TW" dirty="0">
                <a:solidFill>
                  <a:srgbClr val="344645"/>
                </a:solidFill>
                <a:latin typeface="Proxima Nova" panose="02020500000000000000" charset="0"/>
              </a:rPr>
              <a:t>amma = </a:t>
            </a:r>
            <a:r>
              <a:rPr lang="en-US" altLang="zh-TW" dirty="0" smtClean="0">
                <a:solidFill>
                  <a:srgbClr val="344645"/>
                </a:solidFill>
                <a:latin typeface="Proxima Nova" panose="02020500000000000000" charset="0"/>
              </a:rPr>
              <a:t>0</a:t>
            </a:r>
            <a:r>
              <a:rPr lang="en" altLang="zh-TW" dirty="0" smtClean="0">
                <a:solidFill>
                  <a:srgbClr val="344645"/>
                </a:solidFill>
                <a:latin typeface="Proxima Nova" panose="02020500000000000000" charset="0"/>
              </a:rPr>
              <a:t> </a:t>
            </a:r>
            <a:endParaRPr lang="en" altLang="zh-TW" dirty="0">
              <a:solidFill>
                <a:srgbClr val="344645"/>
              </a:solidFill>
              <a:latin typeface="Proxima Nova" panose="02020500000000000000" charset="0"/>
            </a:endParaRPr>
          </a:p>
          <a:p>
            <a:pPr lvl="0"/>
            <a:r>
              <a:rPr lang="en-US" altLang="zh-TW" dirty="0">
                <a:solidFill>
                  <a:srgbClr val="344645"/>
                </a:solidFill>
                <a:latin typeface="Proxima Nova" panose="02020500000000000000" charset="0"/>
              </a:rPr>
              <a:t>	c</a:t>
            </a:r>
            <a:r>
              <a:rPr lang="en" altLang="zh-TW" dirty="0">
                <a:solidFill>
                  <a:srgbClr val="344645"/>
                </a:solidFill>
                <a:latin typeface="Proxima Nova" panose="02020500000000000000" charset="0"/>
              </a:rPr>
              <a:t>olsample_bytree = </a:t>
            </a:r>
            <a:r>
              <a:rPr lang="en" altLang="zh-TW" dirty="0" smtClean="0">
                <a:solidFill>
                  <a:srgbClr val="344645"/>
                </a:solidFill>
                <a:latin typeface="Proxima Nova" panose="02020500000000000000" charset="0"/>
              </a:rPr>
              <a:t>0.8 </a:t>
            </a:r>
            <a:r>
              <a:rPr lang="en" altLang="zh-TW" dirty="0">
                <a:solidFill>
                  <a:srgbClr val="344645"/>
                </a:solidFill>
                <a:latin typeface="Proxima Nova" panose="02020500000000000000" charset="0"/>
              </a:rPr>
              <a:t>	</a:t>
            </a:r>
          </a:p>
          <a:p>
            <a:pPr lvl="0"/>
            <a:r>
              <a:rPr lang="en-US" altLang="zh-TW" dirty="0">
                <a:solidFill>
                  <a:srgbClr val="344645"/>
                </a:solidFill>
                <a:latin typeface="Proxima Nova" panose="02020500000000000000" charset="0"/>
              </a:rPr>
              <a:t>	m</a:t>
            </a:r>
            <a:r>
              <a:rPr lang="en" altLang="zh-TW" dirty="0">
                <a:solidFill>
                  <a:srgbClr val="344645"/>
                </a:solidFill>
                <a:latin typeface="Proxima Nova" panose="02020500000000000000" charset="0"/>
              </a:rPr>
              <a:t>in_child_weight = 1</a:t>
            </a:r>
          </a:p>
          <a:p>
            <a:pPr lvl="0"/>
            <a:r>
              <a:rPr lang="en" altLang="zh-TW" dirty="0">
                <a:solidFill>
                  <a:srgbClr val="344645"/>
                </a:solidFill>
                <a:latin typeface="Proxima Nova" panose="02020500000000000000" charset="0"/>
              </a:rPr>
              <a:t>	subsample = </a:t>
            </a:r>
            <a:r>
              <a:rPr lang="en" altLang="zh-TW" dirty="0" smtClean="0">
                <a:solidFill>
                  <a:srgbClr val="344645"/>
                </a:solidFill>
                <a:latin typeface="Proxima Nova" panose="02020500000000000000" charset="0"/>
              </a:rPr>
              <a:t>0.75</a:t>
            </a:r>
            <a:endParaRPr lang="en" altLang="zh-TW" dirty="0">
              <a:solidFill>
                <a:srgbClr val="344645"/>
              </a:solidFill>
              <a:latin typeface="Proxima Nova" panose="02020500000000000000" charset="0"/>
            </a:endParaRPr>
          </a:p>
          <a:p>
            <a:endParaRPr lang="en-US" altLang="zh-TW" dirty="0">
              <a:solidFill>
                <a:srgbClr val="344645"/>
              </a:solidFill>
              <a:latin typeface="Proxima Nova" panose="02020500000000000000" charset="0"/>
            </a:endParaRPr>
          </a:p>
          <a:p>
            <a:endParaRPr lang="en-US" altLang="zh-TW" dirty="0">
              <a:solidFill>
                <a:srgbClr val="344645"/>
              </a:solidFill>
              <a:latin typeface="Proxima Nova" panose="02020500000000000000" charset="0"/>
            </a:endParaRPr>
          </a:p>
        </p:txBody>
      </p:sp>
      <p:pic>
        <p:nvPicPr>
          <p:cNvPr id="6" name="Picture 5" descr="xgbtree_t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859" y="855822"/>
            <a:ext cx="4044518" cy="4044518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Shape 190"/>
          <p:cNvPicPr preferRelativeResize="0"/>
          <p:nvPr/>
        </p:nvPicPr>
        <p:blipFill rotWithShape="1">
          <a:blip r:embed="rId3">
            <a:alphaModFix/>
          </a:blip>
          <a:srcRect l="-45498" t="-42863" r="-5058" b="-7693"/>
          <a:stretch/>
        </p:blipFill>
        <p:spPr>
          <a:xfrm>
            <a:off x="-948700" y="-282088"/>
            <a:ext cx="51435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Shape 1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3400" y="916136"/>
            <a:ext cx="3886200" cy="3886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Shape 192"/>
          <p:cNvSpPr txBox="1"/>
          <p:nvPr/>
        </p:nvSpPr>
        <p:spPr>
          <a:xfrm>
            <a:off x="1056300" y="993101"/>
            <a:ext cx="2920200" cy="31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150" dirty="0">
                <a:highlight>
                  <a:srgbClr val="F8F8F8"/>
                </a:highlight>
              </a:rPr>
              <a:t>Relative importance of variables (top10)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93" name="Shape 193"/>
          <p:cNvSpPr txBox="1"/>
          <p:nvPr/>
        </p:nvSpPr>
        <p:spPr>
          <a:xfrm>
            <a:off x="5057600" y="993101"/>
            <a:ext cx="2920200" cy="31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150">
                <a:highlight>
                  <a:srgbClr val="F8F8F8"/>
                </a:highlight>
              </a:rPr>
              <a:t>Scatter plot of loss.test vs. predicted loss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" name="Flowchart: Process 5"/>
          <p:cNvSpPr/>
          <p:nvPr/>
        </p:nvSpPr>
        <p:spPr>
          <a:xfrm>
            <a:off x="0" y="280327"/>
            <a:ext cx="5112631" cy="508798"/>
          </a:xfrm>
          <a:prstGeom prst="flowChartProcess">
            <a:avLst/>
          </a:prstGeom>
          <a:solidFill>
            <a:schemeClr val="bg2">
              <a:lumMod val="60000"/>
              <a:lumOff val="40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Flowchart: Process 6"/>
          <p:cNvSpPr/>
          <p:nvPr/>
        </p:nvSpPr>
        <p:spPr>
          <a:xfrm>
            <a:off x="0" y="700285"/>
            <a:ext cx="9144000" cy="45719"/>
          </a:xfrm>
          <a:prstGeom prst="flowChartProcess">
            <a:avLst/>
          </a:prstGeom>
          <a:solidFill>
            <a:srgbClr val="122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156299" y="323034"/>
            <a:ext cx="24000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sz="2000" dirty="0">
                <a:latin typeface="Proxima Nova" panose="02020500000000000000" charset="0"/>
              </a:rPr>
              <a:t>Supervised Models </a:t>
            </a:r>
            <a:endParaRPr lang="zh-TW" altLang="en-US" sz="2000" dirty="0">
              <a:latin typeface="Proxima Nova" panose="02020500000000000000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6" name="Shape 206"/>
          <p:cNvGraphicFramePr/>
          <p:nvPr>
            <p:extLst>
              <p:ext uri="{D42A27DB-BD31-4B8C-83A1-F6EECF244321}">
                <p14:modId xmlns:p14="http://schemas.microsoft.com/office/powerpoint/2010/main" val="3410218304"/>
              </p:ext>
            </p:extLst>
          </p:nvPr>
        </p:nvGraphicFramePr>
        <p:xfrm>
          <a:off x="530692" y="859370"/>
          <a:ext cx="7902560" cy="4053600"/>
        </p:xfrm>
        <a:graphic>
          <a:graphicData uri="http://schemas.openxmlformats.org/drawingml/2006/table">
            <a:tbl>
              <a:tblPr>
                <a:noFill/>
                <a:tableStyleId>{B8C288AC-D343-467E-BAF3-54300837BF24}</a:tableStyleId>
              </a:tblPr>
              <a:tblGrid>
                <a:gridCol w="13244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9843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39974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3790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204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3525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000" dirty="0">
                          <a:solidFill>
                            <a:schemeClr val="bg1"/>
                          </a:solidFill>
                          <a:latin typeface="Proxima Nova" panose="02020500000000000000" charset="0"/>
                        </a:rPr>
                        <a:t>Model</a:t>
                      </a:r>
                    </a:p>
                  </a:txBody>
                  <a:tcPr marL="91425" marR="91425" marT="91425" marB="91425">
                    <a:solidFill>
                      <a:srgbClr val="344645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000" dirty="0">
                          <a:solidFill>
                            <a:schemeClr val="bg1"/>
                          </a:solidFill>
                          <a:latin typeface="Proxima Nova" panose="02020500000000000000" charset="0"/>
                        </a:rPr>
                        <a:t>Features</a:t>
                      </a:r>
                      <a:r>
                        <a:rPr lang="en" sz="1000" baseline="0" dirty="0">
                          <a:solidFill>
                            <a:schemeClr val="bg1"/>
                          </a:solidFill>
                          <a:latin typeface="Proxima Nova" panose="02020500000000000000" charset="0"/>
                        </a:rPr>
                        <a:t> Engineering</a:t>
                      </a:r>
                      <a:endParaRPr lang="en" sz="1000" dirty="0">
                        <a:solidFill>
                          <a:schemeClr val="bg1"/>
                        </a:solidFill>
                        <a:latin typeface="Proxima Nova" panose="02020500000000000000" charset="0"/>
                      </a:endParaRPr>
                    </a:p>
                  </a:txBody>
                  <a:tcPr marL="91425" marR="91425" marT="91425" marB="91425">
                    <a:solidFill>
                      <a:srgbClr val="344645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000" dirty="0">
                          <a:solidFill>
                            <a:schemeClr val="bg1"/>
                          </a:solidFill>
                          <a:latin typeface="Proxima Nova" panose="02020500000000000000" charset="0"/>
                        </a:rPr>
                        <a:t>Parameters</a:t>
                      </a:r>
                    </a:p>
                  </a:txBody>
                  <a:tcPr marL="91425" marR="91425" marT="91425" marB="91425">
                    <a:solidFill>
                      <a:srgbClr val="344645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bg1"/>
                          </a:solidFill>
                          <a:latin typeface="Proxima Nova" panose="02020500000000000000" charset="0"/>
                        </a:rPr>
                        <a:t>RMSE</a:t>
                      </a:r>
                    </a:p>
                  </a:txBody>
                  <a:tcPr marL="91425" marR="91425" marT="91425" marB="91425">
                    <a:solidFill>
                      <a:srgbClr val="344645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 dirty="0">
                          <a:solidFill>
                            <a:schemeClr val="bg1"/>
                          </a:solidFill>
                          <a:latin typeface="Proxima Nova" panose="02020500000000000000" charset="0"/>
                        </a:rPr>
                        <a:t>Kaggle Score</a:t>
                      </a:r>
                    </a:p>
                  </a:txBody>
                  <a:tcPr marL="91425" marR="91425" marT="91425" marB="91425">
                    <a:solidFill>
                      <a:srgbClr val="3446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525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000" dirty="0">
                          <a:solidFill>
                            <a:srgbClr val="344645"/>
                          </a:solidFill>
                          <a:latin typeface="Proxima Nova" panose="02020500000000000000" charset="0"/>
                        </a:rPr>
                        <a:t>MLR</a:t>
                      </a:r>
                    </a:p>
                  </a:txBody>
                  <a:tcPr marL="91425" marR="91425" marT="91425" marB="91425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000" dirty="0">
                          <a:solidFill>
                            <a:srgbClr val="344645"/>
                          </a:solidFill>
                          <a:latin typeface="Proxima Nova" panose="02020500000000000000" charset="0"/>
                        </a:rPr>
                        <a:t>Drop NZV</a:t>
                      </a:r>
                    </a:p>
                  </a:txBody>
                  <a:tcPr marL="91425" marR="91425" marT="91425" marB="91425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rgbClr val="344645"/>
                        </a:solidFill>
                        <a:latin typeface="Proxima Nova" panose="02020500000000000000" charset="0"/>
                      </a:endParaRPr>
                    </a:p>
                  </a:txBody>
                  <a:tcPr marL="91425" marR="91425" marT="91425" marB="91425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altLang="zh-TW" sz="1000" dirty="0">
                          <a:solidFill>
                            <a:srgbClr val="344645"/>
                          </a:solidFill>
                          <a:latin typeface="Proxima Nova" panose="02020500000000000000" charset="0"/>
                        </a:rPr>
                        <a:t>0.57659</a:t>
                      </a:r>
                      <a:endParaRPr sz="1000" dirty="0">
                        <a:solidFill>
                          <a:srgbClr val="344645"/>
                        </a:solidFill>
                        <a:latin typeface="Proxima Nova" panose="02020500000000000000" charset="0"/>
                      </a:endParaRPr>
                    </a:p>
                  </a:txBody>
                  <a:tcPr marL="91425" marR="91425" marT="91425" marB="91425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rgbClr val="344645"/>
                        </a:solidFill>
                        <a:latin typeface="Proxima Nova" panose="02020500000000000000" charset="0"/>
                      </a:endParaRPr>
                    </a:p>
                  </a:txBody>
                  <a:tcPr marL="91425" marR="91425" marT="91425" marB="91425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8765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000" dirty="0">
                          <a:solidFill>
                            <a:srgbClr val="344645"/>
                          </a:solidFill>
                          <a:latin typeface="Proxima Nova" panose="02020500000000000000" charset="0"/>
                        </a:rPr>
                        <a:t>MLR</a:t>
                      </a:r>
                    </a:p>
                  </a:txBody>
                  <a:tcPr marL="91425" marR="91425" marT="91425" marB="91425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000" dirty="0">
                          <a:solidFill>
                            <a:srgbClr val="344645"/>
                          </a:solidFill>
                          <a:latin typeface="Proxima Nova" panose="02020500000000000000" charset="0"/>
                        </a:rPr>
                        <a:t>Drop High Cor +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000" dirty="0">
                          <a:solidFill>
                            <a:srgbClr val="344645"/>
                          </a:solidFill>
                          <a:latin typeface="Proxima Nova" panose="02020500000000000000" charset="0"/>
                        </a:rPr>
                        <a:t>New Group</a:t>
                      </a:r>
                    </a:p>
                  </a:txBody>
                  <a:tcPr marL="91425" marR="91425" marT="91425" marB="91425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rgbClr val="344645"/>
                        </a:solidFill>
                        <a:latin typeface="Proxima Nova" panose="02020500000000000000" charset="0"/>
                      </a:endParaRPr>
                    </a:p>
                  </a:txBody>
                  <a:tcPr marL="91425" marR="91425" marT="91425" marB="91425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altLang="zh-TW" sz="1000" dirty="0">
                          <a:solidFill>
                            <a:srgbClr val="344645"/>
                          </a:solidFill>
                          <a:latin typeface="Proxima Nova" panose="02020500000000000000" charset="0"/>
                        </a:rPr>
                        <a:t>0.56557</a:t>
                      </a:r>
                      <a:endParaRPr lang="en" sz="1000" dirty="0">
                        <a:solidFill>
                          <a:srgbClr val="344645"/>
                        </a:solidFill>
                        <a:latin typeface="Proxima Nova" panose="02020500000000000000" charset="0"/>
                      </a:endParaRPr>
                    </a:p>
                  </a:txBody>
                  <a:tcPr marL="91425" marR="91425" marT="91425" marB="91425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rgbClr val="344645"/>
                        </a:solidFill>
                        <a:latin typeface="Proxima Nova" panose="02020500000000000000" charset="0"/>
                      </a:endParaRPr>
                    </a:p>
                  </a:txBody>
                  <a:tcPr marL="91425" marR="91425" marT="91425" marB="91425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525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344645"/>
                          </a:solidFill>
                          <a:latin typeface="Proxima Nova" panose="02020500000000000000" charset="0"/>
                        </a:rPr>
                        <a:t>Ridge </a:t>
                      </a:r>
                    </a:p>
                  </a:txBody>
                  <a:tcPr marL="91425" marR="91425" marT="91425" marB="91425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344645"/>
                          </a:solidFill>
                          <a:latin typeface="Proxima Nova" panose="02020500000000000000" charset="0"/>
                        </a:rPr>
                        <a:t>New Group</a:t>
                      </a:r>
                    </a:p>
                  </a:txBody>
                  <a:tcPr marL="91425" marR="91425" marT="91425" marB="91425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000" dirty="0">
                          <a:solidFill>
                            <a:srgbClr val="344645"/>
                          </a:solidFill>
                          <a:latin typeface="Proxima Nova" panose="02020500000000000000" charset="0"/>
                        </a:rPr>
                        <a:t>Lambda: 1e-05</a:t>
                      </a:r>
                    </a:p>
                  </a:txBody>
                  <a:tcPr marL="91425" marR="91425" marT="91425" marB="91425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000" dirty="0">
                          <a:solidFill>
                            <a:srgbClr val="344645"/>
                          </a:solidFill>
                          <a:latin typeface="Proxima Nova" panose="02020500000000000000" charset="0"/>
                        </a:rPr>
                        <a:t>0.56414</a:t>
                      </a:r>
                    </a:p>
                  </a:txBody>
                  <a:tcPr marL="91425" marR="91425" marT="91425" marB="91425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rgbClr val="344645"/>
                        </a:solidFill>
                        <a:latin typeface="Proxima Nova" panose="02020500000000000000" charset="0"/>
                      </a:endParaRPr>
                    </a:p>
                  </a:txBody>
                  <a:tcPr marL="91425" marR="91425" marT="91425" marB="91425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3525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344645"/>
                          </a:solidFill>
                          <a:latin typeface="Proxima Nova" panose="02020500000000000000" charset="0"/>
                        </a:rPr>
                        <a:t>Lasso</a:t>
                      </a:r>
                    </a:p>
                  </a:txBody>
                  <a:tcPr marL="91425" marR="91425" marT="91425" marB="91425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344645"/>
                          </a:solidFill>
                          <a:latin typeface="Proxima Nova" panose="02020500000000000000" charset="0"/>
                        </a:rPr>
                        <a:t>New Group</a:t>
                      </a:r>
                    </a:p>
                  </a:txBody>
                  <a:tcPr marL="91425" marR="91425" marT="91425" marB="91425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000" dirty="0">
                          <a:solidFill>
                            <a:srgbClr val="344645"/>
                          </a:solidFill>
                          <a:latin typeface="Proxima Nova" panose="02020500000000000000" charset="0"/>
                        </a:rPr>
                        <a:t>Lmabda: 1.592283e-05</a:t>
                      </a:r>
                    </a:p>
                  </a:txBody>
                  <a:tcPr marL="91425" marR="91425" marT="91425" marB="91425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000" dirty="0">
                          <a:solidFill>
                            <a:srgbClr val="344645"/>
                          </a:solidFill>
                          <a:latin typeface="Proxima Nova" panose="02020500000000000000" charset="0"/>
                        </a:rPr>
                        <a:t>0.56415</a:t>
                      </a:r>
                    </a:p>
                  </a:txBody>
                  <a:tcPr marL="91425" marR="91425" marT="91425" marB="91425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rgbClr val="344645"/>
                        </a:solidFill>
                        <a:latin typeface="Proxima Nova" panose="02020500000000000000" charset="0"/>
                      </a:endParaRPr>
                    </a:p>
                  </a:txBody>
                  <a:tcPr marL="91425" marR="91425" marT="91425" marB="91425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3525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344645"/>
                          </a:solidFill>
                          <a:latin typeface="Proxima Nova" panose="02020500000000000000" charset="0"/>
                        </a:rPr>
                        <a:t>RandomForest </a:t>
                      </a:r>
                    </a:p>
                  </a:txBody>
                  <a:tcPr marL="91425" marR="91425" marT="91425" marB="91425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344645"/>
                          </a:solidFill>
                          <a:latin typeface="Proxima Nova" panose="02020500000000000000" charset="0"/>
                        </a:rPr>
                        <a:t>Drop NZV</a:t>
                      </a:r>
                    </a:p>
                  </a:txBody>
                  <a:tcPr marL="91425" marR="91425" marT="91425" marB="91425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1000" dirty="0">
                          <a:solidFill>
                            <a:srgbClr val="344645"/>
                          </a:solidFill>
                          <a:latin typeface="Proxima Nova" panose="02020500000000000000" charset="0"/>
                        </a:rPr>
                        <a:t>N</a:t>
                      </a:r>
                      <a:r>
                        <a:rPr lang="en" sz="1000" dirty="0">
                          <a:solidFill>
                            <a:srgbClr val="344645"/>
                          </a:solidFill>
                          <a:latin typeface="Proxima Nova" panose="02020500000000000000" charset="0"/>
                        </a:rPr>
                        <a:t>tree: 500</a:t>
                      </a:r>
                      <a:r>
                        <a:rPr lang="en" sz="1000" baseline="0" dirty="0">
                          <a:solidFill>
                            <a:srgbClr val="344645"/>
                          </a:solidFill>
                          <a:latin typeface="Proxima Nova" panose="02020500000000000000" charset="0"/>
                        </a:rPr>
                        <a:t>  mtry = 51 </a:t>
                      </a:r>
                      <a:endParaRPr lang="en" sz="1000" dirty="0">
                        <a:solidFill>
                          <a:srgbClr val="344645"/>
                        </a:solidFill>
                        <a:latin typeface="Proxima Nova" panose="02020500000000000000" charset="0"/>
                      </a:endParaRPr>
                    </a:p>
                  </a:txBody>
                  <a:tcPr marL="91425" marR="91425" marT="91425" marB="91425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344645"/>
                          </a:solidFill>
                          <a:latin typeface="Proxima Nova" panose="02020500000000000000" charset="0"/>
                        </a:rPr>
                        <a:t>2014.217</a:t>
                      </a:r>
                    </a:p>
                  </a:txBody>
                  <a:tcPr marL="91425" marR="91425" marT="91425" marB="91425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rgbClr val="344645"/>
                        </a:solidFill>
                        <a:latin typeface="Proxima Nova" panose="02020500000000000000" charset="0"/>
                      </a:endParaRPr>
                    </a:p>
                  </a:txBody>
                  <a:tcPr marL="91425" marR="91425" marT="91425" marB="91425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8765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 dirty="0">
                          <a:solidFill>
                            <a:srgbClr val="344645"/>
                          </a:solidFill>
                          <a:latin typeface="Proxima Nova" panose="02020500000000000000" charset="0"/>
                        </a:rPr>
                        <a:t>GBM</a:t>
                      </a:r>
                    </a:p>
                  </a:txBody>
                  <a:tcPr marL="91425" marR="91425" marT="91425" marB="91425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344645"/>
                          </a:solidFill>
                          <a:latin typeface="Proxima Nova" panose="02020500000000000000" charset="0"/>
                        </a:rPr>
                        <a:t>Drop NZV</a:t>
                      </a:r>
                    </a:p>
                  </a:txBody>
                  <a:tcPr marL="91425" marR="91425" marT="91425" marB="91425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 dirty="0">
                          <a:solidFill>
                            <a:srgbClr val="344645"/>
                          </a:solidFill>
                          <a:latin typeface="Proxima Nova" panose="02020500000000000000" charset="0"/>
                        </a:rPr>
                        <a:t>N</a:t>
                      </a:r>
                      <a:r>
                        <a:rPr lang="en" sz="1000" dirty="0">
                          <a:solidFill>
                            <a:srgbClr val="344645"/>
                          </a:solidFill>
                          <a:latin typeface="Proxima Nova" panose="02020500000000000000" charset="0"/>
                        </a:rPr>
                        <a:t>tree: 2640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 dirty="0">
                          <a:solidFill>
                            <a:srgbClr val="344645"/>
                          </a:solidFill>
                          <a:latin typeface="Proxima Nova" panose="02020500000000000000" charset="0"/>
                        </a:rPr>
                        <a:t>n.</a:t>
                      </a:r>
                      <a:r>
                        <a:rPr lang="en-US" sz="1000" dirty="0">
                          <a:solidFill>
                            <a:srgbClr val="344645"/>
                          </a:solidFill>
                          <a:latin typeface="Proxima Nova" panose="02020500000000000000" charset="0"/>
                        </a:rPr>
                        <a:t>M</a:t>
                      </a:r>
                      <a:r>
                        <a:rPr lang="en" sz="1000" dirty="0">
                          <a:solidFill>
                            <a:srgbClr val="344645"/>
                          </a:solidFill>
                          <a:latin typeface="Proxima Nova" panose="02020500000000000000" charset="0"/>
                        </a:rPr>
                        <a:t>inobsev: 20 </a:t>
                      </a:r>
                    </a:p>
                  </a:txBody>
                  <a:tcPr marL="91425" marR="91425" marT="91425" marB="91425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 dirty="0">
                          <a:solidFill>
                            <a:srgbClr val="344645"/>
                          </a:solidFill>
                          <a:latin typeface="Proxima Nova" panose="02020500000000000000" charset="0"/>
                        </a:rPr>
                        <a:t>0.51</a:t>
                      </a:r>
                    </a:p>
                  </a:txBody>
                  <a:tcPr marL="91425" marR="91425" marT="91425" marB="91425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 b="1" dirty="0">
                          <a:solidFill>
                            <a:srgbClr val="344645"/>
                          </a:solidFill>
                          <a:latin typeface="Proxima Nova" panose="02020500000000000000" charset="0"/>
                        </a:rPr>
                        <a:t>1162.22589</a:t>
                      </a:r>
                    </a:p>
                  </a:txBody>
                  <a:tcPr marL="91425" marR="91425" marT="91425" marB="91425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40205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344645"/>
                          </a:solidFill>
                          <a:latin typeface="Proxima Nova" panose="02020500000000000000" charset="0"/>
                        </a:rPr>
                        <a:t>XGB (xgbTree)</a:t>
                      </a:r>
                    </a:p>
                  </a:txBody>
                  <a:tcPr marL="91425" marR="91425" marT="91425" marB="91425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344645"/>
                          </a:solidFill>
                          <a:latin typeface="Proxima Nova" panose="02020500000000000000" charset="0"/>
                        </a:rPr>
                        <a:t>New Group</a:t>
                      </a:r>
                    </a:p>
                  </a:txBody>
                  <a:tcPr marL="91425" marR="91425" marT="91425" marB="91425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" altLang="zh-TW" sz="1000" b="0" dirty="0">
                          <a:solidFill>
                            <a:srgbClr val="344645"/>
                          </a:solidFill>
                          <a:latin typeface="Proxima Nova" panose="02020500000000000000" charset="0"/>
                        </a:rPr>
                        <a:t>nrounds = 300</a:t>
                      </a:r>
                    </a:p>
                    <a:p>
                      <a:pPr lvl="0"/>
                      <a:r>
                        <a:rPr lang="en-US" altLang="zh-TW" sz="1000" b="0" dirty="0">
                          <a:solidFill>
                            <a:srgbClr val="344645"/>
                          </a:solidFill>
                          <a:latin typeface="Proxima Nova" panose="02020500000000000000" charset="0"/>
                        </a:rPr>
                        <a:t>m</a:t>
                      </a:r>
                      <a:r>
                        <a:rPr lang="en" altLang="zh-TW" sz="1000" b="0" dirty="0">
                          <a:solidFill>
                            <a:srgbClr val="344645"/>
                          </a:solidFill>
                          <a:latin typeface="Proxima Nova" panose="02020500000000000000" charset="0"/>
                        </a:rPr>
                        <a:t>ax_depth = 4</a:t>
                      </a:r>
                    </a:p>
                    <a:p>
                      <a:pPr lvl="0"/>
                      <a:r>
                        <a:rPr lang="en-US" altLang="zh-TW" sz="1000" b="0" dirty="0">
                          <a:solidFill>
                            <a:srgbClr val="344645"/>
                          </a:solidFill>
                          <a:latin typeface="Proxima Nova" panose="02020500000000000000" charset="0"/>
                        </a:rPr>
                        <a:t>eta = 0.3 </a:t>
                      </a:r>
                    </a:p>
                    <a:p>
                      <a:pPr lvl="0"/>
                      <a:r>
                        <a:rPr lang="en-US" altLang="zh-TW" sz="1000" b="0" dirty="0">
                          <a:solidFill>
                            <a:srgbClr val="344645"/>
                          </a:solidFill>
                          <a:latin typeface="Proxima Nova" panose="02020500000000000000" charset="0"/>
                        </a:rPr>
                        <a:t>g</a:t>
                      </a:r>
                      <a:r>
                        <a:rPr lang="en" altLang="zh-TW" sz="1000" b="0" dirty="0">
                          <a:solidFill>
                            <a:srgbClr val="344645"/>
                          </a:solidFill>
                          <a:latin typeface="Proxima Nova" panose="02020500000000000000" charset="0"/>
                        </a:rPr>
                        <a:t>amma = 0.2</a:t>
                      </a:r>
                    </a:p>
                    <a:p>
                      <a:pPr lvl="0"/>
                      <a:r>
                        <a:rPr lang="en-US" altLang="zh-TW" sz="1000" b="0" dirty="0">
                          <a:solidFill>
                            <a:srgbClr val="344645"/>
                          </a:solidFill>
                          <a:latin typeface="Proxima Nova" panose="02020500000000000000" charset="0"/>
                        </a:rPr>
                        <a:t>c</a:t>
                      </a:r>
                      <a:r>
                        <a:rPr lang="en" altLang="zh-TW" sz="1000" b="0" dirty="0">
                          <a:solidFill>
                            <a:srgbClr val="344645"/>
                          </a:solidFill>
                          <a:latin typeface="Proxima Nova" panose="02020500000000000000" charset="0"/>
                        </a:rPr>
                        <a:t>olsample_bytree =0.6	</a:t>
                      </a:r>
                    </a:p>
                    <a:p>
                      <a:pPr lvl="0"/>
                      <a:r>
                        <a:rPr lang="en-US" altLang="zh-TW" sz="1000" b="0" dirty="0">
                          <a:solidFill>
                            <a:srgbClr val="344645"/>
                          </a:solidFill>
                          <a:latin typeface="Proxima Nova" panose="02020500000000000000" charset="0"/>
                        </a:rPr>
                        <a:t>m</a:t>
                      </a:r>
                      <a:r>
                        <a:rPr lang="en" altLang="zh-TW" sz="1000" b="0" dirty="0">
                          <a:solidFill>
                            <a:srgbClr val="344645"/>
                          </a:solidFill>
                          <a:latin typeface="Proxima Nova" panose="02020500000000000000" charset="0"/>
                        </a:rPr>
                        <a:t>in_child_weight = 1</a:t>
                      </a:r>
                    </a:p>
                    <a:p>
                      <a:pPr lvl="0"/>
                      <a:r>
                        <a:rPr lang="en" altLang="zh-TW" sz="1000" b="0" dirty="0">
                          <a:solidFill>
                            <a:srgbClr val="344645"/>
                          </a:solidFill>
                          <a:latin typeface="Proxima Nova" panose="02020500000000000000" charset="0"/>
                        </a:rPr>
                        <a:t>subsample = 0.85</a:t>
                      </a:r>
                    </a:p>
                    <a:p>
                      <a:pPr marL="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000" dirty="0">
                        <a:solidFill>
                          <a:srgbClr val="344645"/>
                        </a:solidFill>
                        <a:latin typeface="Proxima Nova" panose="02020500000000000000" charset="0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000" dirty="0">
                          <a:solidFill>
                            <a:srgbClr val="344645"/>
                          </a:solidFill>
                          <a:latin typeface="Proxima Nova" panose="02020500000000000000" charset="0"/>
                        </a:rPr>
                        <a:t>0.5451</a:t>
                      </a:r>
                    </a:p>
                  </a:txBody>
                  <a:tcPr marL="91425" marR="91425" marT="91425" marB="91425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 dirty="0">
                        <a:solidFill>
                          <a:srgbClr val="344645"/>
                        </a:solidFill>
                        <a:latin typeface="Proxima Nova" panose="02020500000000000000" charset="0"/>
                      </a:endParaRPr>
                    </a:p>
                  </a:txBody>
                  <a:tcPr marL="91425" marR="91425" marT="91425" marB="91425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4" name="Flowchart: Process 3"/>
          <p:cNvSpPr/>
          <p:nvPr/>
        </p:nvSpPr>
        <p:spPr>
          <a:xfrm>
            <a:off x="0" y="280327"/>
            <a:ext cx="5112631" cy="508798"/>
          </a:xfrm>
          <a:prstGeom prst="flowChartProcess">
            <a:avLst/>
          </a:prstGeom>
          <a:solidFill>
            <a:schemeClr val="bg2">
              <a:lumMod val="60000"/>
              <a:lumOff val="40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Flowchart: Process 4"/>
          <p:cNvSpPr/>
          <p:nvPr/>
        </p:nvSpPr>
        <p:spPr>
          <a:xfrm>
            <a:off x="0" y="700285"/>
            <a:ext cx="9144000" cy="45719"/>
          </a:xfrm>
          <a:prstGeom prst="flowChartProcess">
            <a:avLst/>
          </a:prstGeom>
          <a:solidFill>
            <a:srgbClr val="122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05" name="Shape 205"/>
          <p:cNvSpPr txBox="1">
            <a:spLocks noGrp="1"/>
          </p:cNvSpPr>
          <p:nvPr>
            <p:ph type="title"/>
          </p:nvPr>
        </p:nvSpPr>
        <p:spPr>
          <a:xfrm>
            <a:off x="221672" y="280327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000" dirty="0"/>
              <a:t>Results and Finding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/>
          <p:cNvSpPr/>
          <p:nvPr/>
        </p:nvSpPr>
        <p:spPr>
          <a:xfrm>
            <a:off x="0" y="280327"/>
            <a:ext cx="5112631" cy="508798"/>
          </a:xfrm>
          <a:prstGeom prst="flowChartProcess">
            <a:avLst/>
          </a:prstGeom>
          <a:solidFill>
            <a:schemeClr val="bg2">
              <a:lumMod val="60000"/>
              <a:lumOff val="40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Flowchart: Process 4"/>
          <p:cNvSpPr/>
          <p:nvPr/>
        </p:nvSpPr>
        <p:spPr>
          <a:xfrm>
            <a:off x="0" y="700285"/>
            <a:ext cx="9144000" cy="45719"/>
          </a:xfrm>
          <a:prstGeom prst="flowChartProcess">
            <a:avLst/>
          </a:prstGeom>
          <a:solidFill>
            <a:srgbClr val="122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11" name="Shape 211"/>
          <p:cNvSpPr txBox="1">
            <a:spLocks noGrp="1"/>
          </p:cNvSpPr>
          <p:nvPr>
            <p:ph type="title"/>
          </p:nvPr>
        </p:nvSpPr>
        <p:spPr>
          <a:xfrm>
            <a:off x="311700" y="280327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000" dirty="0"/>
              <a:t>Future Works</a:t>
            </a:r>
          </a:p>
        </p:txBody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0" y="989947"/>
            <a:ext cx="4800931" cy="185396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  <a:buAutoNum type="arabicPeriod"/>
            </a:pPr>
            <a:r>
              <a:rPr lang="en" sz="1200" b="1" dirty="0">
                <a:solidFill>
                  <a:srgbClr val="344645"/>
                </a:solidFill>
              </a:rPr>
              <a:t>Gradient Boosting with “zv”</a:t>
            </a:r>
            <a:endParaRPr sz="1200" b="1" dirty="0">
              <a:solidFill>
                <a:srgbClr val="344645"/>
              </a:solidFill>
            </a:endParaRPr>
          </a:p>
          <a:p>
            <a:pPr marL="971550" lvl="0" indent="-285750" rtl="0"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" sz="1200" dirty="0">
                <a:solidFill>
                  <a:srgbClr val="344645"/>
                </a:solidFill>
              </a:rPr>
              <a:t>“nzv” cut off the variables with 5% less variance</a:t>
            </a:r>
          </a:p>
          <a:p>
            <a:pPr marL="971550" lvl="0" indent="-285750" rtl="0"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" sz="1200" dirty="0">
                <a:solidFill>
                  <a:srgbClr val="344645"/>
                </a:solidFill>
              </a:rPr>
              <a:t>The kaggle score of our best boosting model is 5.6% higher than rank 1</a:t>
            </a:r>
          </a:p>
          <a:p>
            <a:pPr marL="971550" lvl="0" indent="-285750"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" sz="1200" dirty="0">
                <a:solidFill>
                  <a:srgbClr val="344645"/>
                </a:solidFill>
              </a:rPr>
              <a:t>With all variables, tune the parameter again</a:t>
            </a:r>
          </a:p>
          <a:p>
            <a:pPr marL="971550" lvl="0" indent="-285750">
              <a:spcBef>
                <a:spcPts val="0"/>
              </a:spcBef>
              <a:buFont typeface="Wingdings" panose="05000000000000000000" pitchFamily="2" charset="2"/>
              <a:buChar char="l"/>
            </a:pPr>
            <a:endParaRPr lang="en" sz="1200" dirty="0"/>
          </a:p>
          <a:p>
            <a:pPr marL="971550" lvl="0" indent="-285750">
              <a:spcBef>
                <a:spcPts val="0"/>
              </a:spcBef>
              <a:buFont typeface="Wingdings" panose="05000000000000000000" pitchFamily="2" charset="2"/>
              <a:buChar char="l"/>
            </a:pPr>
            <a:endParaRPr lang="en" sz="1200" dirty="0"/>
          </a:p>
        </p:txBody>
      </p:sp>
      <p:sp>
        <p:nvSpPr>
          <p:cNvPr id="2" name="Rectangle 1"/>
          <p:cNvSpPr/>
          <p:nvPr/>
        </p:nvSpPr>
        <p:spPr>
          <a:xfrm>
            <a:off x="0" y="2980829"/>
            <a:ext cx="50638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" altLang="zh-TW" sz="1200" b="1" dirty="0">
                <a:solidFill>
                  <a:srgbClr val="344645"/>
                </a:solidFill>
                <a:latin typeface="Proxima Nova" panose="02020500000000000000" charset="0"/>
              </a:rPr>
              <a:t>2.       Transform the y value-----reduce the variance?</a:t>
            </a:r>
          </a:p>
          <a:p>
            <a:pPr lvl="0"/>
            <a:endParaRPr lang="en" altLang="zh-TW" sz="1200" b="1" dirty="0">
              <a:solidFill>
                <a:srgbClr val="344645"/>
              </a:solidFill>
              <a:latin typeface="Proxima Nova" panose="02020500000000000000" charset="0"/>
            </a:endParaRPr>
          </a:p>
          <a:p>
            <a:pPr lvl="0"/>
            <a:r>
              <a:rPr lang="en" altLang="zh-TW" sz="1200" b="1" dirty="0">
                <a:solidFill>
                  <a:srgbClr val="344645"/>
                </a:solidFill>
                <a:latin typeface="Proxima Nova" panose="02020500000000000000" charset="0"/>
              </a:rPr>
              <a:t>3.       Stacking different models to get higher accuracy</a:t>
            </a:r>
          </a:p>
        </p:txBody>
      </p:sp>
      <p:pic>
        <p:nvPicPr>
          <p:cNvPr id="7" name="Shape 219" descr="logY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0008" y="756987"/>
            <a:ext cx="2829946" cy="212762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Shape 220" descr="logY_plus100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7606" y="2884616"/>
            <a:ext cx="2635632" cy="212762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Shape 221" descr="logYplus200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42363" y="2895600"/>
            <a:ext cx="2736272" cy="213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Process 1"/>
          <p:cNvSpPr/>
          <p:nvPr/>
        </p:nvSpPr>
        <p:spPr>
          <a:xfrm>
            <a:off x="0" y="280327"/>
            <a:ext cx="5112631" cy="508798"/>
          </a:xfrm>
          <a:prstGeom prst="flowChartProcess">
            <a:avLst/>
          </a:prstGeom>
          <a:solidFill>
            <a:schemeClr val="bg2">
              <a:lumMod val="60000"/>
              <a:lumOff val="40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204908" y="173304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 dirty="0">
                <a:solidFill>
                  <a:srgbClr val="0D1D15"/>
                </a:solidFill>
                <a:latin typeface="Proxima Nova" panose="02020500000000000000" charset="0"/>
                <a:ea typeface="Consolas"/>
                <a:cs typeface="Consolas"/>
                <a:sym typeface="Consolas"/>
              </a:rPr>
              <a:t>Content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4206904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44500" lvl="0" indent="-342900" rtl="0">
              <a:lnSpc>
                <a:spcPct val="15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1600" dirty="0"/>
              <a:t>Workflow </a:t>
            </a:r>
          </a:p>
          <a:p>
            <a:pPr marL="444500" lvl="0" indent="-342900" rtl="0">
              <a:lnSpc>
                <a:spcPct val="15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1600" dirty="0"/>
              <a:t>EDA</a:t>
            </a:r>
          </a:p>
          <a:p>
            <a:pPr marL="444500" lvl="0" indent="-342900" rtl="0">
              <a:lnSpc>
                <a:spcPct val="15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1600" dirty="0"/>
              <a:t>Initial Features Selection</a:t>
            </a:r>
          </a:p>
          <a:p>
            <a:pPr marL="444500" lvl="0" indent="-342900" rtl="0">
              <a:lnSpc>
                <a:spcPct val="15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1600" dirty="0"/>
              <a:t>Feature Engineering  </a:t>
            </a:r>
          </a:p>
          <a:p>
            <a:pPr lvl="0">
              <a:spcBef>
                <a:spcPts val="0"/>
              </a:spcBef>
              <a:buNone/>
            </a:pPr>
            <a:r>
              <a:rPr lang="en" dirty="0"/>
              <a:t> </a:t>
            </a:r>
          </a:p>
        </p:txBody>
      </p:sp>
      <p:sp>
        <p:nvSpPr>
          <p:cNvPr id="4" name="Shape 73"/>
          <p:cNvSpPr txBox="1">
            <a:spLocks/>
          </p:cNvSpPr>
          <p:nvPr/>
        </p:nvSpPr>
        <p:spPr>
          <a:xfrm>
            <a:off x="4518604" y="1076275"/>
            <a:ext cx="4206904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buNone/>
              <a:defRPr sz="18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None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None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None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None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None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None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None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None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4445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sz="1600" dirty="0"/>
              <a:t>Supervised Learning</a:t>
            </a:r>
          </a:p>
          <a:p>
            <a:pPr marL="4445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sz="1600" dirty="0"/>
              <a:t>Results and Finding </a:t>
            </a:r>
          </a:p>
          <a:p>
            <a:pPr marL="457200" indent="-355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sz="1600" dirty="0"/>
              <a:t>Future Works</a:t>
            </a:r>
          </a:p>
          <a:p>
            <a:r>
              <a:rPr lang="en" dirty="0"/>
              <a:t> </a:t>
            </a:r>
          </a:p>
        </p:txBody>
      </p:sp>
      <p:sp>
        <p:nvSpPr>
          <p:cNvPr id="3" name="Flowchart: Process 2"/>
          <p:cNvSpPr/>
          <p:nvPr/>
        </p:nvSpPr>
        <p:spPr>
          <a:xfrm>
            <a:off x="0" y="700285"/>
            <a:ext cx="9144000" cy="45719"/>
          </a:xfrm>
          <a:prstGeom prst="flowChartProcess">
            <a:avLst/>
          </a:prstGeom>
          <a:solidFill>
            <a:srgbClr val="122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66"/>
            <a:ext cx="9144000" cy="514023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Process 4"/>
          <p:cNvSpPr/>
          <p:nvPr/>
        </p:nvSpPr>
        <p:spPr>
          <a:xfrm>
            <a:off x="0" y="280327"/>
            <a:ext cx="5112631" cy="508798"/>
          </a:xfrm>
          <a:prstGeom prst="flowChartProcess">
            <a:avLst/>
          </a:prstGeom>
          <a:solidFill>
            <a:schemeClr val="bg2">
              <a:lumMod val="60000"/>
              <a:lumOff val="40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Flowchart: Process 5"/>
          <p:cNvSpPr/>
          <p:nvPr/>
        </p:nvSpPr>
        <p:spPr>
          <a:xfrm>
            <a:off x="0" y="700285"/>
            <a:ext cx="9144000" cy="45719"/>
          </a:xfrm>
          <a:prstGeom prst="flowChartProcess">
            <a:avLst/>
          </a:prstGeom>
          <a:solidFill>
            <a:srgbClr val="122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000" dirty="0"/>
              <a:t>Graphic EDA: Output Variable</a:t>
            </a:r>
          </a:p>
        </p:txBody>
      </p:sp>
      <p:pic>
        <p:nvPicPr>
          <p:cNvPr id="96" name="Shape 96" descr="Density Plot of Los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500" y="1095375"/>
            <a:ext cx="3886200" cy="356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Shape 97" descr="Density of Transformation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1500" y="1095375"/>
            <a:ext cx="3886200" cy="35623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01810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/>
        </p:nvSpPr>
        <p:spPr>
          <a:xfrm>
            <a:off x="0" y="280327"/>
            <a:ext cx="5112631" cy="508798"/>
          </a:xfrm>
          <a:prstGeom prst="flowChartProcess">
            <a:avLst/>
          </a:prstGeom>
          <a:solidFill>
            <a:schemeClr val="bg2">
              <a:lumMod val="60000"/>
              <a:lumOff val="40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Flowchart: Process 6"/>
          <p:cNvSpPr/>
          <p:nvPr/>
        </p:nvSpPr>
        <p:spPr>
          <a:xfrm>
            <a:off x="0" y="700285"/>
            <a:ext cx="9144000" cy="45719"/>
          </a:xfrm>
          <a:prstGeom prst="flowChartProcess">
            <a:avLst/>
          </a:prstGeom>
          <a:solidFill>
            <a:srgbClr val="122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 dirty="0"/>
              <a:t>Numeric Graphic: Dataset</a:t>
            </a: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435487671"/>
              </p:ext>
            </p:extLst>
          </p:nvPr>
        </p:nvGraphicFramePr>
        <p:xfrm>
          <a:off x="1371600" y="1371600"/>
          <a:ext cx="6324600" cy="29163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/>
          <p:cNvSpPr/>
          <p:nvPr/>
        </p:nvSpPr>
        <p:spPr>
          <a:xfrm>
            <a:off x="0" y="280327"/>
            <a:ext cx="5112631" cy="508798"/>
          </a:xfrm>
          <a:prstGeom prst="flowChartProcess">
            <a:avLst/>
          </a:prstGeom>
          <a:solidFill>
            <a:schemeClr val="bg2">
              <a:lumMod val="60000"/>
              <a:lumOff val="40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Flowchart: Process 4"/>
          <p:cNvSpPr/>
          <p:nvPr/>
        </p:nvSpPr>
        <p:spPr>
          <a:xfrm>
            <a:off x="0" y="700285"/>
            <a:ext cx="9144000" cy="45719"/>
          </a:xfrm>
          <a:prstGeom prst="flowChartProcess">
            <a:avLst/>
          </a:prstGeom>
          <a:solidFill>
            <a:srgbClr val="122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76173" y="248376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000" dirty="0"/>
              <a:t>Numeric Graphic: The Categorical Variables</a:t>
            </a:r>
          </a:p>
        </p:txBody>
      </p:sp>
      <p:graphicFrame>
        <p:nvGraphicFramePr>
          <p:cNvPr id="90" name="Shape 90"/>
          <p:cNvGraphicFramePr/>
          <p:nvPr>
            <p:extLst>
              <p:ext uri="{D42A27DB-BD31-4B8C-83A1-F6EECF244321}">
                <p14:modId xmlns:p14="http://schemas.microsoft.com/office/powerpoint/2010/main" val="408405068"/>
              </p:ext>
            </p:extLst>
          </p:nvPr>
        </p:nvGraphicFramePr>
        <p:xfrm>
          <a:off x="886690" y="961159"/>
          <a:ext cx="7228609" cy="3870690"/>
        </p:xfrm>
        <a:graphic>
          <a:graphicData uri="http://schemas.openxmlformats.org/drawingml/2006/table">
            <a:tbl>
              <a:tblPr>
                <a:noFill/>
                <a:tableStyleId>{B8C288AC-D343-467E-BAF3-54300837BF24}</a:tableStyleId>
              </a:tblPr>
              <a:tblGrid>
                <a:gridCol w="11961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9621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dirty="0">
                          <a:solidFill>
                            <a:schemeClr val="bg1"/>
                          </a:solidFill>
                          <a:latin typeface="Proxima Nova" panose="02020500000000000000" charset="0"/>
                        </a:rPr>
                        <a:t>Variable</a:t>
                      </a:r>
                    </a:p>
                  </a:txBody>
                  <a:tcPr marL="91425" marR="91425" marT="91425" marB="91425" anchor="ctr">
                    <a:solidFill>
                      <a:srgbClr val="34464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bg1"/>
                          </a:solidFill>
                          <a:latin typeface="Proxima Nova" panose="02020500000000000000" charset="0"/>
                        </a:rPr>
                        <a:t>Train</a:t>
                      </a:r>
                    </a:p>
                  </a:txBody>
                  <a:tcPr marL="91425" marR="91425" marT="91425" marB="91425" anchor="ctr">
                    <a:solidFill>
                      <a:srgbClr val="34464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bg1"/>
                          </a:solidFill>
                          <a:latin typeface="Proxima Nova" panose="02020500000000000000" charset="0"/>
                        </a:rPr>
                        <a:t>Test</a:t>
                      </a:r>
                    </a:p>
                  </a:txBody>
                  <a:tcPr marL="91425" marR="91425" marT="91425" marB="91425" anchor="ctr">
                    <a:solidFill>
                      <a:srgbClr val="34464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bg1"/>
                          </a:solidFill>
                          <a:latin typeface="Proxima Nova" panose="02020500000000000000" charset="0"/>
                        </a:rPr>
                        <a:t>Variable</a:t>
                      </a:r>
                    </a:p>
                  </a:txBody>
                  <a:tcPr marL="91425" marR="91425" marT="91425" marB="91425" anchor="ctr">
                    <a:solidFill>
                      <a:srgbClr val="34464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dirty="0">
                          <a:solidFill>
                            <a:schemeClr val="bg1"/>
                          </a:solidFill>
                          <a:latin typeface="Proxima Nova" panose="02020500000000000000" charset="0"/>
                        </a:rPr>
                        <a:t>Train</a:t>
                      </a:r>
                    </a:p>
                  </a:txBody>
                  <a:tcPr marL="91425" marR="91425" marT="91425" marB="91425" anchor="ctr">
                    <a:solidFill>
                      <a:srgbClr val="34464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dirty="0">
                          <a:solidFill>
                            <a:schemeClr val="bg1"/>
                          </a:solidFill>
                          <a:latin typeface="Proxima Nova" panose="02020500000000000000" charset="0"/>
                        </a:rPr>
                        <a:t>Test</a:t>
                      </a:r>
                    </a:p>
                  </a:txBody>
                  <a:tcPr marL="91425" marR="91425" marT="91425" marB="91425" anchor="ctr">
                    <a:solidFill>
                      <a:srgbClr val="3446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621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dirty="0">
                          <a:latin typeface="Proxima Nova" panose="02020500000000000000" charset="0"/>
                        </a:rPr>
                        <a:t>cat89</a:t>
                      </a:r>
                    </a:p>
                  </a:txBody>
                  <a:tcPr marL="91425" marR="91425" marT="91425" marB="91425" anchor="ctr">
                    <a:solidFill>
                      <a:srgbClr val="B7C7C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dirty="0">
                          <a:latin typeface="Proxima Nova" panose="02020500000000000000" charset="0"/>
                        </a:rPr>
                        <a:t>I</a:t>
                      </a:r>
                    </a:p>
                  </a:txBody>
                  <a:tcPr marL="91425" marR="91425" marT="91425" marB="91425" anchor="ctr">
                    <a:solidFill>
                      <a:srgbClr val="B7C7C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Proxima Nova" panose="02020500000000000000" charset="0"/>
                        </a:rPr>
                        <a:t>F</a:t>
                      </a:r>
                    </a:p>
                  </a:txBody>
                  <a:tcPr marL="91425" marR="91425" marT="91425" marB="91425" anchor="ctr">
                    <a:solidFill>
                      <a:srgbClr val="B7C7C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Proxima Nova" panose="02020500000000000000" charset="0"/>
                        </a:rPr>
                        <a:t>cat105</a:t>
                      </a:r>
                    </a:p>
                  </a:txBody>
                  <a:tcPr marL="91425" marR="91425" marT="91425" marB="91425" anchor="ctr">
                    <a:solidFill>
                      <a:srgbClr val="B7C7C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Proxima Nova" panose="02020500000000000000" charset="0"/>
                        </a:rPr>
                        <a:t>R S</a:t>
                      </a:r>
                    </a:p>
                  </a:txBody>
                  <a:tcPr marL="91425" marR="91425" marT="91425" marB="91425" anchor="ctr">
                    <a:solidFill>
                      <a:srgbClr val="B7C7C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>
                        <a:latin typeface="Proxima Nova" panose="02020500000000000000" charset="0"/>
                      </a:endParaRPr>
                    </a:p>
                  </a:txBody>
                  <a:tcPr marL="91425" marR="91425" marT="91425" marB="91425" anchor="ctr">
                    <a:solidFill>
                      <a:srgbClr val="B7C7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621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Proxima Nova" panose="02020500000000000000" charset="0"/>
                        </a:rPr>
                        <a:t>cat90</a:t>
                      </a:r>
                    </a:p>
                  </a:txBody>
                  <a:tcPr marL="91425" marR="91425" marT="91425" marB="91425" anchor="ctr">
                    <a:solidFill>
                      <a:srgbClr val="B7C7C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dirty="0">
                          <a:latin typeface="Proxima Nova" panose="02020500000000000000" charset="0"/>
                        </a:rPr>
                        <a:t>G</a:t>
                      </a:r>
                    </a:p>
                  </a:txBody>
                  <a:tcPr marL="91425" marR="91425" marT="91425" marB="91425" anchor="ctr">
                    <a:solidFill>
                      <a:srgbClr val="B7C7C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dirty="0">
                        <a:latin typeface="Proxima Nova" panose="02020500000000000000" charset="0"/>
                      </a:endParaRPr>
                    </a:p>
                  </a:txBody>
                  <a:tcPr marL="91425" marR="91425" marT="91425" marB="91425" anchor="ctr">
                    <a:solidFill>
                      <a:srgbClr val="B7C7C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Proxima Nova" panose="02020500000000000000" charset="0"/>
                        </a:rPr>
                        <a:t>cat106</a:t>
                      </a:r>
                    </a:p>
                  </a:txBody>
                  <a:tcPr marL="91425" marR="91425" marT="91425" marB="91425" anchor="ctr">
                    <a:solidFill>
                      <a:srgbClr val="B7C7C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>
                        <a:latin typeface="Proxima Nova" panose="02020500000000000000" charset="0"/>
                      </a:endParaRPr>
                    </a:p>
                  </a:txBody>
                  <a:tcPr marL="91425" marR="91425" marT="91425" marB="91425" anchor="ctr">
                    <a:solidFill>
                      <a:srgbClr val="B7C7C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Proxima Nova" panose="02020500000000000000" charset="0"/>
                        </a:rPr>
                        <a:t>Q</a:t>
                      </a:r>
                    </a:p>
                  </a:txBody>
                  <a:tcPr marL="91425" marR="91425" marT="91425" marB="91425" anchor="ctr">
                    <a:solidFill>
                      <a:srgbClr val="B7C7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2669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Proxima Nova" panose="02020500000000000000" charset="0"/>
                        </a:rPr>
                        <a:t>cat92</a:t>
                      </a:r>
                    </a:p>
                  </a:txBody>
                  <a:tcPr marL="91425" marR="91425" marT="91425" marB="91425" anchor="ctr">
                    <a:solidFill>
                      <a:srgbClr val="B7C7C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Proxima Nova" panose="02020500000000000000" charset="0"/>
                        </a:rPr>
                        <a:t>F</a:t>
                      </a:r>
                    </a:p>
                  </a:txBody>
                  <a:tcPr marL="91425" marR="91425" marT="91425" marB="91425" anchor="ctr">
                    <a:solidFill>
                      <a:srgbClr val="B7C7C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dirty="0">
                          <a:latin typeface="Proxima Nova" panose="02020500000000000000" charset="0"/>
                        </a:rPr>
                        <a:t>G E</a:t>
                      </a:r>
                    </a:p>
                  </a:txBody>
                  <a:tcPr marL="91425" marR="91425" marT="91425" marB="91425" anchor="ctr">
                    <a:solidFill>
                      <a:srgbClr val="B7C7C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Proxima Nova" panose="02020500000000000000" charset="0"/>
                        </a:rPr>
                        <a:t>cat109</a:t>
                      </a:r>
                    </a:p>
                  </a:txBody>
                  <a:tcPr marL="91425" marR="91425" marT="91425" marB="91425" anchor="ctr">
                    <a:solidFill>
                      <a:srgbClr val="B7C7C2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latin typeface="Proxima Nova" panose="02020500000000000000" charset="0"/>
                        </a:rPr>
                        <a:t>BM CJ BV BY BT B BF BP J AG AK</a:t>
                      </a:r>
                    </a:p>
                  </a:txBody>
                  <a:tcPr marL="91425" marR="91425" marT="91425" marB="91425" anchor="ctr">
                    <a:solidFill>
                      <a:srgbClr val="B7C7C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Proxima Nova" panose="02020500000000000000" charset="0"/>
                        </a:rPr>
                        <a:t>AD</a:t>
                      </a:r>
                    </a:p>
                  </a:txBody>
                  <a:tcPr marL="91425" marR="91425" marT="91425" marB="91425" anchor="ctr">
                    <a:solidFill>
                      <a:srgbClr val="B7C7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2669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Proxima Nova" panose="02020500000000000000" charset="0"/>
                        </a:rPr>
                        <a:t>cat96</a:t>
                      </a:r>
                    </a:p>
                  </a:txBody>
                  <a:tcPr marL="91425" marR="91425" marT="91425" marB="91425" anchor="ctr">
                    <a:solidFill>
                      <a:srgbClr val="B7C7C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>
                        <a:latin typeface="Proxima Nova" panose="02020500000000000000" charset="0"/>
                      </a:endParaRPr>
                    </a:p>
                  </a:txBody>
                  <a:tcPr marL="91425" marR="91425" marT="91425" marB="91425" anchor="ctr">
                    <a:solidFill>
                      <a:srgbClr val="B7C7C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dirty="0">
                          <a:latin typeface="Proxima Nova" panose="02020500000000000000" charset="0"/>
                        </a:rPr>
                        <a:t>H</a:t>
                      </a:r>
                    </a:p>
                  </a:txBody>
                  <a:tcPr marL="91425" marR="91425" marT="91425" marB="91425" anchor="ctr">
                    <a:solidFill>
                      <a:srgbClr val="B7C7C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dirty="0">
                          <a:latin typeface="Proxima Nova" panose="02020500000000000000" charset="0"/>
                        </a:rPr>
                        <a:t>cat110</a:t>
                      </a:r>
                    </a:p>
                  </a:txBody>
                  <a:tcPr marL="91425" marR="91425" marT="91425" marB="91425" anchor="ctr">
                    <a:solidFill>
                      <a:srgbClr val="B7C7C2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latin typeface="Proxima Nova" panose="02020500000000000000" charset="0"/>
                        </a:rPr>
                        <a:t>BK H BN DV EI BD BI AN AF CB EH</a:t>
                      </a:r>
                    </a:p>
                  </a:txBody>
                  <a:tcPr marL="91425" marR="91425" marT="91425" marB="91425" anchor="ctr">
                    <a:solidFill>
                      <a:srgbClr val="B7C7C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dirty="0">
                          <a:latin typeface="Proxima Nova" panose="02020500000000000000" charset="0"/>
                        </a:rPr>
                        <a:t>BH CA EN</a:t>
                      </a:r>
                    </a:p>
                  </a:txBody>
                  <a:tcPr marL="91425" marR="91425" marT="91425" marB="91425" anchor="ctr">
                    <a:solidFill>
                      <a:srgbClr val="B7C7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621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Proxima Nova" panose="02020500000000000000" charset="0"/>
                        </a:rPr>
                        <a:t>cat99</a:t>
                      </a:r>
                    </a:p>
                  </a:txBody>
                  <a:tcPr marL="91425" marR="91425" marT="91425" marB="91425" anchor="ctr">
                    <a:solidFill>
                      <a:srgbClr val="B7C7C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>
                        <a:latin typeface="Proxima Nova" panose="02020500000000000000" charset="0"/>
                      </a:endParaRPr>
                    </a:p>
                  </a:txBody>
                  <a:tcPr marL="91425" marR="91425" marT="91425" marB="91425" anchor="ctr">
                    <a:solidFill>
                      <a:srgbClr val="B7C7C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Proxima Nova" panose="02020500000000000000" charset="0"/>
                        </a:rPr>
                        <a:t>U</a:t>
                      </a:r>
                    </a:p>
                  </a:txBody>
                  <a:tcPr marL="91425" marR="91425" marT="91425" marB="91425" anchor="ctr">
                    <a:solidFill>
                      <a:srgbClr val="B7C7C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Proxima Nova" panose="02020500000000000000" charset="0"/>
                        </a:rPr>
                        <a:t>cat111</a:t>
                      </a:r>
                    </a:p>
                  </a:txBody>
                  <a:tcPr marL="91425" marR="91425" marT="91425" marB="91425" anchor="ctr">
                    <a:solidFill>
                      <a:srgbClr val="B7C7C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dirty="0">
                          <a:latin typeface="Proxima Nova" panose="02020500000000000000" charset="0"/>
                        </a:rPr>
                        <a:t>D</a:t>
                      </a:r>
                    </a:p>
                  </a:txBody>
                  <a:tcPr marL="91425" marR="91425" marT="91425" marB="91425" anchor="ctr">
                    <a:solidFill>
                      <a:srgbClr val="B7C7C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Proxima Nova" panose="02020500000000000000" charset="0"/>
                        </a:rPr>
                        <a:t>L</a:t>
                      </a:r>
                    </a:p>
                  </a:txBody>
                  <a:tcPr marL="91425" marR="91425" marT="91425" marB="91425" anchor="ctr">
                    <a:solidFill>
                      <a:srgbClr val="B7C7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9621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Proxima Nova" panose="02020500000000000000" charset="0"/>
                        </a:rPr>
                        <a:t>cat101</a:t>
                      </a:r>
                    </a:p>
                  </a:txBody>
                  <a:tcPr marL="91425" marR="91425" marT="91425" marB="91425" anchor="ctr">
                    <a:solidFill>
                      <a:srgbClr val="B7C7C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Proxima Nova" panose="02020500000000000000" charset="0"/>
                        </a:rPr>
                        <a:t>N U</a:t>
                      </a:r>
                    </a:p>
                  </a:txBody>
                  <a:tcPr marL="91425" marR="91425" marT="91425" marB="91425" anchor="ctr">
                    <a:solidFill>
                      <a:srgbClr val="B7C7C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>
                        <a:latin typeface="Proxima Nova" panose="02020500000000000000" charset="0"/>
                      </a:endParaRPr>
                    </a:p>
                  </a:txBody>
                  <a:tcPr marL="91425" marR="91425" marT="91425" marB="91425" anchor="ctr">
                    <a:solidFill>
                      <a:srgbClr val="B7C7C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Proxima Nova" panose="02020500000000000000" charset="0"/>
                        </a:rPr>
                        <a:t>cat113</a:t>
                      </a:r>
                    </a:p>
                  </a:txBody>
                  <a:tcPr marL="91425" marR="91425" marT="91425" marB="91425" anchor="ctr">
                    <a:solidFill>
                      <a:srgbClr val="B7C7C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dirty="0">
                          <a:latin typeface="Proxima Nova" panose="02020500000000000000" charset="0"/>
                        </a:rPr>
                        <a:t>BE T AC</a:t>
                      </a:r>
                    </a:p>
                  </a:txBody>
                  <a:tcPr marL="91425" marR="91425" marT="91425" marB="91425" anchor="ctr">
                    <a:solidFill>
                      <a:srgbClr val="B7C7C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Proxima Nova" panose="02020500000000000000" charset="0"/>
                        </a:rPr>
                        <a:t>AA R</a:t>
                      </a:r>
                    </a:p>
                  </a:txBody>
                  <a:tcPr marL="91425" marR="91425" marT="91425" marB="91425" anchor="ctr">
                    <a:solidFill>
                      <a:srgbClr val="B7C7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9621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Proxima Nova" panose="02020500000000000000" charset="0"/>
                        </a:rPr>
                        <a:t>cat102</a:t>
                      </a:r>
                    </a:p>
                  </a:txBody>
                  <a:tcPr marL="91425" marR="91425" marT="91425" marB="91425" anchor="ctr">
                    <a:solidFill>
                      <a:srgbClr val="B7C7C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Proxima Nova" panose="02020500000000000000" charset="0"/>
                        </a:rPr>
                        <a:t>H J</a:t>
                      </a:r>
                    </a:p>
                  </a:txBody>
                  <a:tcPr marL="91425" marR="91425" marT="91425" marB="91425" anchor="ctr">
                    <a:solidFill>
                      <a:srgbClr val="B7C7C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>
                        <a:latin typeface="Proxima Nova" panose="02020500000000000000" charset="0"/>
                      </a:endParaRPr>
                    </a:p>
                  </a:txBody>
                  <a:tcPr marL="91425" marR="91425" marT="91425" marB="91425" anchor="ctr">
                    <a:solidFill>
                      <a:srgbClr val="B7C7C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Proxima Nova" panose="02020500000000000000" charset="0"/>
                        </a:rPr>
                        <a:t>cat114</a:t>
                      </a:r>
                    </a:p>
                  </a:txBody>
                  <a:tcPr marL="91425" marR="91425" marT="91425" marB="91425" anchor="ctr">
                    <a:solidFill>
                      <a:srgbClr val="B7C7C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dirty="0">
                          <a:latin typeface="Proxima Nova" panose="02020500000000000000" charset="0"/>
                        </a:rPr>
                        <a:t>X</a:t>
                      </a:r>
                    </a:p>
                  </a:txBody>
                  <a:tcPr marL="91425" marR="91425" marT="91425" marB="91425" anchor="ctr">
                    <a:solidFill>
                      <a:srgbClr val="B7C7C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>
                        <a:latin typeface="Proxima Nova" panose="02020500000000000000" charset="0"/>
                      </a:endParaRPr>
                    </a:p>
                  </a:txBody>
                  <a:tcPr marL="91425" marR="91425" marT="91425" marB="91425" anchor="ctr">
                    <a:solidFill>
                      <a:srgbClr val="B7C7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64005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dirty="0">
                          <a:latin typeface="Proxima Nova" panose="02020500000000000000" charset="0"/>
                        </a:rPr>
                        <a:t>cat103</a:t>
                      </a:r>
                    </a:p>
                  </a:txBody>
                  <a:tcPr marL="91425" marR="91425" marT="91425" marB="91425" anchor="ctr">
                    <a:solidFill>
                      <a:srgbClr val="B7C7C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>
                        <a:latin typeface="Proxima Nova" panose="02020500000000000000" charset="0"/>
                      </a:endParaRPr>
                    </a:p>
                  </a:txBody>
                  <a:tcPr marL="91425" marR="91425" marT="91425" marB="91425" anchor="ctr">
                    <a:solidFill>
                      <a:srgbClr val="B7C7C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Proxima Nova" panose="02020500000000000000" charset="0"/>
                        </a:rPr>
                        <a:t>M</a:t>
                      </a:r>
                    </a:p>
                  </a:txBody>
                  <a:tcPr marL="91425" marR="91425" marT="91425" marB="91425" anchor="ctr">
                    <a:solidFill>
                      <a:srgbClr val="B7C7C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Proxima Nova" panose="02020500000000000000" charset="0"/>
                        </a:rPr>
                        <a:t>cat116</a:t>
                      </a:r>
                    </a:p>
                  </a:txBody>
                  <a:tcPr marL="91425" marR="91425" marT="91425" marB="91425" anchor="ctr">
                    <a:solidFill>
                      <a:srgbClr val="B7C7C2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600" dirty="0">
                          <a:latin typeface="Proxima Nova" panose="02020500000000000000" charset="0"/>
                        </a:rPr>
                        <a:t>BI V BL X FS P GQ AY MF JD AH EV CC AB W AM IK AT JO AS JN BF DY IB EQ JT AP MB C IO DQ HO MT FO JI FN HU IX</a:t>
                      </a:r>
                    </a:p>
                  </a:txBody>
                  <a:tcPr marL="91425" marR="91425" marT="91425" marB="91425" anchor="ctr">
                    <a:solidFill>
                      <a:srgbClr val="B7C7C2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600" dirty="0">
                          <a:latin typeface="Proxima Nova" panose="02020500000000000000" charset="0"/>
                        </a:rPr>
                        <a:t>AQ EM FY AI N ET KO BJ IW DB LP MX BR BH JS ER A BN BE IS LS HS EX</a:t>
                      </a:r>
                    </a:p>
                  </a:txBody>
                  <a:tcPr marL="91425" marR="91425" marT="91425" marB="91425" anchor="ctr">
                    <a:solidFill>
                      <a:srgbClr val="B7C7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Process 4"/>
          <p:cNvSpPr/>
          <p:nvPr/>
        </p:nvSpPr>
        <p:spPr>
          <a:xfrm>
            <a:off x="0" y="280327"/>
            <a:ext cx="5112631" cy="508798"/>
          </a:xfrm>
          <a:prstGeom prst="flowChartProcess">
            <a:avLst/>
          </a:prstGeom>
          <a:solidFill>
            <a:schemeClr val="bg2">
              <a:lumMod val="60000"/>
              <a:lumOff val="40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Flowchart: Process 5"/>
          <p:cNvSpPr/>
          <p:nvPr/>
        </p:nvSpPr>
        <p:spPr>
          <a:xfrm>
            <a:off x="0" y="700285"/>
            <a:ext cx="9144000" cy="45719"/>
          </a:xfrm>
          <a:prstGeom prst="flowChartProcess">
            <a:avLst/>
          </a:prstGeom>
          <a:solidFill>
            <a:srgbClr val="122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311700" y="280327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dirty="0"/>
              <a:t>Graphic EDA: Input Variable</a:t>
            </a:r>
          </a:p>
        </p:txBody>
      </p:sp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4200" y="1250549"/>
            <a:ext cx="4146650" cy="3585124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Shape 104"/>
          <p:cNvSpPr txBox="1"/>
          <p:nvPr/>
        </p:nvSpPr>
        <p:spPr>
          <a:xfrm>
            <a:off x="2503200" y="894750"/>
            <a:ext cx="3352500" cy="35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 b="1" dirty="0">
                <a:latin typeface="Proxima Nova" panose="02020500000000000000" charset="0"/>
              </a:rPr>
              <a:t>Correlations of all continuous variables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/>
        </p:nvSpPr>
        <p:spPr>
          <a:xfrm>
            <a:off x="0" y="280327"/>
            <a:ext cx="5112631" cy="508798"/>
          </a:xfrm>
          <a:prstGeom prst="flowChartProcess">
            <a:avLst/>
          </a:prstGeom>
          <a:solidFill>
            <a:schemeClr val="bg2">
              <a:lumMod val="60000"/>
              <a:lumOff val="40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Flowchart: Process 6"/>
          <p:cNvSpPr/>
          <p:nvPr/>
        </p:nvSpPr>
        <p:spPr>
          <a:xfrm>
            <a:off x="0" y="700285"/>
            <a:ext cx="9144000" cy="45719"/>
          </a:xfrm>
          <a:prstGeom prst="flowChartProcess">
            <a:avLst/>
          </a:prstGeom>
          <a:solidFill>
            <a:srgbClr val="122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188873" y="280327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 dirty="0">
                <a:solidFill>
                  <a:srgbClr val="12281D"/>
                </a:solidFill>
              </a:rPr>
              <a:t>Initial Features Selection: Unsupervised </a:t>
            </a:r>
          </a:p>
        </p:txBody>
      </p:sp>
      <p:pic>
        <p:nvPicPr>
          <p:cNvPr id="111" name="Shape 111" descr="Rplot_PCA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897" y="1138002"/>
            <a:ext cx="4076475" cy="2915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Shape 112" descr="Rplot_kmean2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5370" y="1138003"/>
            <a:ext cx="4076475" cy="291596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297846" y="4243582"/>
            <a:ext cx="547938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" altLang="zh-TW" b="1" dirty="0">
                <a:latin typeface="Proxima Nova" panose="02020500000000000000" charset="0"/>
              </a:rPr>
              <a:t>Goal: Check if the models are able to simplify the dimensions</a:t>
            </a:r>
          </a:p>
          <a:p>
            <a:pPr marL="228600" lvl="0" indent="-228600">
              <a:buFont typeface="Wingdings" panose="05000000000000000000" pitchFamily="2" charset="2"/>
              <a:buChar char="Ø"/>
            </a:pPr>
            <a:endParaRPr lang="en" altLang="zh-TW" sz="800" b="1" dirty="0">
              <a:latin typeface="Proxima Nova" panose="02020500000000000000" charset="0"/>
            </a:endParaRPr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" altLang="zh-TW" b="1" dirty="0">
                <a:latin typeface="Proxima Nova" panose="02020500000000000000" charset="0"/>
              </a:rPr>
              <a:t>Result: There is no significant classification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/>
          <p:cNvSpPr/>
          <p:nvPr/>
        </p:nvSpPr>
        <p:spPr>
          <a:xfrm>
            <a:off x="0" y="280327"/>
            <a:ext cx="5112631" cy="508798"/>
          </a:xfrm>
          <a:prstGeom prst="flowChartProcess">
            <a:avLst/>
          </a:prstGeom>
          <a:solidFill>
            <a:schemeClr val="bg2">
              <a:lumMod val="60000"/>
              <a:lumOff val="40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Flowchart: Process 4"/>
          <p:cNvSpPr/>
          <p:nvPr/>
        </p:nvSpPr>
        <p:spPr>
          <a:xfrm>
            <a:off x="0" y="700285"/>
            <a:ext cx="9144000" cy="45719"/>
          </a:xfrm>
          <a:prstGeom prst="flowChartProcess">
            <a:avLst/>
          </a:prstGeom>
          <a:solidFill>
            <a:srgbClr val="122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200863" y="280327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000" dirty="0"/>
              <a:t>Features Engineering </a:t>
            </a: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709625713"/>
              </p:ext>
            </p:extLst>
          </p:nvPr>
        </p:nvGraphicFramePr>
        <p:xfrm>
          <a:off x="519547" y="969819"/>
          <a:ext cx="7751618" cy="39416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670</Words>
  <Application>Microsoft Macintosh PowerPoint</Application>
  <PresentationFormat>On-screen Show (16:9)</PresentationFormat>
  <Paragraphs>235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Proxima Nova</vt:lpstr>
      <vt:lpstr>Consolas</vt:lpstr>
      <vt:lpstr>spearmint</vt:lpstr>
      <vt:lpstr>  Kaggle Competition: Allstate Claims Severity</vt:lpstr>
      <vt:lpstr>Content </vt:lpstr>
      <vt:lpstr>PowerPoint Presentation</vt:lpstr>
      <vt:lpstr>Graphic EDA: Output Variable</vt:lpstr>
      <vt:lpstr>Numeric Graphic: Dataset</vt:lpstr>
      <vt:lpstr>Numeric Graphic: The Categorical Variables</vt:lpstr>
      <vt:lpstr>Graphic EDA: Input Variable</vt:lpstr>
      <vt:lpstr>Initial Features Selection: Unsupervised </vt:lpstr>
      <vt:lpstr>Features Engineering </vt:lpstr>
      <vt:lpstr>Features Engineering</vt:lpstr>
      <vt:lpstr>Supervised Models</vt:lpstr>
      <vt:lpstr>PowerPoint Presentation</vt:lpstr>
      <vt:lpstr>Supervised Models</vt:lpstr>
      <vt:lpstr>Supervised Models</vt:lpstr>
      <vt:lpstr>PowerPoint Presentation</vt:lpstr>
      <vt:lpstr>Supervised Models </vt:lpstr>
      <vt:lpstr>PowerPoint Presentation</vt:lpstr>
      <vt:lpstr>Results and Finding </vt:lpstr>
      <vt:lpstr>Future Works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Kaggle Competition: Allstate Claims Severity</dc:title>
  <dc:creator>Lydia Kan</dc:creator>
  <cp:lastModifiedBy>Hong</cp:lastModifiedBy>
  <cp:revision>32</cp:revision>
  <dcterms:modified xsi:type="dcterms:W3CDTF">2016-11-29T21:56:57Z</dcterms:modified>
</cp:coreProperties>
</file>