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1 way to determine # of components in dataset is to examine scree pot of the eigenvalues (mag&amp;dir)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jljljljlkj</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allstat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0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0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58683" y="110450"/>
            <a:ext cx="8520600" cy="2052600"/>
          </a:xfrm>
          <a:prstGeom prst="rect">
            <a:avLst/>
          </a:prstGeom>
        </p:spPr>
        <p:txBody>
          <a:bodyPr anchorCtr="0" anchor="b" bIns="91425" lIns="91425" rIns="91425" tIns="91425">
            <a:noAutofit/>
          </a:bodyPr>
          <a:lstStyle/>
          <a:p>
            <a:pPr lvl="0">
              <a:spcBef>
                <a:spcPts val="0"/>
              </a:spcBef>
              <a:buNone/>
            </a:pPr>
            <a:r>
              <a:rPr lang="en"/>
              <a:t>How Severe is an Insurance Claim?</a:t>
            </a:r>
          </a:p>
        </p:txBody>
      </p:sp>
      <p:sp>
        <p:nvSpPr>
          <p:cNvPr id="55" name="Shape 55"/>
          <p:cNvSpPr txBox="1"/>
          <p:nvPr>
            <p:ph idx="1" type="subTitle"/>
          </p:nvPr>
        </p:nvSpPr>
        <p:spPr>
          <a:xfrm>
            <a:off x="311700" y="2246975"/>
            <a:ext cx="8520600" cy="792600"/>
          </a:xfrm>
          <a:prstGeom prst="rect">
            <a:avLst/>
          </a:prstGeom>
        </p:spPr>
        <p:txBody>
          <a:bodyPr anchorCtr="0" anchor="t" bIns="91425" lIns="91425" rIns="91425" tIns="91425">
            <a:noAutofit/>
          </a:bodyPr>
          <a:lstStyle/>
          <a:p>
            <a:pPr lvl="0">
              <a:spcBef>
                <a:spcPts val="0"/>
              </a:spcBef>
              <a:buNone/>
            </a:pPr>
            <a:r>
              <a:rPr lang="en"/>
              <a:t>Machine Learning Kaggle Team Project</a:t>
            </a:r>
          </a:p>
          <a:p>
            <a:pPr lvl="0">
              <a:spcBef>
                <a:spcPts val="0"/>
              </a:spcBef>
              <a:buNone/>
            </a:pPr>
            <a:r>
              <a:rPr lang="en"/>
              <a:t>SVC Team</a:t>
            </a:r>
          </a:p>
        </p:txBody>
      </p:sp>
      <p:pic>
        <p:nvPicPr>
          <p:cNvPr id="56" name="Shape 56"/>
          <p:cNvPicPr preferRelativeResize="0"/>
          <p:nvPr/>
        </p:nvPicPr>
        <p:blipFill>
          <a:blip r:embed="rId3">
            <a:alphaModFix/>
          </a:blip>
          <a:stretch>
            <a:fillRect/>
          </a:stretch>
        </p:blipFill>
        <p:spPr>
          <a:xfrm>
            <a:off x="3217625" y="3840000"/>
            <a:ext cx="3052800" cy="122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pic>
        <p:nvPicPr>
          <p:cNvPr descr="density.cont2.png" id="104" name="Shape 104"/>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boxplots.PNG" id="111" name="Shape 111"/>
          <p:cNvPicPr preferRelativeResize="0"/>
          <p:nvPr/>
        </p:nvPicPr>
        <p:blipFill>
          <a:blip r:embed="rId3">
            <a:alphaModFix/>
          </a:blip>
          <a:stretch>
            <a:fillRect/>
          </a:stretch>
        </p:blipFill>
        <p:spPr>
          <a:xfrm>
            <a:off x="190799" y="0"/>
            <a:ext cx="8762399"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pic>
        <p:nvPicPr>
          <p:cNvPr descr="density.cont14.png" id="116" name="Shape 116"/>
          <p:cNvPicPr preferRelativeResize="0"/>
          <p:nvPr/>
        </p:nvPicPr>
        <p:blipFill>
          <a:blip r:embed="rId3">
            <a:alphaModFix/>
          </a:blip>
          <a:stretch>
            <a:fillRect/>
          </a:stretch>
        </p:blipFill>
        <p:spPr>
          <a:xfrm>
            <a:off x="0" y="46974"/>
            <a:ext cx="9143999" cy="5096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pic>
        <p:nvPicPr>
          <p:cNvPr descr="scree.png" id="121" name="Shape 121"/>
          <p:cNvPicPr preferRelativeResize="0"/>
          <p:nvPr/>
        </p:nvPicPr>
        <p:blipFill>
          <a:blip r:embed="rId3">
            <a:alphaModFix/>
          </a:blip>
          <a:stretch>
            <a:fillRect/>
          </a:stretch>
        </p:blipFill>
        <p:spPr>
          <a:xfrm>
            <a:off x="46975" y="46975"/>
            <a:ext cx="9097025" cy="509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nvSpPr>
        <p:spPr>
          <a:xfrm>
            <a:off x="58725" y="23475"/>
            <a:ext cx="9018600" cy="5061300"/>
          </a:xfrm>
          <a:prstGeom prst="rect">
            <a:avLst/>
          </a:prstGeom>
          <a:noFill/>
          <a:ln>
            <a:noFill/>
          </a:ln>
        </p:spPr>
        <p:txBody>
          <a:bodyPr anchorCtr="0" anchor="t" bIns="91425" lIns="91425" rIns="91425" tIns="91425">
            <a:noAutofit/>
          </a:bodyPr>
          <a:lstStyle/>
          <a:p>
            <a:pPr lvl="0">
              <a:spcBef>
                <a:spcPts val="0"/>
              </a:spcBef>
              <a:buClr>
                <a:schemeClr val="dk1"/>
              </a:buClr>
              <a:buSzPct val="137500"/>
              <a:buFont typeface="Arial"/>
              <a:buNone/>
            </a:pPr>
            <a:r>
              <a:rPr b="1" lang="en" sz="800">
                <a:solidFill>
                  <a:schemeClr val="dk1"/>
                </a:solidFill>
              </a:rPr>
              <a:t>Principal Components Analysis</a:t>
            </a:r>
          </a:p>
          <a:p>
            <a:pPr lvl="0">
              <a:spcBef>
                <a:spcPts val="0"/>
              </a:spcBef>
              <a:buClr>
                <a:schemeClr val="dk1"/>
              </a:buClr>
              <a:buSzPct val="137500"/>
              <a:buFont typeface="Arial"/>
              <a:buNone/>
            </a:pPr>
            <a:r>
              <a:rPr lang="en" sz="800">
                <a:solidFill>
                  <a:schemeClr val="dk1"/>
                </a:solidFill>
              </a:rPr>
              <a:t>Call: principal(r = st[c(129:142)], nfactors = 3, residuals = TRUE, </a:t>
            </a:r>
          </a:p>
          <a:p>
            <a:pPr lvl="0">
              <a:spcBef>
                <a:spcPts val="0"/>
              </a:spcBef>
              <a:buClr>
                <a:schemeClr val="dk1"/>
              </a:buClr>
              <a:buSzPct val="137500"/>
              <a:buFont typeface="Arial"/>
              <a:buNone/>
            </a:pPr>
            <a:r>
              <a:rPr lang="en" sz="800">
                <a:solidFill>
                  <a:schemeClr val="dk1"/>
                </a:solidFill>
              </a:rPr>
              <a:t>    rotate = "none")</a:t>
            </a:r>
          </a:p>
          <a:p>
            <a:pPr lvl="0">
              <a:spcBef>
                <a:spcPts val="0"/>
              </a:spcBef>
              <a:buClr>
                <a:schemeClr val="dk1"/>
              </a:buClr>
              <a:buFont typeface="Arial"/>
              <a:buNone/>
            </a:pPr>
            <a:r>
              <a:t/>
            </a:r>
            <a:endParaRPr sz="800">
              <a:solidFill>
                <a:schemeClr val="dk1"/>
              </a:solidFill>
            </a:endParaRPr>
          </a:p>
          <a:p>
            <a:pPr lvl="0">
              <a:spcBef>
                <a:spcPts val="0"/>
              </a:spcBef>
              <a:buClr>
                <a:schemeClr val="dk1"/>
              </a:buClr>
              <a:buSzPct val="137500"/>
              <a:buFont typeface="Arial"/>
              <a:buNone/>
            </a:pPr>
            <a:r>
              <a:rPr b="1" lang="en" sz="800">
                <a:solidFill>
                  <a:schemeClr val="dk1"/>
                </a:solidFill>
              </a:rPr>
              <a:t>Standardized loadings (pattern matrix) based upon correlation matrix</a:t>
            </a:r>
          </a:p>
          <a:p>
            <a:pPr lvl="0">
              <a:spcBef>
                <a:spcPts val="0"/>
              </a:spcBef>
              <a:buClr>
                <a:schemeClr val="dk1"/>
              </a:buClr>
              <a:buSzPct val="137500"/>
              <a:buFont typeface="Arial"/>
              <a:buNone/>
            </a:pPr>
            <a:r>
              <a:rPr lang="en" sz="800">
                <a:solidFill>
                  <a:schemeClr val="dk1"/>
                </a:solidFill>
              </a:rPr>
              <a:t>           </a:t>
            </a:r>
            <a:r>
              <a:rPr b="1" lang="en" sz="800">
                <a:solidFill>
                  <a:schemeClr val="dk1"/>
                </a:solidFill>
              </a:rPr>
              <a:t>PC1  	  PC2   	 PC3  </a:t>
            </a:r>
            <a:r>
              <a:rPr lang="en" sz="800">
                <a:solidFill>
                  <a:schemeClr val="dk1"/>
                </a:solidFill>
              </a:rPr>
              <a:t>  </a:t>
            </a:r>
          </a:p>
          <a:p>
            <a:pPr lvl="0">
              <a:spcBef>
                <a:spcPts val="0"/>
              </a:spcBef>
              <a:buClr>
                <a:schemeClr val="dk1"/>
              </a:buClr>
              <a:buSzPct val="137500"/>
              <a:buFont typeface="Arial"/>
              <a:buNone/>
            </a:pPr>
            <a:r>
              <a:rPr lang="en" sz="800">
                <a:solidFill>
                  <a:schemeClr val="dk1"/>
                </a:solidFill>
              </a:rPr>
              <a:t>cont1   0.86	 -0.23 	-0.04 </a:t>
            </a:r>
          </a:p>
          <a:p>
            <a:pPr lvl="0">
              <a:spcBef>
                <a:spcPts val="0"/>
              </a:spcBef>
              <a:buClr>
                <a:schemeClr val="dk1"/>
              </a:buClr>
              <a:buSzPct val="137500"/>
              <a:buFont typeface="Arial"/>
              <a:buNone/>
            </a:pPr>
            <a:r>
              <a:rPr lang="en" sz="800">
                <a:solidFill>
                  <a:schemeClr val="dk1"/>
                </a:solidFill>
              </a:rPr>
              <a:t>cont2   0.02  	  0.38  	  0.74 </a:t>
            </a:r>
          </a:p>
          <a:p>
            <a:pPr lvl="0">
              <a:spcBef>
                <a:spcPts val="0"/>
              </a:spcBef>
              <a:buClr>
                <a:schemeClr val="dk1"/>
              </a:buClr>
              <a:buSzPct val="137500"/>
              <a:buFont typeface="Arial"/>
              <a:buNone/>
            </a:pPr>
            <a:r>
              <a:rPr lang="en" sz="800">
                <a:solidFill>
                  <a:schemeClr val="dk1"/>
                </a:solidFill>
              </a:rPr>
              <a:t>cont3  -0.35  	  0.74         0.38 </a:t>
            </a:r>
          </a:p>
          <a:p>
            <a:pPr lvl="0">
              <a:spcBef>
                <a:spcPts val="0"/>
              </a:spcBef>
              <a:buClr>
                <a:schemeClr val="dk1"/>
              </a:buClr>
              <a:buSzPct val="137500"/>
              <a:buFont typeface="Arial"/>
              <a:buNone/>
            </a:pPr>
            <a:r>
              <a:rPr lang="en" sz="800">
                <a:solidFill>
                  <a:schemeClr val="dk1"/>
                </a:solidFill>
              </a:rPr>
              <a:t>cont4   0.33	 -0.57  	 0.45 </a:t>
            </a:r>
          </a:p>
          <a:p>
            <a:pPr lvl="0">
              <a:spcBef>
                <a:spcPts val="0"/>
              </a:spcBef>
              <a:buClr>
                <a:schemeClr val="dk1"/>
              </a:buClr>
              <a:buSzPct val="137500"/>
              <a:buFont typeface="Arial"/>
              <a:buNone/>
            </a:pPr>
            <a:r>
              <a:rPr lang="en" sz="800">
                <a:solidFill>
                  <a:schemeClr val="dk1"/>
                </a:solidFill>
              </a:rPr>
              <a:t>cont5  -0.15             - 0.19  	 0.60 </a:t>
            </a:r>
          </a:p>
          <a:p>
            <a:pPr lvl="0">
              <a:spcBef>
                <a:spcPts val="0"/>
              </a:spcBef>
              <a:buClr>
                <a:schemeClr val="dk1"/>
              </a:buClr>
              <a:buSzPct val="137500"/>
              <a:buFont typeface="Arial"/>
              <a:buNone/>
            </a:pPr>
            <a:r>
              <a:rPr lang="en" sz="800">
                <a:solidFill>
                  <a:schemeClr val="dk1"/>
                </a:solidFill>
              </a:rPr>
              <a:t>cont6   0.96  	 0.04 	-0.06 </a:t>
            </a:r>
          </a:p>
          <a:p>
            <a:pPr lvl="0">
              <a:spcBef>
                <a:spcPts val="0"/>
              </a:spcBef>
              <a:buClr>
                <a:schemeClr val="dk1"/>
              </a:buClr>
              <a:buSzPct val="137500"/>
              <a:buFont typeface="Arial"/>
              <a:buNone/>
            </a:pPr>
            <a:r>
              <a:rPr lang="en" sz="800">
                <a:solidFill>
                  <a:schemeClr val="dk1"/>
                </a:solidFill>
              </a:rPr>
              <a:t>cont7   0.63	 0.59 	-0.17 </a:t>
            </a:r>
          </a:p>
          <a:p>
            <a:pPr lvl="0">
              <a:spcBef>
                <a:spcPts val="0"/>
              </a:spcBef>
              <a:buClr>
                <a:schemeClr val="dk1"/>
              </a:buClr>
              <a:buSzPct val="137500"/>
              <a:buFont typeface="Arial"/>
              <a:buNone/>
            </a:pPr>
            <a:r>
              <a:rPr lang="en" sz="800">
                <a:solidFill>
                  <a:schemeClr val="dk1"/>
                </a:solidFill>
              </a:rPr>
              <a:t>cont8   0.51 	-0.30 	 0.44 </a:t>
            </a:r>
          </a:p>
          <a:p>
            <a:pPr lvl="0">
              <a:spcBef>
                <a:spcPts val="0"/>
              </a:spcBef>
              <a:buClr>
                <a:schemeClr val="dk1"/>
              </a:buClr>
              <a:buSzPct val="137500"/>
              <a:buFont typeface="Arial"/>
              <a:buNone/>
            </a:pPr>
            <a:r>
              <a:rPr lang="en" sz="800">
                <a:solidFill>
                  <a:schemeClr val="dk1"/>
                </a:solidFill>
              </a:rPr>
              <a:t>cont9   0.88 	-0.21        -0.02 </a:t>
            </a:r>
          </a:p>
          <a:p>
            <a:pPr lvl="0">
              <a:spcBef>
                <a:spcPts val="0"/>
              </a:spcBef>
              <a:buClr>
                <a:schemeClr val="dk1"/>
              </a:buClr>
              <a:buSzPct val="137500"/>
              <a:buFont typeface="Arial"/>
              <a:buNone/>
            </a:pPr>
            <a:r>
              <a:rPr lang="en" sz="800">
                <a:solidFill>
                  <a:schemeClr val="dk1"/>
                </a:solidFill>
              </a:rPr>
              <a:t>cont10  0.91 	-0.03  	 0.01 </a:t>
            </a:r>
          </a:p>
          <a:p>
            <a:pPr lvl="0">
              <a:spcBef>
                <a:spcPts val="0"/>
              </a:spcBef>
              <a:buClr>
                <a:schemeClr val="dk1"/>
              </a:buClr>
              <a:buSzPct val="137500"/>
              <a:buFont typeface="Arial"/>
              <a:buNone/>
            </a:pPr>
            <a:r>
              <a:rPr lang="en" sz="800">
                <a:solidFill>
                  <a:schemeClr val="dk1"/>
                </a:solidFill>
              </a:rPr>
              <a:t>cont11  0.84  	 0.44 	 0.03 </a:t>
            </a:r>
          </a:p>
          <a:p>
            <a:pPr lvl="0">
              <a:spcBef>
                <a:spcPts val="0"/>
              </a:spcBef>
              <a:buClr>
                <a:schemeClr val="dk1"/>
              </a:buClr>
              <a:buSzPct val="137500"/>
              <a:buFont typeface="Arial"/>
              <a:buNone/>
            </a:pPr>
            <a:r>
              <a:rPr lang="en" sz="800">
                <a:solidFill>
                  <a:schemeClr val="dk1"/>
                </a:solidFill>
              </a:rPr>
              <a:t>cont12  0.85 	 0.42 	 0.02 </a:t>
            </a:r>
          </a:p>
          <a:p>
            <a:pPr lvl="0">
              <a:spcBef>
                <a:spcPts val="0"/>
              </a:spcBef>
              <a:buClr>
                <a:schemeClr val="dk1"/>
              </a:buClr>
              <a:buSzPct val="137500"/>
              <a:buFont typeface="Arial"/>
              <a:buNone/>
            </a:pPr>
            <a:r>
              <a:rPr lang="en" sz="800">
                <a:solidFill>
                  <a:schemeClr val="dk1"/>
                </a:solidFill>
              </a:rPr>
              <a:t>cont13  0.76 	-0.20  	 0.00 </a:t>
            </a:r>
          </a:p>
          <a:p>
            <a:pPr lvl="0">
              <a:spcBef>
                <a:spcPts val="0"/>
              </a:spcBef>
              <a:buClr>
                <a:schemeClr val="dk1"/>
              </a:buClr>
              <a:buSzPct val="137500"/>
              <a:buFont typeface="Arial"/>
              <a:buNone/>
            </a:pPr>
            <a:r>
              <a:rPr lang="en" sz="800">
                <a:solidFill>
                  <a:schemeClr val="dk1"/>
                </a:solidFill>
              </a:rPr>
              <a:t>cont14  0.07 	-0.05 	-0.08 </a:t>
            </a:r>
          </a:p>
          <a:p>
            <a:pPr lvl="0">
              <a:spcBef>
                <a:spcPts val="0"/>
              </a:spcBef>
              <a:buClr>
                <a:schemeClr val="dk1"/>
              </a:buClr>
              <a:buFont typeface="Arial"/>
              <a:buNone/>
            </a:pPr>
            <a:r>
              <a:t/>
            </a:r>
            <a:endParaRPr sz="800">
              <a:solidFill>
                <a:schemeClr val="dk1"/>
              </a:solidFill>
            </a:endParaRPr>
          </a:p>
          <a:p>
            <a:pPr lvl="0">
              <a:spcBef>
                <a:spcPts val="0"/>
              </a:spcBef>
              <a:buClr>
                <a:schemeClr val="dk1"/>
              </a:buClr>
              <a:buSzPct val="137500"/>
              <a:buFont typeface="Arial"/>
              <a:buNone/>
            </a:pPr>
            <a:r>
              <a:rPr lang="en" sz="800">
                <a:solidFill>
                  <a:schemeClr val="dk1"/>
                </a:solidFill>
              </a:rPr>
              <a:t>                              		</a:t>
            </a:r>
            <a:r>
              <a:rPr b="1" lang="en" sz="800">
                <a:solidFill>
                  <a:schemeClr val="dk1"/>
                </a:solidFill>
              </a:rPr>
              <a:t>PC1  PC2    PC3			</a:t>
            </a:r>
          </a:p>
          <a:p>
            <a:pPr lvl="0">
              <a:spcBef>
                <a:spcPts val="0"/>
              </a:spcBef>
              <a:buClr>
                <a:schemeClr val="dk1"/>
              </a:buClr>
              <a:buSzPct val="137500"/>
              <a:buFont typeface="Arial"/>
              <a:buNone/>
            </a:pPr>
            <a:r>
              <a:rPr b="1" lang="en" sz="800">
                <a:solidFill>
                  <a:schemeClr val="dk1"/>
                </a:solidFill>
              </a:rPr>
              <a:t>SS loadings   </a:t>
            </a:r>
            <a:r>
              <a:rPr lang="en" sz="800">
                <a:solidFill>
                  <a:schemeClr val="dk1"/>
                </a:solidFill>
              </a:rPr>
              <a:t>        	                6.16   2.00   1.50		eigen values of components (magnitude and direction)</a:t>
            </a:r>
          </a:p>
          <a:p>
            <a:pPr lvl="0">
              <a:spcBef>
                <a:spcPts val="0"/>
              </a:spcBef>
              <a:buClr>
                <a:schemeClr val="dk1"/>
              </a:buClr>
              <a:buSzPct val="137500"/>
              <a:buFont typeface="Arial"/>
              <a:buNone/>
            </a:pPr>
            <a:r>
              <a:rPr b="1" lang="en" sz="800">
                <a:solidFill>
                  <a:schemeClr val="dk1"/>
                </a:solidFill>
              </a:rPr>
              <a:t>Proportion Var </a:t>
            </a:r>
            <a:r>
              <a:rPr lang="en" sz="800">
                <a:solidFill>
                  <a:schemeClr val="dk1"/>
                </a:solidFill>
              </a:rPr>
              <a:t>       	0.44   0.14    0.11		PC1 explains 44% of variability</a:t>
            </a:r>
          </a:p>
          <a:p>
            <a:pPr lvl="0">
              <a:spcBef>
                <a:spcPts val="0"/>
              </a:spcBef>
              <a:buClr>
                <a:schemeClr val="dk1"/>
              </a:buClr>
              <a:buSzPct val="137500"/>
              <a:buFont typeface="Arial"/>
              <a:buNone/>
            </a:pPr>
            <a:r>
              <a:rPr b="1" lang="en" sz="800">
                <a:solidFill>
                  <a:schemeClr val="dk1"/>
                </a:solidFill>
              </a:rPr>
              <a:t>Cumulative Var  </a:t>
            </a:r>
            <a:r>
              <a:rPr lang="en" sz="800">
                <a:solidFill>
                  <a:schemeClr val="dk1"/>
                </a:solidFill>
              </a:rPr>
              <a:t>      	0.44   0.58    0.69		PC2 explains 14%</a:t>
            </a:r>
          </a:p>
          <a:p>
            <a:pPr lvl="0">
              <a:spcBef>
                <a:spcPts val="0"/>
              </a:spcBef>
              <a:buClr>
                <a:schemeClr val="dk1"/>
              </a:buClr>
              <a:buSzPct val="137500"/>
              <a:buFont typeface="Arial"/>
              <a:buNone/>
            </a:pPr>
            <a:r>
              <a:rPr b="1" lang="en" sz="800">
                <a:solidFill>
                  <a:schemeClr val="dk1"/>
                </a:solidFill>
              </a:rPr>
              <a:t>Proportion Explained </a:t>
            </a:r>
            <a:r>
              <a:rPr lang="en" sz="800">
                <a:solidFill>
                  <a:schemeClr val="dk1"/>
                </a:solidFill>
              </a:rPr>
              <a:t> 	0.64   0.21    0.16		PC3 explains 11%</a:t>
            </a:r>
          </a:p>
          <a:p>
            <a:pPr lvl="0">
              <a:spcBef>
                <a:spcPts val="0"/>
              </a:spcBef>
              <a:buClr>
                <a:schemeClr val="dk1"/>
              </a:buClr>
              <a:buSzPct val="137500"/>
              <a:buFont typeface="Arial"/>
              <a:buNone/>
            </a:pPr>
            <a:r>
              <a:rPr b="1" lang="en" sz="800">
                <a:solidFill>
                  <a:schemeClr val="dk1"/>
                </a:solidFill>
              </a:rPr>
              <a:t>Cumulative Proportion </a:t>
            </a:r>
            <a:r>
              <a:rPr lang="en" sz="800">
                <a:solidFill>
                  <a:schemeClr val="dk1"/>
                </a:solidFill>
              </a:rPr>
              <a:t>	0.64   0.84    1.00		All 3 explain 69%</a:t>
            </a:r>
          </a:p>
          <a:p>
            <a:pPr lvl="0">
              <a:spcBef>
                <a:spcPts val="0"/>
              </a:spcBef>
              <a:buClr>
                <a:schemeClr val="dk1"/>
              </a:buClr>
              <a:buFont typeface="Arial"/>
              <a:buNone/>
            </a:pPr>
            <a:r>
              <a:t/>
            </a:r>
            <a:endParaRPr sz="800">
              <a:solidFill>
                <a:schemeClr val="dk1"/>
              </a:solidFill>
            </a:endParaRPr>
          </a:p>
          <a:p>
            <a:pPr lvl="0">
              <a:spcBef>
                <a:spcPts val="0"/>
              </a:spcBef>
              <a:buClr>
                <a:schemeClr val="dk1"/>
              </a:buClr>
              <a:buSzPct val="137500"/>
              <a:buFont typeface="Arial"/>
              <a:buNone/>
            </a:pPr>
            <a:r>
              <a:rPr lang="en" sz="800">
                <a:solidFill>
                  <a:schemeClr val="dk1"/>
                </a:solidFill>
              </a:rPr>
              <a:t>Mean item complexity =  1.6</a:t>
            </a:r>
          </a:p>
          <a:p>
            <a:pPr lvl="0">
              <a:spcBef>
                <a:spcPts val="0"/>
              </a:spcBef>
              <a:buClr>
                <a:schemeClr val="dk1"/>
              </a:buClr>
              <a:buSzPct val="137500"/>
              <a:buFont typeface="Arial"/>
              <a:buNone/>
            </a:pPr>
            <a:r>
              <a:rPr lang="en" sz="800">
                <a:solidFill>
                  <a:schemeClr val="dk1"/>
                </a:solidFill>
              </a:rPr>
              <a:t>Test of the hypothesis that 3 components are sufficient.</a:t>
            </a:r>
          </a:p>
          <a:p>
            <a:pPr lvl="0">
              <a:spcBef>
                <a:spcPts val="0"/>
              </a:spcBef>
              <a:buClr>
                <a:schemeClr val="dk1"/>
              </a:buClr>
              <a:buFont typeface="Arial"/>
              <a:buNone/>
            </a:pPr>
            <a:r>
              <a:t/>
            </a:r>
            <a:endParaRPr sz="800">
              <a:solidFill>
                <a:schemeClr val="dk1"/>
              </a:solidFill>
            </a:endParaRPr>
          </a:p>
          <a:p>
            <a:pPr lvl="0">
              <a:spcBef>
                <a:spcPts val="0"/>
              </a:spcBef>
              <a:buClr>
                <a:schemeClr val="dk1"/>
              </a:buClr>
              <a:buSzPct val="137500"/>
              <a:buFont typeface="Arial"/>
              <a:buNone/>
            </a:pPr>
            <a:r>
              <a:rPr lang="en" sz="800">
                <a:solidFill>
                  <a:schemeClr val="dk1"/>
                </a:solidFill>
              </a:rPr>
              <a:t>The root mean square of the residuals (RMSR) is  0.07 </a:t>
            </a:r>
          </a:p>
          <a:p>
            <a:pPr lvl="0">
              <a:spcBef>
                <a:spcPts val="0"/>
              </a:spcBef>
              <a:buClr>
                <a:schemeClr val="dk1"/>
              </a:buClr>
              <a:buFont typeface="Arial"/>
              <a:buNone/>
            </a:pPr>
            <a:r>
              <a:t/>
            </a:r>
            <a:endParaRPr sz="800">
              <a:solidFill>
                <a:schemeClr val="dk1"/>
              </a:solidFill>
            </a:endParaRPr>
          </a:p>
          <a:p>
            <a:pPr lvl="0">
              <a:spcBef>
                <a:spcPts val="0"/>
              </a:spcBef>
              <a:buClr>
                <a:schemeClr val="dk1"/>
              </a:buClr>
              <a:buSzPct val="137500"/>
              <a:buFont typeface="Arial"/>
              <a:buNone/>
            </a:pPr>
            <a:r>
              <a:rPr lang="en" sz="800">
                <a:solidFill>
                  <a:schemeClr val="dk1"/>
                </a:solidFill>
              </a:rPr>
              <a:t>Fit based upon off diagonal values = 0.97</a:t>
            </a:r>
          </a:p>
          <a:p>
            <a:pPr lvl="0">
              <a:spcBef>
                <a:spcPts val="0"/>
              </a:spcBef>
              <a:buClr>
                <a:schemeClr val="dk1"/>
              </a:buClr>
              <a:buFont typeface="Arial"/>
              <a:buNone/>
            </a:pPr>
            <a:r>
              <a:t/>
            </a:r>
            <a:endParaRPr sz="800">
              <a:solidFill>
                <a:schemeClr val="dk1"/>
              </a:solidFill>
            </a:endParaRPr>
          </a:p>
          <a:p>
            <a:pPr lvl="0">
              <a:spcBef>
                <a:spcPts val="0"/>
              </a:spcBef>
              <a:buClr>
                <a:schemeClr val="dk1"/>
              </a:buClr>
              <a:buSzPct val="137500"/>
              <a:buFont typeface="Arial"/>
              <a:buNone/>
            </a:pPr>
            <a:r>
              <a:rPr b="1" lang="en" sz="800">
                <a:solidFill>
                  <a:schemeClr val="dk1"/>
                </a:solidFill>
              </a:rPr>
              <a:t>Should 4th component be extracted?</a:t>
            </a:r>
          </a:p>
          <a:p>
            <a:pPr lvl="0">
              <a:spcBef>
                <a:spcPts val="0"/>
              </a:spcBef>
              <a:buClr>
                <a:schemeClr val="dk1"/>
              </a:buClr>
              <a:buSzPct val="137500"/>
              <a:buFont typeface="Arial"/>
              <a:buNone/>
            </a:pPr>
            <a:r>
              <a:rPr lang="en" sz="800">
                <a:solidFill>
                  <a:schemeClr val="dk1"/>
                </a:solidFill>
              </a:rPr>
              <a:t> [1] 6.158504761 2.004966733 1.499272561 </a:t>
            </a:r>
            <a:r>
              <a:rPr b="1" lang="en" sz="800">
                <a:solidFill>
                  <a:schemeClr val="dk1"/>
                </a:solidFill>
              </a:rPr>
              <a:t>0.995995109</a:t>
            </a:r>
            <a:r>
              <a:rPr lang="en" sz="800">
                <a:solidFill>
                  <a:schemeClr val="dk1"/>
                </a:solidFill>
              </a:rPr>
              <a:t> 0.882372169</a:t>
            </a:r>
          </a:p>
          <a:p>
            <a:pPr lvl="0">
              <a:spcBef>
                <a:spcPts val="0"/>
              </a:spcBef>
              <a:buClr>
                <a:schemeClr val="dk1"/>
              </a:buClr>
              <a:buSzPct val="137500"/>
              <a:buFont typeface="Arial"/>
              <a:buNone/>
            </a:pPr>
            <a:r>
              <a:rPr lang="en" sz="800">
                <a:solidFill>
                  <a:schemeClr val="dk1"/>
                </a:solidFill>
              </a:rPr>
              <a:t> [6] 0.750377613 0.566765246 0.394354906 0.300828147 0.228558295</a:t>
            </a:r>
          </a:p>
          <a:p>
            <a:pPr lvl="0">
              <a:spcBef>
                <a:spcPts val="0"/>
              </a:spcBef>
              <a:buClr>
                <a:schemeClr val="dk1"/>
              </a:buClr>
              <a:buSzPct val="137500"/>
              <a:buFont typeface="Arial"/>
              <a:buNone/>
            </a:pPr>
            <a:r>
              <a:rPr lang="en" sz="800">
                <a:solidFill>
                  <a:schemeClr val="dk1"/>
                </a:solidFill>
              </a:rPr>
              <a:t>[11] 0.136052628 0.043266719 0.033515221 0.005169893</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idx="1" type="body"/>
          </p:nvPr>
        </p:nvSpPr>
        <p:spPr>
          <a:xfrm>
            <a:off x="525375" y="114600"/>
            <a:ext cx="8520600" cy="49143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                                   Linear Regression</a:t>
            </a:r>
          </a:p>
          <a:p>
            <a:pPr indent="-228600" lvl="0" marL="457200">
              <a:spcBef>
                <a:spcPts val="0"/>
              </a:spcBef>
              <a:buAutoNum type="arabicPeriod"/>
            </a:pPr>
            <a:r>
              <a:rPr lang="en"/>
              <a:t>Removed the columns of continuous variables with correlation &gt;0.75</a:t>
            </a:r>
          </a:p>
          <a:p>
            <a:pPr lvl="0">
              <a:spcBef>
                <a:spcPts val="0"/>
              </a:spcBef>
              <a:buClr>
                <a:schemeClr val="dk1"/>
              </a:buClr>
              <a:buSzPct val="61111"/>
              <a:buFont typeface="Arial"/>
              <a:buNone/>
            </a:pPr>
            <a:r>
              <a:rPr lang="en"/>
              <a:t>        So I removed: 4 cont columns</a:t>
            </a:r>
          </a:p>
          <a:p>
            <a:pPr indent="-228600" lvl="0" marL="457200" rtl="0">
              <a:spcBef>
                <a:spcPts val="0"/>
              </a:spcBef>
              <a:buAutoNum type="arabicPeriod"/>
            </a:pPr>
            <a:r>
              <a:rPr lang="en"/>
              <a:t>Removed the columns of binary levels which one of the level contains &lt; 1%  records:  29 category columns removed</a:t>
            </a:r>
          </a:p>
          <a:p>
            <a:pPr lvl="0">
              <a:spcBef>
                <a:spcPts val="0"/>
              </a:spcBef>
              <a:buNone/>
            </a:pPr>
            <a:r>
              <a:rPr lang="en"/>
              <a:t>       Ex:        cat22:   A:188275      B:       43</a:t>
            </a:r>
          </a:p>
          <a:p>
            <a:pPr lvl="0">
              <a:spcBef>
                <a:spcPts val="0"/>
              </a:spcBef>
              <a:buNone/>
            </a:pPr>
            <a:r>
              <a:rPr lang="en"/>
              <a:t> 3. Removed the columns of category variables which have highly dependent to other category variables (can be explained &gt;75%)</a:t>
            </a:r>
          </a:p>
          <a:p>
            <a:pPr lvl="0">
              <a:spcBef>
                <a:spcPts val="0"/>
              </a:spcBef>
              <a:buNone/>
            </a:pPr>
            <a:r>
              <a:rPr lang="en"/>
              <a:t>        24 columns of category columns removed</a:t>
            </a:r>
          </a:p>
          <a:p>
            <a:pPr lvl="0">
              <a:spcBef>
                <a:spcPts val="0"/>
              </a:spcBef>
              <a:buNone/>
            </a:pPr>
            <a:r>
              <a:t/>
            </a:r>
            <a:endParaRPr/>
          </a:p>
          <a:p>
            <a:pPr lvl="0">
              <a:spcBef>
                <a:spcPts val="0"/>
              </a:spcBef>
              <a:buNone/>
            </a:pPr>
            <a:r>
              <a:t/>
            </a:r>
            <a:endParaRPr/>
          </a:p>
          <a:p>
            <a:pPr lvl="0" rtl="0">
              <a:spcBef>
                <a:spcPts val="0"/>
              </a:spcBef>
              <a:buNone/>
            </a:pPr>
            <a:r>
              <a:rPr lang="en"/>
              <a:t> </a:t>
            </a:r>
          </a:p>
          <a:p>
            <a:pPr lvl="0" rtl="0">
              <a:spcBef>
                <a:spcPts val="0"/>
              </a:spcBef>
              <a:buNone/>
            </a:pPr>
            <a:r>
              <a:rPr lang="en"/>
              <a:t> </a:t>
            </a:r>
          </a:p>
          <a:p>
            <a:pPr lvl="0">
              <a:spcBef>
                <a:spcPts val="0"/>
              </a:spcBef>
              <a:buNone/>
            </a:pPr>
            <a:r>
              <a:rPr lang="en"/>
              <a:t>  </a:t>
            </a:r>
          </a:p>
          <a:p>
            <a:pPr lvl="0">
              <a:spcBef>
                <a:spcPts val="0"/>
              </a:spcBef>
              <a:buNone/>
            </a:pPr>
            <a:r>
              <a:rPr lang="en"/>
              <a: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idx="1" type="body"/>
          </p:nvPr>
        </p:nvSpPr>
        <p:spPr>
          <a:xfrm>
            <a:off x="152675" y="233700"/>
            <a:ext cx="8821800" cy="48276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rPr lang="en"/>
              <a:t>The dependency was determined by:  </a:t>
            </a:r>
          </a:p>
          <a:p>
            <a:pPr lvl="0">
              <a:spcBef>
                <a:spcPts val="0"/>
              </a:spcBef>
              <a:buNone/>
            </a:pPr>
            <a:r>
              <a:rPr lang="en"/>
              <a:t>       GKtau(as_train_f09$cat3,as_train_f09$cat90)   </a:t>
            </a:r>
          </a:p>
          <a:p>
            <a:pPr lvl="0">
              <a:spcBef>
                <a:spcPts val="0"/>
              </a:spcBef>
              <a:buNone/>
            </a:pPr>
            <a:r>
              <a:rPr lang="en"/>
              <a:t>       xName                 yName                 Nx Ny tauxy tauyx</a:t>
            </a:r>
          </a:p>
          <a:p>
            <a:pPr lvl="0">
              <a:spcBef>
                <a:spcPts val="0"/>
              </a:spcBef>
              <a:buNone/>
            </a:pPr>
            <a:r>
              <a:rPr lang="en"/>
              <a:t>    as_train_f09$cat3 as_train_f09$cat90  2  7    0.923     1</a:t>
            </a:r>
          </a:p>
          <a:p>
            <a:pPr lvl="0">
              <a:spcBef>
                <a:spcPts val="0"/>
              </a:spcBef>
              <a:buNone/>
            </a:pPr>
            <a:r>
              <a:rPr lang="en"/>
              <a:t>And the columns were removed by X-square test on these two columns</a:t>
            </a:r>
          </a:p>
          <a:p>
            <a:pPr lvl="0">
              <a:spcBef>
                <a:spcPts val="0"/>
              </a:spcBef>
              <a:buNone/>
            </a:pPr>
            <a:r>
              <a:rPr lang="en"/>
              <a:t>4. BoxCox transformed the loss variable.</a:t>
            </a:r>
          </a:p>
          <a:p>
            <a:pPr lvl="0">
              <a:spcBef>
                <a:spcPts val="0"/>
              </a:spcBef>
              <a:buNone/>
            </a:pPr>
            <a:r>
              <a:rPr lang="en"/>
              <a:t>       Lambda = 0.1</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a:t>5. Preprocess to cut columns which has &lt;5% rows to avoid the singularity on linear regression process.</a:t>
            </a:r>
          </a:p>
          <a:p>
            <a:pPr lvl="0">
              <a:spcBef>
                <a:spcPts val="0"/>
              </a:spcBef>
              <a:buNone/>
            </a:pPr>
            <a:r>
              <a:rPr lang="en"/>
              <a:t>6. Adjusted R-squared: 0.50 </a:t>
            </a:r>
          </a:p>
          <a:p>
            <a:pPr lvl="0">
              <a:spcBef>
                <a:spcPts val="0"/>
              </a:spcBef>
              <a:buNone/>
            </a:pPr>
            <a:r>
              <a:t/>
            </a:r>
            <a:endParaRP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47" name="Shape 14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7. Residual Plot:</a:t>
            </a:r>
          </a:p>
          <a:p>
            <a:pPr lvl="0">
              <a:spcBef>
                <a:spcPts val="0"/>
              </a:spcBef>
              <a:buNone/>
            </a:pPr>
            <a:r>
              <a:t/>
            </a:r>
            <a:endParaRPr/>
          </a:p>
        </p:txBody>
      </p:sp>
      <p:pic>
        <p:nvPicPr>
          <p:cNvPr descr="lmresidual.PNG" id="148" name="Shape 148"/>
          <p:cNvPicPr preferRelativeResize="0"/>
          <p:nvPr/>
        </p:nvPicPr>
        <p:blipFill>
          <a:blip r:embed="rId3">
            <a:alphaModFix/>
          </a:blip>
          <a:stretch>
            <a:fillRect/>
          </a:stretch>
        </p:blipFill>
        <p:spPr>
          <a:xfrm>
            <a:off x="288454" y="152625"/>
            <a:ext cx="8567090"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54" name="Shape 15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QQ.PNG" id="155" name="Shape 155"/>
          <p:cNvPicPr preferRelativeResize="0"/>
          <p:nvPr/>
        </p:nvPicPr>
        <p:blipFill>
          <a:blip r:embed="rId3">
            <a:alphaModFix/>
          </a:blip>
          <a:stretch>
            <a:fillRect/>
          </a:stretch>
        </p:blipFill>
        <p:spPr>
          <a:xfrm>
            <a:off x="271975" y="114474"/>
            <a:ext cx="8600051" cy="4914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Why Do We Care &amp; What Do We Want to Find Out</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2699C7"/>
                </a:solidFill>
                <a:highlight>
                  <a:srgbClr val="FFFFFF"/>
                </a:highlight>
                <a:hlinkClick r:id="rId3"/>
              </a:rPr>
              <a:t>Allstate</a:t>
            </a:r>
            <a:r>
              <a:rPr lang="en">
                <a:solidFill>
                  <a:srgbClr val="555555"/>
                </a:solidFill>
                <a:highlight>
                  <a:srgbClr val="FFFFFF"/>
                </a:highlight>
              </a:rPr>
              <a:t>, a personal insurer in the United States, is continually seeking fresh ideas to improve their claims service for the over 16 million households they protect.</a:t>
            </a:r>
          </a:p>
          <a:p>
            <a:pPr lvl="0">
              <a:spcBef>
                <a:spcPts val="0"/>
              </a:spcBef>
              <a:buNone/>
            </a:pPr>
            <a:r>
              <a:rPr lang="en">
                <a:solidFill>
                  <a:srgbClr val="555555"/>
                </a:solidFill>
                <a:highlight>
                  <a:srgbClr val="FFFFFF"/>
                </a:highlight>
              </a:rPr>
              <a:t>Allstate is currently developing automated methods of predicting the cost, and hence severity, of claims. In this recruitment challenge, Kagglers are invited to show off their creativity and flex their technical chops by </a:t>
            </a:r>
            <a:r>
              <a:rPr b="1" lang="en">
                <a:solidFill>
                  <a:srgbClr val="555555"/>
                </a:solidFill>
                <a:highlight>
                  <a:srgbClr val="FFFFFF"/>
                </a:highlight>
              </a:rPr>
              <a:t>creating an algorithm which accurately predicts claims severity.</a:t>
            </a:r>
            <a:r>
              <a:rPr lang="en">
                <a:solidFill>
                  <a:srgbClr val="555555"/>
                </a:solidFill>
                <a:highlight>
                  <a:srgbClr val="FFFFFF"/>
                </a:highlight>
              </a:rPr>
              <a:t> Aspiring competitors will demonstrate insight into better ways to predict claims severity for the chance to be part of Allstate’s efforts to ensure a worry-free customer experience.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1" type="body"/>
          </p:nvPr>
        </p:nvSpPr>
        <p:spPr>
          <a:xfrm>
            <a:off x="311700" y="1152475"/>
            <a:ext cx="8520600" cy="3716400"/>
          </a:xfrm>
          <a:prstGeom prst="rect">
            <a:avLst/>
          </a:prstGeom>
        </p:spPr>
        <p:txBody>
          <a:bodyPr anchorCtr="0" anchor="t" bIns="91425" lIns="91425" rIns="91425" tIns="91425">
            <a:noAutofit/>
          </a:bodyPr>
          <a:lstStyle/>
          <a:p>
            <a:pPr lvl="0">
              <a:spcBef>
                <a:spcPts val="0"/>
              </a:spcBef>
              <a:buNone/>
            </a:pPr>
            <a:r>
              <a:rPr lang="en"/>
              <a:t>The plots show:</a:t>
            </a:r>
          </a:p>
          <a:p>
            <a:pPr lvl="0">
              <a:spcBef>
                <a:spcPts val="0"/>
              </a:spcBef>
              <a:buNone/>
            </a:pPr>
            <a:r>
              <a:rPr lang="en"/>
              <a:t>Residual shows pattern</a:t>
            </a:r>
          </a:p>
          <a:p>
            <a:pPr lvl="0">
              <a:spcBef>
                <a:spcPts val="0"/>
              </a:spcBef>
              <a:buNone/>
            </a:pPr>
            <a:r>
              <a:rPr lang="en"/>
              <a:t>Residual is not normally distributed</a:t>
            </a:r>
          </a:p>
          <a:p>
            <a:pPr lvl="0">
              <a:spcBef>
                <a:spcPts val="0"/>
              </a:spcBef>
              <a:buNone/>
            </a:pPr>
            <a:r>
              <a:rPr lang="en"/>
              <a:t>The simple run of the lm does not give much predict power</a:t>
            </a:r>
          </a:p>
          <a:p>
            <a:pPr lvl="0">
              <a:spcBef>
                <a:spcPts val="0"/>
              </a:spcBef>
              <a:buNone/>
            </a:pPr>
            <a:r>
              <a:rPr lang="en"/>
              <a:t>Power  transformation and feature combination have been tried to reduce non-normal distribution and did not show much improvement so far.</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b="1" lang="en"/>
              <a:t>Machine Learning</a:t>
            </a:r>
          </a:p>
        </p:txBody>
      </p:sp>
      <p:sp>
        <p:nvSpPr>
          <p:cNvPr id="166" name="Shape 1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Linear Regression (lm)</a:t>
            </a:r>
          </a:p>
          <a:p>
            <a:pPr indent="-228600" lvl="0" marL="457200" rtl="0">
              <a:spcBef>
                <a:spcPts val="0"/>
              </a:spcBef>
            </a:pPr>
            <a:r>
              <a:rPr lang="en"/>
              <a:t>Lasso (glmnet)</a:t>
            </a:r>
          </a:p>
          <a:p>
            <a:pPr indent="-228600" lvl="0" marL="457200" rtl="0">
              <a:spcBef>
                <a:spcPts val="0"/>
              </a:spcBef>
            </a:pPr>
            <a:r>
              <a:rPr lang="en"/>
              <a:t>Stochastic Gradient Boosting (gbm)</a:t>
            </a:r>
          </a:p>
          <a:p>
            <a:pPr indent="-228600" lvl="0" marL="457200" rtl="0">
              <a:spcBef>
                <a:spcPts val="0"/>
              </a:spcBef>
            </a:pPr>
            <a:r>
              <a:rPr lang="en"/>
              <a:t>eXtreme Gradient Boosting (xgboost)</a:t>
            </a:r>
          </a:p>
          <a:p>
            <a:pPr lvl="0" rtl="0">
              <a:spcBef>
                <a:spcPts val="0"/>
              </a:spcBef>
              <a:buNone/>
            </a:pPr>
            <a:r>
              <a:t/>
            </a:r>
            <a:endParaRP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b="1" lang="en"/>
              <a:t>Work Flow</a:t>
            </a:r>
          </a:p>
        </p:txBody>
      </p:sp>
      <p:sp>
        <p:nvSpPr>
          <p:cNvPr id="172" name="Shape 17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Pre-processing</a:t>
            </a:r>
          </a:p>
          <a:p>
            <a:pPr indent="-228600" lvl="0" marL="457200" rtl="0">
              <a:spcBef>
                <a:spcPts val="0"/>
              </a:spcBef>
            </a:pPr>
            <a:r>
              <a:rPr lang="en"/>
              <a:t>Data Splitting</a:t>
            </a:r>
          </a:p>
          <a:p>
            <a:pPr indent="-228600" lvl="0" marL="457200" rtl="0">
              <a:spcBef>
                <a:spcPts val="0"/>
              </a:spcBef>
            </a:pPr>
            <a:r>
              <a:rPr lang="en"/>
              <a:t>Model Tuning Using Resampling</a:t>
            </a:r>
          </a:p>
          <a:p>
            <a:pPr indent="-228600" lvl="0" marL="457200" rtl="0">
              <a:spcBef>
                <a:spcPts val="0"/>
              </a:spcBef>
            </a:pPr>
            <a:r>
              <a:rPr lang="en"/>
              <a:t>Fitting Models</a:t>
            </a:r>
          </a:p>
          <a:p>
            <a:pPr indent="-228600" lvl="0" marL="457200" rtl="0">
              <a:spcBef>
                <a:spcPts val="0"/>
              </a:spcBef>
            </a:pPr>
            <a:r>
              <a:rPr lang="en"/>
              <a:t>Predict</a:t>
            </a: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b="1" lang="en"/>
              <a:t>Pre-processing</a:t>
            </a:r>
          </a:p>
        </p:txBody>
      </p:sp>
      <p:sp>
        <p:nvSpPr>
          <p:cNvPr id="178" name="Shape 17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Data Transformation: log(loss)</a:t>
            </a:r>
          </a:p>
          <a:p>
            <a:pPr indent="-228600" lvl="0" marL="457200" rtl="0">
              <a:spcBef>
                <a:spcPts val="0"/>
              </a:spcBef>
            </a:pPr>
            <a:r>
              <a:rPr lang="en"/>
              <a:t>Creating Dummy Variables</a:t>
            </a:r>
          </a:p>
          <a:p>
            <a:pPr indent="-228600" lvl="0" marL="457200" rtl="0">
              <a:spcBef>
                <a:spcPts val="0"/>
              </a:spcBef>
            </a:pPr>
            <a:r>
              <a:rPr lang="en"/>
              <a:t>Excluding near zero-variance predictors</a:t>
            </a:r>
          </a:p>
        </p:txBody>
      </p:sp>
      <p:pic>
        <p:nvPicPr>
          <p:cNvPr id="179" name="Shape 179"/>
          <p:cNvPicPr preferRelativeResize="0"/>
          <p:nvPr/>
        </p:nvPicPr>
        <p:blipFill rotWithShape="1">
          <a:blip r:embed="rId3">
            <a:alphaModFix/>
          </a:blip>
          <a:srcRect b="0" l="-1100" r="1100" t="-11769"/>
          <a:stretch/>
        </p:blipFill>
        <p:spPr>
          <a:xfrm>
            <a:off x="233800" y="2246900"/>
            <a:ext cx="3802625" cy="2704874"/>
          </a:xfrm>
          <a:prstGeom prst="rect">
            <a:avLst/>
          </a:prstGeom>
          <a:noFill/>
          <a:ln>
            <a:noFill/>
          </a:ln>
        </p:spPr>
      </p:pic>
      <p:pic>
        <p:nvPicPr>
          <p:cNvPr id="180" name="Shape 180"/>
          <p:cNvPicPr preferRelativeResize="0"/>
          <p:nvPr/>
        </p:nvPicPr>
        <p:blipFill>
          <a:blip r:embed="rId4">
            <a:alphaModFix/>
          </a:blip>
          <a:stretch>
            <a:fillRect/>
          </a:stretch>
        </p:blipFill>
        <p:spPr>
          <a:xfrm>
            <a:off x="4716650" y="2246900"/>
            <a:ext cx="4159550" cy="2704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lnSpc>
                <a:spcPct val="115000"/>
              </a:lnSpc>
              <a:spcBef>
                <a:spcPts val="0"/>
              </a:spcBef>
              <a:spcAft>
                <a:spcPts val="1600"/>
              </a:spcAft>
              <a:buNone/>
            </a:pPr>
            <a:r>
              <a:rPr b="1" lang="en" sz="2400">
                <a:solidFill>
                  <a:schemeClr val="dk2"/>
                </a:solidFill>
              </a:rPr>
              <a:t>Data Splitting</a:t>
            </a:r>
          </a:p>
          <a:p>
            <a:pPr lvl="0" algn="ctr">
              <a:spcBef>
                <a:spcPts val="0"/>
              </a:spcBef>
              <a:buClr>
                <a:schemeClr val="dk1"/>
              </a:buClr>
              <a:buSzPct val="39285"/>
              <a:buFont typeface="Arial"/>
              <a:buNone/>
            </a:pPr>
            <a:r>
              <a:t/>
            </a:r>
            <a:endParaRPr b="1"/>
          </a:p>
          <a:p>
            <a:pPr lvl="0">
              <a:spcBef>
                <a:spcPts val="0"/>
              </a:spcBef>
              <a:buNone/>
            </a:pPr>
            <a:r>
              <a:t/>
            </a:r>
            <a:endParaRPr/>
          </a:p>
        </p:txBody>
      </p:sp>
      <p:sp>
        <p:nvSpPr>
          <p:cNvPr id="186" name="Shape 1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Creating Partition of 80 percent for training data from train dataset.</a:t>
            </a:r>
          </a:p>
          <a:p>
            <a:pPr indent="-228600" lvl="0" marL="457200" rtl="0">
              <a:spcBef>
                <a:spcPts val="0"/>
              </a:spcBef>
            </a:pPr>
            <a:r>
              <a:rPr lang="en"/>
              <a:t>20 percent for testing.</a:t>
            </a:r>
          </a:p>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b="1" lang="en"/>
              <a:t>Resampling Method and Tuning</a:t>
            </a:r>
          </a:p>
        </p:txBody>
      </p:sp>
      <p:sp>
        <p:nvSpPr>
          <p:cNvPr id="192" name="Shape 1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Repeated Cross-Validation</a:t>
            </a:r>
          </a:p>
          <a:p>
            <a:pPr indent="-317500" lvl="1" marL="914400" rtl="0">
              <a:spcBef>
                <a:spcPts val="0"/>
              </a:spcBef>
              <a:buSzPct val="100000"/>
            </a:pPr>
            <a:r>
              <a:rPr lang="en" sz="1400"/>
              <a:t>10-fold cv</a:t>
            </a:r>
          </a:p>
          <a:p>
            <a:pPr indent="-317500" lvl="1" marL="914400" rtl="0">
              <a:spcBef>
                <a:spcPts val="0"/>
              </a:spcBef>
              <a:buSzPct val="100000"/>
            </a:pPr>
            <a:r>
              <a:rPr lang="en" sz="1400"/>
              <a:t>Repeats 3 times.</a:t>
            </a:r>
          </a:p>
          <a:p>
            <a:pPr indent="-228600" lvl="0" marL="457200" rtl="0">
              <a:spcBef>
                <a:spcPts val="0"/>
              </a:spcBef>
            </a:pPr>
            <a:r>
              <a:rPr lang="en"/>
              <a:t>gbm</a:t>
            </a:r>
          </a:p>
          <a:p>
            <a:pPr indent="-228600" lvl="1" marL="914400" rtl="0">
              <a:spcBef>
                <a:spcPts val="0"/>
              </a:spcBef>
            </a:pPr>
            <a:r>
              <a:rPr lang="en"/>
              <a:t>n.trees = 100, 150, 200, 250,...500, interaction.depth = 1,3,5,7, shrinkage = 0.01, n.minobsinnode = 20</a:t>
            </a:r>
          </a:p>
          <a:p>
            <a:pPr indent="-228600" lvl="0" marL="457200" rtl="0">
              <a:spcBef>
                <a:spcPts val="0"/>
              </a:spcBef>
            </a:pPr>
            <a:r>
              <a:rPr lang="en"/>
              <a:t>glmnet (lasso)</a:t>
            </a:r>
          </a:p>
          <a:p>
            <a:pPr indent="-228600" lvl="1" marL="914400" rtl="0">
              <a:spcBef>
                <a:spcPts val="0"/>
              </a:spcBef>
            </a:pPr>
            <a:r>
              <a:rPr lang="en"/>
              <a:t>lambda  range from 0.01 to 100,000 with 100 equal space</a:t>
            </a:r>
          </a:p>
          <a:p>
            <a:pPr indent="-228600" lvl="0" marL="457200" rtl="0">
              <a:spcBef>
                <a:spcPts val="0"/>
              </a:spcBef>
            </a:pPr>
            <a:r>
              <a:rPr lang="en"/>
              <a:t>xgboost</a:t>
            </a:r>
          </a:p>
          <a:p>
            <a:pPr indent="-228600" lvl="1" marL="914400" rtl="0">
              <a:spcBef>
                <a:spcPts val="0"/>
              </a:spcBef>
            </a:pPr>
            <a:r>
              <a:rPr lang="en"/>
              <a:t>nrounds = 1000, max_depth = 4,6,8,10,12,14,16, eta = 0.01, gamma = 1, colsample_bytree = 0.5, min_child_weight = 80,100,120, subsample = 0.7</a:t>
            </a:r>
          </a:p>
          <a:p>
            <a:pPr indent="0" lvl="0" marL="0" rtl="0">
              <a:spcBef>
                <a:spcPts val="0"/>
              </a:spcBef>
              <a:buNone/>
            </a:pPr>
            <a:r>
              <a:rPr lang="en" sz="1400"/>
              <a:t>Metric: RMSE (Root mean square error)</a:t>
            </a:r>
          </a:p>
          <a:p>
            <a:pPr indent="0" lvl="0" marL="0" rtl="0">
              <a:spcBef>
                <a:spcPts val="0"/>
              </a:spcBef>
              <a:buNone/>
            </a:pPr>
            <a:r>
              <a:t/>
            </a:r>
            <a:endParaRPr/>
          </a:p>
          <a:p>
            <a:pPr indent="0" lvl="0" marL="0" rt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Clr>
                <a:schemeClr val="dk1"/>
              </a:buClr>
              <a:buSzPct val="39285"/>
              <a:buFont typeface="Arial"/>
              <a:buNone/>
            </a:pPr>
            <a:r>
              <a:rPr b="1" lang="en"/>
              <a:t>Gradient Boosting</a:t>
            </a:r>
          </a:p>
        </p:txBody>
      </p:sp>
      <p:sp>
        <p:nvSpPr>
          <p:cNvPr id="198" name="Shape 19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Fitting n.trees = 500, interaction.depth = 7, shrinkage = 0.01, n.minobsinnode = 20</a:t>
            </a:r>
          </a:p>
          <a:p>
            <a:pPr indent="-228600" lvl="0" marL="457200">
              <a:spcBef>
                <a:spcPts val="0"/>
              </a:spcBef>
            </a:pPr>
            <a:r>
              <a:rPr lang="en"/>
              <a:t>RMSE = 2074.632</a:t>
            </a:r>
          </a:p>
          <a:p>
            <a:pPr lvl="0">
              <a:spcBef>
                <a:spcPts val="0"/>
              </a:spcBef>
              <a:buNone/>
            </a:pPr>
            <a:r>
              <a:rPr lang="en"/>
              <a:t> </a:t>
            </a:r>
          </a:p>
        </p:txBody>
      </p:sp>
      <p:pic>
        <p:nvPicPr>
          <p:cNvPr id="199" name="Shape 199"/>
          <p:cNvPicPr preferRelativeResize="0"/>
          <p:nvPr/>
        </p:nvPicPr>
        <p:blipFill>
          <a:blip r:embed="rId3">
            <a:alphaModFix/>
          </a:blip>
          <a:stretch>
            <a:fillRect/>
          </a:stretch>
        </p:blipFill>
        <p:spPr>
          <a:xfrm>
            <a:off x="857250" y="2292024"/>
            <a:ext cx="7020425" cy="26063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lnSpc>
                <a:spcPct val="115000"/>
              </a:lnSpc>
              <a:spcBef>
                <a:spcPts val="0"/>
              </a:spcBef>
              <a:spcAft>
                <a:spcPts val="1600"/>
              </a:spcAft>
              <a:buNone/>
            </a:pPr>
            <a:r>
              <a:rPr b="1" lang="en"/>
              <a:t>Lasso</a:t>
            </a:r>
          </a:p>
        </p:txBody>
      </p:sp>
      <p:sp>
        <p:nvSpPr>
          <p:cNvPr id="205" name="Shape 20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alpha = 1, lambda = 0.221</a:t>
            </a:r>
          </a:p>
          <a:p>
            <a:pPr lvl="0" rtl="0">
              <a:spcBef>
                <a:spcPts val="0"/>
              </a:spcBef>
              <a:buNone/>
            </a:pPr>
            <a:r>
              <a:rPr lang="en"/>
              <a:t>  RMSE = 2085.1974905	Rsquared = 0.4679428  MAE = 1351.189</a:t>
            </a:r>
          </a:p>
        </p:txBody>
      </p:sp>
      <p:pic>
        <p:nvPicPr>
          <p:cNvPr id="206" name="Shape 206"/>
          <p:cNvPicPr preferRelativeResize="0"/>
          <p:nvPr/>
        </p:nvPicPr>
        <p:blipFill>
          <a:blip r:embed="rId3">
            <a:alphaModFix/>
          </a:blip>
          <a:stretch>
            <a:fillRect/>
          </a:stretch>
        </p:blipFill>
        <p:spPr>
          <a:xfrm>
            <a:off x="1001625" y="2075450"/>
            <a:ext cx="6970799" cy="2826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b="1" lang="en"/>
              <a:t>eXtreme Gradient Boosting</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nrounds = 1000, max_depth = 14, eta = 0.01, gamma = 1, colsample_bytree = 0.5, min_child_weight = 80, subsample = 0.7</a:t>
            </a:r>
          </a:p>
          <a:p>
            <a:pPr lvl="0">
              <a:spcBef>
                <a:spcPts val="0"/>
              </a:spcBef>
              <a:buNone/>
            </a:pPr>
            <a:r>
              <a:t/>
            </a:r>
            <a:endParaRPr/>
          </a:p>
        </p:txBody>
      </p:sp>
      <p:pic>
        <p:nvPicPr>
          <p:cNvPr id="213" name="Shape 213"/>
          <p:cNvPicPr preferRelativeResize="0"/>
          <p:nvPr/>
        </p:nvPicPr>
        <p:blipFill>
          <a:blip r:embed="rId3">
            <a:alphaModFix/>
          </a:blip>
          <a:stretch>
            <a:fillRect/>
          </a:stretch>
        </p:blipFill>
        <p:spPr>
          <a:xfrm>
            <a:off x="771800" y="1894973"/>
            <a:ext cx="7191375" cy="3035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Clr>
                <a:schemeClr val="dk1"/>
              </a:buClr>
              <a:buSzPct val="39285"/>
              <a:buFont typeface="Arial"/>
              <a:buNone/>
            </a:pPr>
            <a:r>
              <a:rPr b="1" lang="en"/>
              <a:t>eXtreme Gradient Boosting</a:t>
            </a:r>
          </a:p>
          <a:p>
            <a:pPr lvl="0">
              <a:spcBef>
                <a:spcPts val="0"/>
              </a:spcBef>
              <a:buNone/>
            </a:pPr>
            <a:r>
              <a:t/>
            </a:r>
            <a:endParaRPr/>
          </a:p>
        </p:txBody>
      </p:sp>
      <p:sp>
        <p:nvSpPr>
          <p:cNvPr id="219" name="Shape 21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  max_depth  min_child_weight  RMSE  	Rsquared</a:t>
            </a:r>
          </a:p>
          <a:p>
            <a:pPr lvl="0">
              <a:spcBef>
                <a:spcPts val="0"/>
              </a:spcBef>
              <a:buNone/>
            </a:pPr>
            <a:r>
              <a:rPr lang="en"/>
              <a:t>  14      		80           		1950.950  0.5523391</a:t>
            </a:r>
          </a:p>
          <a:p>
            <a:pPr lvl="0">
              <a:spcBef>
                <a:spcPts val="0"/>
              </a:spcBef>
              <a:buNone/>
            </a:pPr>
            <a:r>
              <a:rPr lang="en"/>
              <a:t>Mean Square Error</a:t>
            </a:r>
          </a:p>
          <a:p>
            <a:pPr lvl="0">
              <a:spcBef>
                <a:spcPts val="0"/>
              </a:spcBef>
              <a:buNone/>
            </a:pPr>
            <a:r>
              <a:rPr lang="en"/>
              <a:t>&gt; sum(abs(predicted - lossTest)) / length(lossTest)</a:t>
            </a:r>
          </a:p>
          <a:p>
            <a:pPr lvl="0">
              <a:spcBef>
                <a:spcPts val="0"/>
              </a:spcBef>
              <a:buClr>
                <a:schemeClr val="dk1"/>
              </a:buClr>
              <a:buSzPct val="61111"/>
              <a:buFont typeface="Arial"/>
              <a:buNone/>
            </a:pPr>
            <a:r>
              <a:rPr lang="en"/>
              <a:t>[1] 1199.845</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Background knowledge of the dataset</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555555"/>
                </a:solidFill>
                <a:highlight>
                  <a:srgbClr val="FFFFFF"/>
                </a:highlight>
              </a:rPr>
              <a:t>Each row in this dataset represents an insurance claim. You must predict the value for the 'loss' column. Variables prefaced with 'cat' are categorical, while those prefaced with 'cont' are continuous.</a:t>
            </a:r>
          </a:p>
          <a:p>
            <a:pPr lvl="0">
              <a:lnSpc>
                <a:spcPct val="120000"/>
              </a:lnSpc>
              <a:spcBef>
                <a:spcPts val="2600"/>
              </a:spcBef>
              <a:spcAft>
                <a:spcPts val="900"/>
              </a:spcAft>
              <a:buClr>
                <a:schemeClr val="dk1"/>
              </a:buClr>
              <a:buSzPct val="36666"/>
              <a:buFont typeface="Arial"/>
              <a:buNone/>
            </a:pPr>
            <a:r>
              <a:rPr b="1" lang="en" sz="3000">
                <a:solidFill>
                  <a:srgbClr val="333333"/>
                </a:solidFill>
                <a:highlight>
                  <a:srgbClr val="FFFFFF"/>
                </a:highlight>
              </a:rPr>
              <a:t>File descriptions</a:t>
            </a:r>
          </a:p>
          <a:p>
            <a:pPr indent="-304800" lvl="0" marL="457200">
              <a:spcBef>
                <a:spcPts val="2000"/>
              </a:spcBef>
              <a:spcAft>
                <a:spcPts val="300"/>
              </a:spcAft>
              <a:buClr>
                <a:srgbClr val="333333"/>
              </a:buClr>
              <a:buSzPct val="100000"/>
            </a:pPr>
            <a:r>
              <a:rPr b="1" lang="en" sz="1200">
                <a:solidFill>
                  <a:srgbClr val="333333"/>
                </a:solidFill>
                <a:highlight>
                  <a:srgbClr val="FFFFFF"/>
                </a:highlight>
              </a:rPr>
              <a:t>train.csv</a:t>
            </a:r>
            <a:r>
              <a:rPr lang="en" sz="1200">
                <a:solidFill>
                  <a:srgbClr val="333333"/>
                </a:solidFill>
                <a:highlight>
                  <a:srgbClr val="FFFFFF"/>
                </a:highlight>
              </a:rPr>
              <a:t> - the training set</a:t>
            </a:r>
          </a:p>
          <a:p>
            <a:pPr indent="-304800" lvl="0" marL="457200">
              <a:spcBef>
                <a:spcPts val="2000"/>
              </a:spcBef>
              <a:spcAft>
                <a:spcPts val="300"/>
              </a:spcAft>
              <a:buClr>
                <a:srgbClr val="333333"/>
              </a:buClr>
              <a:buSzPct val="100000"/>
            </a:pPr>
            <a:r>
              <a:rPr b="1" lang="en" sz="1200">
                <a:solidFill>
                  <a:srgbClr val="333333"/>
                </a:solidFill>
                <a:highlight>
                  <a:srgbClr val="FFFFFF"/>
                </a:highlight>
              </a:rPr>
              <a:t>test.csv</a:t>
            </a:r>
            <a:r>
              <a:rPr lang="en" sz="1200">
                <a:solidFill>
                  <a:srgbClr val="333333"/>
                </a:solidFill>
                <a:highlight>
                  <a:srgbClr val="FFFFFF"/>
                </a:highlight>
              </a:rPr>
              <a:t> - the test set. You must predict the loss value for the ids in this file.</a:t>
            </a:r>
          </a:p>
          <a:p>
            <a:pPr indent="-304800" lvl="0" marL="457200">
              <a:spcBef>
                <a:spcPts val="2000"/>
              </a:spcBef>
              <a:spcAft>
                <a:spcPts val="300"/>
              </a:spcAft>
              <a:buClr>
                <a:srgbClr val="333333"/>
              </a:buClr>
              <a:buSzPct val="100000"/>
            </a:pPr>
            <a:r>
              <a:rPr b="1" lang="en" sz="1200">
                <a:solidFill>
                  <a:srgbClr val="333333"/>
                </a:solidFill>
                <a:highlight>
                  <a:srgbClr val="FFFFFF"/>
                </a:highlight>
              </a:rPr>
              <a:t>sample_submission.csv</a:t>
            </a:r>
            <a:r>
              <a:rPr lang="en" sz="1200">
                <a:solidFill>
                  <a:srgbClr val="333333"/>
                </a:solidFill>
                <a:highlight>
                  <a:srgbClr val="FFFFFF"/>
                </a:highlight>
              </a:rPr>
              <a:t> - a sample submission file in the correct format</a:t>
            </a:r>
          </a:p>
          <a:p>
            <a:pPr lvl="0">
              <a:spcBef>
                <a:spcPts val="0"/>
              </a:spcBef>
              <a:buNone/>
            </a:pPr>
            <a:r>
              <a:t/>
            </a:r>
            <a:endParaRPr>
              <a:solidFill>
                <a:srgbClr val="555555"/>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64375" y="127950"/>
            <a:ext cx="8520600" cy="572700"/>
          </a:xfrm>
          <a:prstGeom prst="rect">
            <a:avLst/>
          </a:prstGeom>
        </p:spPr>
        <p:txBody>
          <a:bodyPr anchorCtr="0" anchor="t" bIns="91425" lIns="91425" rIns="91425" tIns="91425">
            <a:noAutofit/>
          </a:bodyPr>
          <a:lstStyle/>
          <a:p>
            <a:pPr lvl="0" algn="ctr">
              <a:spcBef>
                <a:spcPts val="0"/>
              </a:spcBef>
              <a:buNone/>
            </a:pPr>
            <a:r>
              <a:rPr b="1" lang="en"/>
              <a:t>Variance Importance</a:t>
            </a:r>
          </a:p>
        </p:txBody>
      </p:sp>
      <p:pic>
        <p:nvPicPr>
          <p:cNvPr id="225" name="Shape 225"/>
          <p:cNvPicPr preferRelativeResize="0"/>
          <p:nvPr/>
        </p:nvPicPr>
        <p:blipFill>
          <a:blip r:embed="rId3">
            <a:alphaModFix/>
          </a:blip>
          <a:stretch>
            <a:fillRect/>
          </a:stretch>
        </p:blipFill>
        <p:spPr>
          <a:xfrm>
            <a:off x="0" y="1017725"/>
            <a:ext cx="9143999" cy="41257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Xgboost Mean square error on 20% test data is 1199.845, submission MAE is 1343.23</a:t>
            </a:r>
          </a:p>
          <a:p>
            <a:pPr indent="-228600" lvl="0" marL="457200" rtl="0">
              <a:spcBef>
                <a:spcPts val="0"/>
              </a:spcBef>
            </a:pPr>
            <a:r>
              <a:rPr lang="en"/>
              <a:t>Severely overfitted.</a:t>
            </a:r>
          </a:p>
          <a:p>
            <a:pPr indent="-228600" lvl="0" marL="457200" rtl="0">
              <a:spcBef>
                <a:spcPts val="0"/>
              </a:spcBef>
            </a:pPr>
            <a:r>
              <a:rPr lang="en"/>
              <a:t>Reason:</a:t>
            </a:r>
          </a:p>
          <a:p>
            <a:pPr indent="-228600" lvl="1" marL="914400" rtl="0">
              <a:spcBef>
                <a:spcPts val="0"/>
              </a:spcBef>
            </a:pPr>
            <a:r>
              <a:rPr lang="en"/>
              <a:t>Only one data splitting. More.</a:t>
            </a:r>
          </a:p>
          <a:p>
            <a:pPr indent="-228600" lvl="1" marL="914400" rtl="0">
              <a:spcBef>
                <a:spcPts val="0"/>
              </a:spcBef>
            </a:pPr>
            <a:r>
              <a:rPr lang="en"/>
              <a:t>Test dataset may have additional level in categorical variable.</a:t>
            </a:r>
          </a:p>
          <a:p>
            <a:pPr indent="-228600" lvl="2" marL="1371600" rtl="0">
              <a:spcBef>
                <a:spcPts val="0"/>
              </a:spcBef>
            </a:pPr>
            <a:r>
              <a:rPr lang="en"/>
              <a:t>example : cat92 -- 7 (train) vs. 8 (test), cat103 -- 13 (train) vs. 14 (test)</a:t>
            </a:r>
          </a:p>
          <a:p>
            <a:pPr indent="-228600" lvl="0" marL="457200" rtl="0">
              <a:spcBef>
                <a:spcPts val="0"/>
              </a:spcBef>
            </a:pPr>
            <a:r>
              <a:rPr lang="en"/>
              <a:t>Ensemble</a:t>
            </a:r>
          </a:p>
          <a:p>
            <a:pPr indent="0" lvl="0" marL="0" rtl="0">
              <a:spcBef>
                <a:spcPts val="0"/>
              </a:spcBef>
              <a:buNone/>
            </a:pPr>
            <a:r>
              <a:t/>
            </a:r>
            <a:endParaRPr/>
          </a:p>
          <a:p>
            <a:pPr indent="0" lvl="0" marL="0">
              <a:spcBef>
                <a:spcPts val="0"/>
              </a:spcBef>
              <a:buNone/>
            </a:pPr>
            <a:r>
              <a:t/>
            </a:r>
            <a:endParaRPr/>
          </a:p>
        </p:txBody>
      </p:sp>
      <p:sp>
        <p:nvSpPr>
          <p:cNvPr id="231" name="Shape 23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b="1" lang="en"/>
              <a:t>Overfitting</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b="1" lang="en"/>
              <a:t>Conclusion</a:t>
            </a:r>
            <a:r>
              <a:rPr lang="en"/>
              <a:t> </a:t>
            </a:r>
          </a:p>
        </p:txBody>
      </p:sp>
      <p:sp>
        <p:nvSpPr>
          <p:cNvPr id="237" name="Shape 23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Best Model: xgboost</a:t>
            </a:r>
          </a:p>
          <a:p>
            <a:pPr indent="-228600" lvl="0" marL="457200" rtl="0">
              <a:spcBef>
                <a:spcPts val="0"/>
              </a:spcBef>
            </a:pPr>
            <a:r>
              <a:rPr lang="en"/>
              <a:t>Variable importance to determine which feature impact loss more</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pic>
        <p:nvPicPr>
          <p:cNvPr id="73" name="Shape 73"/>
          <p:cNvPicPr preferRelativeResize="0"/>
          <p:nvPr/>
        </p:nvPicPr>
        <p:blipFill>
          <a:blip r:embed="rId3">
            <a:alphaModFix/>
          </a:blip>
          <a:stretch>
            <a:fillRect/>
          </a:stretch>
        </p:blipFill>
        <p:spPr>
          <a:xfrm>
            <a:off x="0" y="28575"/>
            <a:ext cx="90892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Data</a:t>
            </a:r>
          </a:p>
        </p:txBody>
      </p:sp>
      <p:sp>
        <p:nvSpPr>
          <p:cNvPr id="79" name="Shape 79"/>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en"/>
              <a:t>Training Dataset</a:t>
            </a:r>
          </a:p>
          <a:p>
            <a:pPr lvl="0">
              <a:spcBef>
                <a:spcPts val="0"/>
              </a:spcBef>
              <a:buNone/>
            </a:pPr>
            <a:r>
              <a:rPr lang="en"/>
              <a:t>	Observations: 188318</a:t>
            </a:r>
          </a:p>
          <a:p>
            <a:pPr lvl="0">
              <a:spcBef>
                <a:spcPts val="0"/>
              </a:spcBef>
              <a:buNone/>
            </a:pPr>
            <a:r>
              <a:rPr lang="en"/>
              <a:t>	Categorical Variables: 116</a:t>
            </a:r>
          </a:p>
          <a:p>
            <a:pPr lvl="0">
              <a:spcBef>
                <a:spcPts val="0"/>
              </a:spcBef>
              <a:buNone/>
            </a:pPr>
            <a:r>
              <a:rPr lang="en"/>
              <a:t>	Continuous Variables:  14</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0" y="40750"/>
            <a:ext cx="9143999" cy="506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pic>
        <p:nvPicPr>
          <p:cNvPr descr="scat1.png" id="89" name="Shape 89"/>
          <p:cNvPicPr preferRelativeResize="0"/>
          <p:nvPr/>
        </p:nvPicPr>
        <p:blipFill>
          <a:blip r:embed="rId3">
            <a:alphaModFix/>
          </a:blip>
          <a:stretch>
            <a:fillRect/>
          </a:stretch>
        </p:blipFill>
        <p:spPr>
          <a:xfrm>
            <a:off x="682950" y="0"/>
            <a:ext cx="807807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pic>
        <p:nvPicPr>
          <p:cNvPr descr="scat3.png" id="94" name="Shape 9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pic>
        <p:nvPicPr>
          <p:cNvPr descr="scat4.png" id="99" name="Shape 99"/>
          <p:cNvPicPr preferRelativeResize="0"/>
          <p:nvPr/>
        </p:nvPicPr>
        <p:blipFill>
          <a:blip r:embed="rId3">
            <a:alphaModFix/>
          </a:blip>
          <a:stretch>
            <a:fillRect/>
          </a:stretch>
        </p:blipFill>
        <p:spPr>
          <a:xfrm>
            <a:off x="27400" y="0"/>
            <a:ext cx="90892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