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0"/>
  </p:notesMasterIdLst>
  <p:sldIdLst>
    <p:sldId id="256" r:id="rId2"/>
    <p:sldId id="257" r:id="rId3"/>
    <p:sldId id="269" r:id="rId4"/>
    <p:sldId id="258" r:id="rId5"/>
    <p:sldId id="264" r:id="rId6"/>
    <p:sldId id="266" r:id="rId7"/>
    <p:sldId id="265" r:id="rId8"/>
    <p:sldId id="280" r:id="rId9"/>
    <p:sldId id="267" r:id="rId10"/>
    <p:sldId id="270" r:id="rId11"/>
    <p:sldId id="271" r:id="rId12"/>
    <p:sldId id="272" r:id="rId13"/>
    <p:sldId id="273" r:id="rId14"/>
    <p:sldId id="275" r:id="rId15"/>
    <p:sldId id="276" r:id="rId16"/>
    <p:sldId id="277" r:id="rId17"/>
    <p:sldId id="288" r:id="rId18"/>
    <p:sldId id="278" r:id="rId19"/>
    <p:sldId id="281" r:id="rId20"/>
    <p:sldId id="282" r:id="rId21"/>
    <p:sldId id="283" r:id="rId22"/>
    <p:sldId id="284" r:id="rId23"/>
    <p:sldId id="286" r:id="rId24"/>
    <p:sldId id="285" r:id="rId25"/>
    <p:sldId id="289" r:id="rId26"/>
    <p:sldId id="287" r:id="rId27"/>
    <p:sldId id="279" r:id="rId28"/>
    <p:sldId id="29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F1E"/>
    <a:srgbClr val="CBDD36"/>
    <a:srgbClr val="00D4D4"/>
    <a:srgbClr val="58B0BC"/>
    <a:srgbClr val="F9E3CB"/>
    <a:srgbClr val="FDF1E7"/>
    <a:srgbClr val="FFCC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5" d="100"/>
          <a:sy n="85" d="100"/>
        </p:scale>
        <p:origin x="-1584"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8C301B-AD9E-5942-8831-824DAAAA77B9}" type="doc">
      <dgm:prSet loTypeId="urn:microsoft.com/office/officeart/2005/8/layout/radial4" loCatId="" qsTypeId="urn:microsoft.com/office/officeart/2005/8/quickstyle/simple4" qsCatId="simple" csTypeId="urn:microsoft.com/office/officeart/2005/8/colors/accent1_2" csCatId="accent1" phldr="1"/>
      <dgm:spPr/>
      <dgm:t>
        <a:bodyPr/>
        <a:lstStyle/>
        <a:p>
          <a:endParaRPr lang="zh-TW" altLang="en-US"/>
        </a:p>
      </dgm:t>
    </dgm:pt>
    <dgm:pt modelId="{7A3BB970-5627-8C46-9FDF-0A30B2002738}">
      <dgm:prSet phldrT="[文字]"/>
      <dgm:spPr>
        <a:solidFill>
          <a:srgbClr val="00D4D4"/>
        </a:solidFill>
      </dgm:spPr>
      <dgm:t>
        <a:bodyPr/>
        <a:lstStyle/>
        <a:p>
          <a:r>
            <a:rPr lang="en-US" altLang="zh-TW" dirty="0" smtClean="0"/>
            <a:t>R</a:t>
          </a:r>
          <a:r>
            <a:rPr lang="en-US" altLang="zh-CN" dirty="0" smtClean="0"/>
            <a:t>ank-up</a:t>
          </a:r>
          <a:r>
            <a:rPr lang="zh-CN" altLang="en-US" dirty="0" smtClean="0"/>
            <a:t> </a:t>
          </a:r>
          <a:r>
            <a:rPr lang="en-US" altLang="zh-CN" dirty="0" smtClean="0"/>
            <a:t>the</a:t>
          </a:r>
          <a:r>
            <a:rPr lang="zh-CN" altLang="en-US" dirty="0" smtClean="0"/>
            <a:t> </a:t>
          </a:r>
          <a:r>
            <a:rPr lang="en-US" altLang="zh-CN" dirty="0" smtClean="0"/>
            <a:t>product</a:t>
          </a:r>
          <a:endParaRPr lang="zh-TW" altLang="en-US" dirty="0"/>
        </a:p>
      </dgm:t>
    </dgm:pt>
    <dgm:pt modelId="{AAB8FDBE-BEA5-6B46-8945-24E88598DB4F}" type="parTrans" cxnId="{22DEF4E3-E627-0648-8F70-13C14C5E6A23}">
      <dgm:prSet/>
      <dgm:spPr/>
      <dgm:t>
        <a:bodyPr/>
        <a:lstStyle/>
        <a:p>
          <a:endParaRPr lang="zh-TW" altLang="en-US"/>
        </a:p>
      </dgm:t>
    </dgm:pt>
    <dgm:pt modelId="{7D535CD5-F489-2245-ADA4-F608CFBA6B14}" type="sibTrans" cxnId="{22DEF4E3-E627-0648-8F70-13C14C5E6A23}">
      <dgm:prSet/>
      <dgm:spPr/>
      <dgm:t>
        <a:bodyPr/>
        <a:lstStyle/>
        <a:p>
          <a:endParaRPr lang="zh-TW" altLang="en-US"/>
        </a:p>
      </dgm:t>
    </dgm:pt>
    <dgm:pt modelId="{97711BB6-2CF4-7645-B189-6825A6D53CAA}">
      <dgm:prSet phldrT="[文字]"/>
      <dgm:spPr>
        <a:solidFill>
          <a:srgbClr val="FFD25D"/>
        </a:solidFill>
      </dgm:spPr>
      <dgm:t>
        <a:bodyPr/>
        <a:lstStyle/>
        <a:p>
          <a:r>
            <a:rPr lang="en-US" altLang="zh-TW" dirty="0" smtClean="0">
              <a:solidFill>
                <a:srgbClr val="000000"/>
              </a:solidFill>
            </a:rPr>
            <a:t>I</a:t>
          </a:r>
          <a:r>
            <a:rPr lang="en-US" altLang="zh-CN" dirty="0" smtClean="0">
              <a:solidFill>
                <a:srgbClr val="000000"/>
              </a:solidFill>
            </a:rPr>
            <a:t>ncrease</a:t>
          </a:r>
          <a:r>
            <a:rPr lang="zh-CN" altLang="en-US" dirty="0" smtClean="0">
              <a:solidFill>
                <a:srgbClr val="000000"/>
              </a:solidFill>
            </a:rPr>
            <a:t> </a:t>
          </a:r>
          <a:r>
            <a:rPr lang="en-US" altLang="zh-CN" dirty="0" smtClean="0">
              <a:solidFill>
                <a:srgbClr val="000000"/>
              </a:solidFill>
            </a:rPr>
            <a:t>product</a:t>
          </a:r>
          <a:r>
            <a:rPr lang="zh-CN" altLang="en-US" dirty="0" smtClean="0">
              <a:solidFill>
                <a:srgbClr val="000000"/>
              </a:solidFill>
            </a:rPr>
            <a:t> </a:t>
          </a:r>
          <a:r>
            <a:rPr lang="en-US" altLang="zh-CN" dirty="0" smtClean="0">
              <a:solidFill>
                <a:srgbClr val="000000"/>
              </a:solidFill>
            </a:rPr>
            <a:t>ratings</a:t>
          </a:r>
          <a:endParaRPr lang="zh-TW" altLang="en-US" dirty="0">
            <a:solidFill>
              <a:srgbClr val="000000"/>
            </a:solidFill>
          </a:endParaRPr>
        </a:p>
      </dgm:t>
    </dgm:pt>
    <dgm:pt modelId="{704001BB-7EF0-104C-8F23-E4E3B2D5FBAF}" type="parTrans" cxnId="{5895E396-004C-D24D-B3FA-8C5DC2EBE506}">
      <dgm:prSet/>
      <dgm:spPr>
        <a:solidFill>
          <a:srgbClr val="CBDD36"/>
        </a:solidFill>
      </dgm:spPr>
      <dgm:t>
        <a:bodyPr/>
        <a:lstStyle/>
        <a:p>
          <a:endParaRPr lang="zh-TW" altLang="en-US"/>
        </a:p>
      </dgm:t>
    </dgm:pt>
    <dgm:pt modelId="{24984598-F9B4-934A-ACB6-56EC75E97699}" type="sibTrans" cxnId="{5895E396-004C-D24D-B3FA-8C5DC2EBE506}">
      <dgm:prSet/>
      <dgm:spPr/>
      <dgm:t>
        <a:bodyPr/>
        <a:lstStyle/>
        <a:p>
          <a:endParaRPr lang="zh-TW" altLang="en-US"/>
        </a:p>
      </dgm:t>
    </dgm:pt>
    <dgm:pt modelId="{BE577991-68F5-CB49-86B8-72A0836E9B1C}">
      <dgm:prSet phldrT="[文字]"/>
      <dgm:spPr>
        <a:solidFill>
          <a:srgbClr val="FFD25D"/>
        </a:solidFill>
      </dgm:spPr>
      <dgm:t>
        <a:bodyPr/>
        <a:lstStyle/>
        <a:p>
          <a:r>
            <a:rPr lang="en-US" altLang="zh-TW" dirty="0" smtClean="0">
              <a:solidFill>
                <a:srgbClr val="000000"/>
              </a:solidFill>
            </a:rPr>
            <a:t>O</a:t>
          </a:r>
          <a:r>
            <a:rPr lang="en-US" altLang="zh-CN" dirty="0" smtClean="0">
              <a:solidFill>
                <a:srgbClr val="000000"/>
              </a:solidFill>
            </a:rPr>
            <a:t>btain</a:t>
          </a:r>
          <a:r>
            <a:rPr lang="zh-CN" altLang="en-US" dirty="0" smtClean="0">
              <a:solidFill>
                <a:srgbClr val="000000"/>
              </a:solidFill>
            </a:rPr>
            <a:t> </a:t>
          </a:r>
          <a:r>
            <a:rPr lang="en-US" altLang="zh-CN" dirty="0" smtClean="0">
              <a:solidFill>
                <a:srgbClr val="000000"/>
              </a:solidFill>
            </a:rPr>
            <a:t>better</a:t>
          </a:r>
          <a:r>
            <a:rPr lang="zh-CN" altLang="en-US" dirty="0" smtClean="0">
              <a:solidFill>
                <a:srgbClr val="000000"/>
              </a:solidFill>
            </a:rPr>
            <a:t> </a:t>
          </a:r>
          <a:r>
            <a:rPr lang="en-US" altLang="zh-CN" dirty="0" smtClean="0">
              <a:solidFill>
                <a:srgbClr val="000000"/>
              </a:solidFill>
            </a:rPr>
            <a:t>customer</a:t>
          </a:r>
          <a:r>
            <a:rPr lang="zh-CN" altLang="en-US" dirty="0" smtClean="0">
              <a:solidFill>
                <a:srgbClr val="000000"/>
              </a:solidFill>
            </a:rPr>
            <a:t> </a:t>
          </a:r>
          <a:r>
            <a:rPr lang="en-US" altLang="zh-CN" dirty="0" smtClean="0">
              <a:solidFill>
                <a:srgbClr val="000000"/>
              </a:solidFill>
            </a:rPr>
            <a:t>reviews</a:t>
          </a:r>
          <a:endParaRPr lang="zh-TW" altLang="en-US" dirty="0">
            <a:solidFill>
              <a:srgbClr val="000000"/>
            </a:solidFill>
          </a:endParaRPr>
        </a:p>
      </dgm:t>
    </dgm:pt>
    <dgm:pt modelId="{DA64D5C1-9097-F949-ACF9-868538D6BA9E}" type="parTrans" cxnId="{926992C4-3F92-B74F-9951-D19EEC82E2E1}">
      <dgm:prSet/>
      <dgm:spPr>
        <a:solidFill>
          <a:srgbClr val="CBDD36"/>
        </a:solidFill>
      </dgm:spPr>
      <dgm:t>
        <a:bodyPr/>
        <a:lstStyle/>
        <a:p>
          <a:endParaRPr lang="zh-TW" altLang="en-US"/>
        </a:p>
      </dgm:t>
    </dgm:pt>
    <dgm:pt modelId="{BCF2524C-DB44-C04C-899B-EFDE3DAE59E4}" type="sibTrans" cxnId="{926992C4-3F92-B74F-9951-D19EEC82E2E1}">
      <dgm:prSet/>
      <dgm:spPr/>
      <dgm:t>
        <a:bodyPr/>
        <a:lstStyle/>
        <a:p>
          <a:endParaRPr lang="zh-TW" altLang="en-US"/>
        </a:p>
      </dgm:t>
    </dgm:pt>
    <dgm:pt modelId="{1BBDD9FF-1B3A-7B4F-968C-01BD6889FD53}">
      <dgm:prSet phldrT="[文字]" custT="1"/>
      <dgm:spPr>
        <a:solidFill>
          <a:schemeClr val="accent1">
            <a:lumMod val="60000"/>
            <a:lumOff val="40000"/>
          </a:schemeClr>
        </a:solidFill>
      </dgm:spPr>
      <dgm:t>
        <a:bodyPr/>
        <a:lstStyle/>
        <a:p>
          <a:pPr algn="l"/>
          <a:r>
            <a:rPr lang="en-US" altLang="zh-TW" sz="1400" dirty="0" smtClean="0">
              <a:solidFill>
                <a:schemeClr val="tx1"/>
              </a:solidFill>
            </a:rPr>
            <a:t>1</a:t>
          </a:r>
          <a:r>
            <a:rPr lang="en-US" altLang="zh-CN" sz="1400" dirty="0" smtClean="0">
              <a:solidFill>
                <a:schemeClr val="tx1"/>
              </a:solidFill>
            </a:rPr>
            <a:t>.</a:t>
          </a:r>
          <a:r>
            <a:rPr lang="zh-CN" altLang="en-US" sz="1400" dirty="0" smtClean="0">
              <a:solidFill>
                <a:schemeClr val="tx1"/>
              </a:solidFill>
            </a:rPr>
            <a:t> </a:t>
          </a:r>
          <a:r>
            <a:rPr lang="en-US" altLang="zh-CN" sz="1400" dirty="0" smtClean="0">
              <a:solidFill>
                <a:schemeClr val="tx1"/>
              </a:solidFill>
            </a:rPr>
            <a:t>More</a:t>
          </a:r>
          <a:r>
            <a:rPr lang="zh-CN" altLang="en-US" sz="1400" dirty="0" smtClean="0">
              <a:solidFill>
                <a:schemeClr val="tx1"/>
              </a:solidFill>
            </a:rPr>
            <a:t> </a:t>
          </a:r>
          <a:r>
            <a:rPr lang="en-US" altLang="zh-CN" sz="1400" dirty="0" smtClean="0">
              <a:solidFill>
                <a:schemeClr val="tx1"/>
              </a:solidFill>
            </a:rPr>
            <a:t>preview</a:t>
          </a:r>
          <a:r>
            <a:rPr lang="zh-CN" altLang="en-US" sz="1400" dirty="0" smtClean="0">
              <a:solidFill>
                <a:schemeClr val="tx1"/>
              </a:solidFill>
            </a:rPr>
            <a:t> </a:t>
          </a:r>
          <a:r>
            <a:rPr lang="en-US" altLang="zh-CN" sz="1400" dirty="0" smtClean="0">
              <a:solidFill>
                <a:schemeClr val="tx1"/>
              </a:solidFill>
            </a:rPr>
            <a:t>images</a:t>
          </a:r>
          <a:r>
            <a:rPr lang="zh-CN" altLang="en-US" sz="1400" dirty="0" smtClean="0">
              <a:solidFill>
                <a:schemeClr val="tx1"/>
              </a:solidFill>
            </a:rPr>
            <a:t> </a:t>
          </a:r>
        </a:p>
        <a:p>
          <a:pPr algn="l"/>
          <a:r>
            <a:rPr lang="en-US" altLang="zh-CN" sz="1400" dirty="0" smtClean="0">
              <a:solidFill>
                <a:schemeClr val="tx1"/>
              </a:solidFill>
            </a:rPr>
            <a:t>2.</a:t>
          </a:r>
          <a:r>
            <a:rPr lang="zh-CN" altLang="en-US" sz="1400" dirty="0" smtClean="0">
              <a:solidFill>
                <a:schemeClr val="tx1"/>
              </a:solidFill>
            </a:rPr>
            <a:t> </a:t>
          </a:r>
          <a:r>
            <a:rPr lang="en-US" altLang="zh-CN" sz="1400" dirty="0" smtClean="0">
              <a:solidFill>
                <a:schemeClr val="tx1"/>
              </a:solidFill>
            </a:rPr>
            <a:t>More</a:t>
          </a:r>
          <a:r>
            <a:rPr lang="zh-CN" altLang="en-US" sz="1400" dirty="0" smtClean="0">
              <a:solidFill>
                <a:schemeClr val="tx1"/>
              </a:solidFill>
            </a:rPr>
            <a:t> </a:t>
          </a:r>
          <a:r>
            <a:rPr lang="en-US" altLang="zh-CN" sz="1400" dirty="0" smtClean="0">
              <a:solidFill>
                <a:schemeClr val="tx1"/>
              </a:solidFill>
            </a:rPr>
            <a:t>exposure</a:t>
          </a:r>
          <a:r>
            <a:rPr lang="zh-CN" altLang="en-US" sz="1400" dirty="0" smtClean="0">
              <a:solidFill>
                <a:schemeClr val="tx1"/>
              </a:solidFill>
            </a:rPr>
            <a:t> </a:t>
          </a:r>
          <a:r>
            <a:rPr lang="en-US" altLang="zh-CN" sz="1400" dirty="0" smtClean="0">
              <a:solidFill>
                <a:schemeClr val="tx1"/>
              </a:solidFill>
            </a:rPr>
            <a:t>of</a:t>
          </a:r>
          <a:r>
            <a:rPr lang="zh-CN" altLang="en-US" sz="1400" dirty="0" smtClean="0">
              <a:solidFill>
                <a:schemeClr val="tx1"/>
              </a:solidFill>
            </a:rPr>
            <a:t> </a:t>
          </a:r>
          <a:r>
            <a:rPr lang="en-US" altLang="zh-CN" sz="1400" dirty="0" smtClean="0">
              <a:solidFill>
                <a:schemeClr val="tx1"/>
              </a:solidFill>
            </a:rPr>
            <a:t>the</a:t>
          </a:r>
          <a:r>
            <a:rPr lang="zh-CN" altLang="en-US" sz="1400" dirty="0" smtClean="0">
              <a:solidFill>
                <a:schemeClr val="tx1"/>
              </a:solidFill>
            </a:rPr>
            <a:t> </a:t>
          </a:r>
          <a:r>
            <a:rPr lang="en-US" altLang="zh-CN" sz="1400" dirty="0" smtClean="0">
              <a:solidFill>
                <a:schemeClr val="tx1"/>
              </a:solidFill>
            </a:rPr>
            <a:t>product</a:t>
          </a:r>
          <a:endParaRPr lang="zh-CN" altLang="en-US" sz="1400" dirty="0" smtClean="0">
            <a:solidFill>
              <a:schemeClr val="tx1"/>
            </a:solidFill>
          </a:endParaRPr>
        </a:p>
        <a:p>
          <a:pPr algn="l"/>
          <a:r>
            <a:rPr lang="en-US" altLang="zh-CN" sz="1400" dirty="0" smtClean="0">
              <a:solidFill>
                <a:schemeClr val="tx1"/>
              </a:solidFill>
            </a:rPr>
            <a:t>3.</a:t>
          </a:r>
          <a:r>
            <a:rPr lang="zh-CN" altLang="en-US" sz="1400" dirty="0" smtClean="0">
              <a:solidFill>
                <a:schemeClr val="tx1"/>
              </a:solidFill>
            </a:rPr>
            <a:t> </a:t>
          </a:r>
          <a:r>
            <a:rPr lang="en-US" altLang="zh-CN" sz="1400" dirty="0" smtClean="0">
              <a:solidFill>
                <a:schemeClr val="tx1"/>
              </a:solidFill>
            </a:rPr>
            <a:t>More</a:t>
          </a:r>
          <a:r>
            <a:rPr lang="zh-CN" altLang="en-US" sz="1400" dirty="0" smtClean="0">
              <a:solidFill>
                <a:schemeClr val="tx1"/>
              </a:solidFill>
            </a:rPr>
            <a:t> </a:t>
          </a:r>
          <a:r>
            <a:rPr lang="en-US" altLang="zh-CN" sz="1400" dirty="0" smtClean="0">
              <a:solidFill>
                <a:schemeClr val="tx1"/>
              </a:solidFill>
            </a:rPr>
            <a:t>customer</a:t>
          </a:r>
          <a:r>
            <a:rPr lang="zh-CN" altLang="en-US" sz="1400" dirty="0" smtClean="0">
              <a:solidFill>
                <a:schemeClr val="tx1"/>
              </a:solidFill>
            </a:rPr>
            <a:t> </a:t>
          </a:r>
          <a:r>
            <a:rPr lang="en-US" altLang="zh-CN" sz="1400" dirty="0" smtClean="0">
              <a:solidFill>
                <a:schemeClr val="tx1"/>
              </a:solidFill>
            </a:rPr>
            <a:t>reviews</a:t>
          </a:r>
          <a:r>
            <a:rPr lang="zh-CN" altLang="en-US" sz="1400" dirty="0" smtClean="0">
              <a:solidFill>
                <a:schemeClr val="tx1"/>
              </a:solidFill>
            </a:rPr>
            <a:t> </a:t>
          </a:r>
          <a:r>
            <a:rPr lang="en-US" altLang="zh-CN" sz="1400" dirty="0" smtClean="0">
              <a:solidFill>
                <a:schemeClr val="tx1"/>
              </a:solidFill>
            </a:rPr>
            <a:t>and</a:t>
          </a:r>
          <a:r>
            <a:rPr lang="zh-CN" altLang="en-US" sz="1400" dirty="0" smtClean="0">
              <a:solidFill>
                <a:schemeClr val="tx1"/>
              </a:solidFill>
            </a:rPr>
            <a:t> </a:t>
          </a:r>
          <a:r>
            <a:rPr lang="en-US" altLang="zh-CN" sz="1400" dirty="0" smtClean="0">
              <a:solidFill>
                <a:schemeClr val="tx1"/>
              </a:solidFill>
            </a:rPr>
            <a:t>question</a:t>
          </a:r>
          <a:r>
            <a:rPr lang="zh-CN" altLang="en-US" sz="1400" dirty="0" smtClean="0">
              <a:solidFill>
                <a:schemeClr val="tx1"/>
              </a:solidFill>
            </a:rPr>
            <a:t> </a:t>
          </a:r>
          <a:r>
            <a:rPr lang="en-US" altLang="zh-CN" sz="1400" dirty="0" smtClean="0">
              <a:solidFill>
                <a:schemeClr val="tx1"/>
              </a:solidFill>
            </a:rPr>
            <a:t>answered</a:t>
          </a:r>
          <a:endParaRPr lang="zh-TW" altLang="en-US" sz="1400" dirty="0">
            <a:solidFill>
              <a:schemeClr val="tx1"/>
            </a:solidFill>
          </a:endParaRPr>
        </a:p>
      </dgm:t>
    </dgm:pt>
    <dgm:pt modelId="{C3DC1817-1AD8-D449-A36E-7BCAD4DA52CA}" type="parTrans" cxnId="{81B227CE-AA2A-664F-AC8D-4927EABE5F62}">
      <dgm:prSet/>
      <dgm:spPr>
        <a:solidFill>
          <a:srgbClr val="CBDD36"/>
        </a:solidFill>
      </dgm:spPr>
      <dgm:t>
        <a:bodyPr/>
        <a:lstStyle/>
        <a:p>
          <a:endParaRPr lang="zh-TW" altLang="en-US"/>
        </a:p>
      </dgm:t>
    </dgm:pt>
    <dgm:pt modelId="{9FAA271C-6755-8F4A-BB59-FBA677E9CB18}" type="sibTrans" cxnId="{81B227CE-AA2A-664F-AC8D-4927EABE5F62}">
      <dgm:prSet/>
      <dgm:spPr/>
      <dgm:t>
        <a:bodyPr/>
        <a:lstStyle/>
        <a:p>
          <a:endParaRPr lang="zh-TW" altLang="en-US"/>
        </a:p>
      </dgm:t>
    </dgm:pt>
    <dgm:pt modelId="{79F3F0B9-F1B6-8148-8FB4-8B75E0D4EC8B}">
      <dgm:prSet phldrT="[文字]"/>
      <dgm:spPr>
        <a:solidFill>
          <a:srgbClr val="FFD25D"/>
        </a:solidFill>
      </dgm:spPr>
      <dgm:t>
        <a:bodyPr/>
        <a:lstStyle/>
        <a:p>
          <a:r>
            <a:rPr lang="en-US" altLang="zh-TW" dirty="0" smtClean="0">
              <a:solidFill>
                <a:srgbClr val="000000"/>
              </a:solidFill>
            </a:rPr>
            <a:t>I</a:t>
          </a:r>
          <a:r>
            <a:rPr lang="en-US" altLang="zh-CN" dirty="0" smtClean="0">
              <a:solidFill>
                <a:srgbClr val="000000"/>
              </a:solidFill>
            </a:rPr>
            <a:t>ncrease</a:t>
          </a:r>
          <a:r>
            <a:rPr lang="zh-CN" altLang="en-US" dirty="0" smtClean="0">
              <a:solidFill>
                <a:srgbClr val="000000"/>
              </a:solidFill>
            </a:rPr>
            <a:t> </a:t>
          </a:r>
          <a:r>
            <a:rPr lang="en-US" altLang="zh-CN" dirty="0" smtClean="0">
              <a:solidFill>
                <a:srgbClr val="000000"/>
              </a:solidFill>
            </a:rPr>
            <a:t>product</a:t>
          </a:r>
          <a:r>
            <a:rPr lang="zh-CN" altLang="en-US" dirty="0" smtClean="0">
              <a:solidFill>
                <a:srgbClr val="000000"/>
              </a:solidFill>
            </a:rPr>
            <a:t> </a:t>
          </a:r>
          <a:r>
            <a:rPr lang="en-US" altLang="zh-CN" dirty="0" smtClean="0">
              <a:solidFill>
                <a:srgbClr val="000000"/>
              </a:solidFill>
            </a:rPr>
            <a:t>popularity</a:t>
          </a:r>
          <a:r>
            <a:rPr lang="zh-CN" altLang="en-US" dirty="0" smtClean="0">
              <a:solidFill>
                <a:srgbClr val="000000"/>
              </a:solidFill>
            </a:rPr>
            <a:t> </a:t>
          </a:r>
          <a:r>
            <a:rPr lang="en-US" altLang="zh-CN" dirty="0" smtClean="0">
              <a:solidFill>
                <a:srgbClr val="000000"/>
              </a:solidFill>
            </a:rPr>
            <a:t>using</a:t>
          </a:r>
          <a:r>
            <a:rPr lang="zh-CN" altLang="en-US" dirty="0" smtClean="0">
              <a:solidFill>
                <a:srgbClr val="000000"/>
              </a:solidFill>
            </a:rPr>
            <a:t> </a:t>
          </a:r>
          <a:r>
            <a:rPr lang="en-US" altLang="zh-CN" dirty="0" smtClean="0">
              <a:solidFill>
                <a:srgbClr val="000000"/>
              </a:solidFill>
            </a:rPr>
            <a:t>key</a:t>
          </a:r>
          <a:r>
            <a:rPr lang="zh-CN" altLang="en-US" dirty="0" smtClean="0">
              <a:solidFill>
                <a:srgbClr val="000000"/>
              </a:solidFill>
            </a:rPr>
            <a:t> </a:t>
          </a:r>
          <a:r>
            <a:rPr lang="en-US" altLang="zh-CN" dirty="0" smtClean="0">
              <a:solidFill>
                <a:srgbClr val="000000"/>
              </a:solidFill>
            </a:rPr>
            <a:t>words.</a:t>
          </a:r>
          <a:endParaRPr lang="zh-TW" altLang="en-US" dirty="0">
            <a:solidFill>
              <a:srgbClr val="000000"/>
            </a:solidFill>
          </a:endParaRPr>
        </a:p>
      </dgm:t>
    </dgm:pt>
    <dgm:pt modelId="{D256578C-DB41-1140-A203-0E72A915C6BF}" type="parTrans" cxnId="{40B9813A-DD76-D64B-97FA-10F52C51266C}">
      <dgm:prSet/>
      <dgm:spPr>
        <a:solidFill>
          <a:srgbClr val="CBDD36"/>
        </a:solidFill>
      </dgm:spPr>
      <dgm:t>
        <a:bodyPr/>
        <a:lstStyle/>
        <a:p>
          <a:endParaRPr lang="zh-TW" altLang="en-US"/>
        </a:p>
      </dgm:t>
    </dgm:pt>
    <dgm:pt modelId="{A5A75D85-BD83-F24E-8A30-DF1ECBE58F5C}" type="sibTrans" cxnId="{40B9813A-DD76-D64B-97FA-10F52C51266C}">
      <dgm:prSet/>
      <dgm:spPr/>
      <dgm:t>
        <a:bodyPr/>
        <a:lstStyle/>
        <a:p>
          <a:endParaRPr lang="zh-TW" altLang="en-US"/>
        </a:p>
      </dgm:t>
    </dgm:pt>
    <dgm:pt modelId="{4AC8B362-3468-FB4A-8E5E-203905D8617A}" type="pres">
      <dgm:prSet presAssocID="{D58C301B-AD9E-5942-8831-824DAAAA77B9}" presName="cycle" presStyleCnt="0">
        <dgm:presLayoutVars>
          <dgm:chMax val="1"/>
          <dgm:dir/>
          <dgm:animLvl val="ctr"/>
          <dgm:resizeHandles val="exact"/>
        </dgm:presLayoutVars>
      </dgm:prSet>
      <dgm:spPr/>
    </dgm:pt>
    <dgm:pt modelId="{C20D52BB-9052-BC4E-AC72-8D8E6744CD04}" type="pres">
      <dgm:prSet presAssocID="{7A3BB970-5627-8C46-9FDF-0A30B2002738}" presName="centerShape" presStyleLbl="node0" presStyleIdx="0" presStyleCnt="1" custScaleX="83048" custScaleY="79451" custLinFactNeighborX="14588" custLinFactNeighborY="5948"/>
      <dgm:spPr/>
    </dgm:pt>
    <dgm:pt modelId="{7D4B9C2E-B619-8A47-908F-1B2BA6DBBC39}" type="pres">
      <dgm:prSet presAssocID="{704001BB-7EF0-104C-8F23-E4E3B2D5FBAF}" presName="parTrans" presStyleLbl="bgSibTrans2D1" presStyleIdx="0" presStyleCnt="4"/>
      <dgm:spPr/>
    </dgm:pt>
    <dgm:pt modelId="{C67DDA95-060C-BD4A-8104-00C4CDD884EB}" type="pres">
      <dgm:prSet presAssocID="{97711BB6-2CF4-7645-B189-6825A6D53CAA}" presName="node" presStyleLbl="node1" presStyleIdx="0" presStyleCnt="4" custScaleX="128283" custScaleY="46640" custRadScaleRad="80339" custRadScaleInc="-58836">
        <dgm:presLayoutVars>
          <dgm:bulletEnabled val="1"/>
        </dgm:presLayoutVars>
      </dgm:prSet>
      <dgm:spPr/>
      <dgm:t>
        <a:bodyPr/>
        <a:lstStyle/>
        <a:p>
          <a:endParaRPr lang="zh-TW" altLang="en-US"/>
        </a:p>
      </dgm:t>
    </dgm:pt>
    <dgm:pt modelId="{67CFC718-FAA8-2441-A353-6A2400179A29}" type="pres">
      <dgm:prSet presAssocID="{DA64D5C1-9097-F949-ACF9-868538D6BA9E}" presName="parTrans" presStyleLbl="bgSibTrans2D1" presStyleIdx="1" presStyleCnt="4" custLinFactNeighborX="6597" custLinFactNeighborY="-32635"/>
      <dgm:spPr/>
    </dgm:pt>
    <dgm:pt modelId="{E87BD0B5-02F5-664E-B8B1-A300B88E1B92}" type="pres">
      <dgm:prSet presAssocID="{BE577991-68F5-CB49-86B8-72A0836E9B1C}" presName="node" presStyleLbl="node1" presStyleIdx="1" presStyleCnt="4" custScaleX="95808" custScaleY="51503" custRadScaleRad="115931" custRadScaleInc="-73414">
        <dgm:presLayoutVars>
          <dgm:bulletEnabled val="1"/>
        </dgm:presLayoutVars>
      </dgm:prSet>
      <dgm:spPr/>
    </dgm:pt>
    <dgm:pt modelId="{F9C14F8F-5764-D544-B78B-7768C110FC46}" type="pres">
      <dgm:prSet presAssocID="{D256578C-DB41-1140-A203-0E72A915C6BF}" presName="parTrans" presStyleLbl="bgSibTrans2D1" presStyleIdx="2" presStyleCnt="4" custLinFactNeighborX="6597" custLinFactNeighborY="-32635"/>
      <dgm:spPr/>
    </dgm:pt>
    <dgm:pt modelId="{45668F39-66DB-6046-9A1B-21BD3FC2916E}" type="pres">
      <dgm:prSet presAssocID="{79F3F0B9-F1B6-8148-8FB4-8B75E0D4EC8B}" presName="node" presStyleLbl="node1" presStyleIdx="2" presStyleCnt="4" custScaleX="153996" custScaleY="99677" custRadScaleRad="156108" custRadScaleInc="150976">
        <dgm:presLayoutVars>
          <dgm:bulletEnabled val="1"/>
        </dgm:presLayoutVars>
      </dgm:prSet>
      <dgm:spPr/>
      <dgm:t>
        <a:bodyPr/>
        <a:lstStyle/>
        <a:p>
          <a:endParaRPr lang="zh-TW" altLang="en-US"/>
        </a:p>
      </dgm:t>
    </dgm:pt>
    <dgm:pt modelId="{B3DDAD3C-E7FE-8E46-8B25-A41DFAE60E1E}" type="pres">
      <dgm:prSet presAssocID="{C3DC1817-1AD8-D449-A36E-7BCAD4DA52CA}" presName="parTrans" presStyleLbl="bgSibTrans2D1" presStyleIdx="3" presStyleCnt="4" custAng="1465477" custLinFactNeighborX="20121" custLinFactNeighborY="67749"/>
      <dgm:spPr/>
    </dgm:pt>
    <dgm:pt modelId="{229213DB-4967-E440-96AA-B820E47BDAF6}" type="pres">
      <dgm:prSet presAssocID="{1BBDD9FF-1B3A-7B4F-968C-01BD6889FD53}" presName="node" presStyleLbl="node1" presStyleIdx="3" presStyleCnt="4" custScaleX="279351" custScaleY="135115" custRadScaleRad="136774" custRadScaleInc="-51142">
        <dgm:presLayoutVars>
          <dgm:bulletEnabled val="1"/>
        </dgm:presLayoutVars>
      </dgm:prSet>
      <dgm:spPr/>
      <dgm:t>
        <a:bodyPr/>
        <a:lstStyle/>
        <a:p>
          <a:endParaRPr lang="zh-TW" altLang="en-US"/>
        </a:p>
      </dgm:t>
    </dgm:pt>
  </dgm:ptLst>
  <dgm:cxnLst>
    <dgm:cxn modelId="{89740D7E-4A27-EF4C-930A-F4FCED55E270}" type="presOf" srcId="{704001BB-7EF0-104C-8F23-E4E3B2D5FBAF}" destId="{7D4B9C2E-B619-8A47-908F-1B2BA6DBBC39}" srcOrd="0" destOrd="0" presId="urn:microsoft.com/office/officeart/2005/8/layout/radial4"/>
    <dgm:cxn modelId="{3E63EDFF-BB8B-6147-9910-E16C9AF83D31}" type="presOf" srcId="{1BBDD9FF-1B3A-7B4F-968C-01BD6889FD53}" destId="{229213DB-4967-E440-96AA-B820E47BDAF6}" srcOrd="0" destOrd="0" presId="urn:microsoft.com/office/officeart/2005/8/layout/radial4"/>
    <dgm:cxn modelId="{24660E2A-7052-5341-BE98-DE4CB51A728F}" type="presOf" srcId="{D58C301B-AD9E-5942-8831-824DAAAA77B9}" destId="{4AC8B362-3468-FB4A-8E5E-203905D8617A}" srcOrd="0" destOrd="0" presId="urn:microsoft.com/office/officeart/2005/8/layout/radial4"/>
    <dgm:cxn modelId="{926992C4-3F92-B74F-9951-D19EEC82E2E1}" srcId="{7A3BB970-5627-8C46-9FDF-0A30B2002738}" destId="{BE577991-68F5-CB49-86B8-72A0836E9B1C}" srcOrd="1" destOrd="0" parTransId="{DA64D5C1-9097-F949-ACF9-868538D6BA9E}" sibTransId="{BCF2524C-DB44-C04C-899B-EFDE3DAE59E4}"/>
    <dgm:cxn modelId="{5E094932-D2F9-BE40-858E-C6D3DA20781A}" type="presOf" srcId="{D256578C-DB41-1140-A203-0E72A915C6BF}" destId="{F9C14F8F-5764-D544-B78B-7768C110FC46}" srcOrd="0" destOrd="0" presId="urn:microsoft.com/office/officeart/2005/8/layout/radial4"/>
    <dgm:cxn modelId="{94AB7EA9-43C9-7845-9B67-633F371AD3C6}" type="presOf" srcId="{DA64D5C1-9097-F949-ACF9-868538D6BA9E}" destId="{67CFC718-FAA8-2441-A353-6A2400179A29}" srcOrd="0" destOrd="0" presId="urn:microsoft.com/office/officeart/2005/8/layout/radial4"/>
    <dgm:cxn modelId="{DF03E49A-7E5B-4348-920C-16469013B3E6}" type="presOf" srcId="{BE577991-68F5-CB49-86B8-72A0836E9B1C}" destId="{E87BD0B5-02F5-664E-B8B1-A300B88E1B92}" srcOrd="0" destOrd="0" presId="urn:microsoft.com/office/officeart/2005/8/layout/radial4"/>
    <dgm:cxn modelId="{22DEF4E3-E627-0648-8F70-13C14C5E6A23}" srcId="{D58C301B-AD9E-5942-8831-824DAAAA77B9}" destId="{7A3BB970-5627-8C46-9FDF-0A30B2002738}" srcOrd="0" destOrd="0" parTransId="{AAB8FDBE-BEA5-6B46-8945-24E88598DB4F}" sibTransId="{7D535CD5-F489-2245-ADA4-F608CFBA6B14}"/>
    <dgm:cxn modelId="{FD34FE06-AC73-C540-81B6-D99FF3FAA7A9}" type="presOf" srcId="{C3DC1817-1AD8-D449-A36E-7BCAD4DA52CA}" destId="{B3DDAD3C-E7FE-8E46-8B25-A41DFAE60E1E}" srcOrd="0" destOrd="0" presId="urn:microsoft.com/office/officeart/2005/8/layout/radial4"/>
    <dgm:cxn modelId="{8AA78B6F-0A9C-F049-843B-A32FFEE0CED6}" type="presOf" srcId="{7A3BB970-5627-8C46-9FDF-0A30B2002738}" destId="{C20D52BB-9052-BC4E-AC72-8D8E6744CD04}" srcOrd="0" destOrd="0" presId="urn:microsoft.com/office/officeart/2005/8/layout/radial4"/>
    <dgm:cxn modelId="{5895E396-004C-D24D-B3FA-8C5DC2EBE506}" srcId="{7A3BB970-5627-8C46-9FDF-0A30B2002738}" destId="{97711BB6-2CF4-7645-B189-6825A6D53CAA}" srcOrd="0" destOrd="0" parTransId="{704001BB-7EF0-104C-8F23-E4E3B2D5FBAF}" sibTransId="{24984598-F9B4-934A-ACB6-56EC75E97699}"/>
    <dgm:cxn modelId="{40B9813A-DD76-D64B-97FA-10F52C51266C}" srcId="{7A3BB970-5627-8C46-9FDF-0A30B2002738}" destId="{79F3F0B9-F1B6-8148-8FB4-8B75E0D4EC8B}" srcOrd="2" destOrd="0" parTransId="{D256578C-DB41-1140-A203-0E72A915C6BF}" sibTransId="{A5A75D85-BD83-F24E-8A30-DF1ECBE58F5C}"/>
    <dgm:cxn modelId="{80DECD92-636A-1C4F-91C3-959927585279}" type="presOf" srcId="{79F3F0B9-F1B6-8148-8FB4-8B75E0D4EC8B}" destId="{45668F39-66DB-6046-9A1B-21BD3FC2916E}" srcOrd="0" destOrd="0" presId="urn:microsoft.com/office/officeart/2005/8/layout/radial4"/>
    <dgm:cxn modelId="{81B227CE-AA2A-664F-AC8D-4927EABE5F62}" srcId="{7A3BB970-5627-8C46-9FDF-0A30B2002738}" destId="{1BBDD9FF-1B3A-7B4F-968C-01BD6889FD53}" srcOrd="3" destOrd="0" parTransId="{C3DC1817-1AD8-D449-A36E-7BCAD4DA52CA}" sibTransId="{9FAA271C-6755-8F4A-BB59-FBA677E9CB18}"/>
    <dgm:cxn modelId="{35387828-3763-8045-9BCE-7672C9BBB27B}" type="presOf" srcId="{97711BB6-2CF4-7645-B189-6825A6D53CAA}" destId="{C67DDA95-060C-BD4A-8104-00C4CDD884EB}" srcOrd="0" destOrd="0" presId="urn:microsoft.com/office/officeart/2005/8/layout/radial4"/>
    <dgm:cxn modelId="{520C11F3-5450-CD45-86F9-E6A29BFD0B32}" type="presParOf" srcId="{4AC8B362-3468-FB4A-8E5E-203905D8617A}" destId="{C20D52BB-9052-BC4E-AC72-8D8E6744CD04}" srcOrd="0" destOrd="0" presId="urn:microsoft.com/office/officeart/2005/8/layout/radial4"/>
    <dgm:cxn modelId="{431CB5CA-BDBE-5B4A-9AFE-542703369583}" type="presParOf" srcId="{4AC8B362-3468-FB4A-8E5E-203905D8617A}" destId="{7D4B9C2E-B619-8A47-908F-1B2BA6DBBC39}" srcOrd="1" destOrd="0" presId="urn:microsoft.com/office/officeart/2005/8/layout/radial4"/>
    <dgm:cxn modelId="{51723C89-0BA5-9F49-B9EA-8434992877A0}" type="presParOf" srcId="{4AC8B362-3468-FB4A-8E5E-203905D8617A}" destId="{C67DDA95-060C-BD4A-8104-00C4CDD884EB}" srcOrd="2" destOrd="0" presId="urn:microsoft.com/office/officeart/2005/8/layout/radial4"/>
    <dgm:cxn modelId="{02686231-718A-5242-9DFF-27332F308C1B}" type="presParOf" srcId="{4AC8B362-3468-FB4A-8E5E-203905D8617A}" destId="{67CFC718-FAA8-2441-A353-6A2400179A29}" srcOrd="3" destOrd="0" presId="urn:microsoft.com/office/officeart/2005/8/layout/radial4"/>
    <dgm:cxn modelId="{6602AFD0-90D6-7643-BF43-F0F7934ADB30}" type="presParOf" srcId="{4AC8B362-3468-FB4A-8E5E-203905D8617A}" destId="{E87BD0B5-02F5-664E-B8B1-A300B88E1B92}" srcOrd="4" destOrd="0" presId="urn:microsoft.com/office/officeart/2005/8/layout/radial4"/>
    <dgm:cxn modelId="{513382BA-FBDF-5A4B-BD9F-B280ACD44D82}" type="presParOf" srcId="{4AC8B362-3468-FB4A-8E5E-203905D8617A}" destId="{F9C14F8F-5764-D544-B78B-7768C110FC46}" srcOrd="5" destOrd="0" presId="urn:microsoft.com/office/officeart/2005/8/layout/radial4"/>
    <dgm:cxn modelId="{FE32B3A8-0431-AB4C-9B1C-9AE1AC06866F}" type="presParOf" srcId="{4AC8B362-3468-FB4A-8E5E-203905D8617A}" destId="{45668F39-66DB-6046-9A1B-21BD3FC2916E}" srcOrd="6" destOrd="0" presId="urn:microsoft.com/office/officeart/2005/8/layout/radial4"/>
    <dgm:cxn modelId="{FDFFAB1E-28CE-DA4A-93B4-1A4B3927DB2F}" type="presParOf" srcId="{4AC8B362-3468-FB4A-8E5E-203905D8617A}" destId="{B3DDAD3C-E7FE-8E46-8B25-A41DFAE60E1E}" srcOrd="7" destOrd="0" presId="urn:microsoft.com/office/officeart/2005/8/layout/radial4"/>
    <dgm:cxn modelId="{27EB926F-6FB2-FD4D-BE88-33E0E540B173}" type="presParOf" srcId="{4AC8B362-3468-FB4A-8E5E-203905D8617A}" destId="{229213DB-4967-E440-96AA-B820E47BDAF6}" srcOrd="8"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D52BB-9052-BC4E-AC72-8D8E6744CD04}">
      <dsp:nvSpPr>
        <dsp:cNvPr id="0" name=""/>
        <dsp:cNvSpPr/>
      </dsp:nvSpPr>
      <dsp:spPr>
        <a:xfrm>
          <a:off x="2988160" y="2064817"/>
          <a:ext cx="1369887" cy="1310554"/>
        </a:xfrm>
        <a:prstGeom prst="ellipse">
          <a:avLst/>
        </a:prstGeom>
        <a:solidFill>
          <a:srgbClr val="00D4D4"/>
        </a:soli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TW" sz="2100" kern="1200" dirty="0" smtClean="0"/>
            <a:t>R</a:t>
          </a:r>
          <a:r>
            <a:rPr lang="en-US" altLang="zh-CN" sz="2100" kern="1200" dirty="0" smtClean="0"/>
            <a:t>ank-up</a:t>
          </a:r>
          <a:r>
            <a:rPr lang="zh-CN" altLang="en-US" sz="2100" kern="1200" dirty="0" smtClean="0"/>
            <a:t> </a:t>
          </a:r>
          <a:r>
            <a:rPr lang="en-US" altLang="zh-CN" sz="2100" kern="1200" dirty="0" smtClean="0"/>
            <a:t>the</a:t>
          </a:r>
          <a:r>
            <a:rPr lang="zh-CN" altLang="en-US" sz="2100" kern="1200" dirty="0" smtClean="0"/>
            <a:t> </a:t>
          </a:r>
          <a:r>
            <a:rPr lang="en-US" altLang="zh-CN" sz="2100" kern="1200" dirty="0" smtClean="0"/>
            <a:t>product</a:t>
          </a:r>
          <a:endParaRPr lang="zh-TW" altLang="en-US" sz="2100" kern="1200" dirty="0"/>
        </a:p>
      </dsp:txBody>
      <dsp:txXfrm>
        <a:off x="3188775" y="2256743"/>
        <a:ext cx="968657" cy="926702"/>
      </dsp:txXfrm>
    </dsp:sp>
    <dsp:sp modelId="{7D4B9C2E-B619-8A47-908F-1B2BA6DBBC39}">
      <dsp:nvSpPr>
        <dsp:cNvPr id="0" name=""/>
        <dsp:cNvSpPr/>
      </dsp:nvSpPr>
      <dsp:spPr>
        <a:xfrm rot="10421098">
          <a:off x="1378022" y="2654325"/>
          <a:ext cx="1530767" cy="470111"/>
        </a:xfrm>
        <a:prstGeom prst="leftArrow">
          <a:avLst>
            <a:gd name="adj1" fmla="val 60000"/>
            <a:gd name="adj2" fmla="val 50000"/>
          </a:avLst>
        </a:prstGeom>
        <a:solidFill>
          <a:srgbClr val="CBDD36"/>
        </a:soli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sp>
    <dsp:sp modelId="{C67DDA95-060C-BD4A-8104-00C4CDD884EB}">
      <dsp:nvSpPr>
        <dsp:cNvPr id="0" name=""/>
        <dsp:cNvSpPr/>
      </dsp:nvSpPr>
      <dsp:spPr>
        <a:xfrm>
          <a:off x="377546" y="2681223"/>
          <a:ext cx="2010242" cy="584692"/>
        </a:xfrm>
        <a:prstGeom prst="roundRect">
          <a:avLst>
            <a:gd name="adj" fmla="val 10000"/>
          </a:avLst>
        </a:prstGeom>
        <a:solidFill>
          <a:srgbClr val="FFD25D"/>
        </a:soli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altLang="zh-TW" sz="1500" kern="1200" dirty="0" smtClean="0">
              <a:solidFill>
                <a:srgbClr val="000000"/>
              </a:solidFill>
            </a:rPr>
            <a:t>I</a:t>
          </a:r>
          <a:r>
            <a:rPr lang="en-US" altLang="zh-CN" sz="1500" kern="1200" dirty="0" smtClean="0">
              <a:solidFill>
                <a:srgbClr val="000000"/>
              </a:solidFill>
            </a:rPr>
            <a:t>ncrease</a:t>
          </a:r>
          <a:r>
            <a:rPr lang="zh-CN" altLang="en-US" sz="1500" kern="1200" dirty="0" smtClean="0">
              <a:solidFill>
                <a:srgbClr val="000000"/>
              </a:solidFill>
            </a:rPr>
            <a:t> </a:t>
          </a:r>
          <a:r>
            <a:rPr lang="en-US" altLang="zh-CN" sz="1500" kern="1200" dirty="0" smtClean="0">
              <a:solidFill>
                <a:srgbClr val="000000"/>
              </a:solidFill>
            </a:rPr>
            <a:t>product</a:t>
          </a:r>
          <a:r>
            <a:rPr lang="zh-CN" altLang="en-US" sz="1500" kern="1200" dirty="0" smtClean="0">
              <a:solidFill>
                <a:srgbClr val="000000"/>
              </a:solidFill>
            </a:rPr>
            <a:t> </a:t>
          </a:r>
          <a:r>
            <a:rPr lang="en-US" altLang="zh-CN" sz="1500" kern="1200" dirty="0" smtClean="0">
              <a:solidFill>
                <a:srgbClr val="000000"/>
              </a:solidFill>
            </a:rPr>
            <a:t>ratings</a:t>
          </a:r>
          <a:endParaRPr lang="zh-TW" altLang="en-US" sz="1500" kern="1200" dirty="0">
            <a:solidFill>
              <a:srgbClr val="000000"/>
            </a:solidFill>
          </a:endParaRPr>
        </a:p>
      </dsp:txBody>
      <dsp:txXfrm>
        <a:off x="394671" y="2698348"/>
        <a:ext cx="1975992" cy="550442"/>
      </dsp:txXfrm>
    </dsp:sp>
    <dsp:sp modelId="{67CFC718-FAA8-2441-A353-6A2400179A29}">
      <dsp:nvSpPr>
        <dsp:cNvPr id="0" name=""/>
        <dsp:cNvSpPr/>
      </dsp:nvSpPr>
      <dsp:spPr>
        <a:xfrm rot="12429284">
          <a:off x="990451" y="1452904"/>
          <a:ext cx="2233790" cy="470111"/>
        </a:xfrm>
        <a:prstGeom prst="leftArrow">
          <a:avLst>
            <a:gd name="adj1" fmla="val 60000"/>
            <a:gd name="adj2" fmla="val 50000"/>
          </a:avLst>
        </a:prstGeom>
        <a:solidFill>
          <a:srgbClr val="CBDD36"/>
        </a:soli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sp>
    <dsp:sp modelId="{E87BD0B5-02F5-664E-B8B1-A300B88E1B92}">
      <dsp:nvSpPr>
        <dsp:cNvPr id="0" name=""/>
        <dsp:cNvSpPr/>
      </dsp:nvSpPr>
      <dsp:spPr>
        <a:xfrm>
          <a:off x="215521" y="1008806"/>
          <a:ext cx="1501347" cy="645656"/>
        </a:xfrm>
        <a:prstGeom prst="roundRect">
          <a:avLst>
            <a:gd name="adj" fmla="val 10000"/>
          </a:avLst>
        </a:prstGeom>
        <a:solidFill>
          <a:srgbClr val="FFD25D"/>
        </a:soli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altLang="zh-TW" sz="1500" kern="1200" dirty="0" smtClean="0">
              <a:solidFill>
                <a:srgbClr val="000000"/>
              </a:solidFill>
            </a:rPr>
            <a:t>O</a:t>
          </a:r>
          <a:r>
            <a:rPr lang="en-US" altLang="zh-CN" sz="1500" kern="1200" dirty="0" smtClean="0">
              <a:solidFill>
                <a:srgbClr val="000000"/>
              </a:solidFill>
            </a:rPr>
            <a:t>btain</a:t>
          </a:r>
          <a:r>
            <a:rPr lang="zh-CN" altLang="en-US" sz="1500" kern="1200" dirty="0" smtClean="0">
              <a:solidFill>
                <a:srgbClr val="000000"/>
              </a:solidFill>
            </a:rPr>
            <a:t> </a:t>
          </a:r>
          <a:r>
            <a:rPr lang="en-US" altLang="zh-CN" sz="1500" kern="1200" dirty="0" smtClean="0">
              <a:solidFill>
                <a:srgbClr val="000000"/>
              </a:solidFill>
            </a:rPr>
            <a:t>better</a:t>
          </a:r>
          <a:r>
            <a:rPr lang="zh-CN" altLang="en-US" sz="1500" kern="1200" dirty="0" smtClean="0">
              <a:solidFill>
                <a:srgbClr val="000000"/>
              </a:solidFill>
            </a:rPr>
            <a:t> </a:t>
          </a:r>
          <a:r>
            <a:rPr lang="en-US" altLang="zh-CN" sz="1500" kern="1200" dirty="0" smtClean="0">
              <a:solidFill>
                <a:srgbClr val="000000"/>
              </a:solidFill>
            </a:rPr>
            <a:t>customer</a:t>
          </a:r>
          <a:r>
            <a:rPr lang="zh-CN" altLang="en-US" sz="1500" kern="1200" dirty="0" smtClean="0">
              <a:solidFill>
                <a:srgbClr val="000000"/>
              </a:solidFill>
            </a:rPr>
            <a:t> </a:t>
          </a:r>
          <a:r>
            <a:rPr lang="en-US" altLang="zh-CN" sz="1500" kern="1200" dirty="0" smtClean="0">
              <a:solidFill>
                <a:srgbClr val="000000"/>
              </a:solidFill>
            </a:rPr>
            <a:t>reviews</a:t>
          </a:r>
          <a:endParaRPr lang="zh-TW" altLang="en-US" sz="1500" kern="1200" dirty="0">
            <a:solidFill>
              <a:srgbClr val="000000"/>
            </a:solidFill>
          </a:endParaRPr>
        </a:p>
      </dsp:txBody>
      <dsp:txXfrm>
        <a:off x="234432" y="1027717"/>
        <a:ext cx="1463525" cy="607834"/>
      </dsp:txXfrm>
    </dsp:sp>
    <dsp:sp modelId="{F9C14F8F-5764-D544-B78B-7768C110FC46}">
      <dsp:nvSpPr>
        <dsp:cNvPr id="0" name=""/>
        <dsp:cNvSpPr/>
      </dsp:nvSpPr>
      <dsp:spPr>
        <a:xfrm rot="43457">
          <a:off x="4560547" y="2351791"/>
          <a:ext cx="1631879" cy="470111"/>
        </a:xfrm>
        <a:prstGeom prst="leftArrow">
          <a:avLst>
            <a:gd name="adj1" fmla="val 60000"/>
            <a:gd name="adj2" fmla="val 50000"/>
          </a:avLst>
        </a:prstGeom>
        <a:solidFill>
          <a:srgbClr val="CBDD36"/>
        </a:soli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sp>
    <dsp:sp modelId="{45668F39-66DB-6046-9A1B-21BD3FC2916E}">
      <dsp:nvSpPr>
        <dsp:cNvPr id="0" name=""/>
        <dsp:cNvSpPr/>
      </dsp:nvSpPr>
      <dsp:spPr>
        <a:xfrm>
          <a:off x="4878119" y="2125791"/>
          <a:ext cx="2413174" cy="1249580"/>
        </a:xfrm>
        <a:prstGeom prst="roundRect">
          <a:avLst>
            <a:gd name="adj" fmla="val 10000"/>
          </a:avLst>
        </a:prstGeom>
        <a:solidFill>
          <a:srgbClr val="FFD25D"/>
        </a:soli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altLang="zh-TW" sz="1500" kern="1200" dirty="0" smtClean="0">
              <a:solidFill>
                <a:srgbClr val="000000"/>
              </a:solidFill>
            </a:rPr>
            <a:t>I</a:t>
          </a:r>
          <a:r>
            <a:rPr lang="en-US" altLang="zh-CN" sz="1500" kern="1200" dirty="0" smtClean="0">
              <a:solidFill>
                <a:srgbClr val="000000"/>
              </a:solidFill>
            </a:rPr>
            <a:t>ncrease</a:t>
          </a:r>
          <a:r>
            <a:rPr lang="zh-CN" altLang="en-US" sz="1500" kern="1200" dirty="0" smtClean="0">
              <a:solidFill>
                <a:srgbClr val="000000"/>
              </a:solidFill>
            </a:rPr>
            <a:t> </a:t>
          </a:r>
          <a:r>
            <a:rPr lang="en-US" altLang="zh-CN" sz="1500" kern="1200" dirty="0" smtClean="0">
              <a:solidFill>
                <a:srgbClr val="000000"/>
              </a:solidFill>
            </a:rPr>
            <a:t>product</a:t>
          </a:r>
          <a:r>
            <a:rPr lang="zh-CN" altLang="en-US" sz="1500" kern="1200" dirty="0" smtClean="0">
              <a:solidFill>
                <a:srgbClr val="000000"/>
              </a:solidFill>
            </a:rPr>
            <a:t> </a:t>
          </a:r>
          <a:r>
            <a:rPr lang="en-US" altLang="zh-CN" sz="1500" kern="1200" dirty="0" smtClean="0">
              <a:solidFill>
                <a:srgbClr val="000000"/>
              </a:solidFill>
            </a:rPr>
            <a:t>popularity</a:t>
          </a:r>
          <a:r>
            <a:rPr lang="zh-CN" altLang="en-US" sz="1500" kern="1200" dirty="0" smtClean="0">
              <a:solidFill>
                <a:srgbClr val="000000"/>
              </a:solidFill>
            </a:rPr>
            <a:t> </a:t>
          </a:r>
          <a:r>
            <a:rPr lang="en-US" altLang="zh-CN" sz="1500" kern="1200" dirty="0" smtClean="0">
              <a:solidFill>
                <a:srgbClr val="000000"/>
              </a:solidFill>
            </a:rPr>
            <a:t>using</a:t>
          </a:r>
          <a:r>
            <a:rPr lang="zh-CN" altLang="en-US" sz="1500" kern="1200" dirty="0" smtClean="0">
              <a:solidFill>
                <a:srgbClr val="000000"/>
              </a:solidFill>
            </a:rPr>
            <a:t> </a:t>
          </a:r>
          <a:r>
            <a:rPr lang="en-US" altLang="zh-CN" sz="1500" kern="1200" dirty="0" smtClean="0">
              <a:solidFill>
                <a:srgbClr val="000000"/>
              </a:solidFill>
            </a:rPr>
            <a:t>key</a:t>
          </a:r>
          <a:r>
            <a:rPr lang="zh-CN" altLang="en-US" sz="1500" kern="1200" dirty="0" smtClean="0">
              <a:solidFill>
                <a:srgbClr val="000000"/>
              </a:solidFill>
            </a:rPr>
            <a:t> </a:t>
          </a:r>
          <a:r>
            <a:rPr lang="en-US" altLang="zh-CN" sz="1500" kern="1200" dirty="0" smtClean="0">
              <a:solidFill>
                <a:srgbClr val="000000"/>
              </a:solidFill>
            </a:rPr>
            <a:t>words.</a:t>
          </a:r>
          <a:endParaRPr lang="zh-TW" altLang="en-US" sz="1500" kern="1200" dirty="0">
            <a:solidFill>
              <a:srgbClr val="000000"/>
            </a:solidFill>
          </a:endParaRPr>
        </a:p>
      </dsp:txBody>
      <dsp:txXfrm>
        <a:off x="4914718" y="2162390"/>
        <a:ext cx="2339976" cy="1176382"/>
      </dsp:txXfrm>
    </dsp:sp>
    <dsp:sp modelId="{B3DDAD3C-E7FE-8E46-8B25-A41DFAE60E1E}">
      <dsp:nvSpPr>
        <dsp:cNvPr id="0" name=""/>
        <dsp:cNvSpPr/>
      </dsp:nvSpPr>
      <dsp:spPr>
        <a:xfrm rot="19908101">
          <a:off x="4141306" y="1565460"/>
          <a:ext cx="1598422" cy="470111"/>
        </a:xfrm>
        <a:prstGeom prst="leftArrow">
          <a:avLst>
            <a:gd name="adj1" fmla="val 60000"/>
            <a:gd name="adj2" fmla="val 50000"/>
          </a:avLst>
        </a:prstGeom>
        <a:solidFill>
          <a:srgbClr val="CBDD36"/>
        </a:soli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sp>
    <dsp:sp modelId="{229213DB-4967-E440-96AA-B820E47BDAF6}">
      <dsp:nvSpPr>
        <dsp:cNvPr id="0" name=""/>
        <dsp:cNvSpPr/>
      </dsp:nvSpPr>
      <dsp:spPr>
        <a:xfrm>
          <a:off x="2915299" y="0"/>
          <a:ext cx="4377534" cy="1693841"/>
        </a:xfrm>
        <a:prstGeom prst="roundRect">
          <a:avLst>
            <a:gd name="adj" fmla="val 10000"/>
          </a:avLst>
        </a:prstGeom>
        <a:solidFill>
          <a:schemeClr val="accent1">
            <a:lumMod val="60000"/>
            <a:lumOff val="40000"/>
          </a:schemeClr>
        </a:soli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l" defTabSz="622300">
            <a:lnSpc>
              <a:spcPct val="90000"/>
            </a:lnSpc>
            <a:spcBef>
              <a:spcPct val="0"/>
            </a:spcBef>
            <a:spcAft>
              <a:spcPct val="35000"/>
            </a:spcAft>
          </a:pPr>
          <a:r>
            <a:rPr lang="en-US" altLang="zh-TW" sz="1400" kern="1200" dirty="0" smtClean="0">
              <a:solidFill>
                <a:schemeClr val="tx1"/>
              </a:solidFill>
            </a:rPr>
            <a:t>1</a:t>
          </a:r>
          <a:r>
            <a:rPr lang="en-US" altLang="zh-CN" sz="1400" kern="1200" dirty="0" smtClean="0">
              <a:solidFill>
                <a:schemeClr val="tx1"/>
              </a:solidFill>
            </a:rPr>
            <a:t>.</a:t>
          </a:r>
          <a:r>
            <a:rPr lang="zh-CN" altLang="en-US" sz="1400" kern="1200" dirty="0" smtClean="0">
              <a:solidFill>
                <a:schemeClr val="tx1"/>
              </a:solidFill>
            </a:rPr>
            <a:t> </a:t>
          </a:r>
          <a:r>
            <a:rPr lang="en-US" altLang="zh-CN" sz="1400" kern="1200" dirty="0" smtClean="0">
              <a:solidFill>
                <a:schemeClr val="tx1"/>
              </a:solidFill>
            </a:rPr>
            <a:t>More</a:t>
          </a:r>
          <a:r>
            <a:rPr lang="zh-CN" altLang="en-US" sz="1400" kern="1200" dirty="0" smtClean="0">
              <a:solidFill>
                <a:schemeClr val="tx1"/>
              </a:solidFill>
            </a:rPr>
            <a:t> </a:t>
          </a:r>
          <a:r>
            <a:rPr lang="en-US" altLang="zh-CN" sz="1400" kern="1200" dirty="0" smtClean="0">
              <a:solidFill>
                <a:schemeClr val="tx1"/>
              </a:solidFill>
            </a:rPr>
            <a:t>preview</a:t>
          </a:r>
          <a:r>
            <a:rPr lang="zh-CN" altLang="en-US" sz="1400" kern="1200" dirty="0" smtClean="0">
              <a:solidFill>
                <a:schemeClr val="tx1"/>
              </a:solidFill>
            </a:rPr>
            <a:t> </a:t>
          </a:r>
          <a:r>
            <a:rPr lang="en-US" altLang="zh-CN" sz="1400" kern="1200" dirty="0" smtClean="0">
              <a:solidFill>
                <a:schemeClr val="tx1"/>
              </a:solidFill>
            </a:rPr>
            <a:t>images</a:t>
          </a:r>
          <a:r>
            <a:rPr lang="zh-CN" altLang="en-US" sz="1400" kern="1200" dirty="0" smtClean="0">
              <a:solidFill>
                <a:schemeClr val="tx1"/>
              </a:solidFill>
            </a:rPr>
            <a:t> </a:t>
          </a:r>
        </a:p>
        <a:p>
          <a:pPr lvl="0" algn="l" defTabSz="622300">
            <a:lnSpc>
              <a:spcPct val="90000"/>
            </a:lnSpc>
            <a:spcBef>
              <a:spcPct val="0"/>
            </a:spcBef>
            <a:spcAft>
              <a:spcPct val="35000"/>
            </a:spcAft>
          </a:pPr>
          <a:r>
            <a:rPr lang="en-US" altLang="zh-CN" sz="1400" kern="1200" dirty="0" smtClean="0">
              <a:solidFill>
                <a:schemeClr val="tx1"/>
              </a:solidFill>
            </a:rPr>
            <a:t>2.</a:t>
          </a:r>
          <a:r>
            <a:rPr lang="zh-CN" altLang="en-US" sz="1400" kern="1200" dirty="0" smtClean="0">
              <a:solidFill>
                <a:schemeClr val="tx1"/>
              </a:solidFill>
            </a:rPr>
            <a:t> </a:t>
          </a:r>
          <a:r>
            <a:rPr lang="en-US" altLang="zh-CN" sz="1400" kern="1200" dirty="0" smtClean="0">
              <a:solidFill>
                <a:schemeClr val="tx1"/>
              </a:solidFill>
            </a:rPr>
            <a:t>More</a:t>
          </a:r>
          <a:r>
            <a:rPr lang="zh-CN" altLang="en-US" sz="1400" kern="1200" dirty="0" smtClean="0">
              <a:solidFill>
                <a:schemeClr val="tx1"/>
              </a:solidFill>
            </a:rPr>
            <a:t> </a:t>
          </a:r>
          <a:r>
            <a:rPr lang="en-US" altLang="zh-CN" sz="1400" kern="1200" dirty="0" smtClean="0">
              <a:solidFill>
                <a:schemeClr val="tx1"/>
              </a:solidFill>
            </a:rPr>
            <a:t>exposure</a:t>
          </a:r>
          <a:r>
            <a:rPr lang="zh-CN" altLang="en-US" sz="1400" kern="1200" dirty="0" smtClean="0">
              <a:solidFill>
                <a:schemeClr val="tx1"/>
              </a:solidFill>
            </a:rPr>
            <a:t> </a:t>
          </a:r>
          <a:r>
            <a:rPr lang="en-US" altLang="zh-CN" sz="1400" kern="1200" dirty="0" smtClean="0">
              <a:solidFill>
                <a:schemeClr val="tx1"/>
              </a:solidFill>
            </a:rPr>
            <a:t>of</a:t>
          </a:r>
          <a:r>
            <a:rPr lang="zh-CN" altLang="en-US" sz="1400" kern="1200" dirty="0" smtClean="0">
              <a:solidFill>
                <a:schemeClr val="tx1"/>
              </a:solidFill>
            </a:rPr>
            <a:t> </a:t>
          </a:r>
          <a:r>
            <a:rPr lang="en-US" altLang="zh-CN" sz="1400" kern="1200" dirty="0" smtClean="0">
              <a:solidFill>
                <a:schemeClr val="tx1"/>
              </a:solidFill>
            </a:rPr>
            <a:t>the</a:t>
          </a:r>
          <a:r>
            <a:rPr lang="zh-CN" altLang="en-US" sz="1400" kern="1200" dirty="0" smtClean="0">
              <a:solidFill>
                <a:schemeClr val="tx1"/>
              </a:solidFill>
            </a:rPr>
            <a:t> </a:t>
          </a:r>
          <a:r>
            <a:rPr lang="en-US" altLang="zh-CN" sz="1400" kern="1200" dirty="0" smtClean="0">
              <a:solidFill>
                <a:schemeClr val="tx1"/>
              </a:solidFill>
            </a:rPr>
            <a:t>product</a:t>
          </a:r>
          <a:endParaRPr lang="zh-CN" altLang="en-US" sz="1400" kern="1200" dirty="0" smtClean="0">
            <a:solidFill>
              <a:schemeClr val="tx1"/>
            </a:solidFill>
          </a:endParaRPr>
        </a:p>
        <a:p>
          <a:pPr lvl="0" algn="l" defTabSz="622300">
            <a:lnSpc>
              <a:spcPct val="90000"/>
            </a:lnSpc>
            <a:spcBef>
              <a:spcPct val="0"/>
            </a:spcBef>
            <a:spcAft>
              <a:spcPct val="35000"/>
            </a:spcAft>
          </a:pPr>
          <a:r>
            <a:rPr lang="en-US" altLang="zh-CN" sz="1400" kern="1200" dirty="0" smtClean="0">
              <a:solidFill>
                <a:schemeClr val="tx1"/>
              </a:solidFill>
            </a:rPr>
            <a:t>3.</a:t>
          </a:r>
          <a:r>
            <a:rPr lang="zh-CN" altLang="en-US" sz="1400" kern="1200" dirty="0" smtClean="0">
              <a:solidFill>
                <a:schemeClr val="tx1"/>
              </a:solidFill>
            </a:rPr>
            <a:t> </a:t>
          </a:r>
          <a:r>
            <a:rPr lang="en-US" altLang="zh-CN" sz="1400" kern="1200" dirty="0" smtClean="0">
              <a:solidFill>
                <a:schemeClr val="tx1"/>
              </a:solidFill>
            </a:rPr>
            <a:t>More</a:t>
          </a:r>
          <a:r>
            <a:rPr lang="zh-CN" altLang="en-US" sz="1400" kern="1200" dirty="0" smtClean="0">
              <a:solidFill>
                <a:schemeClr val="tx1"/>
              </a:solidFill>
            </a:rPr>
            <a:t> </a:t>
          </a:r>
          <a:r>
            <a:rPr lang="en-US" altLang="zh-CN" sz="1400" kern="1200" dirty="0" smtClean="0">
              <a:solidFill>
                <a:schemeClr val="tx1"/>
              </a:solidFill>
            </a:rPr>
            <a:t>customer</a:t>
          </a:r>
          <a:r>
            <a:rPr lang="zh-CN" altLang="en-US" sz="1400" kern="1200" dirty="0" smtClean="0">
              <a:solidFill>
                <a:schemeClr val="tx1"/>
              </a:solidFill>
            </a:rPr>
            <a:t> </a:t>
          </a:r>
          <a:r>
            <a:rPr lang="en-US" altLang="zh-CN" sz="1400" kern="1200" dirty="0" smtClean="0">
              <a:solidFill>
                <a:schemeClr val="tx1"/>
              </a:solidFill>
            </a:rPr>
            <a:t>reviews</a:t>
          </a:r>
          <a:r>
            <a:rPr lang="zh-CN" altLang="en-US" sz="1400" kern="1200" dirty="0" smtClean="0">
              <a:solidFill>
                <a:schemeClr val="tx1"/>
              </a:solidFill>
            </a:rPr>
            <a:t> </a:t>
          </a:r>
          <a:r>
            <a:rPr lang="en-US" altLang="zh-CN" sz="1400" kern="1200" dirty="0" smtClean="0">
              <a:solidFill>
                <a:schemeClr val="tx1"/>
              </a:solidFill>
            </a:rPr>
            <a:t>and</a:t>
          </a:r>
          <a:r>
            <a:rPr lang="zh-CN" altLang="en-US" sz="1400" kern="1200" dirty="0" smtClean="0">
              <a:solidFill>
                <a:schemeClr val="tx1"/>
              </a:solidFill>
            </a:rPr>
            <a:t> </a:t>
          </a:r>
          <a:r>
            <a:rPr lang="en-US" altLang="zh-CN" sz="1400" kern="1200" dirty="0" smtClean="0">
              <a:solidFill>
                <a:schemeClr val="tx1"/>
              </a:solidFill>
            </a:rPr>
            <a:t>question</a:t>
          </a:r>
          <a:r>
            <a:rPr lang="zh-CN" altLang="en-US" sz="1400" kern="1200" dirty="0" smtClean="0">
              <a:solidFill>
                <a:schemeClr val="tx1"/>
              </a:solidFill>
            </a:rPr>
            <a:t> </a:t>
          </a:r>
          <a:r>
            <a:rPr lang="en-US" altLang="zh-CN" sz="1400" kern="1200" dirty="0" smtClean="0">
              <a:solidFill>
                <a:schemeClr val="tx1"/>
              </a:solidFill>
            </a:rPr>
            <a:t>answered</a:t>
          </a:r>
          <a:endParaRPr lang="zh-TW" altLang="en-US" sz="1400" kern="1200" dirty="0">
            <a:solidFill>
              <a:schemeClr val="tx1"/>
            </a:solidFill>
          </a:endParaRPr>
        </a:p>
      </dsp:txBody>
      <dsp:txXfrm>
        <a:off x="2964910" y="49611"/>
        <a:ext cx="4278312" cy="1594619"/>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E01F02-0FDD-8943-A774-BDFBE2347DD1}" type="datetimeFigureOut">
              <a:rPr kumimoji="1" lang="zh-TW" altLang="en-US" smtClean="0"/>
              <a:t>11/15/16</a:t>
            </a:fld>
            <a:endParaRPr kumimoji="1" lang="zh-TW" altLang="en-US"/>
          </a:p>
        </p:txBody>
      </p:sp>
      <p:sp>
        <p:nvSpPr>
          <p:cNvPr id="4" name="投影片影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按一下以編輯母片文字樣式</a:t>
            </a:r>
          </a:p>
          <a:p>
            <a:pPr lvl="1"/>
            <a:r>
              <a:rPr kumimoji="1" lang="zh-CN" altLang="en-US" smtClean="0"/>
              <a:t>第二層</a:t>
            </a:r>
          </a:p>
          <a:p>
            <a:pPr lvl="2"/>
            <a:r>
              <a:rPr kumimoji="1" lang="zh-CN" altLang="en-US" smtClean="0"/>
              <a:t>第三層</a:t>
            </a:r>
          </a:p>
          <a:p>
            <a:pPr lvl="3"/>
            <a:r>
              <a:rPr kumimoji="1" lang="zh-CN" altLang="en-US" smtClean="0"/>
              <a:t>第四層</a:t>
            </a:r>
          </a:p>
          <a:p>
            <a:pPr lvl="4"/>
            <a:r>
              <a:rPr kumimoji="1" lang="zh-CN" altLang="en-US" smtClean="0"/>
              <a:t>第五層</a:t>
            </a:r>
            <a:endParaRPr kumimoji="1"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F29FBB-457E-6F49-9404-DDE15E149A1B}" type="slidenum">
              <a:rPr kumimoji="1" lang="zh-TW" altLang="en-US" smtClean="0"/>
              <a:t>‹#›</a:t>
            </a:fld>
            <a:endParaRPr kumimoji="1" lang="zh-TW" altLang="en-US"/>
          </a:p>
        </p:txBody>
      </p:sp>
    </p:spTree>
    <p:extLst>
      <p:ext uri="{BB962C8B-B14F-4D97-AF65-F5344CB8AC3E}">
        <p14:creationId xmlns:p14="http://schemas.microsoft.com/office/powerpoint/2010/main" val="2648580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1</a:t>
            </a:fld>
            <a:endParaRPr kumimoji="1" lang="zh-TW" altLang="en-US"/>
          </a:p>
        </p:txBody>
      </p:sp>
    </p:spTree>
    <p:extLst>
      <p:ext uri="{BB962C8B-B14F-4D97-AF65-F5344CB8AC3E}">
        <p14:creationId xmlns:p14="http://schemas.microsoft.com/office/powerpoint/2010/main" val="13717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11</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12</a:t>
            </a:fld>
            <a:endParaRPr kumimoji="1" lang="zh-TW" altLang="en-US"/>
          </a:p>
        </p:txBody>
      </p:sp>
    </p:spTree>
    <p:extLst>
      <p:ext uri="{BB962C8B-B14F-4D97-AF65-F5344CB8AC3E}">
        <p14:creationId xmlns:p14="http://schemas.microsoft.com/office/powerpoint/2010/main" val="13717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13</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14</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15</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16</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17</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18</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19</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20</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3</a:t>
            </a:fld>
            <a:endParaRPr kumimoji="1" lang="zh-TW" altLang="en-US"/>
          </a:p>
        </p:txBody>
      </p:sp>
    </p:spTree>
    <p:extLst>
      <p:ext uri="{BB962C8B-B14F-4D97-AF65-F5344CB8AC3E}">
        <p14:creationId xmlns:p14="http://schemas.microsoft.com/office/powerpoint/2010/main" val="13717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21</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22</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23</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24</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25</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26</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27</a:t>
            </a:fld>
            <a:endParaRPr kumimoji="1" lang="zh-TW" altLang="en-US"/>
          </a:p>
        </p:txBody>
      </p:sp>
    </p:spTree>
    <p:extLst>
      <p:ext uri="{BB962C8B-B14F-4D97-AF65-F5344CB8AC3E}">
        <p14:creationId xmlns:p14="http://schemas.microsoft.com/office/powerpoint/2010/main" val="137178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1"/>
            <a:r>
              <a:rPr kumimoji="1" lang="en-US" altLang="zh-TW" sz="1800" dirty="0" smtClean="0"/>
              <a:t>Increase product ratings</a:t>
            </a:r>
            <a:endParaRPr kumimoji="1" lang="en-US" altLang="zh-TW" sz="1400" dirty="0" smtClean="0"/>
          </a:p>
          <a:p>
            <a:pPr lvl="1"/>
            <a:r>
              <a:rPr kumimoji="1" lang="en-US" altLang="zh-TW" sz="1800" dirty="0" smtClean="0"/>
              <a:t>Increase product ranks</a:t>
            </a:r>
          </a:p>
          <a:p>
            <a:pPr lvl="1"/>
            <a:r>
              <a:rPr kumimoji="1" lang="en-US" altLang="zh-TW" sz="1800" dirty="0" smtClean="0"/>
              <a:t>Increase product popularity</a:t>
            </a:r>
          </a:p>
          <a:p>
            <a:pPr lvl="1"/>
            <a:r>
              <a:rPr kumimoji="1" lang="en-US" altLang="zh-TW" sz="1800" dirty="0" smtClean="0"/>
              <a:t>s</a:t>
            </a:r>
          </a:p>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28</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4</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5</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6</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7</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8</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9</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10</a:t>
            </a:fld>
            <a:endParaRPr kumimoji="1" lang="zh-TW" altLang="en-US"/>
          </a:p>
        </p:txBody>
      </p:sp>
    </p:spTree>
    <p:extLst>
      <p:ext uri="{BB962C8B-B14F-4D97-AF65-F5344CB8AC3E}">
        <p14:creationId xmlns:p14="http://schemas.microsoft.com/office/powerpoint/2010/main" val="13717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按一下以編輯母片標題樣式</a:t>
            </a:r>
            <a:endParaRPr kumimoji="0" lang="en-US"/>
          </a:p>
        </p:txBody>
      </p:sp>
      <p:sp>
        <p:nvSpPr>
          <p:cNvPr id="3" name="子標題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按一下以編輯母片子標題樣式</a:t>
            </a:r>
            <a:endParaRPr kumimoji="0" lang="en-US"/>
          </a:p>
        </p:txBody>
      </p:sp>
      <p:sp>
        <p:nvSpPr>
          <p:cNvPr id="4" name="日期版面配置區 3"/>
          <p:cNvSpPr>
            <a:spLocks noGrp="1"/>
          </p:cNvSpPr>
          <p:nvPr>
            <p:ph type="dt" sz="half" idx="10"/>
          </p:nvPr>
        </p:nvSpPr>
        <p:spPr/>
        <p:txBody>
          <a:bodyPr/>
          <a:lstStyle/>
          <a:p>
            <a:fld id="{628EAFA9-7502-42D3-9B79-C38E938C236F}" type="datetimeFigureOut">
              <a:rPr lang="en-US" smtClean="0"/>
              <a:t>11/15/16</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D57B0AA-AC8E-4463-ADAC-E87D09B82E4F}" type="slidenum">
              <a:rPr lang="en-US" smtClean="0"/>
              <a:t>‹#›</a:t>
            </a:fld>
            <a:endParaRPr lang="en-US"/>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CN"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CN" altLang="en-US" smtClean="0"/>
              <a:t>按一下以編輯母片文字樣式</a:t>
            </a:r>
          </a:p>
          <a:p>
            <a:pPr lvl="1" eaLnBrk="1" latinLnBrk="0" hangingPunct="1"/>
            <a:r>
              <a:rPr lang="zh-CN" altLang="en-US" smtClean="0"/>
              <a:t>第二層</a:t>
            </a:r>
          </a:p>
          <a:p>
            <a:pPr lvl="2" eaLnBrk="1" latinLnBrk="0" hangingPunct="1"/>
            <a:r>
              <a:rPr lang="zh-CN" altLang="en-US" smtClean="0"/>
              <a:t>第三層</a:t>
            </a:r>
          </a:p>
          <a:p>
            <a:pPr lvl="3" eaLnBrk="1" latinLnBrk="0" hangingPunct="1"/>
            <a:r>
              <a:rPr lang="zh-CN" altLang="en-US" smtClean="0"/>
              <a:t>第四層</a:t>
            </a:r>
          </a:p>
          <a:p>
            <a:pPr lvl="4" eaLnBrk="1" latinLnBrk="0" hangingPunct="1"/>
            <a:r>
              <a:rPr lang="zh-CN" altLang="en-US" smtClean="0"/>
              <a:t>第五層</a:t>
            </a:r>
            <a:endParaRPr kumimoji="0" lang="en-US"/>
          </a:p>
        </p:txBody>
      </p:sp>
      <p:sp>
        <p:nvSpPr>
          <p:cNvPr id="4" name="日期版面配置區 3"/>
          <p:cNvSpPr>
            <a:spLocks noGrp="1"/>
          </p:cNvSpPr>
          <p:nvPr>
            <p:ph type="dt" sz="half" idx="10"/>
          </p:nvPr>
        </p:nvSpPr>
        <p:spPr/>
        <p:txBody>
          <a:bodyPr/>
          <a:lstStyle/>
          <a:p>
            <a:fld id="{628EAFA9-7502-42D3-9B79-C38E938C236F}" type="datetimeFigureOut">
              <a:rPr lang="en-US" smtClean="0"/>
              <a:t>11/15/16</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垂直標題 1"/>
          <p:cNvSpPr>
            <a:spLocks noGrp="1"/>
          </p:cNvSpPr>
          <p:nvPr>
            <p:ph type="title" orient="vert"/>
          </p:nvPr>
        </p:nvSpPr>
        <p:spPr>
          <a:xfrm>
            <a:off x="6781800" y="274640"/>
            <a:ext cx="1905000" cy="5851525"/>
          </a:xfrm>
        </p:spPr>
        <p:txBody>
          <a:bodyPr vert="eaVert"/>
          <a:lstStyle>
            <a:extLst/>
          </a:lstStyle>
          <a:p>
            <a:r>
              <a:rPr kumimoji="0" lang="zh-CN" altLang="en-US" smtClean="0"/>
              <a:t>按一下以編輯母片標題樣式</a:t>
            </a:r>
            <a:endParaRPr kumimoji="0" lang="en-US"/>
          </a:p>
        </p:txBody>
      </p:sp>
      <p:sp>
        <p:nvSpPr>
          <p:cNvPr id="3" name="直排文字版面配置區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按一下以編輯母片文字樣式</a:t>
            </a:r>
          </a:p>
          <a:p>
            <a:pPr lvl="1" eaLnBrk="1" latinLnBrk="0" hangingPunct="1"/>
            <a:r>
              <a:rPr lang="zh-CN" altLang="en-US" smtClean="0"/>
              <a:t>第二層</a:t>
            </a:r>
          </a:p>
          <a:p>
            <a:pPr lvl="2" eaLnBrk="1" latinLnBrk="0" hangingPunct="1"/>
            <a:r>
              <a:rPr lang="zh-CN" altLang="en-US" smtClean="0"/>
              <a:t>第三層</a:t>
            </a:r>
          </a:p>
          <a:p>
            <a:pPr lvl="3" eaLnBrk="1" latinLnBrk="0" hangingPunct="1"/>
            <a:r>
              <a:rPr lang="zh-CN" altLang="en-US" smtClean="0"/>
              <a:t>第四層</a:t>
            </a:r>
          </a:p>
          <a:p>
            <a:pPr lvl="4" eaLnBrk="1" latinLnBrk="0" hangingPunct="1"/>
            <a:r>
              <a:rPr lang="zh-CN" altLang="en-US" smtClean="0"/>
              <a:t>第五層</a:t>
            </a:r>
            <a:endParaRPr kumimoji="0" lang="en-US"/>
          </a:p>
        </p:txBody>
      </p:sp>
      <p:sp>
        <p:nvSpPr>
          <p:cNvPr id="4" name="日期版面配置區 3"/>
          <p:cNvSpPr>
            <a:spLocks noGrp="1"/>
          </p:cNvSpPr>
          <p:nvPr>
            <p:ph type="dt" sz="half" idx="10"/>
          </p:nvPr>
        </p:nvSpPr>
        <p:spPr/>
        <p:txBody>
          <a:bodyPr/>
          <a:lstStyle/>
          <a:p>
            <a:fld id="{628EAFA9-7502-42D3-9B79-C38E938C236F}" type="datetimeFigureOut">
              <a:rPr lang="en-US" smtClean="0"/>
              <a:t>11/15/16</a:t>
            </a:fld>
            <a:endParaRPr lang="en-US"/>
          </a:p>
        </p:txBody>
      </p:sp>
      <p:sp>
        <p:nvSpPr>
          <p:cNvPr id="5" name="頁尾版面配置區 4"/>
          <p:cNvSpPr>
            <a:spLocks noGrp="1"/>
          </p:cNvSpPr>
          <p:nvPr>
            <p:ph type="ftr" sz="quarter" idx="11"/>
          </p:nvPr>
        </p:nvSpPr>
        <p:spPr>
          <a:xfrm>
            <a:off x="2640597" y="6377459"/>
            <a:ext cx="3836404" cy="365125"/>
          </a:xfrm>
        </p:spPr>
        <p:txBody>
          <a:bodyPr/>
          <a:lstStyle/>
          <a:p>
            <a:endParaRPr lang="en-US"/>
          </a:p>
        </p:txBody>
      </p:sp>
      <p:sp>
        <p:nvSpPr>
          <p:cNvPr id="6" name="投影片編號版面配置區 5"/>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155448"/>
            <a:ext cx="8229600" cy="1252728"/>
          </a:xfrm>
        </p:spPr>
        <p:txBody>
          <a:bodyPr/>
          <a:lstStyle>
            <a:extLst/>
          </a:lstStyle>
          <a:p>
            <a:r>
              <a:rPr kumimoji="0" lang="zh-CN" altLang="en-US" smtClean="0"/>
              <a:t>按一下以編輯母片標題樣式</a:t>
            </a:r>
            <a:endParaRPr kumimoji="0" lang="en-US"/>
          </a:p>
        </p:txBody>
      </p:sp>
      <p:sp>
        <p:nvSpPr>
          <p:cNvPr id="3" name="內容版面配置區 2"/>
          <p:cNvSpPr>
            <a:spLocks noGrp="1"/>
          </p:cNvSpPr>
          <p:nvPr>
            <p:ph idx="1"/>
          </p:nvPr>
        </p:nvSpPr>
        <p:spPr/>
        <p:txBody>
          <a:bodyPr/>
          <a:lstStyle>
            <a:extLst/>
          </a:lstStyle>
          <a:p>
            <a:pPr lvl="0" eaLnBrk="1" latinLnBrk="0" hangingPunct="1"/>
            <a:r>
              <a:rPr lang="zh-CN" altLang="en-US" smtClean="0"/>
              <a:t>按一下以編輯母片文字樣式</a:t>
            </a:r>
          </a:p>
          <a:p>
            <a:pPr lvl="1" eaLnBrk="1" latinLnBrk="0" hangingPunct="1"/>
            <a:r>
              <a:rPr lang="zh-CN" altLang="en-US" smtClean="0"/>
              <a:t>第二層</a:t>
            </a:r>
          </a:p>
          <a:p>
            <a:pPr lvl="2" eaLnBrk="1" latinLnBrk="0" hangingPunct="1"/>
            <a:r>
              <a:rPr lang="zh-CN" altLang="en-US" smtClean="0"/>
              <a:t>第三層</a:t>
            </a:r>
          </a:p>
          <a:p>
            <a:pPr lvl="3" eaLnBrk="1" latinLnBrk="0" hangingPunct="1"/>
            <a:r>
              <a:rPr lang="zh-CN" altLang="en-US" smtClean="0"/>
              <a:t>第四層</a:t>
            </a:r>
          </a:p>
          <a:p>
            <a:pPr lvl="4" eaLnBrk="1" latinLnBrk="0" hangingPunct="1"/>
            <a:r>
              <a:rPr lang="zh-CN" altLang="en-US" smtClean="0"/>
              <a:t>第五層</a:t>
            </a:r>
            <a:endParaRPr kumimoji="0" lang="en-US"/>
          </a:p>
        </p:txBody>
      </p:sp>
      <p:sp>
        <p:nvSpPr>
          <p:cNvPr id="4" name="日期版面配置區 3"/>
          <p:cNvSpPr>
            <a:spLocks noGrp="1"/>
          </p:cNvSpPr>
          <p:nvPr>
            <p:ph type="dt" sz="half" idx="10"/>
          </p:nvPr>
        </p:nvSpPr>
        <p:spPr/>
        <p:txBody>
          <a:bodyPr/>
          <a:lstStyle/>
          <a:p>
            <a:fld id="{628EAFA9-7502-42D3-9B79-C38E938C236F}" type="datetimeFigureOut">
              <a:rPr lang="en-US" smtClean="0"/>
              <a:t>11/15/16</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頭">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按一下以編輯母片標題樣式</a:t>
            </a:r>
            <a:endParaRPr kumimoji="0" lang="en-US"/>
          </a:p>
        </p:txBody>
      </p:sp>
      <p:sp>
        <p:nvSpPr>
          <p:cNvPr id="3" name="文字版面配置區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按一下以編輯母片文字樣式</a:t>
            </a:r>
          </a:p>
        </p:txBody>
      </p:sp>
      <p:sp>
        <p:nvSpPr>
          <p:cNvPr id="4" name="日期版面配置區 3"/>
          <p:cNvSpPr>
            <a:spLocks noGrp="1"/>
          </p:cNvSpPr>
          <p:nvPr>
            <p:ph type="dt" sz="half" idx="10"/>
          </p:nvPr>
        </p:nvSpPr>
        <p:spPr/>
        <p:txBody>
          <a:bodyPr/>
          <a:lstStyle/>
          <a:p>
            <a:fld id="{628EAFA9-7502-42D3-9B79-C38E938C236F}" type="datetimeFigureOut">
              <a:rPr lang="en-US" smtClean="0"/>
              <a:t>11/15/16</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D57B0AA-AC8E-4463-ADAC-E87D09B82E4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CN" altLang="en-US" smtClean="0"/>
              <a:t>按一下以編輯母片標題樣式</a:t>
            </a:r>
            <a:endParaRPr kumimoji="0" lang="en-US"/>
          </a:p>
        </p:txBody>
      </p:sp>
      <p:sp>
        <p:nvSpPr>
          <p:cNvPr id="3" name="內容版面配置區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按一下以編輯母片文字樣式</a:t>
            </a:r>
          </a:p>
          <a:p>
            <a:pPr lvl="1" eaLnBrk="1" latinLnBrk="0" hangingPunct="1"/>
            <a:r>
              <a:rPr lang="zh-CN" altLang="en-US" smtClean="0"/>
              <a:t>第二層</a:t>
            </a:r>
          </a:p>
          <a:p>
            <a:pPr lvl="2" eaLnBrk="1" latinLnBrk="0" hangingPunct="1"/>
            <a:r>
              <a:rPr lang="zh-CN" altLang="en-US" smtClean="0"/>
              <a:t>第三層</a:t>
            </a:r>
          </a:p>
          <a:p>
            <a:pPr lvl="3" eaLnBrk="1" latinLnBrk="0" hangingPunct="1"/>
            <a:r>
              <a:rPr lang="zh-CN" altLang="en-US" smtClean="0"/>
              <a:t>第四層</a:t>
            </a:r>
          </a:p>
          <a:p>
            <a:pPr lvl="4" eaLnBrk="1" latinLnBrk="0" hangingPunct="1"/>
            <a:r>
              <a:rPr lang="zh-CN" altLang="en-US" smtClean="0"/>
              <a:t>第五層</a:t>
            </a:r>
            <a:endParaRPr kumimoji="0" lang="en-US"/>
          </a:p>
        </p:txBody>
      </p:sp>
      <p:sp>
        <p:nvSpPr>
          <p:cNvPr id="4" name="內容版面配置區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按一下以編輯母片文字樣式</a:t>
            </a:r>
          </a:p>
          <a:p>
            <a:pPr lvl="1" eaLnBrk="1" latinLnBrk="0" hangingPunct="1"/>
            <a:r>
              <a:rPr lang="zh-CN" altLang="en-US" smtClean="0"/>
              <a:t>第二層</a:t>
            </a:r>
          </a:p>
          <a:p>
            <a:pPr lvl="2" eaLnBrk="1" latinLnBrk="0" hangingPunct="1"/>
            <a:r>
              <a:rPr lang="zh-CN" altLang="en-US" smtClean="0"/>
              <a:t>第三層</a:t>
            </a:r>
          </a:p>
          <a:p>
            <a:pPr lvl="3" eaLnBrk="1" latinLnBrk="0" hangingPunct="1"/>
            <a:r>
              <a:rPr lang="zh-CN" altLang="en-US" smtClean="0"/>
              <a:t>第四層</a:t>
            </a:r>
          </a:p>
          <a:p>
            <a:pPr lvl="4" eaLnBrk="1" latinLnBrk="0" hangingPunct="1"/>
            <a:r>
              <a:rPr lang="zh-CN" altLang="en-US" smtClean="0"/>
              <a:t>第五層</a:t>
            </a:r>
            <a:endParaRPr kumimoji="0" lang="en-US"/>
          </a:p>
        </p:txBody>
      </p:sp>
      <p:sp>
        <p:nvSpPr>
          <p:cNvPr id="5" name="日期版面配置區 4"/>
          <p:cNvSpPr>
            <a:spLocks noGrp="1"/>
          </p:cNvSpPr>
          <p:nvPr>
            <p:ph type="dt" sz="half" idx="10"/>
          </p:nvPr>
        </p:nvSpPr>
        <p:spPr/>
        <p:txBody>
          <a:bodyPr/>
          <a:lstStyle/>
          <a:p>
            <a:fld id="{628EAFA9-7502-42D3-9B79-C38E938C236F}" type="datetimeFigureOut">
              <a:rPr lang="en-US" smtClean="0"/>
              <a:t>11/15/16</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extLst/>
          </a:lstStyle>
          <a:p>
            <a:r>
              <a:rPr kumimoji="0" lang="zh-CN" altLang="en-US" smtClean="0"/>
              <a:t>按一下以編輯母片標題樣式</a:t>
            </a:r>
            <a:endParaRPr kumimoji="0" lang="en-US"/>
          </a:p>
        </p:txBody>
      </p:sp>
      <p:sp>
        <p:nvSpPr>
          <p:cNvPr id="3" name="文字版面配置區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按一下以編輯母片文字樣式</a:t>
            </a:r>
          </a:p>
        </p:txBody>
      </p:sp>
      <p:sp>
        <p:nvSpPr>
          <p:cNvPr id="4" name="內容版面配置區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按一下以編輯母片文字樣式</a:t>
            </a:r>
          </a:p>
          <a:p>
            <a:pPr lvl="1" eaLnBrk="1" latinLnBrk="0" hangingPunct="1"/>
            <a:r>
              <a:rPr lang="zh-CN" altLang="en-US" smtClean="0"/>
              <a:t>第二層</a:t>
            </a:r>
          </a:p>
          <a:p>
            <a:pPr lvl="2" eaLnBrk="1" latinLnBrk="0" hangingPunct="1"/>
            <a:r>
              <a:rPr lang="zh-CN" altLang="en-US" smtClean="0"/>
              <a:t>第三層</a:t>
            </a:r>
          </a:p>
          <a:p>
            <a:pPr lvl="3" eaLnBrk="1" latinLnBrk="0" hangingPunct="1"/>
            <a:r>
              <a:rPr lang="zh-CN" altLang="en-US" smtClean="0"/>
              <a:t>第四層</a:t>
            </a:r>
          </a:p>
          <a:p>
            <a:pPr lvl="4" eaLnBrk="1" latinLnBrk="0" hangingPunct="1"/>
            <a:r>
              <a:rPr lang="zh-CN" altLang="en-US" smtClean="0"/>
              <a:t>第五層</a:t>
            </a:r>
            <a:endParaRPr kumimoji="0" lang="en-US"/>
          </a:p>
        </p:txBody>
      </p:sp>
      <p:sp>
        <p:nvSpPr>
          <p:cNvPr id="5" name="文字版面配置區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按一下以編輯母片文字樣式</a:t>
            </a:r>
          </a:p>
        </p:txBody>
      </p:sp>
      <p:sp>
        <p:nvSpPr>
          <p:cNvPr id="6" name="內容版面配置區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按一下以編輯母片文字樣式</a:t>
            </a:r>
          </a:p>
          <a:p>
            <a:pPr lvl="1" eaLnBrk="1" latinLnBrk="0" hangingPunct="1"/>
            <a:r>
              <a:rPr lang="zh-CN" altLang="en-US" smtClean="0"/>
              <a:t>第二層</a:t>
            </a:r>
          </a:p>
          <a:p>
            <a:pPr lvl="2" eaLnBrk="1" latinLnBrk="0" hangingPunct="1"/>
            <a:r>
              <a:rPr lang="zh-CN" altLang="en-US" smtClean="0"/>
              <a:t>第三層</a:t>
            </a:r>
          </a:p>
          <a:p>
            <a:pPr lvl="3" eaLnBrk="1" latinLnBrk="0" hangingPunct="1"/>
            <a:r>
              <a:rPr lang="zh-CN" altLang="en-US" smtClean="0"/>
              <a:t>第四層</a:t>
            </a:r>
          </a:p>
          <a:p>
            <a:pPr lvl="4" eaLnBrk="1" latinLnBrk="0" hangingPunct="1"/>
            <a:r>
              <a:rPr lang="zh-CN" altLang="en-US" smtClean="0"/>
              <a:t>第五層</a:t>
            </a:r>
            <a:endParaRPr kumimoji="0" lang="en-US"/>
          </a:p>
        </p:txBody>
      </p:sp>
      <p:sp>
        <p:nvSpPr>
          <p:cNvPr id="7" name="日期版面配置區 6"/>
          <p:cNvSpPr>
            <a:spLocks noGrp="1"/>
          </p:cNvSpPr>
          <p:nvPr>
            <p:ph type="dt" sz="half" idx="10"/>
          </p:nvPr>
        </p:nvSpPr>
        <p:spPr/>
        <p:txBody>
          <a:bodyPr/>
          <a:lstStyle/>
          <a:p>
            <a:fld id="{628EAFA9-7502-42D3-9B79-C38E938C236F}" type="datetimeFigureOut">
              <a:rPr lang="en-US" smtClean="0"/>
              <a:t>11/15/16</a:t>
            </a:fld>
            <a:endParaRPr lang="en-US"/>
          </a:p>
        </p:txBody>
      </p:sp>
      <p:sp>
        <p:nvSpPr>
          <p:cNvPr id="8" name="頁尾版面配置區 7"/>
          <p:cNvSpPr>
            <a:spLocks noGrp="1"/>
          </p:cNvSpPr>
          <p:nvPr>
            <p:ph type="ftr" sz="quarter" idx="11"/>
          </p:nvPr>
        </p:nvSpPr>
        <p:spPr/>
        <p:txBody>
          <a:bodyPr/>
          <a:lstStyle/>
          <a:p>
            <a:endParaRPr lang="en-US"/>
          </a:p>
        </p:txBody>
      </p:sp>
      <p:sp>
        <p:nvSpPr>
          <p:cNvPr id="9" name="投影片編號版面配置區 8"/>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CN"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628EAFA9-7502-42D3-9B79-C38E938C236F}" type="datetimeFigureOut">
              <a:rPr lang="en-US" smtClean="0"/>
              <a:t>11/15/16</a:t>
            </a:fld>
            <a:endParaRPr lang="en-US"/>
          </a:p>
        </p:txBody>
      </p:sp>
      <p:sp>
        <p:nvSpPr>
          <p:cNvPr id="4" name="頁尾版面配置區 3"/>
          <p:cNvSpPr>
            <a:spLocks noGrp="1"/>
          </p:cNvSpPr>
          <p:nvPr>
            <p:ph type="ftr" sz="quarter" idx="11"/>
          </p:nvPr>
        </p:nvSpPr>
        <p:spPr/>
        <p:txBody>
          <a:bodyPr/>
          <a:lstStyle/>
          <a:p>
            <a:endParaRPr lang="en-US"/>
          </a:p>
        </p:txBody>
      </p:sp>
      <p:sp>
        <p:nvSpPr>
          <p:cNvPr id="5" name="投影片編號版面配置區 4"/>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28EAFA9-7502-42D3-9B79-C38E938C236F}" type="datetimeFigureOut">
              <a:rPr lang="en-US" smtClean="0"/>
              <a:t>11/15/16</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按一下以編輯母片標題樣式</a:t>
            </a:r>
            <a:endParaRPr kumimoji="0" lang="en-US"/>
          </a:p>
        </p:txBody>
      </p:sp>
      <p:sp>
        <p:nvSpPr>
          <p:cNvPr id="3" name="內容版面配置區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按一下以編輯母片文字樣式</a:t>
            </a:r>
          </a:p>
          <a:p>
            <a:pPr lvl="1" eaLnBrk="1" latinLnBrk="0" hangingPunct="1"/>
            <a:r>
              <a:rPr lang="zh-CN" altLang="en-US" smtClean="0"/>
              <a:t>第二層</a:t>
            </a:r>
          </a:p>
          <a:p>
            <a:pPr lvl="2" eaLnBrk="1" latinLnBrk="0" hangingPunct="1"/>
            <a:r>
              <a:rPr lang="zh-CN" altLang="en-US" smtClean="0"/>
              <a:t>第三層</a:t>
            </a:r>
          </a:p>
          <a:p>
            <a:pPr lvl="3" eaLnBrk="1" latinLnBrk="0" hangingPunct="1"/>
            <a:r>
              <a:rPr lang="zh-CN" altLang="en-US" smtClean="0"/>
              <a:t>第四層</a:t>
            </a:r>
          </a:p>
          <a:p>
            <a:pPr lvl="4" eaLnBrk="1" latinLnBrk="0" hangingPunct="1"/>
            <a:r>
              <a:rPr lang="zh-CN" altLang="en-US" smtClean="0"/>
              <a:t>第五層</a:t>
            </a:r>
            <a:endParaRPr kumimoji="0" lang="en-US"/>
          </a:p>
        </p:txBody>
      </p:sp>
      <p:sp>
        <p:nvSpPr>
          <p:cNvPr id="4" name="文字版面配置區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按一下以編輯母片文字樣式</a:t>
            </a:r>
          </a:p>
        </p:txBody>
      </p:sp>
      <p:sp>
        <p:nvSpPr>
          <p:cNvPr id="5" name="日期版面配置區 4"/>
          <p:cNvSpPr>
            <a:spLocks noGrp="1"/>
          </p:cNvSpPr>
          <p:nvPr>
            <p:ph type="dt" sz="half" idx="10"/>
          </p:nvPr>
        </p:nvSpPr>
        <p:spPr/>
        <p:txBody>
          <a:bodyPr/>
          <a:lstStyle/>
          <a:p>
            <a:fld id="{628EAFA9-7502-42D3-9B79-C38E938C236F}" type="datetimeFigureOut">
              <a:rPr lang="en-US" smtClean="0"/>
              <a:t>11/15/16</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2D57B0AA-AC8E-4463-ADAC-E87D09B82E4F}" type="slidenum">
              <a:rPr lang="en-US" smtClean="0"/>
              <a:t>‹#›</a:t>
            </a:fld>
            <a:endParaRPr lang="en-US"/>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按一下以編輯母片標題樣式</a:t>
            </a:r>
            <a:endParaRPr kumimoji="0" lang="en-US"/>
          </a:p>
        </p:txBody>
      </p:sp>
      <p:sp>
        <p:nvSpPr>
          <p:cNvPr id="3" name="圖片版面配置區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將圖片拖曳至版面配置區或按一下圖示以新增</a:t>
            </a:r>
            <a:endParaRPr kumimoji="0" lang="en-US" dirty="0"/>
          </a:p>
        </p:txBody>
      </p:sp>
      <p:sp>
        <p:nvSpPr>
          <p:cNvPr id="4" name="文字版面配置區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按一下以編輯母片文字樣式</a:t>
            </a:r>
          </a:p>
        </p:txBody>
      </p:sp>
      <p:sp>
        <p:nvSpPr>
          <p:cNvPr id="5" name="日期版面配置區 4"/>
          <p:cNvSpPr>
            <a:spLocks noGrp="1"/>
          </p:cNvSpPr>
          <p:nvPr>
            <p:ph type="dt" sz="half" idx="10"/>
          </p:nvPr>
        </p:nvSpPr>
        <p:spPr>
          <a:xfrm>
            <a:off x="164592" y="1170432"/>
            <a:ext cx="2523744" cy="201168"/>
          </a:xfrm>
        </p:spPr>
        <p:txBody>
          <a:bodyPr/>
          <a:lstStyle/>
          <a:p>
            <a:fld id="{628EAFA9-7502-42D3-9B79-C38E938C236F}" type="datetimeFigureOut">
              <a:rPr lang="en-US" smtClean="0"/>
              <a:t>11/15/16</a:t>
            </a:fld>
            <a:endParaRPr lang="en-US"/>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頁尾版面配置區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投影片編號版面配置區 6"/>
          <p:cNvSpPr>
            <a:spLocks noGrp="1"/>
          </p:cNvSpPr>
          <p:nvPr>
            <p:ph type="sldNum" sz="quarter" idx="12"/>
          </p:nvPr>
        </p:nvSpPr>
        <p:spPr>
          <a:xfrm>
            <a:off x="8339328" y="1170432"/>
            <a:ext cx="733864" cy="201168"/>
          </a:xfrm>
        </p:spPr>
        <p:txBody>
          <a:bodyPr/>
          <a:lstStyle/>
          <a:p>
            <a:fld id="{2D57B0AA-AC8E-4463-ADAC-E87D09B82E4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版面配置區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按一下以編輯母片標題樣式</a:t>
            </a:r>
            <a:endParaRPr kumimoji="0" lang="en-US"/>
          </a:p>
        </p:txBody>
      </p:sp>
      <p:sp>
        <p:nvSpPr>
          <p:cNvPr id="3" name="文字版面配置區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按一下以編輯母片文字樣式</a:t>
            </a:r>
          </a:p>
          <a:p>
            <a:pPr lvl="1" eaLnBrk="1" latinLnBrk="0" hangingPunct="1"/>
            <a:r>
              <a:rPr kumimoji="0" lang="zh-CN" altLang="en-US" smtClean="0"/>
              <a:t>第二層</a:t>
            </a:r>
          </a:p>
          <a:p>
            <a:pPr lvl="2" eaLnBrk="1" latinLnBrk="0" hangingPunct="1"/>
            <a:r>
              <a:rPr kumimoji="0" lang="zh-CN" altLang="en-US" smtClean="0"/>
              <a:t>第三層</a:t>
            </a:r>
          </a:p>
          <a:p>
            <a:pPr lvl="3" eaLnBrk="1" latinLnBrk="0" hangingPunct="1"/>
            <a:r>
              <a:rPr kumimoji="0" lang="zh-CN" altLang="en-US" smtClean="0"/>
              <a:t>第四層</a:t>
            </a:r>
          </a:p>
          <a:p>
            <a:pPr lvl="4" eaLnBrk="1" latinLnBrk="0" hangingPunct="1"/>
            <a:r>
              <a:rPr kumimoji="0" lang="zh-CN" altLang="en-US" smtClean="0"/>
              <a:t>第五層</a:t>
            </a:r>
            <a:endParaRPr kumimoji="0" lang="en-US"/>
          </a:p>
        </p:txBody>
      </p:sp>
      <p:sp>
        <p:nvSpPr>
          <p:cNvPr id="4" name="日期版面配置區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28EAFA9-7502-42D3-9B79-C38E938C236F}" type="datetimeFigureOut">
              <a:rPr lang="en-US" smtClean="0"/>
              <a:t>11/15/16</a:t>
            </a:fld>
            <a:endParaRPr lang="en-US"/>
          </a:p>
        </p:txBody>
      </p:sp>
      <p:sp>
        <p:nvSpPr>
          <p:cNvPr id="5" name="頁尾版面配置區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投影片編號版面配置區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2D57B0AA-AC8E-4463-ADAC-E87D09B82E4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amazon.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descr="best-condoms-for-women-fea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文字方塊 7"/>
          <p:cNvSpPr txBox="1"/>
          <p:nvPr/>
        </p:nvSpPr>
        <p:spPr>
          <a:xfrm>
            <a:off x="595406" y="5476114"/>
            <a:ext cx="7977577" cy="630942"/>
          </a:xfrm>
          <a:prstGeom prst="rect">
            <a:avLst/>
          </a:prstGeom>
          <a:noFill/>
        </p:spPr>
        <p:txBody>
          <a:bodyPr wrap="none" rtlCol="0">
            <a:spAutoFit/>
          </a:bodyPr>
          <a:lstStyle/>
          <a:p>
            <a:pPr algn="ctr"/>
            <a:r>
              <a:rPr kumimoji="1" lang="en-US" altLang="zh-TW" sz="3500" b="1" dirty="0" smtClean="0"/>
              <a:t>E-commerce Market Analysis of Condom</a:t>
            </a:r>
            <a:endParaRPr kumimoji="1" lang="zh-TW" altLang="en-US" sz="3500" b="1" dirty="0"/>
          </a:p>
        </p:txBody>
      </p:sp>
      <p:sp>
        <p:nvSpPr>
          <p:cNvPr id="9" name="文字方塊 8"/>
          <p:cNvSpPr txBox="1"/>
          <p:nvPr/>
        </p:nvSpPr>
        <p:spPr>
          <a:xfrm>
            <a:off x="5955505" y="6414666"/>
            <a:ext cx="3007291" cy="369332"/>
          </a:xfrm>
          <a:prstGeom prst="rect">
            <a:avLst/>
          </a:prstGeom>
          <a:noFill/>
        </p:spPr>
        <p:txBody>
          <a:bodyPr wrap="none" rtlCol="0">
            <a:spAutoFit/>
          </a:bodyPr>
          <a:lstStyle/>
          <a:p>
            <a:r>
              <a:rPr kumimoji="1" lang="en-US" altLang="zh-TW" dirty="0" smtClean="0"/>
              <a:t>Presenter: </a:t>
            </a:r>
            <a:r>
              <a:rPr kumimoji="1" lang="en-US" altLang="zh-TW" dirty="0" err="1" smtClean="0"/>
              <a:t>Boyang</a:t>
            </a:r>
            <a:r>
              <a:rPr kumimoji="1" lang="en-US" altLang="zh-TW" dirty="0" smtClean="0"/>
              <a:t> ‘David’ Dai</a:t>
            </a:r>
            <a:endParaRPr kumimoji="1" lang="zh-TW" altLang="en-US" dirty="0"/>
          </a:p>
        </p:txBody>
      </p:sp>
    </p:spTree>
    <p:extLst>
      <p:ext uri="{BB962C8B-B14F-4D97-AF65-F5344CB8AC3E}">
        <p14:creationId xmlns:p14="http://schemas.microsoft.com/office/powerpoint/2010/main" val="37343606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08869" y="2345866"/>
            <a:ext cx="1746623" cy="630942"/>
          </a:xfrm>
          <a:prstGeom prst="rect">
            <a:avLst/>
          </a:prstGeom>
        </p:spPr>
        <p:txBody>
          <a:bodyPr wrap="none">
            <a:spAutoFit/>
          </a:bodyPr>
          <a:lstStyle/>
          <a:p>
            <a:pPr algn="ctr">
              <a:buSzPct val="90000"/>
            </a:pPr>
            <a:r>
              <a:rPr lang="en-US" altLang="zh-TW" sz="3500" b="1" dirty="0" smtClean="0"/>
              <a:t>Pipeline</a:t>
            </a:r>
            <a:endParaRPr lang="en-US" altLang="zh-TW" sz="3500" b="1" dirty="0"/>
          </a:p>
        </p:txBody>
      </p:sp>
    </p:spTree>
    <p:extLst>
      <p:ext uri="{BB962C8B-B14F-4D97-AF65-F5344CB8AC3E}">
        <p14:creationId xmlns:p14="http://schemas.microsoft.com/office/powerpoint/2010/main" val="346485994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2</a:t>
            </a:r>
            <a:r>
              <a:rPr kumimoji="1" lang="en-US" altLang="zh-TW" dirty="0" smtClean="0"/>
              <a:t>. Pipeline</a:t>
            </a:r>
            <a:endParaRPr kumimoji="1" lang="zh-TW" altLang="en-US" dirty="0"/>
          </a:p>
        </p:txBody>
      </p:sp>
      <p:sp>
        <p:nvSpPr>
          <p:cNvPr id="3" name="內容版面配置區 2"/>
          <p:cNvSpPr>
            <a:spLocks noGrp="1"/>
          </p:cNvSpPr>
          <p:nvPr>
            <p:ph idx="1"/>
          </p:nvPr>
        </p:nvSpPr>
        <p:spPr>
          <a:xfrm>
            <a:off x="457200" y="1567490"/>
            <a:ext cx="8686800" cy="5290510"/>
          </a:xfrm>
        </p:spPr>
        <p:txBody>
          <a:bodyPr>
            <a:normAutofit/>
          </a:bodyPr>
          <a:lstStyle/>
          <a:p>
            <a:r>
              <a:rPr kumimoji="1" lang="en-US" altLang="zh-TW" sz="2400" b="1" dirty="0" smtClean="0"/>
              <a:t>Conduct data </a:t>
            </a:r>
            <a:r>
              <a:rPr kumimoji="1" lang="en-US" altLang="zh-TW" sz="2400" b="1" dirty="0"/>
              <a:t>m</a:t>
            </a:r>
            <a:r>
              <a:rPr kumimoji="1" lang="en-US" altLang="zh-TW" sz="2400" b="1" dirty="0" smtClean="0"/>
              <a:t>ining on condom products on </a:t>
            </a:r>
            <a:r>
              <a:rPr kumimoji="1" lang="en-US" altLang="zh-TW" sz="2400" b="1" dirty="0" err="1" smtClean="0"/>
              <a:t>Amazon.com</a:t>
            </a:r>
            <a:endParaRPr kumimoji="1" lang="en-US" altLang="zh-TW" sz="2400" b="1" dirty="0" smtClean="0"/>
          </a:p>
          <a:p>
            <a:endParaRPr kumimoji="1" lang="en-US" altLang="zh-TW" sz="2000" b="1" dirty="0" smtClean="0"/>
          </a:p>
          <a:p>
            <a:pPr lvl="1"/>
            <a:r>
              <a:rPr kumimoji="1" lang="en-US" altLang="zh-TW" sz="2000" dirty="0" smtClean="0"/>
              <a:t>Scrapped information of top </a:t>
            </a:r>
            <a:r>
              <a:rPr kumimoji="1" lang="en-US" altLang="zh-TW" sz="2000" dirty="0" smtClean="0"/>
              <a:t>2,800 </a:t>
            </a:r>
            <a:r>
              <a:rPr kumimoji="1" lang="en-US" altLang="zh-TW" sz="2000" dirty="0" smtClean="0"/>
              <a:t>condom products. </a:t>
            </a:r>
          </a:p>
          <a:p>
            <a:pPr lvl="1"/>
            <a:endParaRPr kumimoji="1" lang="en-US" altLang="zh-TW" sz="2000" dirty="0" smtClean="0"/>
          </a:p>
          <a:p>
            <a:pPr lvl="1"/>
            <a:r>
              <a:rPr kumimoji="1" lang="en-US" altLang="zh-TW" sz="2000" dirty="0" smtClean="0"/>
              <a:t>Information of the products was processed and stored into a new *.</a:t>
            </a:r>
            <a:r>
              <a:rPr kumimoji="1" lang="en-US" altLang="zh-TW" sz="2000" dirty="0" err="1" smtClean="0"/>
              <a:t>csv</a:t>
            </a:r>
            <a:r>
              <a:rPr kumimoji="1" lang="en-US" altLang="zh-TW" sz="2000" dirty="0" smtClean="0"/>
              <a:t> file.</a:t>
            </a:r>
          </a:p>
          <a:p>
            <a:pPr lvl="1"/>
            <a:endParaRPr kumimoji="1" lang="en-US" altLang="zh-TW" sz="2000" dirty="0" smtClean="0"/>
          </a:p>
          <a:p>
            <a:pPr lvl="1"/>
            <a:r>
              <a:rPr kumimoji="1" lang="en-US" altLang="zh-TW" sz="2000" dirty="0" smtClean="0"/>
              <a:t>Statistical software was utilized to deploy data mining, including:</a:t>
            </a:r>
          </a:p>
          <a:p>
            <a:pPr lvl="2"/>
            <a:r>
              <a:rPr kumimoji="1" lang="en-US" altLang="zh-TW" sz="1700" dirty="0" smtClean="0"/>
              <a:t>Text Mining</a:t>
            </a:r>
          </a:p>
          <a:p>
            <a:pPr lvl="2"/>
            <a:r>
              <a:rPr kumimoji="1" lang="en-US" altLang="zh-TW" sz="1700" dirty="0" smtClean="0"/>
              <a:t>Exploratory Data Analysis</a:t>
            </a:r>
          </a:p>
          <a:p>
            <a:pPr lvl="2"/>
            <a:r>
              <a:rPr kumimoji="1" lang="en-US" altLang="zh-TW" sz="1700" dirty="0" smtClean="0"/>
              <a:t>Sentiment Analysis</a:t>
            </a:r>
            <a:r>
              <a:rPr kumimoji="1" lang="zh-CN" altLang="en-US" sz="1700" dirty="0" smtClean="0"/>
              <a:t> </a:t>
            </a:r>
            <a:endParaRPr kumimoji="1" lang="en-US" altLang="zh-TW" sz="1700" dirty="0" smtClean="0"/>
          </a:p>
          <a:p>
            <a:pPr lvl="2"/>
            <a:r>
              <a:rPr kumimoji="1" lang="en-US" altLang="zh-TW" sz="1700" dirty="0" smtClean="0"/>
              <a:t>Predictive Model Fitting</a:t>
            </a:r>
            <a:r>
              <a:rPr kumimoji="1" lang="zh-CN" altLang="en-US" sz="1700" dirty="0" smtClean="0"/>
              <a:t> </a:t>
            </a:r>
            <a:endParaRPr kumimoji="1" lang="en-US" altLang="zh-TW" sz="1700" dirty="0" smtClean="0"/>
          </a:p>
          <a:p>
            <a:pPr lvl="2"/>
            <a:endParaRPr kumimoji="1" lang="en-US" altLang="zh-TW" sz="2000" dirty="0" smtClean="0"/>
          </a:p>
          <a:p>
            <a:pPr lvl="1"/>
            <a:r>
              <a:rPr kumimoji="1" lang="en-US" altLang="zh-TW" sz="2000" dirty="0" smtClean="0"/>
              <a:t>Inferences and insights extracted from the dataset</a:t>
            </a:r>
            <a:r>
              <a:rPr kumimoji="1" lang="zh-CN" altLang="en-US" sz="2000" dirty="0" smtClean="0"/>
              <a:t> </a:t>
            </a:r>
            <a:r>
              <a:rPr kumimoji="1" lang="en-US" altLang="zh-CN" sz="2000" dirty="0" smtClean="0"/>
              <a:t>were refined.</a:t>
            </a:r>
            <a:endParaRPr kumimoji="1" lang="en-US" altLang="zh-TW" sz="2000" dirty="0" smtClean="0"/>
          </a:p>
          <a:p>
            <a:pPr lvl="1"/>
            <a:endParaRPr kumimoji="1" lang="en-US" altLang="zh-TW" sz="1800" dirty="0" smtClean="0"/>
          </a:p>
          <a:p>
            <a:endParaRPr kumimoji="1" lang="en-US" altLang="zh-TW" sz="2200" dirty="0"/>
          </a:p>
          <a:p>
            <a:endParaRPr kumimoji="1" lang="en-US" altLang="zh-TW" sz="2200" dirty="0" smtClean="0"/>
          </a:p>
        </p:txBody>
      </p:sp>
    </p:spTree>
    <p:extLst>
      <p:ext uri="{BB962C8B-B14F-4D97-AF65-F5344CB8AC3E}">
        <p14:creationId xmlns:p14="http://schemas.microsoft.com/office/powerpoint/2010/main" val="24877867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4360" y="2345866"/>
            <a:ext cx="2809771" cy="630942"/>
          </a:xfrm>
          <a:prstGeom prst="rect">
            <a:avLst/>
          </a:prstGeom>
        </p:spPr>
        <p:txBody>
          <a:bodyPr wrap="none">
            <a:spAutoFit/>
          </a:bodyPr>
          <a:lstStyle/>
          <a:p>
            <a:pPr>
              <a:buSzPct val="90000"/>
            </a:pPr>
            <a:r>
              <a:rPr lang="en-US" altLang="zh-TW" sz="3500" b="1" dirty="0" smtClean="0"/>
              <a:t>Data Analysis</a:t>
            </a:r>
            <a:endParaRPr lang="en-US" altLang="zh-TW" sz="3500" b="1" dirty="0"/>
          </a:p>
        </p:txBody>
      </p:sp>
    </p:spTree>
    <p:extLst>
      <p:ext uri="{BB962C8B-B14F-4D97-AF65-F5344CB8AC3E}">
        <p14:creationId xmlns:p14="http://schemas.microsoft.com/office/powerpoint/2010/main" val="298142462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3" name="內容版面配置區 2"/>
          <p:cNvSpPr>
            <a:spLocks noGrp="1"/>
          </p:cNvSpPr>
          <p:nvPr>
            <p:ph idx="1"/>
          </p:nvPr>
        </p:nvSpPr>
        <p:spPr>
          <a:xfrm>
            <a:off x="457200" y="1567490"/>
            <a:ext cx="7634619" cy="4130551"/>
          </a:xfrm>
        </p:spPr>
        <p:txBody>
          <a:bodyPr>
            <a:normAutofit/>
          </a:bodyPr>
          <a:lstStyle/>
          <a:p>
            <a:r>
              <a:rPr kumimoji="1" lang="en-US" altLang="zh-TW" sz="1800" b="1" dirty="0" smtClean="0"/>
              <a:t>Source: </a:t>
            </a:r>
            <a:r>
              <a:rPr kumimoji="1" lang="en-US" altLang="zh-TW" sz="1800" dirty="0" smtClean="0">
                <a:hlinkClick r:id="rId3"/>
              </a:rPr>
              <a:t>www.amazon.com</a:t>
            </a:r>
            <a:endParaRPr kumimoji="1" lang="en-US" altLang="zh-TW" sz="1800" dirty="0" smtClean="0"/>
          </a:p>
          <a:p>
            <a:endParaRPr kumimoji="1" lang="en-US" altLang="zh-TW" sz="1800" dirty="0" smtClean="0"/>
          </a:p>
          <a:p>
            <a:r>
              <a:rPr kumimoji="1" lang="en-US" altLang="zh-TW" sz="1800" b="1" dirty="0" smtClean="0"/>
              <a:t>Dataset: </a:t>
            </a:r>
          </a:p>
          <a:p>
            <a:pPr lvl="1"/>
            <a:r>
              <a:rPr kumimoji="1" lang="en-US" altLang="zh-TW" sz="1800" dirty="0" smtClean="0"/>
              <a:t>a. Dataset without customer reviews: </a:t>
            </a:r>
            <a:r>
              <a:rPr kumimoji="1" lang="en-US" altLang="zh-TW" sz="1800" dirty="0" smtClean="0"/>
              <a:t>2,803 </a:t>
            </a:r>
            <a:r>
              <a:rPr kumimoji="1" lang="en-US" altLang="zh-TW" sz="1800" dirty="0" err="1" smtClean="0"/>
              <a:t>obs</a:t>
            </a:r>
            <a:r>
              <a:rPr kumimoji="1" lang="en-US" altLang="zh-TW" sz="1800" dirty="0" smtClean="0"/>
              <a:t>, 34 variables</a:t>
            </a:r>
          </a:p>
          <a:p>
            <a:pPr lvl="1"/>
            <a:r>
              <a:rPr kumimoji="1" lang="en-US" altLang="zh-TW" sz="1800" dirty="0" smtClean="0"/>
              <a:t>b. Dataset</a:t>
            </a:r>
            <a:r>
              <a:rPr kumimoji="1" lang="zh-CN" altLang="en-US" sz="1800" dirty="0" smtClean="0"/>
              <a:t> </a:t>
            </a:r>
            <a:r>
              <a:rPr kumimoji="1" lang="en-US" altLang="zh-CN" sz="1800" dirty="0" smtClean="0"/>
              <a:t>with information of customer reviews: </a:t>
            </a:r>
            <a:r>
              <a:rPr kumimoji="1" lang="en-US" altLang="zh-CN" sz="1800" dirty="0" smtClean="0"/>
              <a:t>6,072 </a:t>
            </a:r>
            <a:r>
              <a:rPr kumimoji="1" lang="en-US" altLang="zh-CN" sz="1800" dirty="0" err="1" smtClean="0"/>
              <a:t>obs</a:t>
            </a:r>
            <a:r>
              <a:rPr kumimoji="1" lang="en-US" altLang="zh-CN" sz="1800" dirty="0" smtClean="0"/>
              <a:t>, 3 variables</a:t>
            </a:r>
          </a:p>
          <a:p>
            <a:pPr lvl="1"/>
            <a:endParaRPr kumimoji="1" lang="en-US" altLang="zh-TW" sz="1800" b="1" dirty="0" smtClean="0"/>
          </a:p>
          <a:p>
            <a:r>
              <a:rPr kumimoji="1" lang="en-US" altLang="zh-TW" sz="1800" b="1" dirty="0" smtClean="0"/>
              <a:t>Sample of key features:</a:t>
            </a:r>
          </a:p>
          <a:p>
            <a:endParaRPr kumimoji="1" lang="en-US" altLang="zh-TW" sz="1800" dirty="0" smtClean="0"/>
          </a:p>
          <a:p>
            <a:pPr marL="457200" lvl="1" indent="0">
              <a:buNone/>
            </a:pPr>
            <a:endParaRPr kumimoji="1" lang="en-US" altLang="zh-TW" sz="1800" dirty="0" smtClean="0"/>
          </a:p>
          <a:p>
            <a:endParaRPr kumimoji="1" lang="en-US" altLang="zh-TW" sz="2200" dirty="0"/>
          </a:p>
          <a:p>
            <a:endParaRPr kumimoji="1" lang="en-US" altLang="zh-TW" sz="2200" dirty="0" smtClean="0"/>
          </a:p>
        </p:txBody>
      </p:sp>
      <p:sp>
        <p:nvSpPr>
          <p:cNvPr id="5" name="文字方塊 4"/>
          <p:cNvSpPr txBox="1"/>
          <p:nvPr/>
        </p:nvSpPr>
        <p:spPr>
          <a:xfrm>
            <a:off x="4926486" y="950557"/>
            <a:ext cx="3760314" cy="477054"/>
          </a:xfrm>
          <a:prstGeom prst="rect">
            <a:avLst/>
          </a:prstGeom>
          <a:noFill/>
        </p:spPr>
        <p:txBody>
          <a:bodyPr wrap="square" rtlCol="0">
            <a:spAutoFit/>
          </a:bodyPr>
          <a:lstStyle/>
          <a:p>
            <a:pPr lvl="1">
              <a:buSzPct val="60000"/>
            </a:pPr>
            <a:r>
              <a:rPr kumimoji="1" lang="en-US" altLang="zh-TW" sz="2500" i="1" dirty="0" smtClean="0">
                <a:solidFill>
                  <a:srgbClr val="FFCC01"/>
                </a:solidFill>
              </a:rPr>
              <a:t>-    </a:t>
            </a:r>
            <a:r>
              <a:rPr lang="en-US" altLang="zh-TW" sz="1900" dirty="0">
                <a:solidFill>
                  <a:srgbClr val="FFCC01"/>
                </a:solidFill>
              </a:rPr>
              <a:t>Features of the dataset</a:t>
            </a:r>
          </a:p>
        </p:txBody>
      </p:sp>
      <p:graphicFrame>
        <p:nvGraphicFramePr>
          <p:cNvPr id="6" name="表格 5"/>
          <p:cNvGraphicFramePr>
            <a:graphicFrameLocks noGrp="1"/>
          </p:cNvGraphicFramePr>
          <p:nvPr>
            <p:extLst>
              <p:ext uri="{D42A27DB-BD31-4B8C-83A1-F6EECF244321}">
                <p14:modId xmlns:p14="http://schemas.microsoft.com/office/powerpoint/2010/main" val="1198509505"/>
              </p:ext>
            </p:extLst>
          </p:nvPr>
        </p:nvGraphicFramePr>
        <p:xfrm>
          <a:off x="610842" y="3832534"/>
          <a:ext cx="7904292" cy="2916101"/>
        </p:xfrm>
        <a:graphic>
          <a:graphicData uri="http://schemas.openxmlformats.org/drawingml/2006/table">
            <a:tbl>
              <a:tblPr firstRow="1" bandRow="1">
                <a:tableStyleId>{2D5ABB26-0587-4C30-8999-92F81FD0307C}</a:tableStyleId>
              </a:tblPr>
              <a:tblGrid>
                <a:gridCol w="3400102"/>
                <a:gridCol w="4504190"/>
              </a:tblGrid>
              <a:tr h="0">
                <a:tc>
                  <a:txBody>
                    <a:bodyPr/>
                    <a:lstStyle/>
                    <a:p>
                      <a:r>
                        <a:rPr lang="en-US" altLang="zh-TW" sz="1600" dirty="0" smtClean="0"/>
                        <a:t>BRAND</a:t>
                      </a:r>
                      <a:endParaRPr lang="zh-TW" altLang="en-US" sz="1600" dirty="0"/>
                    </a:p>
                  </a:txBody>
                  <a:tcPr>
                    <a:lnL w="12700" cap="flat" cmpd="sng" algn="ctr">
                      <a:solidFill>
                        <a:scrgbClr r="0" g="0" b="0"/>
                      </a:solidFill>
                      <a:prstDash val="solid"/>
                      <a:round/>
                      <a:headEnd type="none" w="med" len="med"/>
                      <a:tailEnd type="none" w="med" len="med"/>
                    </a:lnL>
                    <a:lnR w="9525" cap="flat" cmpd="sng" algn="ctr">
                      <a:solidFill>
                        <a:scrgbClr r="0" g="0" b="0"/>
                      </a:solidFill>
                      <a:prstDash val="dot"/>
                      <a:round/>
                      <a:headEnd type="none" w="med" len="med"/>
                      <a:tailEnd type="none" w="med" len="med"/>
                    </a:lnR>
                    <a:lnT w="12700" cap="flat" cmpd="sng" algn="ctr">
                      <a:solidFill>
                        <a:scrgbClr r="0" g="0" b="0"/>
                      </a:solidFill>
                      <a:prstDash val="solid"/>
                      <a:round/>
                      <a:headEnd type="none" w="med" len="med"/>
                      <a:tailEnd type="none" w="med" len="med"/>
                    </a:lnT>
                    <a:lnB w="9525" cap="flat" cmpd="sng" algn="ctr">
                      <a:solidFill>
                        <a:scrgbClr r="0" g="0" b="0"/>
                      </a:solidFill>
                      <a:prstDash val="dot"/>
                      <a:round/>
                      <a:headEnd type="none" w="med" len="med"/>
                      <a:tailEnd type="none" w="med" len="med"/>
                    </a:lnB>
                  </a:tcPr>
                </a:tc>
                <a:tc>
                  <a:txBody>
                    <a:bodyPr/>
                    <a:lstStyle/>
                    <a:p>
                      <a:r>
                        <a:rPr lang="en-US" altLang="zh-TW" sz="1600" dirty="0" smtClean="0"/>
                        <a:t>Categorical:</a:t>
                      </a:r>
                      <a:r>
                        <a:rPr lang="en-US" altLang="zh-TW" sz="1600" baseline="0" dirty="0" smtClean="0"/>
                        <a:t> </a:t>
                      </a:r>
                      <a:r>
                        <a:rPr lang="en-US" altLang="zh-TW" sz="1600" dirty="0" smtClean="0"/>
                        <a:t>Band</a:t>
                      </a:r>
                      <a:r>
                        <a:rPr lang="en-US" altLang="zh-TW" sz="1600" baseline="0" dirty="0" smtClean="0"/>
                        <a:t> of the products</a:t>
                      </a:r>
                      <a:endParaRPr lang="zh-TW" altLang="en-US" sz="1600" dirty="0"/>
                    </a:p>
                  </a:txBody>
                  <a:tcPr>
                    <a:lnL w="9525"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9525" cap="flat" cmpd="sng" algn="ctr">
                      <a:solidFill>
                        <a:scrgbClr r="0" g="0" b="0"/>
                      </a:solidFill>
                      <a:prstDash val="dot"/>
                      <a:round/>
                      <a:headEnd type="none" w="med" len="med"/>
                      <a:tailEnd type="none" w="med" len="med"/>
                    </a:lnB>
                  </a:tcPr>
                </a:tc>
              </a:tr>
              <a:tr h="370840">
                <a:tc>
                  <a:txBody>
                    <a:bodyPr/>
                    <a:lstStyle/>
                    <a:p>
                      <a:r>
                        <a:rPr lang="en-US" altLang="zh-TW" sz="1600" dirty="0" smtClean="0"/>
                        <a:t>NAME</a:t>
                      </a:r>
                      <a:endParaRPr lang="zh-TW" altLang="en-US" sz="1600" dirty="0"/>
                    </a:p>
                  </a:txBody>
                  <a:tcPr>
                    <a:lnL w="12700" cap="flat" cmpd="sng" algn="ctr">
                      <a:solidFill>
                        <a:scrgbClr r="0" g="0" b="0"/>
                      </a:solidFill>
                      <a:prstDash val="solid"/>
                      <a:round/>
                      <a:headEnd type="none" w="med" len="med"/>
                      <a:tailEnd type="none" w="med" len="med"/>
                    </a:lnL>
                    <a:lnR w="9525" cap="flat" cmpd="sng" algn="ctr">
                      <a:solidFill>
                        <a:scrgbClr r="0" g="0" b="0"/>
                      </a:solidFill>
                      <a:prstDash val="dot"/>
                      <a:round/>
                      <a:headEnd type="none" w="med" len="med"/>
                      <a:tailEnd type="none" w="med" len="med"/>
                    </a:lnR>
                    <a:lnT w="9525" cap="flat" cmpd="sng" algn="ctr">
                      <a:solidFill>
                        <a:scrgbClr r="0" g="0" b="0"/>
                      </a:solidFill>
                      <a:prstDash val="dot"/>
                      <a:round/>
                      <a:headEnd type="none" w="med" len="med"/>
                      <a:tailEnd type="none" w="med" len="med"/>
                    </a:lnT>
                    <a:lnB w="9525" cap="flat" cmpd="sng" algn="ctr">
                      <a:solidFill>
                        <a:scrgbClr r="0" g="0" b="0"/>
                      </a:solidFill>
                      <a:prstDash val="dot"/>
                      <a:round/>
                      <a:headEnd type="none" w="med" len="med"/>
                      <a:tailEnd type="none" w="med" len="med"/>
                    </a:lnB>
                  </a:tcPr>
                </a:tc>
                <a:tc>
                  <a:txBody>
                    <a:bodyPr/>
                    <a:lstStyle/>
                    <a:p>
                      <a:r>
                        <a:rPr lang="en-US" altLang="zh-TW" sz="1600" dirty="0" smtClean="0"/>
                        <a:t>Character: Name of the products listed on Amazon</a:t>
                      </a:r>
                      <a:endParaRPr lang="zh-TW" altLang="en-US" sz="1600" dirty="0"/>
                    </a:p>
                  </a:txBody>
                  <a:tcPr>
                    <a:lnL w="9525"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9525" cap="flat" cmpd="sng" algn="ctr">
                      <a:solidFill>
                        <a:scrgbClr r="0" g="0" b="0"/>
                      </a:solidFill>
                      <a:prstDash val="dot"/>
                      <a:round/>
                      <a:headEnd type="none" w="med" len="med"/>
                      <a:tailEnd type="none" w="med" len="med"/>
                    </a:lnT>
                    <a:lnB w="9525" cap="flat" cmpd="sng" algn="ctr">
                      <a:solidFill>
                        <a:scrgbClr r="0" g="0" b="0"/>
                      </a:solidFill>
                      <a:prstDash val="dot"/>
                      <a:round/>
                      <a:headEnd type="none" w="med" len="med"/>
                      <a:tailEnd type="none" w="med" len="med"/>
                    </a:lnB>
                  </a:tcPr>
                </a:tc>
              </a:tr>
              <a:tr h="370840">
                <a:tc>
                  <a:txBody>
                    <a:bodyPr/>
                    <a:lstStyle/>
                    <a:p>
                      <a:r>
                        <a:rPr lang="en-US" altLang="zh-TW" sz="1600" dirty="0" smtClean="0"/>
                        <a:t>SALE_PRICE</a:t>
                      </a:r>
                      <a:endParaRPr lang="zh-TW" altLang="en-US" sz="1600" dirty="0"/>
                    </a:p>
                  </a:txBody>
                  <a:tcPr>
                    <a:lnL w="12700" cap="flat" cmpd="sng" algn="ctr">
                      <a:solidFill>
                        <a:scrgbClr r="0" g="0" b="0"/>
                      </a:solidFill>
                      <a:prstDash val="solid"/>
                      <a:round/>
                      <a:headEnd type="none" w="med" len="med"/>
                      <a:tailEnd type="none" w="med" len="med"/>
                    </a:lnL>
                    <a:lnR w="9525" cap="flat" cmpd="sng" algn="ctr">
                      <a:solidFill>
                        <a:scrgbClr r="0" g="0" b="0"/>
                      </a:solidFill>
                      <a:prstDash val="dot"/>
                      <a:round/>
                      <a:headEnd type="none" w="med" len="med"/>
                      <a:tailEnd type="none" w="med" len="med"/>
                    </a:lnR>
                    <a:lnT w="9525" cap="flat" cmpd="sng" algn="ctr">
                      <a:solidFill>
                        <a:scrgbClr r="0" g="0" b="0"/>
                      </a:solidFill>
                      <a:prstDash val="dot"/>
                      <a:round/>
                      <a:headEnd type="none" w="med" len="med"/>
                      <a:tailEnd type="none" w="med" len="med"/>
                    </a:lnT>
                    <a:lnB w="9525" cap="flat" cmpd="sng" algn="ctr">
                      <a:solidFill>
                        <a:scrgbClr r="0" g="0" b="0"/>
                      </a:solidFill>
                      <a:prstDash val="dot"/>
                      <a:round/>
                      <a:headEnd type="none" w="med" len="med"/>
                      <a:tailEnd type="none" w="med" len="med"/>
                    </a:lnB>
                  </a:tcPr>
                </a:tc>
                <a:tc>
                  <a:txBody>
                    <a:bodyPr/>
                    <a:lstStyle/>
                    <a:p>
                      <a:r>
                        <a:rPr lang="en-US" altLang="zh-TW" sz="1600" dirty="0" smtClean="0"/>
                        <a:t>Numeric;</a:t>
                      </a:r>
                      <a:endParaRPr lang="zh-TW" altLang="en-US" sz="1600" dirty="0"/>
                    </a:p>
                  </a:txBody>
                  <a:tcPr>
                    <a:lnL w="9525"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9525" cap="flat" cmpd="sng" algn="ctr">
                      <a:solidFill>
                        <a:scrgbClr r="0" g="0" b="0"/>
                      </a:solidFill>
                      <a:prstDash val="dot"/>
                      <a:round/>
                      <a:headEnd type="none" w="med" len="med"/>
                      <a:tailEnd type="none" w="med" len="med"/>
                    </a:lnT>
                    <a:lnB w="9525" cap="flat" cmpd="sng" algn="ctr">
                      <a:solidFill>
                        <a:scrgbClr r="0" g="0" b="0"/>
                      </a:solidFill>
                      <a:prstDash val="dot"/>
                      <a:round/>
                      <a:headEnd type="none" w="med" len="med"/>
                      <a:tailEnd type="none" w="med" len="med"/>
                    </a:lnB>
                  </a:tcPr>
                </a:tc>
              </a:tr>
              <a:tr h="355781">
                <a:tc>
                  <a:txBody>
                    <a:bodyPr/>
                    <a:lstStyle/>
                    <a:p>
                      <a:r>
                        <a:rPr lang="en-US" altLang="zh-TW" sz="1600" dirty="0" smtClean="0"/>
                        <a:t>STAR</a:t>
                      </a:r>
                      <a:endParaRPr lang="zh-TW" altLang="en-US" sz="1600" dirty="0"/>
                    </a:p>
                  </a:txBody>
                  <a:tcPr>
                    <a:lnL w="12700" cap="flat" cmpd="sng" algn="ctr">
                      <a:solidFill>
                        <a:scrgbClr r="0" g="0" b="0"/>
                      </a:solidFill>
                      <a:prstDash val="solid"/>
                      <a:round/>
                      <a:headEnd type="none" w="med" len="med"/>
                      <a:tailEnd type="none" w="med" len="med"/>
                    </a:lnL>
                    <a:lnR w="9525" cap="flat" cmpd="sng" algn="ctr">
                      <a:solidFill>
                        <a:scrgbClr r="0" g="0" b="0"/>
                      </a:solidFill>
                      <a:prstDash val="dot"/>
                      <a:round/>
                      <a:headEnd type="none" w="med" len="med"/>
                      <a:tailEnd type="none" w="med" len="med"/>
                    </a:lnR>
                    <a:lnT w="9525" cap="flat" cmpd="sng" algn="ctr">
                      <a:solidFill>
                        <a:scrgbClr r="0" g="0" b="0"/>
                      </a:solidFill>
                      <a:prstDash val="dot"/>
                      <a:round/>
                      <a:headEnd type="none" w="med" len="med"/>
                      <a:tailEnd type="none" w="med" len="med"/>
                    </a:lnT>
                    <a:lnB w="9525" cap="flat" cmpd="sng" algn="ctr">
                      <a:solidFill>
                        <a:scrgbClr r="0" g="0" b="0"/>
                      </a:solidFill>
                      <a:prstDash val="dot"/>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Numeric; Customer</a:t>
                      </a:r>
                      <a:r>
                        <a:rPr lang="en-US" altLang="zh-TW" sz="1600" baseline="0" dirty="0" smtClean="0"/>
                        <a:t> rating (min = 0, max = 5)</a:t>
                      </a:r>
                      <a:endParaRPr lang="zh-TW" altLang="en-US" sz="1600" dirty="0" smtClean="0"/>
                    </a:p>
                  </a:txBody>
                  <a:tcPr>
                    <a:lnL w="9525"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9525" cap="flat" cmpd="sng" algn="ctr">
                      <a:solidFill>
                        <a:scrgbClr r="0" g="0" b="0"/>
                      </a:solidFill>
                      <a:prstDash val="dot"/>
                      <a:round/>
                      <a:headEnd type="none" w="med" len="med"/>
                      <a:tailEnd type="none" w="med" len="med"/>
                    </a:lnT>
                    <a:lnB w="9525" cap="flat" cmpd="sng" algn="ctr">
                      <a:solidFill>
                        <a:scrgbClr r="0" g="0" b="0"/>
                      </a:solidFill>
                      <a:prstDash val="dot"/>
                      <a:round/>
                      <a:headEnd type="none" w="med" len="med"/>
                      <a:tailEnd type="none" w="med" len="med"/>
                    </a:lnB>
                  </a:tcPr>
                </a:tc>
              </a:tr>
              <a:tr h="370840">
                <a:tc>
                  <a:txBody>
                    <a:bodyPr/>
                    <a:lstStyle/>
                    <a:p>
                      <a:r>
                        <a:rPr lang="en-US" altLang="zh-TW" sz="1600" dirty="0" smtClean="0"/>
                        <a:t>RANK_IN_CONDOM</a:t>
                      </a:r>
                      <a:endParaRPr lang="zh-TW" altLang="en-US" sz="1600" dirty="0"/>
                    </a:p>
                  </a:txBody>
                  <a:tcPr>
                    <a:lnL w="12700" cap="flat" cmpd="sng" algn="ctr">
                      <a:solidFill>
                        <a:scrgbClr r="0" g="0" b="0"/>
                      </a:solidFill>
                      <a:prstDash val="solid"/>
                      <a:round/>
                      <a:headEnd type="none" w="med" len="med"/>
                      <a:tailEnd type="none" w="med" len="med"/>
                    </a:lnL>
                    <a:lnR w="9525" cap="flat" cmpd="sng" algn="ctr">
                      <a:solidFill>
                        <a:scrgbClr r="0" g="0" b="0"/>
                      </a:solidFill>
                      <a:prstDash val="dot"/>
                      <a:round/>
                      <a:headEnd type="none" w="med" len="med"/>
                      <a:tailEnd type="none" w="med" len="med"/>
                    </a:lnR>
                    <a:lnT w="9525" cap="flat" cmpd="sng" algn="ctr">
                      <a:solidFill>
                        <a:scrgbClr r="0" g="0" b="0"/>
                      </a:solidFill>
                      <a:prstDash val="dot"/>
                      <a:round/>
                      <a:headEnd type="none" w="med" len="med"/>
                      <a:tailEnd type="none" w="med" len="med"/>
                    </a:lnT>
                    <a:lnB w="9525" cap="flat" cmpd="sng" algn="ctr">
                      <a:solidFill>
                        <a:scrgbClr r="0" g="0" b="0"/>
                      </a:solidFill>
                      <a:prstDash val="dot"/>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Numeric;</a:t>
                      </a:r>
                      <a:endParaRPr lang="zh-TW" altLang="en-US" sz="1600" dirty="0" smtClean="0"/>
                    </a:p>
                  </a:txBody>
                  <a:tcPr>
                    <a:lnL w="9525"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9525" cap="flat" cmpd="sng" algn="ctr">
                      <a:solidFill>
                        <a:scrgbClr r="0" g="0" b="0"/>
                      </a:solidFill>
                      <a:prstDash val="dot"/>
                      <a:round/>
                      <a:headEnd type="none" w="med" len="med"/>
                      <a:tailEnd type="none" w="med" len="med"/>
                    </a:lnT>
                    <a:lnB w="9525" cap="flat" cmpd="sng" algn="ctr">
                      <a:solidFill>
                        <a:scrgbClr r="0" g="0" b="0"/>
                      </a:solidFill>
                      <a:prstDash val="dot"/>
                      <a:round/>
                      <a:headEnd type="none" w="med" len="med"/>
                      <a:tailEnd type="none" w="med" len="med"/>
                    </a:lnB>
                  </a:tcPr>
                </a:tc>
              </a:tr>
              <a:tr h="370840">
                <a:tc>
                  <a:txBody>
                    <a:bodyPr/>
                    <a:lstStyle/>
                    <a:p>
                      <a:r>
                        <a:rPr lang="en-US" altLang="zh-TW" sz="1600" dirty="0" smtClean="0"/>
                        <a:t>PREVIEW_IMAGE_COUNT</a:t>
                      </a:r>
                      <a:endParaRPr lang="zh-TW" altLang="en-US" sz="1600" dirty="0"/>
                    </a:p>
                  </a:txBody>
                  <a:tcPr>
                    <a:lnL w="12700" cap="flat" cmpd="sng" algn="ctr">
                      <a:solidFill>
                        <a:scrgbClr r="0" g="0" b="0"/>
                      </a:solidFill>
                      <a:prstDash val="solid"/>
                      <a:round/>
                      <a:headEnd type="none" w="med" len="med"/>
                      <a:tailEnd type="none" w="med" len="med"/>
                    </a:lnL>
                    <a:lnR w="9525" cap="flat" cmpd="sng" algn="ctr">
                      <a:solidFill>
                        <a:scrgbClr r="0" g="0" b="0"/>
                      </a:solidFill>
                      <a:prstDash val="dot"/>
                      <a:round/>
                      <a:headEnd type="none" w="med" len="med"/>
                      <a:tailEnd type="none" w="med" len="med"/>
                    </a:lnR>
                    <a:lnT w="9525" cap="flat" cmpd="sng" algn="ctr">
                      <a:solidFill>
                        <a:scrgbClr r="0" g="0" b="0"/>
                      </a:solidFill>
                      <a:prstDash val="dot"/>
                      <a:round/>
                      <a:headEnd type="none" w="med" len="med"/>
                      <a:tailEnd type="none" w="med" len="med"/>
                    </a:lnT>
                    <a:lnB w="9525" cap="flat" cmpd="sng" algn="ctr">
                      <a:solidFill>
                        <a:scrgbClr r="0" g="0" b="0"/>
                      </a:solidFill>
                      <a:prstDash val="dot"/>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Numeric; (min =</a:t>
                      </a:r>
                      <a:r>
                        <a:rPr lang="en-US" altLang="zh-TW" sz="1600" baseline="0" dirty="0" smtClean="0"/>
                        <a:t> 0, max = 8)</a:t>
                      </a:r>
                      <a:endParaRPr lang="zh-TW" altLang="en-US" sz="1600" dirty="0" smtClean="0"/>
                    </a:p>
                  </a:txBody>
                  <a:tcPr>
                    <a:lnL w="9525"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9525" cap="flat" cmpd="sng" algn="ctr">
                      <a:solidFill>
                        <a:scrgbClr r="0" g="0" b="0"/>
                      </a:solidFill>
                      <a:prstDash val="dot"/>
                      <a:round/>
                      <a:headEnd type="none" w="med" len="med"/>
                      <a:tailEnd type="none" w="med" len="med"/>
                    </a:lnT>
                    <a:lnB w="9525" cap="flat" cmpd="sng" algn="ctr">
                      <a:solidFill>
                        <a:scrgbClr r="0" g="0" b="0"/>
                      </a:solidFill>
                      <a:prstDash val="dot"/>
                      <a:round/>
                      <a:headEnd type="none" w="med" len="med"/>
                      <a:tailEnd type="none" w="med" len="med"/>
                    </a:lnB>
                  </a:tcPr>
                </a:tc>
              </a:tr>
              <a:tr h="370840">
                <a:tc>
                  <a:txBody>
                    <a:bodyPr/>
                    <a:lstStyle/>
                    <a:p>
                      <a:r>
                        <a:rPr lang="en-US" altLang="zh-TW" sz="1600" dirty="0" err="1" smtClean="0"/>
                        <a:t>NumANSWERED_QUESTION</a:t>
                      </a:r>
                      <a:endParaRPr lang="zh-TW" altLang="en-US" sz="1600" dirty="0"/>
                    </a:p>
                  </a:txBody>
                  <a:tcPr>
                    <a:lnL w="12700" cap="flat" cmpd="sng" algn="ctr">
                      <a:solidFill>
                        <a:scrgbClr r="0" g="0" b="0"/>
                      </a:solidFill>
                      <a:prstDash val="solid"/>
                      <a:round/>
                      <a:headEnd type="none" w="med" len="med"/>
                      <a:tailEnd type="none" w="med" len="med"/>
                    </a:lnL>
                    <a:lnR w="9525" cap="flat" cmpd="sng" algn="ctr">
                      <a:solidFill>
                        <a:scrgbClr r="0" g="0" b="0"/>
                      </a:solidFill>
                      <a:prstDash val="dot"/>
                      <a:round/>
                      <a:headEnd type="none" w="med" len="med"/>
                      <a:tailEnd type="none" w="med" len="med"/>
                    </a:lnR>
                    <a:lnT w="9525" cap="flat" cmpd="sng" algn="ctr">
                      <a:solidFill>
                        <a:scrgbClr r="0" g="0" b="0"/>
                      </a:solidFill>
                      <a:prstDash val="dot"/>
                      <a:round/>
                      <a:headEnd type="none" w="med" len="med"/>
                      <a:tailEnd type="none" w="med" len="med"/>
                    </a:lnT>
                    <a:lnB w="9525" cap="flat" cmpd="sng" algn="ctr">
                      <a:solidFill>
                        <a:scrgbClr r="0" g="0" b="0"/>
                      </a:solidFill>
                      <a:prstDash val="dot"/>
                      <a:round/>
                      <a:headEnd type="none" w="med" len="med"/>
                      <a:tailEnd type="none" w="med" len="med"/>
                    </a:lnB>
                  </a:tcPr>
                </a:tc>
                <a:tc>
                  <a:txBody>
                    <a:bodyPr/>
                    <a:lstStyle/>
                    <a:p>
                      <a:r>
                        <a:rPr lang="en-US" altLang="zh-TW" sz="1600" dirty="0" smtClean="0"/>
                        <a:t>Numeric;</a:t>
                      </a:r>
                      <a:endParaRPr lang="zh-TW" altLang="en-US" sz="1600" dirty="0"/>
                    </a:p>
                  </a:txBody>
                  <a:tcPr>
                    <a:lnL w="9525"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9525" cap="flat" cmpd="sng" algn="ctr">
                      <a:solidFill>
                        <a:scrgbClr r="0" g="0" b="0"/>
                      </a:solidFill>
                      <a:prstDash val="dot"/>
                      <a:round/>
                      <a:headEnd type="none" w="med" len="med"/>
                      <a:tailEnd type="none" w="med" len="med"/>
                    </a:lnT>
                    <a:lnB w="9525" cap="flat" cmpd="sng" algn="ctr">
                      <a:solidFill>
                        <a:scrgbClr r="0" g="0" b="0"/>
                      </a:solidFill>
                      <a:prstDash val="dot"/>
                      <a:round/>
                      <a:headEnd type="none" w="med" len="med"/>
                      <a:tailEnd type="none" w="med" len="med"/>
                    </a:lnB>
                  </a:tcPr>
                </a:tc>
              </a:tr>
              <a:tr h="370840">
                <a:tc>
                  <a:txBody>
                    <a:bodyPr/>
                    <a:lstStyle/>
                    <a:p>
                      <a:r>
                        <a:rPr lang="en-US" altLang="zh-TW" sz="1600" dirty="0" err="1" smtClean="0"/>
                        <a:t>NumCUSTOMER_REVIEW</a:t>
                      </a:r>
                      <a:endParaRPr lang="zh-TW" altLang="en-US" sz="1600" dirty="0"/>
                    </a:p>
                  </a:txBody>
                  <a:tcPr>
                    <a:lnL w="12700" cap="flat" cmpd="sng" algn="ctr">
                      <a:solidFill>
                        <a:scrgbClr r="0" g="0" b="0"/>
                      </a:solidFill>
                      <a:prstDash val="solid"/>
                      <a:round/>
                      <a:headEnd type="none" w="med" len="med"/>
                      <a:tailEnd type="none" w="med" len="med"/>
                    </a:lnL>
                    <a:lnR w="9525" cap="flat" cmpd="sng" algn="ctr">
                      <a:solidFill>
                        <a:scrgbClr r="0" g="0" b="0"/>
                      </a:solidFill>
                      <a:prstDash val="dot"/>
                      <a:round/>
                      <a:headEnd type="none" w="med" len="med"/>
                      <a:tailEnd type="none" w="med" len="med"/>
                    </a:lnR>
                    <a:lnT w="9525"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600" dirty="0" smtClean="0"/>
                        <a:t>Numeric</a:t>
                      </a:r>
                      <a:endParaRPr lang="zh-TW" altLang="en-US" sz="1600" dirty="0"/>
                    </a:p>
                  </a:txBody>
                  <a:tcPr>
                    <a:lnL w="9525"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9525"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930111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3" name="內容版面配置區 2"/>
          <p:cNvSpPr>
            <a:spLocks noGrp="1"/>
          </p:cNvSpPr>
          <p:nvPr>
            <p:ph idx="1"/>
          </p:nvPr>
        </p:nvSpPr>
        <p:spPr>
          <a:xfrm>
            <a:off x="457200" y="1567489"/>
            <a:ext cx="8686800" cy="4618955"/>
          </a:xfrm>
        </p:spPr>
        <p:txBody>
          <a:bodyPr>
            <a:normAutofit/>
          </a:bodyPr>
          <a:lstStyle/>
          <a:p>
            <a:r>
              <a:rPr kumimoji="1" lang="en-US" altLang="zh-TW" sz="2400" b="1" dirty="0" smtClean="0"/>
              <a:t>Target</a:t>
            </a:r>
            <a:r>
              <a:rPr kumimoji="1" lang="en-US" altLang="zh-TW" sz="2000" b="1" dirty="0" smtClean="0"/>
              <a:t>:   </a:t>
            </a:r>
            <a:r>
              <a:rPr kumimoji="1" lang="en-US" altLang="zh-TW" sz="2000" dirty="0" smtClean="0"/>
              <a:t> “NAME”   (the name of products)</a:t>
            </a:r>
          </a:p>
          <a:p>
            <a:endParaRPr kumimoji="1" lang="en-US" altLang="zh-TW" sz="2400" dirty="0" smtClean="0"/>
          </a:p>
          <a:p>
            <a:endParaRPr kumimoji="1" lang="en-US" altLang="zh-TW" sz="2400" dirty="0" smtClean="0"/>
          </a:p>
          <a:p>
            <a:r>
              <a:rPr kumimoji="1" lang="en-US" altLang="zh-TW" sz="2400" b="1" dirty="0" smtClean="0"/>
              <a:t>Aim:</a:t>
            </a:r>
          </a:p>
          <a:p>
            <a:pPr marL="800100" lvl="1" indent="-342900">
              <a:buFont typeface="+mj-lt"/>
              <a:buAutoNum type="alphaLcPeriod"/>
            </a:pPr>
            <a:r>
              <a:rPr kumimoji="1" lang="en-US" altLang="zh-TW" sz="2000" dirty="0" smtClean="0"/>
              <a:t>To extract information from the name of products. </a:t>
            </a:r>
          </a:p>
          <a:p>
            <a:pPr marL="800100" lvl="1" indent="-342900">
              <a:buFont typeface="+mj-lt"/>
              <a:buAutoNum type="alphaLcPeriod"/>
            </a:pPr>
            <a:endParaRPr kumimoji="1" lang="en-US" altLang="zh-TW" sz="2000" dirty="0" smtClean="0"/>
          </a:p>
          <a:p>
            <a:pPr marL="800100" lvl="1" indent="-342900">
              <a:buFont typeface="+mj-lt"/>
              <a:buAutoNum type="alphaLcPeriod"/>
            </a:pPr>
            <a:r>
              <a:rPr kumimoji="1" lang="en-US" altLang="zh-TW" sz="2000" dirty="0" smtClean="0"/>
              <a:t>To impute missing values in other </a:t>
            </a:r>
            <a:r>
              <a:rPr kumimoji="1" lang="en-US" altLang="zh-TW" sz="2000" dirty="0" smtClean="0"/>
              <a:t>variables using </a:t>
            </a:r>
            <a:r>
              <a:rPr kumimoji="1" lang="en-US" altLang="zh-TW" sz="2000" dirty="0" smtClean="0"/>
              <a:t>corresponding information mined.</a:t>
            </a:r>
          </a:p>
          <a:p>
            <a:pPr marL="457200" lvl="1" indent="0">
              <a:buNone/>
            </a:pPr>
            <a:endParaRPr kumimoji="1" lang="en-US" altLang="zh-TW" sz="2000" dirty="0" smtClean="0"/>
          </a:p>
          <a:p>
            <a:pPr marL="800100" lvl="1" indent="-342900">
              <a:buFont typeface="+mj-lt"/>
              <a:buAutoNum type="alphaLcPeriod"/>
            </a:pPr>
            <a:r>
              <a:rPr kumimoji="1" lang="en-US" altLang="zh-TW" sz="2000" dirty="0" smtClean="0"/>
              <a:t>To find out the concentration of:</a:t>
            </a:r>
          </a:p>
          <a:p>
            <a:pPr marL="1065276" lvl="2" indent="-342900">
              <a:buFont typeface="+mj-lt"/>
              <a:buAutoNum type="alphaLcPeriod"/>
            </a:pPr>
            <a:r>
              <a:rPr kumimoji="1" lang="en-US" altLang="zh-TW" sz="1600" dirty="0" smtClean="0"/>
              <a:t>General condom market</a:t>
            </a:r>
          </a:p>
          <a:p>
            <a:pPr marL="1065276" lvl="2" indent="-342900">
              <a:buFont typeface="+mj-lt"/>
              <a:buAutoNum type="alphaLcPeriod"/>
            </a:pPr>
            <a:r>
              <a:rPr kumimoji="1" lang="en-US" altLang="zh-TW" sz="1600" dirty="0"/>
              <a:t>D</a:t>
            </a:r>
            <a:r>
              <a:rPr kumimoji="1" lang="en-US" altLang="zh-TW" sz="1600" dirty="0" smtClean="0"/>
              <a:t>ifferent major condom brands.</a:t>
            </a:r>
          </a:p>
        </p:txBody>
      </p:sp>
      <p:sp>
        <p:nvSpPr>
          <p:cNvPr id="5" name="文字方塊 4"/>
          <p:cNvSpPr txBox="1"/>
          <p:nvPr/>
        </p:nvSpPr>
        <p:spPr>
          <a:xfrm>
            <a:off x="4926486" y="950557"/>
            <a:ext cx="3760314" cy="769441"/>
          </a:xfrm>
          <a:prstGeom prst="rect">
            <a:avLst/>
          </a:prstGeom>
          <a:noFill/>
        </p:spPr>
        <p:txBody>
          <a:bodyPr wrap="square" rtlCol="0">
            <a:spAutoFit/>
          </a:bodyPr>
          <a:lstStyle/>
          <a:p>
            <a:pPr lvl="1">
              <a:buSzPct val="60000"/>
            </a:pPr>
            <a:r>
              <a:rPr kumimoji="1" lang="en-US" altLang="zh-TW" sz="2500" i="1" dirty="0" smtClean="0">
                <a:solidFill>
                  <a:srgbClr val="FFCC01"/>
                </a:solidFill>
              </a:rPr>
              <a:t>-    </a:t>
            </a:r>
            <a:r>
              <a:rPr lang="en-US" altLang="zh-TW" sz="1900" dirty="0" smtClean="0">
                <a:solidFill>
                  <a:srgbClr val="FFCC01"/>
                </a:solidFill>
              </a:rPr>
              <a:t>Text Mining </a:t>
            </a:r>
            <a:r>
              <a:rPr lang="en-US" altLang="zh-TW" sz="1900" dirty="0">
                <a:solidFill>
                  <a:srgbClr val="FFCC01"/>
                </a:solidFill>
              </a:rPr>
              <a:t>on “NAME”</a:t>
            </a:r>
          </a:p>
          <a:p>
            <a:pPr lvl="1">
              <a:buSzPct val="60000"/>
            </a:pPr>
            <a:endParaRPr lang="en-US" altLang="zh-TW" sz="1900" dirty="0">
              <a:solidFill>
                <a:srgbClr val="FFCC01"/>
              </a:solidFill>
            </a:endParaRPr>
          </a:p>
        </p:txBody>
      </p:sp>
    </p:spTree>
    <p:extLst>
      <p:ext uri="{BB962C8B-B14F-4D97-AF65-F5344CB8AC3E}">
        <p14:creationId xmlns:p14="http://schemas.microsoft.com/office/powerpoint/2010/main" val="13515067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3" name="內容版面配置區 2"/>
          <p:cNvSpPr>
            <a:spLocks noGrp="1"/>
          </p:cNvSpPr>
          <p:nvPr>
            <p:ph idx="1"/>
          </p:nvPr>
        </p:nvSpPr>
        <p:spPr>
          <a:xfrm>
            <a:off x="457200" y="1567489"/>
            <a:ext cx="8686800" cy="3414227"/>
          </a:xfrm>
        </p:spPr>
        <p:txBody>
          <a:bodyPr>
            <a:normAutofit/>
          </a:bodyPr>
          <a:lstStyle/>
          <a:p>
            <a:r>
              <a:rPr kumimoji="1" lang="en-US" altLang="zh-TW" sz="2400" b="1" dirty="0" smtClean="0"/>
              <a:t>Aim:   </a:t>
            </a:r>
            <a:r>
              <a:rPr kumimoji="1" lang="en-US" altLang="zh-TW" sz="2400" dirty="0" smtClean="0"/>
              <a:t>T</a:t>
            </a:r>
            <a:r>
              <a:rPr kumimoji="1" lang="en-US" altLang="zh-TW" sz="2000" dirty="0" smtClean="0"/>
              <a:t>o find out the concentration of </a:t>
            </a:r>
            <a:r>
              <a:rPr kumimoji="1" lang="en-US" altLang="zh-TW" sz="2000" dirty="0" smtClean="0">
                <a:solidFill>
                  <a:schemeClr val="accent3">
                    <a:lumMod val="75000"/>
                  </a:schemeClr>
                </a:solidFill>
              </a:rPr>
              <a:t>general condom market</a:t>
            </a:r>
            <a:r>
              <a:rPr kumimoji="1" lang="en-US" altLang="zh-TW" sz="2000" dirty="0" smtClean="0"/>
              <a:t>.</a:t>
            </a:r>
          </a:p>
        </p:txBody>
      </p:sp>
      <p:sp>
        <p:nvSpPr>
          <p:cNvPr id="5" name="文字方塊 4"/>
          <p:cNvSpPr txBox="1"/>
          <p:nvPr/>
        </p:nvSpPr>
        <p:spPr>
          <a:xfrm>
            <a:off x="4926486" y="950557"/>
            <a:ext cx="3760314" cy="477054"/>
          </a:xfrm>
          <a:prstGeom prst="rect">
            <a:avLst/>
          </a:prstGeom>
          <a:noFill/>
        </p:spPr>
        <p:txBody>
          <a:bodyPr wrap="square" rtlCol="0">
            <a:spAutoFit/>
          </a:bodyPr>
          <a:lstStyle/>
          <a:p>
            <a:pPr lvl="1">
              <a:buSzPct val="60000"/>
            </a:pPr>
            <a:r>
              <a:rPr kumimoji="1" lang="en-US" altLang="zh-TW" sz="2500" i="1" dirty="0" smtClean="0">
                <a:solidFill>
                  <a:srgbClr val="FFCC01"/>
                </a:solidFill>
              </a:rPr>
              <a:t>-    </a:t>
            </a:r>
            <a:r>
              <a:rPr lang="en-US" altLang="zh-TW" sz="1900" dirty="0" smtClean="0">
                <a:solidFill>
                  <a:srgbClr val="FFCC01"/>
                </a:solidFill>
              </a:rPr>
              <a:t>Text Mining on “NAME”</a:t>
            </a:r>
            <a:endParaRPr lang="en-US" altLang="zh-TW" sz="1900" dirty="0">
              <a:solidFill>
                <a:srgbClr val="FFCC01"/>
              </a:solidFill>
            </a:endParaRPr>
          </a:p>
        </p:txBody>
      </p:sp>
      <p:sp>
        <p:nvSpPr>
          <p:cNvPr id="6" name="文字方塊 5"/>
          <p:cNvSpPr txBox="1"/>
          <p:nvPr/>
        </p:nvSpPr>
        <p:spPr>
          <a:xfrm>
            <a:off x="1155974" y="2200731"/>
            <a:ext cx="6757980" cy="369332"/>
          </a:xfrm>
          <a:prstGeom prst="rect">
            <a:avLst/>
          </a:prstGeom>
          <a:noFill/>
        </p:spPr>
        <p:txBody>
          <a:bodyPr wrap="none" rtlCol="0">
            <a:spAutoFit/>
          </a:bodyPr>
          <a:lstStyle/>
          <a:p>
            <a:r>
              <a:rPr kumimoji="1" lang="en-US" altLang="zh-TW" b="1" dirty="0" smtClean="0"/>
              <a:t>Word Cloud of names of 2,800 condom products listed on Amazon</a:t>
            </a:r>
            <a:endParaRPr kumimoji="1" lang="zh-TW" altLang="en-US" b="1" dirty="0"/>
          </a:p>
        </p:txBody>
      </p:sp>
      <p:pic>
        <p:nvPicPr>
          <p:cNvPr id="7" name="圖片 6" descr="QQ20161115-2@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1100" y="2768015"/>
            <a:ext cx="4241800" cy="4051300"/>
          </a:xfrm>
          <a:prstGeom prst="rect">
            <a:avLst/>
          </a:prstGeom>
        </p:spPr>
      </p:pic>
    </p:spTree>
    <p:extLst>
      <p:ext uri="{BB962C8B-B14F-4D97-AF65-F5344CB8AC3E}">
        <p14:creationId xmlns:p14="http://schemas.microsoft.com/office/powerpoint/2010/main" val="325935597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descr="QQ20161115-1@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946" y="2423543"/>
            <a:ext cx="5363234" cy="4434457"/>
          </a:xfrm>
          <a:prstGeom prst="rect">
            <a:avLst/>
          </a:prstGeom>
        </p:spPr>
      </p:pic>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3" name="內容版面配置區 2"/>
          <p:cNvSpPr>
            <a:spLocks noGrp="1"/>
          </p:cNvSpPr>
          <p:nvPr>
            <p:ph idx="1"/>
          </p:nvPr>
        </p:nvSpPr>
        <p:spPr>
          <a:xfrm>
            <a:off x="457200" y="1567489"/>
            <a:ext cx="8686800" cy="3414227"/>
          </a:xfrm>
        </p:spPr>
        <p:txBody>
          <a:bodyPr>
            <a:normAutofit/>
          </a:bodyPr>
          <a:lstStyle/>
          <a:p>
            <a:r>
              <a:rPr kumimoji="1" lang="en-US" altLang="zh-TW" sz="2400" b="1" dirty="0" smtClean="0"/>
              <a:t>Aim:   </a:t>
            </a:r>
            <a:r>
              <a:rPr kumimoji="1" lang="en-US" altLang="zh-TW" sz="2000" dirty="0" smtClean="0"/>
              <a:t>To find out the concentration of </a:t>
            </a:r>
            <a:r>
              <a:rPr kumimoji="1" lang="en-US" altLang="zh-TW" sz="2000" dirty="0" smtClean="0">
                <a:solidFill>
                  <a:schemeClr val="accent3">
                    <a:lumMod val="75000"/>
                  </a:schemeClr>
                </a:solidFill>
              </a:rPr>
              <a:t>different major condom brands</a:t>
            </a:r>
            <a:r>
              <a:rPr kumimoji="1" lang="en-US" altLang="zh-TW" sz="2000" dirty="0" smtClean="0"/>
              <a:t>.</a:t>
            </a:r>
          </a:p>
        </p:txBody>
      </p:sp>
      <p:sp>
        <p:nvSpPr>
          <p:cNvPr id="5" name="文字方塊 4"/>
          <p:cNvSpPr txBox="1"/>
          <p:nvPr/>
        </p:nvSpPr>
        <p:spPr>
          <a:xfrm>
            <a:off x="4926486" y="950557"/>
            <a:ext cx="3760314" cy="477054"/>
          </a:xfrm>
          <a:prstGeom prst="rect">
            <a:avLst/>
          </a:prstGeom>
          <a:noFill/>
        </p:spPr>
        <p:txBody>
          <a:bodyPr wrap="square" rtlCol="0">
            <a:spAutoFit/>
          </a:bodyPr>
          <a:lstStyle/>
          <a:p>
            <a:pPr lvl="1">
              <a:buSzPct val="60000"/>
            </a:pPr>
            <a:r>
              <a:rPr kumimoji="1" lang="en-US" altLang="zh-TW" sz="2500" i="1" dirty="0" smtClean="0">
                <a:solidFill>
                  <a:srgbClr val="FFCC01"/>
                </a:solidFill>
              </a:rPr>
              <a:t>-    </a:t>
            </a:r>
            <a:r>
              <a:rPr lang="en-US" altLang="zh-TW" sz="1900" dirty="0" smtClean="0">
                <a:solidFill>
                  <a:srgbClr val="FFCC01"/>
                </a:solidFill>
              </a:rPr>
              <a:t>Text Mining on “NAME”</a:t>
            </a:r>
            <a:endParaRPr lang="en-US" altLang="zh-TW" sz="1900" dirty="0">
              <a:solidFill>
                <a:srgbClr val="FFCC01"/>
              </a:solidFill>
            </a:endParaRPr>
          </a:p>
        </p:txBody>
      </p:sp>
      <p:sp>
        <p:nvSpPr>
          <p:cNvPr id="6" name="文字方塊 5"/>
          <p:cNvSpPr txBox="1"/>
          <p:nvPr/>
        </p:nvSpPr>
        <p:spPr>
          <a:xfrm>
            <a:off x="2556168" y="2187366"/>
            <a:ext cx="3809569" cy="369332"/>
          </a:xfrm>
          <a:prstGeom prst="rect">
            <a:avLst/>
          </a:prstGeom>
          <a:noFill/>
        </p:spPr>
        <p:txBody>
          <a:bodyPr wrap="none" rtlCol="0">
            <a:spAutoFit/>
          </a:bodyPr>
          <a:lstStyle/>
          <a:p>
            <a:r>
              <a:rPr kumimoji="1" lang="en-US" altLang="zh-TW" b="1" dirty="0" smtClean="0"/>
              <a:t>Word Cloud of major condom brands</a:t>
            </a:r>
            <a:endParaRPr kumimoji="1" lang="zh-TW" altLang="en-US" b="1" dirty="0"/>
          </a:p>
        </p:txBody>
      </p:sp>
    </p:spTree>
    <p:extLst>
      <p:ext uri="{BB962C8B-B14F-4D97-AF65-F5344CB8AC3E}">
        <p14:creationId xmlns:p14="http://schemas.microsoft.com/office/powerpoint/2010/main" val="5822276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3" name="內容版面配置區 2"/>
          <p:cNvSpPr>
            <a:spLocks noGrp="1"/>
          </p:cNvSpPr>
          <p:nvPr>
            <p:ph idx="1"/>
          </p:nvPr>
        </p:nvSpPr>
        <p:spPr>
          <a:xfrm>
            <a:off x="457200" y="1567489"/>
            <a:ext cx="8686800" cy="4976746"/>
          </a:xfrm>
        </p:spPr>
        <p:txBody>
          <a:bodyPr>
            <a:normAutofit/>
          </a:bodyPr>
          <a:lstStyle/>
          <a:p>
            <a:r>
              <a:rPr kumimoji="1" lang="en-US" altLang="zh-TW" sz="2400" b="1" dirty="0" smtClean="0"/>
              <a:t>Inferences from text mining:   </a:t>
            </a:r>
          </a:p>
          <a:p>
            <a:pPr lvl="1"/>
            <a:endParaRPr kumimoji="1" lang="en-US" altLang="zh-TW" sz="1600" b="1" dirty="0"/>
          </a:p>
          <a:p>
            <a:pPr lvl="1"/>
            <a:r>
              <a:rPr kumimoji="1" lang="en-US" altLang="zh-TW" sz="2000" dirty="0" smtClean="0"/>
              <a:t>General </a:t>
            </a:r>
            <a:r>
              <a:rPr kumimoji="1" lang="en-US" altLang="zh-TW" sz="2000" dirty="0"/>
              <a:t>condom </a:t>
            </a:r>
            <a:r>
              <a:rPr kumimoji="1" lang="en-US" altLang="zh-TW" sz="2000" dirty="0" smtClean="0"/>
              <a:t>market</a:t>
            </a:r>
          </a:p>
          <a:p>
            <a:pPr lvl="2">
              <a:buClr>
                <a:schemeClr val="accent3">
                  <a:lumMod val="75000"/>
                </a:schemeClr>
              </a:buClr>
              <a:buFont typeface="+mj-lt"/>
              <a:buAutoNum type="alphaLcPeriod"/>
            </a:pPr>
            <a:r>
              <a:rPr kumimoji="1" lang="en-US" altLang="zh-TW" sz="1600" dirty="0"/>
              <a:t>Primary material:    Latex</a:t>
            </a:r>
          </a:p>
          <a:p>
            <a:pPr lvl="2">
              <a:buClr>
                <a:schemeClr val="accent3">
                  <a:lumMod val="75000"/>
                </a:schemeClr>
              </a:buClr>
              <a:buFont typeface="+mj-lt"/>
              <a:buAutoNum type="alphaLcPeriod"/>
            </a:pPr>
            <a:r>
              <a:rPr kumimoji="1" lang="en-US" altLang="zh-TW" sz="1600" dirty="0"/>
              <a:t>Primary trait:    Lubricated</a:t>
            </a:r>
          </a:p>
          <a:p>
            <a:pPr lvl="2">
              <a:buClr>
                <a:schemeClr val="accent3">
                  <a:lumMod val="75000"/>
                </a:schemeClr>
              </a:buClr>
              <a:buFont typeface="+mj-lt"/>
              <a:buAutoNum type="alphaLcPeriod"/>
            </a:pPr>
            <a:r>
              <a:rPr kumimoji="1" lang="en-US" altLang="zh-TW" sz="1600" dirty="0"/>
              <a:t>Primary adjectives:    Ultra, Premium</a:t>
            </a:r>
          </a:p>
          <a:p>
            <a:pPr marL="457200" lvl="1" indent="0">
              <a:buNone/>
            </a:pPr>
            <a:endParaRPr kumimoji="1" lang="en-US" altLang="zh-TW" sz="1600" dirty="0" smtClean="0"/>
          </a:p>
          <a:p>
            <a:pPr lvl="1"/>
            <a:r>
              <a:rPr kumimoji="1" lang="en-US" altLang="zh-TW" sz="2000" dirty="0" smtClean="0"/>
              <a:t>Different major condom brands:</a:t>
            </a:r>
            <a:endParaRPr kumimoji="1" lang="en-US" altLang="zh-TW" sz="2000" dirty="0"/>
          </a:p>
          <a:p>
            <a:pPr lvl="2">
              <a:buClr>
                <a:schemeClr val="accent3">
                  <a:lumMod val="75000"/>
                </a:schemeClr>
              </a:buClr>
              <a:buFont typeface="Wingdings" charset="2"/>
              <a:buChar char="n"/>
            </a:pPr>
            <a:r>
              <a:rPr kumimoji="1" lang="en-US" altLang="zh-TW" sz="1600" dirty="0" smtClean="0"/>
              <a:t>Durex</a:t>
            </a:r>
          </a:p>
          <a:p>
            <a:pPr lvl="3">
              <a:buClr>
                <a:schemeClr val="accent3">
                  <a:lumMod val="75000"/>
                </a:schemeClr>
              </a:buClr>
              <a:buSzPct val="60000"/>
              <a:buFont typeface="Wingdings" charset="2"/>
              <a:buChar char="p"/>
            </a:pPr>
            <a:r>
              <a:rPr kumimoji="1" lang="en-US" altLang="zh-TW" sz="1500" dirty="0" smtClean="0"/>
              <a:t>Sensitive, Extra, Intense</a:t>
            </a:r>
          </a:p>
          <a:p>
            <a:pPr lvl="2">
              <a:buClr>
                <a:schemeClr val="accent3">
                  <a:lumMod val="75000"/>
                </a:schemeClr>
              </a:buClr>
              <a:buFont typeface="Wingdings" charset="2"/>
              <a:buChar char="n"/>
            </a:pPr>
            <a:r>
              <a:rPr kumimoji="1" lang="en-US" altLang="zh-TW" sz="1600" dirty="0" smtClean="0"/>
              <a:t>Lifestyles</a:t>
            </a:r>
          </a:p>
          <a:p>
            <a:pPr lvl="3">
              <a:buClr>
                <a:schemeClr val="accent3">
                  <a:lumMod val="75000"/>
                </a:schemeClr>
              </a:buClr>
              <a:buSzPct val="60000"/>
              <a:buFont typeface="Wingdings" charset="2"/>
              <a:buChar char="p"/>
            </a:pPr>
            <a:r>
              <a:rPr kumimoji="1" lang="en-US" altLang="zh-TW" sz="1600" dirty="0" smtClean="0"/>
              <a:t>Ultra, </a:t>
            </a:r>
            <a:r>
              <a:rPr kumimoji="1" lang="en-US" altLang="zh-TW" sz="1600" dirty="0" err="1" smtClean="0"/>
              <a:t>Nonlatex</a:t>
            </a:r>
            <a:endParaRPr kumimoji="1" lang="en-US" altLang="zh-TW" sz="1600" dirty="0" smtClean="0"/>
          </a:p>
          <a:p>
            <a:pPr lvl="2">
              <a:buClr>
                <a:schemeClr val="accent3">
                  <a:lumMod val="75000"/>
                </a:schemeClr>
              </a:buClr>
              <a:buFont typeface="Wingdings" charset="2"/>
              <a:buChar char="n"/>
            </a:pPr>
            <a:r>
              <a:rPr kumimoji="1" lang="en-US" altLang="zh-TW" sz="1600" dirty="0" smtClean="0"/>
              <a:t>Trojan</a:t>
            </a:r>
          </a:p>
          <a:p>
            <a:pPr lvl="3">
              <a:buClr>
                <a:schemeClr val="accent3">
                  <a:lumMod val="75000"/>
                </a:schemeClr>
              </a:buClr>
              <a:buSzPct val="60000"/>
              <a:buFont typeface="Wingdings" charset="2"/>
              <a:buChar char="p"/>
            </a:pPr>
            <a:r>
              <a:rPr kumimoji="1" lang="en-US" altLang="zh-TW" sz="1600" dirty="0" smtClean="0"/>
              <a:t>Lubricated, Ecstasy, </a:t>
            </a:r>
            <a:r>
              <a:rPr kumimoji="1" lang="en-US" altLang="zh-TW" sz="1600" dirty="0" err="1" smtClean="0"/>
              <a:t>Plsure</a:t>
            </a:r>
            <a:endParaRPr kumimoji="1" lang="en-US" altLang="zh-TW" sz="1600" dirty="0" smtClean="0"/>
          </a:p>
          <a:p>
            <a:pPr lvl="2">
              <a:buClr>
                <a:schemeClr val="accent3">
                  <a:lumMod val="75000"/>
                </a:schemeClr>
              </a:buClr>
              <a:buFont typeface="Wingdings" charset="2"/>
              <a:buChar char="n"/>
            </a:pPr>
            <a:endParaRPr kumimoji="1" lang="en-US" altLang="zh-TW" sz="1200" dirty="0" smtClean="0"/>
          </a:p>
        </p:txBody>
      </p:sp>
      <p:sp>
        <p:nvSpPr>
          <p:cNvPr id="5" name="文字方塊 4"/>
          <p:cNvSpPr txBox="1"/>
          <p:nvPr/>
        </p:nvSpPr>
        <p:spPr>
          <a:xfrm>
            <a:off x="4926486" y="950557"/>
            <a:ext cx="3760314" cy="477054"/>
          </a:xfrm>
          <a:prstGeom prst="rect">
            <a:avLst/>
          </a:prstGeom>
          <a:noFill/>
        </p:spPr>
        <p:txBody>
          <a:bodyPr wrap="square" rtlCol="0">
            <a:spAutoFit/>
          </a:bodyPr>
          <a:lstStyle/>
          <a:p>
            <a:pPr lvl="1">
              <a:buSzPct val="60000"/>
            </a:pPr>
            <a:r>
              <a:rPr kumimoji="1" lang="en-US" altLang="zh-TW" sz="2500" i="1" dirty="0" smtClean="0">
                <a:solidFill>
                  <a:srgbClr val="FFCC01"/>
                </a:solidFill>
              </a:rPr>
              <a:t>-    </a:t>
            </a:r>
            <a:r>
              <a:rPr lang="en-US" altLang="zh-TW" sz="1900" dirty="0" smtClean="0">
                <a:solidFill>
                  <a:srgbClr val="FFCC01"/>
                </a:solidFill>
              </a:rPr>
              <a:t>Text Mining on “NAME”</a:t>
            </a:r>
            <a:endParaRPr lang="en-US" altLang="zh-TW" sz="1900" dirty="0">
              <a:solidFill>
                <a:srgbClr val="FFCC01"/>
              </a:solidFill>
            </a:endParaRPr>
          </a:p>
        </p:txBody>
      </p:sp>
    </p:spTree>
    <p:extLst>
      <p:ext uri="{BB962C8B-B14F-4D97-AF65-F5344CB8AC3E}">
        <p14:creationId xmlns:p14="http://schemas.microsoft.com/office/powerpoint/2010/main" val="272066558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3" name="內容版面配置區 2"/>
          <p:cNvSpPr>
            <a:spLocks noGrp="1"/>
          </p:cNvSpPr>
          <p:nvPr>
            <p:ph idx="1"/>
          </p:nvPr>
        </p:nvSpPr>
        <p:spPr>
          <a:xfrm>
            <a:off x="457200" y="1567489"/>
            <a:ext cx="8686800" cy="5290511"/>
          </a:xfrm>
        </p:spPr>
        <p:txBody>
          <a:bodyPr>
            <a:normAutofit/>
          </a:bodyPr>
          <a:lstStyle/>
          <a:p>
            <a:r>
              <a:rPr kumimoji="1" lang="en-US" altLang="zh-TW" sz="2400" b="1" dirty="0" smtClean="0"/>
              <a:t>Target</a:t>
            </a:r>
            <a:r>
              <a:rPr kumimoji="1" lang="en-US" altLang="zh-TW" sz="2000" b="1" dirty="0" smtClean="0"/>
              <a:t>:   </a:t>
            </a:r>
            <a:r>
              <a:rPr kumimoji="1" lang="en-US" altLang="zh-TW" sz="2000" dirty="0" smtClean="0"/>
              <a:t> Exploratory Data Analysis</a:t>
            </a:r>
          </a:p>
          <a:p>
            <a:endParaRPr kumimoji="1" lang="en-US" altLang="zh-TW" sz="2400" dirty="0" smtClean="0"/>
          </a:p>
          <a:p>
            <a:endParaRPr kumimoji="1" lang="en-US" altLang="zh-TW" sz="2400" dirty="0" smtClean="0"/>
          </a:p>
          <a:p>
            <a:r>
              <a:rPr kumimoji="1" lang="en-US" altLang="zh-TW" sz="2400" b="1" dirty="0" smtClean="0"/>
              <a:t>Aim:</a:t>
            </a:r>
          </a:p>
          <a:p>
            <a:pPr marL="800100" lvl="1" indent="-342900">
              <a:buFont typeface="+mj-lt"/>
              <a:buAutoNum type="alphaLcPeriod"/>
            </a:pPr>
            <a:r>
              <a:rPr kumimoji="1" lang="en-US" altLang="zh-TW" sz="2000" dirty="0" smtClean="0"/>
              <a:t>To find out the major brands of condom on Amazon.</a:t>
            </a:r>
          </a:p>
          <a:p>
            <a:pPr marL="800100" lvl="1" indent="-342900">
              <a:buFont typeface="+mj-lt"/>
              <a:buAutoNum type="alphaLcPeriod"/>
            </a:pPr>
            <a:endParaRPr kumimoji="1" lang="en-US" altLang="zh-TW" sz="2000" dirty="0"/>
          </a:p>
          <a:p>
            <a:pPr marL="800100" lvl="1" indent="-342900">
              <a:buFont typeface="+mj-lt"/>
              <a:buAutoNum type="alphaLcPeriod"/>
            </a:pPr>
            <a:r>
              <a:rPr kumimoji="1" lang="en-US" altLang="zh-TW" sz="2000" dirty="0" smtClean="0"/>
              <a:t>To find out the rating distribution of condom on Amazon.</a:t>
            </a:r>
          </a:p>
          <a:p>
            <a:pPr marL="800100" lvl="1" indent="-342900">
              <a:buFont typeface="+mj-lt"/>
              <a:buAutoNum type="alphaLcPeriod"/>
            </a:pPr>
            <a:endParaRPr kumimoji="1" lang="en-US" altLang="zh-TW" sz="2000" dirty="0" smtClean="0"/>
          </a:p>
          <a:p>
            <a:pPr marL="800100" lvl="1" indent="-342900">
              <a:buFont typeface="+mj-lt"/>
              <a:buAutoNum type="alphaLcPeriod"/>
            </a:pPr>
            <a:r>
              <a:rPr kumimoji="1" lang="en-US" altLang="zh-TW" sz="2000" dirty="0" smtClean="0"/>
              <a:t>To find out the relation between product ratings and rankings.</a:t>
            </a:r>
            <a:endParaRPr kumimoji="1" lang="en-US" altLang="zh-TW" sz="2000" dirty="0" smtClean="0"/>
          </a:p>
          <a:p>
            <a:pPr marL="800100" lvl="1" indent="-342900">
              <a:buFont typeface="+mj-lt"/>
              <a:buAutoNum type="alphaLcPeriod"/>
            </a:pPr>
            <a:endParaRPr kumimoji="1" lang="en-US" altLang="zh-TW" sz="2000" dirty="0"/>
          </a:p>
          <a:p>
            <a:pPr marL="800100" lvl="1" indent="-342900">
              <a:buFont typeface="+mj-lt"/>
              <a:buAutoNum type="alphaLcPeriod"/>
            </a:pPr>
            <a:r>
              <a:rPr kumimoji="1" lang="en-US" altLang="zh-TW" sz="2000" dirty="0" smtClean="0"/>
              <a:t>To find out the value of correlation among numerical variables.</a:t>
            </a:r>
            <a:endParaRPr kumimoji="1" lang="en-US" altLang="zh-TW" sz="2000" dirty="0" smtClean="0"/>
          </a:p>
          <a:p>
            <a:pPr marL="1065276" lvl="2" indent="-342900">
              <a:buSzPct val="80000"/>
              <a:buFont typeface="Wingdings" charset="2"/>
              <a:buChar char="n"/>
            </a:pPr>
            <a:r>
              <a:rPr kumimoji="1" lang="en-US" altLang="zh-TW" sz="1600" dirty="0" smtClean="0"/>
              <a:t>NOTE: New variables were introduced after sentiment analysis,  prior to correlation analysis.</a:t>
            </a:r>
            <a:endParaRPr kumimoji="1" lang="en-US" altLang="zh-TW" sz="1600" dirty="0"/>
          </a:p>
        </p:txBody>
      </p:sp>
      <p:sp>
        <p:nvSpPr>
          <p:cNvPr id="5" name="文字方塊 4"/>
          <p:cNvSpPr txBox="1"/>
          <p:nvPr/>
        </p:nvSpPr>
        <p:spPr>
          <a:xfrm>
            <a:off x="4926486" y="950557"/>
            <a:ext cx="4217514" cy="430887"/>
          </a:xfrm>
          <a:prstGeom prst="rect">
            <a:avLst/>
          </a:prstGeom>
          <a:noFill/>
        </p:spPr>
        <p:txBody>
          <a:bodyPr wrap="square" rtlCol="0">
            <a:spAutoFit/>
          </a:bodyPr>
          <a:lstStyle/>
          <a:p>
            <a:pPr lvl="1">
              <a:buSzPct val="60000"/>
            </a:pPr>
            <a:r>
              <a:rPr kumimoji="1" lang="en-US" altLang="zh-TW" sz="2200" i="1" dirty="0" smtClean="0">
                <a:solidFill>
                  <a:srgbClr val="FFCC01"/>
                </a:solidFill>
              </a:rPr>
              <a:t>-    </a:t>
            </a:r>
            <a:r>
              <a:rPr kumimoji="1" lang="en-US" altLang="zh-CN" sz="2200" i="1" dirty="0" smtClean="0">
                <a:solidFill>
                  <a:srgbClr val="FFCC01"/>
                </a:solidFill>
              </a:rPr>
              <a:t>Numerical Analysis</a:t>
            </a:r>
            <a:endParaRPr lang="en-US" altLang="zh-TW" sz="2200" dirty="0">
              <a:solidFill>
                <a:srgbClr val="FFCC01"/>
              </a:solidFill>
            </a:endParaRPr>
          </a:p>
        </p:txBody>
      </p:sp>
    </p:spTree>
    <p:extLst>
      <p:ext uri="{BB962C8B-B14F-4D97-AF65-F5344CB8AC3E}">
        <p14:creationId xmlns:p14="http://schemas.microsoft.com/office/powerpoint/2010/main" val="424048661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3" name="內容版面配置區 2"/>
          <p:cNvSpPr>
            <a:spLocks noGrp="1"/>
          </p:cNvSpPr>
          <p:nvPr>
            <p:ph idx="1"/>
          </p:nvPr>
        </p:nvSpPr>
        <p:spPr>
          <a:xfrm>
            <a:off x="457199" y="1567490"/>
            <a:ext cx="8515533" cy="1841665"/>
          </a:xfrm>
        </p:spPr>
        <p:txBody>
          <a:bodyPr>
            <a:normAutofit/>
          </a:bodyPr>
          <a:lstStyle/>
          <a:p>
            <a:r>
              <a:rPr kumimoji="1" lang="en-US" altLang="zh-TW" sz="2400" b="1" dirty="0" smtClean="0"/>
              <a:t>Aim:   </a:t>
            </a:r>
            <a:r>
              <a:rPr kumimoji="1" lang="en-US" altLang="zh-TW" sz="2000" dirty="0" smtClean="0"/>
              <a:t>To find out the major brands of condom on Amazon.</a:t>
            </a:r>
          </a:p>
        </p:txBody>
      </p:sp>
      <p:pic>
        <p:nvPicPr>
          <p:cNvPr id="6" name="圖片 5" descr="QQ20161115-5@2x.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359" y="2608512"/>
            <a:ext cx="8137284" cy="4193290"/>
          </a:xfrm>
          <a:prstGeom prst="rect">
            <a:avLst/>
          </a:prstGeom>
        </p:spPr>
      </p:pic>
      <p:sp>
        <p:nvSpPr>
          <p:cNvPr id="7" name="文字方塊 6"/>
          <p:cNvSpPr txBox="1"/>
          <p:nvPr/>
        </p:nvSpPr>
        <p:spPr>
          <a:xfrm>
            <a:off x="2222974" y="2187366"/>
            <a:ext cx="5407024" cy="369332"/>
          </a:xfrm>
          <a:prstGeom prst="rect">
            <a:avLst/>
          </a:prstGeom>
          <a:noFill/>
        </p:spPr>
        <p:txBody>
          <a:bodyPr wrap="none" rtlCol="0">
            <a:spAutoFit/>
          </a:bodyPr>
          <a:lstStyle/>
          <a:p>
            <a:r>
              <a:rPr kumimoji="1" lang="en-US" altLang="zh-TW" b="1" dirty="0" smtClean="0"/>
              <a:t>Major brands/retailers in condom market on Amazon </a:t>
            </a:r>
            <a:endParaRPr kumimoji="1" lang="zh-TW" altLang="en-US" b="1" dirty="0"/>
          </a:p>
        </p:txBody>
      </p:sp>
      <p:sp>
        <p:nvSpPr>
          <p:cNvPr id="8" name="文字方塊 7"/>
          <p:cNvSpPr txBox="1"/>
          <p:nvPr/>
        </p:nvSpPr>
        <p:spPr>
          <a:xfrm>
            <a:off x="4926486" y="950557"/>
            <a:ext cx="4217514" cy="430887"/>
          </a:xfrm>
          <a:prstGeom prst="rect">
            <a:avLst/>
          </a:prstGeom>
          <a:noFill/>
        </p:spPr>
        <p:txBody>
          <a:bodyPr wrap="square" rtlCol="0">
            <a:spAutoFit/>
          </a:bodyPr>
          <a:lstStyle/>
          <a:p>
            <a:pPr lvl="1">
              <a:buSzPct val="60000"/>
            </a:pPr>
            <a:r>
              <a:rPr kumimoji="1" lang="en-US" altLang="zh-TW" sz="2200" i="1" dirty="0" smtClean="0">
                <a:solidFill>
                  <a:srgbClr val="FFCC01"/>
                </a:solidFill>
              </a:rPr>
              <a:t>-    </a:t>
            </a:r>
            <a:r>
              <a:rPr kumimoji="1" lang="en-US" altLang="zh-CN" sz="2200" i="1" dirty="0" smtClean="0">
                <a:solidFill>
                  <a:srgbClr val="FFCC01"/>
                </a:solidFill>
              </a:rPr>
              <a:t>Numerical Analysis</a:t>
            </a:r>
            <a:endParaRPr lang="en-US" altLang="zh-TW" sz="2200" dirty="0">
              <a:solidFill>
                <a:srgbClr val="FFCC01"/>
              </a:solidFill>
            </a:endParaRPr>
          </a:p>
        </p:txBody>
      </p:sp>
    </p:spTree>
    <p:extLst>
      <p:ext uri="{BB962C8B-B14F-4D97-AF65-F5344CB8AC3E}">
        <p14:creationId xmlns:p14="http://schemas.microsoft.com/office/powerpoint/2010/main" val="28653314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Outline</a:t>
            </a:r>
            <a:endParaRPr kumimoji="1" lang="zh-TW" altLang="en-US" dirty="0"/>
          </a:p>
        </p:txBody>
      </p:sp>
      <p:sp>
        <p:nvSpPr>
          <p:cNvPr id="3" name="內容版面配置區 2"/>
          <p:cNvSpPr>
            <a:spLocks noGrp="1"/>
          </p:cNvSpPr>
          <p:nvPr>
            <p:ph idx="1"/>
          </p:nvPr>
        </p:nvSpPr>
        <p:spPr>
          <a:xfrm>
            <a:off x="457200" y="1775191"/>
            <a:ext cx="8229600" cy="4964778"/>
          </a:xfrm>
        </p:spPr>
        <p:txBody>
          <a:bodyPr>
            <a:normAutofit/>
          </a:bodyPr>
          <a:lstStyle/>
          <a:p>
            <a:pPr marL="457200" indent="-457200">
              <a:buSzPct val="90000"/>
              <a:buFont typeface="+mj-lt"/>
              <a:buAutoNum type="arabicPeriod"/>
            </a:pPr>
            <a:r>
              <a:rPr lang="en-US" altLang="zh-TW" sz="1900" b="1" dirty="0" smtClean="0"/>
              <a:t>Industry Analysis</a:t>
            </a:r>
          </a:p>
          <a:p>
            <a:pPr lvl="1">
              <a:buSzPct val="60000"/>
              <a:buFont typeface="Wingdings" charset="2"/>
              <a:buChar char="²"/>
            </a:pPr>
            <a:r>
              <a:rPr lang="en-US" altLang="zh-TW" sz="1900" dirty="0" smtClean="0"/>
              <a:t>Macro Market </a:t>
            </a:r>
            <a:endParaRPr lang="en-US" altLang="zh-TW" sz="1900" dirty="0"/>
          </a:p>
          <a:p>
            <a:pPr lvl="1">
              <a:buSzPct val="60000"/>
              <a:buFont typeface="Wingdings" charset="2"/>
              <a:buChar char="²"/>
            </a:pPr>
            <a:r>
              <a:rPr lang="en-US" altLang="zh-CN" sz="1900" dirty="0" smtClean="0"/>
              <a:t>Motivation</a:t>
            </a:r>
          </a:p>
          <a:p>
            <a:pPr marL="457200" lvl="1" indent="0">
              <a:buSzPct val="60000"/>
              <a:buNone/>
            </a:pPr>
            <a:endParaRPr lang="en-US" altLang="zh-TW" sz="1900" dirty="0" smtClean="0"/>
          </a:p>
          <a:p>
            <a:pPr marL="457200" indent="-457200">
              <a:buSzPct val="90000"/>
              <a:buFont typeface="+mj-lt"/>
              <a:buAutoNum type="arabicPeriod"/>
            </a:pPr>
            <a:r>
              <a:rPr lang="en-US" altLang="zh-TW" sz="1900" b="1" dirty="0" smtClean="0"/>
              <a:t>Pipeline</a:t>
            </a:r>
          </a:p>
          <a:p>
            <a:pPr marL="457200" indent="-457200">
              <a:buSzPct val="90000"/>
              <a:buFont typeface="+mj-lt"/>
              <a:buAutoNum type="arabicPeriod"/>
            </a:pPr>
            <a:endParaRPr lang="en-US" altLang="zh-TW" sz="1900" dirty="0"/>
          </a:p>
          <a:p>
            <a:pPr marL="457200" indent="-457200">
              <a:buSzPct val="90000"/>
              <a:buFont typeface="+mj-lt"/>
              <a:buAutoNum type="arabicPeriod"/>
            </a:pPr>
            <a:r>
              <a:rPr lang="en-US" altLang="zh-TW" sz="1900" b="1" dirty="0" smtClean="0"/>
              <a:t>Data </a:t>
            </a:r>
            <a:r>
              <a:rPr lang="en-US" altLang="zh-TW" sz="1900" b="1" dirty="0" smtClean="0"/>
              <a:t>Analysis </a:t>
            </a:r>
            <a:endParaRPr lang="en-US" altLang="zh-TW" sz="1900" b="1" dirty="0"/>
          </a:p>
          <a:p>
            <a:pPr lvl="1">
              <a:buSzPct val="60000"/>
              <a:buFont typeface="Wingdings" charset="2"/>
              <a:buChar char="²"/>
            </a:pPr>
            <a:r>
              <a:rPr lang="en-US" altLang="zh-TW" sz="1900" dirty="0" smtClean="0"/>
              <a:t>Features of the dataset</a:t>
            </a:r>
          </a:p>
          <a:p>
            <a:pPr lvl="1">
              <a:buSzPct val="60000"/>
              <a:buFont typeface="Wingdings" charset="2"/>
              <a:buChar char="²"/>
            </a:pPr>
            <a:r>
              <a:rPr lang="en-US" altLang="zh-TW" sz="1900" dirty="0" smtClean="0"/>
              <a:t>Text Mining</a:t>
            </a:r>
          </a:p>
          <a:p>
            <a:pPr lvl="1">
              <a:buSzPct val="60000"/>
              <a:buFont typeface="Wingdings" charset="2"/>
              <a:buChar char="²"/>
            </a:pPr>
            <a:r>
              <a:rPr lang="en-US" altLang="zh-TW" sz="1900" dirty="0" smtClean="0"/>
              <a:t>Numeric Analysis</a:t>
            </a:r>
          </a:p>
          <a:p>
            <a:pPr lvl="1">
              <a:buSzPct val="60000"/>
              <a:buFont typeface="Wingdings" charset="2"/>
              <a:buChar char="²"/>
            </a:pPr>
            <a:endParaRPr lang="en-US" altLang="zh-TW" sz="1900" dirty="0"/>
          </a:p>
          <a:p>
            <a:pPr marL="457200" indent="-457200">
              <a:buSzPct val="90000"/>
              <a:buFont typeface="+mj-lt"/>
              <a:buAutoNum type="arabicPeriod"/>
            </a:pPr>
            <a:r>
              <a:rPr lang="en-US" altLang="zh-TW" sz="1900" b="1" dirty="0"/>
              <a:t>Conclusion</a:t>
            </a:r>
          </a:p>
          <a:p>
            <a:pPr lvl="1">
              <a:buSzPct val="60000"/>
              <a:buFont typeface="Wingdings" charset="2"/>
              <a:buChar char="²"/>
            </a:pPr>
            <a:r>
              <a:rPr lang="en-US" altLang="zh-TW" sz="1900" dirty="0"/>
              <a:t>Summary &amp; </a:t>
            </a:r>
            <a:r>
              <a:rPr lang="en-US" altLang="zh-TW" sz="1900" dirty="0" smtClean="0"/>
              <a:t>Outlooks</a:t>
            </a:r>
            <a:endParaRPr lang="en-US" altLang="zh-TW" sz="1900" dirty="0"/>
          </a:p>
          <a:p>
            <a:endParaRPr kumimoji="1" lang="zh-TW" altLang="en-US" dirty="0"/>
          </a:p>
        </p:txBody>
      </p:sp>
    </p:spTree>
    <p:extLst>
      <p:ext uri="{BB962C8B-B14F-4D97-AF65-F5344CB8AC3E}">
        <p14:creationId xmlns:p14="http://schemas.microsoft.com/office/powerpoint/2010/main" val="423671374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3" name="內容版面配置區 2"/>
          <p:cNvSpPr>
            <a:spLocks noGrp="1"/>
          </p:cNvSpPr>
          <p:nvPr>
            <p:ph idx="1"/>
          </p:nvPr>
        </p:nvSpPr>
        <p:spPr>
          <a:xfrm>
            <a:off x="457199" y="1567490"/>
            <a:ext cx="8515533" cy="1841665"/>
          </a:xfrm>
        </p:spPr>
        <p:txBody>
          <a:bodyPr>
            <a:normAutofit/>
          </a:bodyPr>
          <a:lstStyle/>
          <a:p>
            <a:pPr marL="438912" lvl="1" indent="-320040">
              <a:spcBef>
                <a:spcPts val="0"/>
              </a:spcBef>
              <a:buClr>
                <a:schemeClr val="accent1"/>
              </a:buClr>
              <a:buSzPct val="80000"/>
              <a:buFont typeface="Wingdings 2"/>
              <a:buChar char=""/>
            </a:pPr>
            <a:r>
              <a:rPr kumimoji="1" lang="en-US" altLang="zh-TW" sz="2400" b="1" dirty="0" smtClean="0"/>
              <a:t>Aim:   </a:t>
            </a:r>
            <a:r>
              <a:rPr kumimoji="1" lang="en-US" altLang="zh-TW" sz="2000" dirty="0"/>
              <a:t>To find out the rating distribution of condom on </a:t>
            </a:r>
            <a:r>
              <a:rPr kumimoji="1" lang="en-US" altLang="zh-TW" sz="2000" dirty="0" smtClean="0"/>
              <a:t>Amazon.</a:t>
            </a:r>
          </a:p>
        </p:txBody>
      </p:sp>
      <p:sp>
        <p:nvSpPr>
          <p:cNvPr id="7" name="文字方塊 6"/>
          <p:cNvSpPr txBox="1"/>
          <p:nvPr/>
        </p:nvSpPr>
        <p:spPr>
          <a:xfrm>
            <a:off x="2222974" y="2187366"/>
            <a:ext cx="6264418" cy="369332"/>
          </a:xfrm>
          <a:prstGeom prst="rect">
            <a:avLst/>
          </a:prstGeom>
          <a:noFill/>
        </p:spPr>
        <p:txBody>
          <a:bodyPr wrap="none" rtlCol="0">
            <a:spAutoFit/>
          </a:bodyPr>
          <a:lstStyle/>
          <a:p>
            <a:r>
              <a:rPr kumimoji="1" lang="en-US" altLang="zh-TW" b="1" dirty="0" smtClean="0"/>
              <a:t>Distribution of ratings for 2,800 condom products on Amazon</a:t>
            </a:r>
            <a:endParaRPr kumimoji="1" lang="zh-TW" altLang="en-US" b="1" dirty="0"/>
          </a:p>
        </p:txBody>
      </p:sp>
      <p:pic>
        <p:nvPicPr>
          <p:cNvPr id="8" name="圖片 7" descr="QQ20161115-6@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304" y="2593210"/>
            <a:ext cx="7436364" cy="4177217"/>
          </a:xfrm>
          <a:prstGeom prst="rect">
            <a:avLst/>
          </a:prstGeom>
        </p:spPr>
      </p:pic>
      <p:sp>
        <p:nvSpPr>
          <p:cNvPr id="9" name="文字方塊 8"/>
          <p:cNvSpPr txBox="1"/>
          <p:nvPr/>
        </p:nvSpPr>
        <p:spPr>
          <a:xfrm>
            <a:off x="4926486" y="950557"/>
            <a:ext cx="4217514" cy="430887"/>
          </a:xfrm>
          <a:prstGeom prst="rect">
            <a:avLst/>
          </a:prstGeom>
          <a:noFill/>
        </p:spPr>
        <p:txBody>
          <a:bodyPr wrap="square" rtlCol="0">
            <a:spAutoFit/>
          </a:bodyPr>
          <a:lstStyle/>
          <a:p>
            <a:pPr lvl="1">
              <a:buSzPct val="60000"/>
            </a:pPr>
            <a:r>
              <a:rPr kumimoji="1" lang="en-US" altLang="zh-TW" sz="2200" i="1" dirty="0" smtClean="0">
                <a:solidFill>
                  <a:srgbClr val="FFCC01"/>
                </a:solidFill>
              </a:rPr>
              <a:t>-    </a:t>
            </a:r>
            <a:r>
              <a:rPr kumimoji="1" lang="en-US" altLang="zh-CN" sz="2200" i="1" dirty="0" smtClean="0">
                <a:solidFill>
                  <a:srgbClr val="FFCC01"/>
                </a:solidFill>
              </a:rPr>
              <a:t>Numerical Analysis</a:t>
            </a:r>
            <a:endParaRPr lang="en-US" altLang="zh-TW" sz="2200" dirty="0">
              <a:solidFill>
                <a:srgbClr val="FFCC01"/>
              </a:solidFill>
            </a:endParaRPr>
          </a:p>
        </p:txBody>
      </p:sp>
    </p:spTree>
    <p:extLst>
      <p:ext uri="{BB962C8B-B14F-4D97-AF65-F5344CB8AC3E}">
        <p14:creationId xmlns:p14="http://schemas.microsoft.com/office/powerpoint/2010/main" val="350843785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7" name="文字方塊 6"/>
          <p:cNvSpPr txBox="1"/>
          <p:nvPr/>
        </p:nvSpPr>
        <p:spPr>
          <a:xfrm>
            <a:off x="2222974" y="2187366"/>
            <a:ext cx="4822166" cy="369332"/>
          </a:xfrm>
          <a:prstGeom prst="rect">
            <a:avLst/>
          </a:prstGeom>
          <a:noFill/>
        </p:spPr>
        <p:txBody>
          <a:bodyPr wrap="none" rtlCol="0">
            <a:spAutoFit/>
          </a:bodyPr>
          <a:lstStyle/>
          <a:p>
            <a:r>
              <a:rPr kumimoji="1" lang="en-US" altLang="zh-TW" b="1" dirty="0"/>
              <a:t>Product Ratings (</a:t>
            </a:r>
            <a:r>
              <a:rPr kumimoji="1" lang="en-US" altLang="zh-TW" b="1" dirty="0" smtClean="0"/>
              <a:t>freq. </a:t>
            </a:r>
            <a:r>
              <a:rPr kumimoji="1" lang="en-US" altLang="zh-TW" b="1" dirty="0"/>
              <a:t>&gt; 150) vs. Product Ranks</a:t>
            </a:r>
            <a:endParaRPr kumimoji="1" lang="zh-TW" altLang="en-US" b="1" dirty="0"/>
          </a:p>
        </p:txBody>
      </p:sp>
      <p:pic>
        <p:nvPicPr>
          <p:cNvPr id="4" name="圖片 3" descr="QQ20161115-7@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290" y="2556698"/>
            <a:ext cx="7860391" cy="4155551"/>
          </a:xfrm>
          <a:prstGeom prst="rect">
            <a:avLst/>
          </a:prstGeom>
        </p:spPr>
      </p:pic>
      <p:sp>
        <p:nvSpPr>
          <p:cNvPr id="10" name="內容版面配置區 2"/>
          <p:cNvSpPr txBox="1">
            <a:spLocks/>
          </p:cNvSpPr>
          <p:nvPr/>
        </p:nvSpPr>
        <p:spPr>
          <a:xfrm>
            <a:off x="457199" y="1567490"/>
            <a:ext cx="8515533" cy="1841665"/>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kumimoji="1" lang="en-US" altLang="zh-TW" sz="2400" b="1" dirty="0" smtClean="0"/>
              <a:t>Aim:   </a:t>
            </a:r>
            <a:r>
              <a:rPr kumimoji="1" lang="en-US" altLang="zh-TW" sz="2000" dirty="0" smtClean="0"/>
              <a:t>Find </a:t>
            </a:r>
            <a:r>
              <a:rPr kumimoji="1" lang="en-US" altLang="zh-TW" sz="2000" dirty="0"/>
              <a:t>out the relation between product ratings and rankings</a:t>
            </a:r>
            <a:r>
              <a:rPr kumimoji="1" lang="en-US" altLang="zh-TW" sz="2000" dirty="0" smtClean="0"/>
              <a:t>.</a:t>
            </a:r>
            <a:endParaRPr kumimoji="1" lang="en-US" altLang="zh-TW" sz="2000" dirty="0" smtClean="0"/>
          </a:p>
        </p:txBody>
      </p:sp>
      <p:sp>
        <p:nvSpPr>
          <p:cNvPr id="11" name="文字方塊 10"/>
          <p:cNvSpPr txBox="1"/>
          <p:nvPr/>
        </p:nvSpPr>
        <p:spPr>
          <a:xfrm>
            <a:off x="4926486" y="950557"/>
            <a:ext cx="4217514" cy="430887"/>
          </a:xfrm>
          <a:prstGeom prst="rect">
            <a:avLst/>
          </a:prstGeom>
          <a:noFill/>
        </p:spPr>
        <p:txBody>
          <a:bodyPr wrap="square" rtlCol="0">
            <a:spAutoFit/>
          </a:bodyPr>
          <a:lstStyle/>
          <a:p>
            <a:pPr lvl="1">
              <a:buSzPct val="60000"/>
            </a:pPr>
            <a:r>
              <a:rPr kumimoji="1" lang="en-US" altLang="zh-TW" sz="2200" i="1" dirty="0" smtClean="0">
                <a:solidFill>
                  <a:srgbClr val="FFCC01"/>
                </a:solidFill>
              </a:rPr>
              <a:t>-    </a:t>
            </a:r>
            <a:r>
              <a:rPr kumimoji="1" lang="en-US" altLang="zh-CN" sz="2200" i="1" dirty="0" smtClean="0">
                <a:solidFill>
                  <a:srgbClr val="FFCC01"/>
                </a:solidFill>
              </a:rPr>
              <a:t>Numerical Analysis</a:t>
            </a:r>
            <a:endParaRPr lang="en-US" altLang="zh-TW" sz="2200" dirty="0">
              <a:solidFill>
                <a:srgbClr val="FFCC01"/>
              </a:solidFill>
            </a:endParaRPr>
          </a:p>
        </p:txBody>
      </p:sp>
    </p:spTree>
    <p:extLst>
      <p:ext uri="{BB962C8B-B14F-4D97-AF65-F5344CB8AC3E}">
        <p14:creationId xmlns:p14="http://schemas.microsoft.com/office/powerpoint/2010/main" val="181324220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descr="QQ20161115-8@2x.png"/>
          <p:cNvPicPr>
            <a:picLocks noChangeAspect="1"/>
          </p:cNvPicPr>
          <p:nvPr/>
        </p:nvPicPr>
        <p:blipFill>
          <a:blip r:embed="rId3">
            <a:alphaModFix amt="82000"/>
            <a:extLst>
              <a:ext uri="{28A0092B-C50C-407E-A947-70E740481C1C}">
                <a14:useLocalDpi xmlns:a14="http://schemas.microsoft.com/office/drawing/2010/main" val="0"/>
              </a:ext>
            </a:extLst>
          </a:blip>
          <a:stretch>
            <a:fillRect/>
          </a:stretch>
        </p:blipFill>
        <p:spPr>
          <a:xfrm>
            <a:off x="0" y="2074805"/>
            <a:ext cx="5533767" cy="4783195"/>
          </a:xfrm>
          <a:prstGeom prst="rect">
            <a:avLst/>
          </a:prstGeom>
        </p:spPr>
      </p:pic>
      <p:cxnSp>
        <p:nvCxnSpPr>
          <p:cNvPr id="19" name="直線接點 18"/>
          <p:cNvCxnSpPr/>
          <p:nvPr/>
        </p:nvCxnSpPr>
        <p:spPr>
          <a:xfrm>
            <a:off x="4436660" y="4129538"/>
            <a:ext cx="4624428" cy="1187328"/>
          </a:xfrm>
          <a:prstGeom prst="line">
            <a:avLst/>
          </a:prstGeom>
          <a:ln w="6350" cmpd="sng">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7" name="直線接點 16"/>
          <p:cNvCxnSpPr/>
          <p:nvPr/>
        </p:nvCxnSpPr>
        <p:spPr>
          <a:xfrm flipV="1">
            <a:off x="4450772" y="2124833"/>
            <a:ext cx="4610316" cy="491372"/>
          </a:xfrm>
          <a:prstGeom prst="line">
            <a:avLst/>
          </a:prstGeom>
          <a:ln w="6350" cmpd="sng">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10" name="內容版面配置區 2"/>
          <p:cNvSpPr txBox="1">
            <a:spLocks/>
          </p:cNvSpPr>
          <p:nvPr/>
        </p:nvSpPr>
        <p:spPr>
          <a:xfrm>
            <a:off x="457199" y="1567491"/>
            <a:ext cx="8515533" cy="665602"/>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kumimoji="1" lang="en-US" altLang="zh-TW" sz="2400" b="1" dirty="0" smtClean="0"/>
              <a:t>Aim:   </a:t>
            </a:r>
            <a:r>
              <a:rPr kumimoji="1" lang="en-US" altLang="zh-TW" sz="2000" dirty="0"/>
              <a:t>To find out the value of correlation among numerical variables</a:t>
            </a:r>
            <a:r>
              <a:rPr kumimoji="1" lang="en-US" altLang="zh-TW" sz="2000" dirty="0" smtClean="0"/>
              <a:t>.</a:t>
            </a:r>
            <a:endParaRPr kumimoji="1" lang="en-US" altLang="zh-TW" sz="2000" dirty="0" smtClean="0"/>
          </a:p>
        </p:txBody>
      </p:sp>
      <p:sp>
        <p:nvSpPr>
          <p:cNvPr id="6" name="文字方塊 5"/>
          <p:cNvSpPr txBox="1"/>
          <p:nvPr/>
        </p:nvSpPr>
        <p:spPr>
          <a:xfrm>
            <a:off x="5519656" y="5334506"/>
            <a:ext cx="3610234" cy="1523494"/>
          </a:xfrm>
          <a:prstGeom prst="rect">
            <a:avLst/>
          </a:prstGeom>
          <a:noFill/>
        </p:spPr>
        <p:txBody>
          <a:bodyPr wrap="square" rtlCol="0">
            <a:spAutoFit/>
          </a:bodyPr>
          <a:lstStyle/>
          <a:p>
            <a:r>
              <a:rPr kumimoji="1" lang="en-US" altLang="zh-TW" b="1" dirty="0" smtClean="0"/>
              <a:t>Observations:</a:t>
            </a:r>
          </a:p>
          <a:p>
            <a:pPr marL="342900" indent="-342900">
              <a:buAutoNum type="alphaLcPeriod"/>
            </a:pPr>
            <a:r>
              <a:rPr kumimoji="1" lang="en-US" altLang="zh-TW" sz="1500" i="1" dirty="0" smtClean="0"/>
              <a:t>‘</a:t>
            </a:r>
            <a:r>
              <a:rPr kumimoji="1" lang="en-US" altLang="zh-TW" sz="1500" i="1" dirty="0" err="1" smtClean="0"/>
              <a:t>avg_review_length</a:t>
            </a:r>
            <a:r>
              <a:rPr kumimoji="1" lang="en-US" altLang="zh-TW" sz="1500" i="1" dirty="0" smtClean="0"/>
              <a:t>’ </a:t>
            </a:r>
            <a:r>
              <a:rPr kumimoji="1" lang="en-US" altLang="zh-TW" sz="1500" dirty="0" smtClean="0"/>
              <a:t>have </a:t>
            </a:r>
            <a:r>
              <a:rPr kumimoji="1" lang="en-US" altLang="zh-TW" sz="1500" dirty="0" smtClean="0">
                <a:solidFill>
                  <a:srgbClr val="D9253E"/>
                </a:solidFill>
              </a:rPr>
              <a:t>negative</a:t>
            </a:r>
            <a:r>
              <a:rPr kumimoji="1" lang="en-US" altLang="zh-TW" sz="1500" dirty="0" smtClean="0"/>
              <a:t> correlation with </a:t>
            </a:r>
            <a:r>
              <a:rPr kumimoji="1" lang="en-US" altLang="zh-TW" sz="1500" i="1" dirty="0" smtClean="0"/>
              <a:t>‘</a:t>
            </a:r>
            <a:r>
              <a:rPr kumimoji="1" lang="en-US" altLang="zh-TW" sz="1500" i="1" dirty="0" err="1" smtClean="0"/>
              <a:t>rank_in_condom</a:t>
            </a:r>
            <a:r>
              <a:rPr kumimoji="1" lang="en-US" altLang="zh-TW" sz="1500" i="1" dirty="0" smtClean="0"/>
              <a:t>’</a:t>
            </a:r>
          </a:p>
          <a:p>
            <a:pPr marL="342900" indent="-342900">
              <a:buAutoNum type="alphaLcPeriod"/>
            </a:pPr>
            <a:r>
              <a:rPr kumimoji="1" lang="en-US" altLang="zh-TW" sz="1500" dirty="0" smtClean="0"/>
              <a:t> </a:t>
            </a:r>
            <a:r>
              <a:rPr kumimoji="1" lang="en-US" altLang="zh-TW" sz="1500" i="1" dirty="0" smtClean="0"/>
              <a:t>‘</a:t>
            </a:r>
            <a:r>
              <a:rPr kumimoji="1" lang="en-US" altLang="zh-TW" sz="1500" i="1" dirty="0" err="1" smtClean="0"/>
              <a:t>avg_rating</a:t>
            </a:r>
            <a:r>
              <a:rPr kumimoji="1" lang="en-US" altLang="zh-TW" sz="1500" i="1" dirty="0" smtClean="0"/>
              <a:t>’ </a:t>
            </a:r>
            <a:r>
              <a:rPr kumimoji="1" lang="en-US" altLang="zh-TW" sz="1500" dirty="0" smtClean="0"/>
              <a:t>have </a:t>
            </a:r>
            <a:r>
              <a:rPr kumimoji="1" lang="en-US" altLang="zh-TW" sz="1500" dirty="0" smtClean="0">
                <a:solidFill>
                  <a:schemeClr val="accent4">
                    <a:lumMod val="75000"/>
                  </a:schemeClr>
                </a:solidFill>
              </a:rPr>
              <a:t>positive </a:t>
            </a:r>
            <a:r>
              <a:rPr kumimoji="1" lang="en-US" altLang="zh-TW" sz="1500" dirty="0" smtClean="0"/>
              <a:t>correlation with </a:t>
            </a:r>
            <a:r>
              <a:rPr kumimoji="1" lang="en-US" altLang="zh-TW" sz="1500" i="1" dirty="0" smtClean="0"/>
              <a:t>‘</a:t>
            </a:r>
            <a:r>
              <a:rPr kumimoji="1" lang="en-US" altLang="zh-TW" sz="1500" i="1" dirty="0" err="1" smtClean="0"/>
              <a:t>avg_sentiment</a:t>
            </a:r>
            <a:r>
              <a:rPr kumimoji="1" lang="en-US" altLang="zh-TW" sz="1500" i="1" dirty="0" smtClean="0"/>
              <a:t>’</a:t>
            </a:r>
          </a:p>
          <a:p>
            <a:pPr marL="342900" indent="-342900">
              <a:buAutoNum type="alphaLcPeriod"/>
            </a:pPr>
            <a:r>
              <a:rPr kumimoji="1" lang="en-US" altLang="zh-TW" sz="1500" dirty="0" smtClean="0"/>
              <a:t>The </a:t>
            </a:r>
            <a:r>
              <a:rPr kumimoji="1" lang="en-US" altLang="zh-TW" sz="1500" b="1" dirty="0">
                <a:solidFill>
                  <a:schemeClr val="accent1">
                    <a:lumMod val="60000"/>
                    <a:lumOff val="40000"/>
                  </a:schemeClr>
                </a:solidFill>
              </a:rPr>
              <a:t>Z</a:t>
            </a:r>
            <a:r>
              <a:rPr kumimoji="1" lang="en-US" altLang="zh-TW" sz="1500" b="1" dirty="0" smtClean="0">
                <a:solidFill>
                  <a:schemeClr val="accent1">
                    <a:lumMod val="60000"/>
                    <a:lumOff val="40000"/>
                  </a:schemeClr>
                </a:solidFill>
              </a:rPr>
              <a:t>oomed-In </a:t>
            </a:r>
            <a:r>
              <a:rPr kumimoji="1" lang="en-US" altLang="zh-TW" sz="1500" dirty="0" smtClean="0"/>
              <a:t>area.</a:t>
            </a:r>
            <a:endParaRPr kumimoji="1" lang="zh-TW" altLang="en-US" sz="1500" dirty="0"/>
          </a:p>
        </p:txBody>
      </p:sp>
      <p:sp>
        <p:nvSpPr>
          <p:cNvPr id="8" name="矩形 7"/>
          <p:cNvSpPr/>
          <p:nvPr/>
        </p:nvSpPr>
        <p:spPr>
          <a:xfrm>
            <a:off x="2949398" y="2616205"/>
            <a:ext cx="1515416" cy="1513333"/>
          </a:xfrm>
          <a:prstGeom prst="rect">
            <a:avLst/>
          </a:prstGeom>
          <a:solidFill>
            <a:schemeClr val="lt1">
              <a:alpha val="0"/>
            </a:schemeClr>
          </a:solid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kumimoji="1" lang="zh-TW" altLang="en-US"/>
          </a:p>
        </p:txBody>
      </p:sp>
      <p:cxnSp>
        <p:nvCxnSpPr>
          <p:cNvPr id="15" name="直線接點 14"/>
          <p:cNvCxnSpPr/>
          <p:nvPr/>
        </p:nvCxnSpPr>
        <p:spPr>
          <a:xfrm>
            <a:off x="2949398" y="4129538"/>
            <a:ext cx="2584369" cy="1204968"/>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21" name="文字方塊 20"/>
          <p:cNvSpPr txBox="1"/>
          <p:nvPr/>
        </p:nvSpPr>
        <p:spPr>
          <a:xfrm>
            <a:off x="4926486" y="950557"/>
            <a:ext cx="4217514" cy="430887"/>
          </a:xfrm>
          <a:prstGeom prst="rect">
            <a:avLst/>
          </a:prstGeom>
          <a:noFill/>
        </p:spPr>
        <p:txBody>
          <a:bodyPr wrap="square" rtlCol="0">
            <a:spAutoFit/>
          </a:bodyPr>
          <a:lstStyle/>
          <a:p>
            <a:pPr lvl="1">
              <a:buSzPct val="60000"/>
            </a:pPr>
            <a:r>
              <a:rPr kumimoji="1" lang="en-US" altLang="zh-TW" sz="2200" i="1" dirty="0" smtClean="0">
                <a:solidFill>
                  <a:srgbClr val="FFCC01"/>
                </a:solidFill>
              </a:rPr>
              <a:t>-    </a:t>
            </a:r>
            <a:r>
              <a:rPr kumimoji="1" lang="en-US" altLang="zh-CN" sz="2200" i="1" dirty="0" smtClean="0">
                <a:solidFill>
                  <a:srgbClr val="FFCC01"/>
                </a:solidFill>
              </a:rPr>
              <a:t>Numerical Analysis</a:t>
            </a:r>
            <a:endParaRPr lang="en-US" altLang="zh-TW" sz="2200" dirty="0">
              <a:solidFill>
                <a:srgbClr val="FFCC01"/>
              </a:solidFill>
            </a:endParaRPr>
          </a:p>
        </p:txBody>
      </p:sp>
      <p:cxnSp>
        <p:nvCxnSpPr>
          <p:cNvPr id="11" name="直線接點 10"/>
          <p:cNvCxnSpPr/>
          <p:nvPr/>
        </p:nvCxnSpPr>
        <p:spPr>
          <a:xfrm flipV="1">
            <a:off x="2949398" y="2059863"/>
            <a:ext cx="2584369" cy="535329"/>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pic>
        <p:nvPicPr>
          <p:cNvPr id="39" name="圖片 38" descr="QQ20161115-12@2x.png"/>
          <p:cNvPicPr>
            <a:picLocks noChangeAspect="1"/>
          </p:cNvPicPr>
          <p:nvPr/>
        </p:nvPicPr>
        <p:blipFill>
          <a:blip r:embed="rId4">
            <a:alphaModFix amt="87000"/>
            <a:extLst>
              <a:ext uri="{28A0092B-C50C-407E-A947-70E740481C1C}">
                <a14:useLocalDpi xmlns:a14="http://schemas.microsoft.com/office/drawing/2010/main" val="0"/>
              </a:ext>
            </a:extLst>
          </a:blip>
          <a:stretch>
            <a:fillRect/>
          </a:stretch>
        </p:blipFill>
        <p:spPr>
          <a:xfrm>
            <a:off x="5533767" y="2074804"/>
            <a:ext cx="3547031" cy="3242061"/>
          </a:xfrm>
          <a:prstGeom prst="rect">
            <a:avLst/>
          </a:prstGeom>
          <a:ln w="28575" cmpd="sng">
            <a:solidFill>
              <a:srgbClr val="404040"/>
            </a:solidFill>
          </a:ln>
        </p:spPr>
      </p:pic>
    </p:spTree>
    <p:extLst>
      <p:ext uri="{BB962C8B-B14F-4D97-AF65-F5344CB8AC3E}">
        <p14:creationId xmlns:p14="http://schemas.microsoft.com/office/powerpoint/2010/main" val="85130591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3" name="內容版面配置區 2"/>
          <p:cNvSpPr>
            <a:spLocks noGrp="1"/>
          </p:cNvSpPr>
          <p:nvPr>
            <p:ph idx="1"/>
          </p:nvPr>
        </p:nvSpPr>
        <p:spPr>
          <a:xfrm>
            <a:off x="457200" y="1567489"/>
            <a:ext cx="8686800" cy="4618955"/>
          </a:xfrm>
        </p:spPr>
        <p:txBody>
          <a:bodyPr>
            <a:normAutofit/>
          </a:bodyPr>
          <a:lstStyle/>
          <a:p>
            <a:r>
              <a:rPr kumimoji="1" lang="en-US" altLang="zh-TW" sz="2400" b="1" dirty="0" smtClean="0"/>
              <a:t>Target</a:t>
            </a:r>
            <a:r>
              <a:rPr kumimoji="1" lang="en-US" altLang="zh-TW" sz="2000" b="1" dirty="0" smtClean="0"/>
              <a:t>:   </a:t>
            </a:r>
            <a:r>
              <a:rPr kumimoji="1" lang="en-US" altLang="zh-TW" sz="2000" dirty="0" smtClean="0"/>
              <a:t> </a:t>
            </a:r>
            <a:r>
              <a:rPr kumimoji="1" lang="en-US" altLang="zh-TW" sz="1900" dirty="0" smtClean="0"/>
              <a:t>Sentiment Analysis based on AFINN lexicon</a:t>
            </a:r>
          </a:p>
          <a:p>
            <a:endParaRPr kumimoji="1" lang="en-US" altLang="zh-TW" sz="2400" dirty="0" smtClean="0"/>
          </a:p>
          <a:p>
            <a:endParaRPr kumimoji="1" lang="en-US" altLang="zh-TW" sz="2400" dirty="0" smtClean="0"/>
          </a:p>
          <a:p>
            <a:r>
              <a:rPr kumimoji="1" lang="en-US" altLang="zh-TW" sz="2400" b="1" dirty="0" smtClean="0"/>
              <a:t>Aim</a:t>
            </a:r>
            <a:r>
              <a:rPr kumimoji="1" lang="en-US" altLang="zh-TW" sz="2400" b="1" dirty="0" smtClean="0"/>
              <a:t>:</a:t>
            </a:r>
            <a:endParaRPr kumimoji="1" lang="en-US" altLang="zh-TW" sz="2000" dirty="0" smtClean="0"/>
          </a:p>
          <a:p>
            <a:pPr marL="800100" lvl="1" indent="-342900">
              <a:buFont typeface="+mj-lt"/>
              <a:buAutoNum type="alphaLcPeriod"/>
            </a:pPr>
            <a:r>
              <a:rPr kumimoji="1" lang="en-US" altLang="zh-TW" sz="2000" dirty="0" smtClean="0"/>
              <a:t>To find out the relation between review sentiments and rankings.</a:t>
            </a:r>
            <a:endParaRPr kumimoji="1" lang="en-US" altLang="zh-TW" sz="2000" dirty="0" smtClean="0"/>
          </a:p>
          <a:p>
            <a:pPr marL="800100" lvl="1" indent="-342900">
              <a:buFont typeface="+mj-lt"/>
              <a:buAutoNum type="alphaLcPeriod"/>
            </a:pPr>
            <a:endParaRPr kumimoji="1" lang="en-US" altLang="zh-TW" sz="2000" dirty="0"/>
          </a:p>
          <a:p>
            <a:pPr marL="800100" lvl="1" indent="-342900">
              <a:buFont typeface="+mj-lt"/>
              <a:buAutoNum type="alphaLcPeriod"/>
            </a:pPr>
            <a:r>
              <a:rPr kumimoji="1" lang="en-US" altLang="zh-TW" sz="2000" dirty="0" smtClean="0"/>
              <a:t>To generate sentiment scores for individual products, and use the score in fitting predictive model on product ratings.</a:t>
            </a:r>
            <a:endParaRPr kumimoji="1" lang="en-US" altLang="zh-TW" sz="2000" dirty="0" smtClean="0"/>
          </a:p>
        </p:txBody>
      </p:sp>
      <p:sp>
        <p:nvSpPr>
          <p:cNvPr id="6" name="文字方塊 5"/>
          <p:cNvSpPr txBox="1"/>
          <p:nvPr/>
        </p:nvSpPr>
        <p:spPr>
          <a:xfrm>
            <a:off x="4926486" y="950557"/>
            <a:ext cx="4217514" cy="430887"/>
          </a:xfrm>
          <a:prstGeom prst="rect">
            <a:avLst/>
          </a:prstGeom>
          <a:noFill/>
        </p:spPr>
        <p:txBody>
          <a:bodyPr wrap="square" rtlCol="0">
            <a:spAutoFit/>
          </a:bodyPr>
          <a:lstStyle/>
          <a:p>
            <a:pPr lvl="1">
              <a:buSzPct val="60000"/>
            </a:pPr>
            <a:r>
              <a:rPr kumimoji="1" lang="en-US" altLang="zh-TW" sz="2200" i="1" dirty="0" smtClean="0">
                <a:solidFill>
                  <a:srgbClr val="FFCC01"/>
                </a:solidFill>
              </a:rPr>
              <a:t>-    </a:t>
            </a:r>
            <a:r>
              <a:rPr kumimoji="1" lang="en-US" altLang="zh-CN" sz="2200" i="1" dirty="0" smtClean="0">
                <a:solidFill>
                  <a:srgbClr val="FFCC01"/>
                </a:solidFill>
              </a:rPr>
              <a:t>Numerical Analysis</a:t>
            </a:r>
            <a:endParaRPr lang="en-US" altLang="zh-TW" sz="2200" dirty="0">
              <a:solidFill>
                <a:srgbClr val="FFCC01"/>
              </a:solidFill>
            </a:endParaRPr>
          </a:p>
        </p:txBody>
      </p:sp>
    </p:spTree>
    <p:extLst>
      <p:ext uri="{BB962C8B-B14F-4D97-AF65-F5344CB8AC3E}">
        <p14:creationId xmlns:p14="http://schemas.microsoft.com/office/powerpoint/2010/main" val="420216738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5" name="文字方塊 4"/>
          <p:cNvSpPr txBox="1"/>
          <p:nvPr/>
        </p:nvSpPr>
        <p:spPr>
          <a:xfrm>
            <a:off x="4926486" y="950557"/>
            <a:ext cx="4217514" cy="430887"/>
          </a:xfrm>
          <a:prstGeom prst="rect">
            <a:avLst/>
          </a:prstGeom>
          <a:noFill/>
        </p:spPr>
        <p:txBody>
          <a:bodyPr wrap="square" rtlCol="0">
            <a:spAutoFit/>
          </a:bodyPr>
          <a:lstStyle/>
          <a:p>
            <a:pPr lvl="1">
              <a:buSzPct val="60000"/>
            </a:pPr>
            <a:r>
              <a:rPr kumimoji="1" lang="en-US" altLang="zh-TW" sz="2200" i="1" dirty="0" smtClean="0">
                <a:solidFill>
                  <a:srgbClr val="FFCC01"/>
                </a:solidFill>
              </a:rPr>
              <a:t>-    </a:t>
            </a:r>
            <a:r>
              <a:rPr kumimoji="1" lang="en-US" altLang="zh-CN" sz="2200" i="1" dirty="0" smtClean="0">
                <a:solidFill>
                  <a:srgbClr val="FFCC01"/>
                </a:solidFill>
              </a:rPr>
              <a:t>Sentiment Analysis</a:t>
            </a:r>
            <a:endParaRPr lang="en-US" altLang="zh-TW" sz="2200" dirty="0">
              <a:solidFill>
                <a:srgbClr val="FFCC01"/>
              </a:solidFill>
            </a:endParaRPr>
          </a:p>
        </p:txBody>
      </p:sp>
      <p:sp>
        <p:nvSpPr>
          <p:cNvPr id="7" name="文字方塊 6"/>
          <p:cNvSpPr txBox="1"/>
          <p:nvPr/>
        </p:nvSpPr>
        <p:spPr>
          <a:xfrm>
            <a:off x="2003932" y="2187366"/>
            <a:ext cx="5828113" cy="369332"/>
          </a:xfrm>
          <a:prstGeom prst="rect">
            <a:avLst/>
          </a:prstGeom>
          <a:noFill/>
        </p:spPr>
        <p:txBody>
          <a:bodyPr wrap="none" rtlCol="0">
            <a:spAutoFit/>
          </a:bodyPr>
          <a:lstStyle/>
          <a:p>
            <a:r>
              <a:rPr kumimoji="1" lang="en-US" altLang="zh-TW" b="1" dirty="0"/>
              <a:t>Avg. Sentiment of Individual Product vs. Product Ratings</a:t>
            </a:r>
            <a:endParaRPr kumimoji="1" lang="zh-TW" altLang="en-US" b="1" dirty="0"/>
          </a:p>
        </p:txBody>
      </p:sp>
      <p:sp>
        <p:nvSpPr>
          <p:cNvPr id="10" name="內容版面配置區 2"/>
          <p:cNvSpPr txBox="1">
            <a:spLocks/>
          </p:cNvSpPr>
          <p:nvPr/>
        </p:nvSpPr>
        <p:spPr>
          <a:xfrm>
            <a:off x="457199" y="1567490"/>
            <a:ext cx="8515533" cy="1841665"/>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kumimoji="1" lang="en-US" altLang="zh-TW" sz="2400" b="1" dirty="0" smtClean="0"/>
              <a:t>Aim:   </a:t>
            </a:r>
            <a:r>
              <a:rPr kumimoji="1" lang="en-US" altLang="zh-TW" sz="2000" dirty="0"/>
              <a:t>To find out the relation between review sentiments and </a:t>
            </a:r>
            <a:r>
              <a:rPr kumimoji="1" lang="en-US" altLang="zh-TW" sz="2000" dirty="0" smtClean="0"/>
              <a:t>rankings.</a:t>
            </a:r>
            <a:endParaRPr kumimoji="1" lang="en-US" altLang="zh-TW" sz="2000" dirty="0" smtClean="0"/>
          </a:p>
        </p:txBody>
      </p:sp>
      <p:pic>
        <p:nvPicPr>
          <p:cNvPr id="3" name="圖片 2" descr="QQ20161115-10@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277" y="2556698"/>
            <a:ext cx="6579623" cy="4208662"/>
          </a:xfrm>
          <a:prstGeom prst="rect">
            <a:avLst/>
          </a:prstGeom>
        </p:spPr>
      </p:pic>
    </p:spTree>
    <p:extLst>
      <p:ext uri="{BB962C8B-B14F-4D97-AF65-F5344CB8AC3E}">
        <p14:creationId xmlns:p14="http://schemas.microsoft.com/office/powerpoint/2010/main" val="4678293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3" name="內容版面配置區 2"/>
          <p:cNvSpPr>
            <a:spLocks noGrp="1"/>
          </p:cNvSpPr>
          <p:nvPr>
            <p:ph idx="1"/>
          </p:nvPr>
        </p:nvSpPr>
        <p:spPr>
          <a:xfrm>
            <a:off x="457200" y="1567489"/>
            <a:ext cx="8686800" cy="4976746"/>
          </a:xfrm>
        </p:spPr>
        <p:txBody>
          <a:bodyPr>
            <a:normAutofit/>
          </a:bodyPr>
          <a:lstStyle/>
          <a:p>
            <a:r>
              <a:rPr kumimoji="1" lang="en-US" altLang="zh-TW" sz="2400" b="1" dirty="0" smtClean="0"/>
              <a:t>Inferences from numeric analysis:   </a:t>
            </a:r>
          </a:p>
          <a:p>
            <a:pPr lvl="1"/>
            <a:endParaRPr kumimoji="1" lang="en-US" altLang="zh-TW" sz="1600" b="1" dirty="0"/>
          </a:p>
          <a:p>
            <a:pPr lvl="1"/>
            <a:r>
              <a:rPr kumimoji="1" lang="en-US" altLang="zh-TW" sz="2000" b="1" dirty="0" smtClean="0"/>
              <a:t>Top 4 brands</a:t>
            </a:r>
          </a:p>
          <a:p>
            <a:pPr marL="768096" lvl="2" indent="0">
              <a:buClr>
                <a:schemeClr val="accent3">
                  <a:lumMod val="75000"/>
                </a:schemeClr>
              </a:buClr>
              <a:buNone/>
            </a:pPr>
            <a:r>
              <a:rPr kumimoji="1" lang="en-US" altLang="zh-TW" sz="1600" b="1" dirty="0" smtClean="0">
                <a:solidFill>
                  <a:schemeClr val="accent3">
                    <a:lumMod val="75000"/>
                  </a:schemeClr>
                </a:solidFill>
              </a:rPr>
              <a:t>1. </a:t>
            </a:r>
            <a:r>
              <a:rPr kumimoji="1" lang="en-US" altLang="zh-TW" sz="1600" dirty="0" smtClean="0"/>
              <a:t>Trojan         </a:t>
            </a:r>
            <a:r>
              <a:rPr kumimoji="1" lang="en-US" altLang="zh-TW" sz="1600" b="1" dirty="0" smtClean="0">
                <a:solidFill>
                  <a:srgbClr val="D9253E"/>
                </a:solidFill>
              </a:rPr>
              <a:t> 2. </a:t>
            </a:r>
            <a:r>
              <a:rPr kumimoji="1" lang="en-US" altLang="zh-TW" sz="1600" dirty="0" smtClean="0"/>
              <a:t>Durex          </a:t>
            </a:r>
            <a:r>
              <a:rPr kumimoji="1" lang="en-US" altLang="zh-TW" sz="1600" b="1" dirty="0" smtClean="0">
                <a:solidFill>
                  <a:srgbClr val="D9253E"/>
                </a:solidFill>
              </a:rPr>
              <a:t>3.</a:t>
            </a:r>
            <a:r>
              <a:rPr kumimoji="1" lang="en-US" altLang="zh-TW" sz="1600" dirty="0" smtClean="0"/>
              <a:t> Lifestyles          </a:t>
            </a:r>
            <a:r>
              <a:rPr kumimoji="1" lang="en-US" altLang="zh-TW" sz="1600" b="1" dirty="0" smtClean="0">
                <a:solidFill>
                  <a:srgbClr val="D9253E"/>
                </a:solidFill>
              </a:rPr>
              <a:t>4.</a:t>
            </a:r>
            <a:r>
              <a:rPr kumimoji="1" lang="en-US" altLang="zh-TW" sz="1600" dirty="0" smtClean="0"/>
              <a:t> OKAMOTO          </a:t>
            </a:r>
          </a:p>
          <a:p>
            <a:pPr lvl="1"/>
            <a:r>
              <a:rPr kumimoji="1" lang="en-US" altLang="zh-TW" sz="2000" b="1" dirty="0" smtClean="0"/>
              <a:t>Rating distribution</a:t>
            </a:r>
          </a:p>
          <a:p>
            <a:pPr lvl="2"/>
            <a:r>
              <a:rPr kumimoji="1" lang="en-US" altLang="zh-TW" sz="1600" dirty="0" smtClean="0"/>
              <a:t>Median: 4.1</a:t>
            </a:r>
          </a:p>
          <a:p>
            <a:pPr lvl="2"/>
            <a:r>
              <a:rPr kumimoji="1" lang="en-US" altLang="zh-TW" sz="1600" dirty="0" smtClean="0"/>
              <a:t>Perfect </a:t>
            </a:r>
            <a:r>
              <a:rPr kumimoji="1" lang="en-US" altLang="zh-TW" sz="1600" dirty="0"/>
              <a:t>rating of 5 is most popular for </a:t>
            </a:r>
            <a:r>
              <a:rPr kumimoji="1" lang="en-US" altLang="zh-TW" sz="1600" dirty="0" smtClean="0"/>
              <a:t>products</a:t>
            </a:r>
          </a:p>
          <a:p>
            <a:pPr lvl="2"/>
            <a:r>
              <a:rPr kumimoji="1" lang="en-US" altLang="zh-TW" sz="1600" dirty="0" smtClean="0"/>
              <a:t>Local </a:t>
            </a:r>
            <a:r>
              <a:rPr kumimoji="1" lang="en-US" altLang="zh-TW" sz="1600" dirty="0"/>
              <a:t>maxima at the midpoint between each discrete value </a:t>
            </a:r>
            <a:endParaRPr kumimoji="1" lang="en-US" altLang="zh-TW" sz="1600" dirty="0" smtClean="0"/>
          </a:p>
          <a:p>
            <a:pPr marL="768096" lvl="2" indent="0">
              <a:buNone/>
            </a:pPr>
            <a:r>
              <a:rPr kumimoji="1" lang="en-US" altLang="zh-TW" sz="1600" dirty="0"/>
              <a:t>	</a:t>
            </a:r>
            <a:r>
              <a:rPr kumimoji="1" lang="en-US" altLang="zh-TW" sz="1600" dirty="0" smtClean="0"/>
              <a:t>	</a:t>
            </a:r>
            <a:r>
              <a:rPr kumimoji="1" lang="en-US" altLang="zh-TW" sz="1400" i="1" dirty="0" smtClean="0"/>
              <a:t>(</a:t>
            </a:r>
            <a:r>
              <a:rPr kumimoji="1" lang="en-US" altLang="zh-TW" sz="1400" i="1" dirty="0"/>
              <a:t>i.e. 3.5 stars and 4.5 stars are surprisingly common ratings</a:t>
            </a:r>
            <a:r>
              <a:rPr kumimoji="1" lang="en-US" altLang="zh-TW" sz="1400" i="1" dirty="0" smtClean="0"/>
              <a:t>)</a:t>
            </a:r>
            <a:endParaRPr kumimoji="1" lang="en-US" altLang="zh-TW" sz="1600" dirty="0" smtClean="0"/>
          </a:p>
          <a:p>
            <a:pPr lvl="1"/>
            <a:r>
              <a:rPr kumimoji="1" lang="en-US" altLang="zh-TW" sz="2000" b="1" dirty="0" smtClean="0"/>
              <a:t>Rating </a:t>
            </a:r>
            <a:r>
              <a:rPr kumimoji="1" lang="en-US" altLang="zh-TW" sz="2000" b="1" dirty="0" smtClean="0">
                <a:latin typeface="Wingdings"/>
                <a:ea typeface="Wingdings"/>
                <a:cs typeface="Wingdings"/>
                <a:sym typeface="Wingdings"/>
              </a:rPr>
              <a:t></a:t>
            </a:r>
            <a:r>
              <a:rPr kumimoji="1" lang="en-US" altLang="zh-TW" sz="2000" b="1" dirty="0">
                <a:sym typeface="Wingdings"/>
              </a:rPr>
              <a:t> </a:t>
            </a:r>
            <a:r>
              <a:rPr kumimoji="1" lang="en-US" altLang="zh-TW" sz="2000" b="1" dirty="0" smtClean="0">
                <a:sym typeface="Wingdings"/>
              </a:rPr>
              <a:t>   --&gt;</a:t>
            </a:r>
            <a:r>
              <a:rPr kumimoji="1" lang="en-US" altLang="zh-TW" sz="2000" b="1" dirty="0" smtClean="0"/>
              <a:t>    Rank </a:t>
            </a:r>
            <a:r>
              <a:rPr kumimoji="1" lang="en-US" altLang="zh-TW" sz="1600" b="1" dirty="0" smtClean="0">
                <a:latin typeface="Wingdings"/>
                <a:ea typeface="Wingdings"/>
                <a:cs typeface="Wingdings"/>
                <a:sym typeface="Wingdings"/>
              </a:rPr>
              <a:t></a:t>
            </a:r>
            <a:r>
              <a:rPr kumimoji="1" lang="en-US" altLang="zh-TW" sz="1600" i="1" dirty="0">
                <a:sym typeface="Wingdings"/>
              </a:rPr>
              <a:t> </a:t>
            </a:r>
            <a:r>
              <a:rPr kumimoji="1" lang="en-US" altLang="zh-TW" sz="1600" i="1" dirty="0" smtClean="0">
                <a:sym typeface="Wingdings"/>
              </a:rPr>
              <a:t>    </a:t>
            </a:r>
            <a:r>
              <a:rPr kumimoji="1" lang="en-US" altLang="zh-TW" sz="1600" i="1" dirty="0" smtClean="0"/>
              <a:t> (</a:t>
            </a:r>
            <a:r>
              <a:rPr kumimoji="1" lang="en-US" altLang="zh-TW" sz="1600" i="1" dirty="0" err="1" smtClean="0"/>
              <a:t>corr</a:t>
            </a:r>
            <a:r>
              <a:rPr kumimoji="1" lang="en-US" altLang="zh-TW" sz="1600" i="1" dirty="0" smtClean="0"/>
              <a:t> = -0.1)</a:t>
            </a:r>
          </a:p>
          <a:p>
            <a:pPr lvl="1"/>
            <a:r>
              <a:rPr kumimoji="1" lang="en-US" altLang="zh-TW" sz="2000" b="1" dirty="0" smtClean="0"/>
              <a:t>The Zoomed-In area</a:t>
            </a:r>
          </a:p>
          <a:p>
            <a:pPr lvl="2"/>
            <a:r>
              <a:rPr kumimoji="1" lang="en-US" altLang="zh-TW" sz="1600" dirty="0" smtClean="0"/>
              <a:t>A bundle of variables that, </a:t>
            </a:r>
            <a:r>
              <a:rPr kumimoji="1" lang="en-US" altLang="zh-CN" sz="1600" dirty="0" smtClean="0"/>
              <a:t>taken </a:t>
            </a:r>
            <a:r>
              <a:rPr kumimoji="1" lang="en-US" altLang="zh-TW" sz="1600" dirty="0" smtClean="0"/>
              <a:t>together, might boost the rank of the product</a:t>
            </a:r>
          </a:p>
          <a:p>
            <a:pPr lvl="1"/>
            <a:r>
              <a:rPr kumimoji="1" lang="en-US" altLang="zh-TW" sz="2000" b="1" dirty="0" smtClean="0"/>
              <a:t>Sentiment of customer reviews</a:t>
            </a:r>
          </a:p>
          <a:p>
            <a:pPr lvl="2"/>
            <a:r>
              <a:rPr kumimoji="1" lang="en-US" altLang="zh-TW" sz="1600" dirty="0" smtClean="0"/>
              <a:t>Sentiment </a:t>
            </a:r>
            <a:r>
              <a:rPr kumimoji="1" lang="en-US" altLang="zh-TW" sz="1600" dirty="0"/>
              <a:t>scores are </a:t>
            </a:r>
            <a:r>
              <a:rPr kumimoji="1" lang="en-US" altLang="zh-TW" sz="1600" dirty="0" smtClean="0"/>
              <a:t>correlated </a:t>
            </a:r>
            <a:r>
              <a:rPr kumimoji="1" lang="en-US" altLang="zh-TW" sz="1600" dirty="0"/>
              <a:t>with positive </a:t>
            </a:r>
            <a:r>
              <a:rPr kumimoji="1" lang="en-US" altLang="zh-TW" sz="1600" dirty="0" smtClean="0"/>
              <a:t>ratings </a:t>
            </a:r>
          </a:p>
          <a:p>
            <a:pPr marL="768096" lvl="2" indent="0">
              <a:buNone/>
            </a:pPr>
            <a:r>
              <a:rPr kumimoji="1" lang="en-US" altLang="zh-TW" sz="1600" dirty="0" smtClean="0"/>
              <a:t>		</a:t>
            </a:r>
            <a:r>
              <a:rPr kumimoji="1" lang="en-US" altLang="zh-TW" sz="1400" i="1" dirty="0" smtClean="0"/>
              <a:t>(i.e. the higher the sentiment score, the more likely a product would be ranked high)</a:t>
            </a:r>
          </a:p>
          <a:p>
            <a:pPr lvl="2">
              <a:buClr>
                <a:schemeClr val="accent3">
                  <a:lumMod val="75000"/>
                </a:schemeClr>
              </a:buClr>
              <a:buFont typeface="Wingdings" charset="2"/>
              <a:buChar char="n"/>
            </a:pPr>
            <a:endParaRPr kumimoji="1" lang="en-US" altLang="zh-TW" sz="1200" dirty="0" smtClean="0"/>
          </a:p>
        </p:txBody>
      </p:sp>
      <p:sp>
        <p:nvSpPr>
          <p:cNvPr id="5" name="文字方塊 4"/>
          <p:cNvSpPr txBox="1"/>
          <p:nvPr/>
        </p:nvSpPr>
        <p:spPr>
          <a:xfrm>
            <a:off x="4926486" y="950557"/>
            <a:ext cx="3760314" cy="477054"/>
          </a:xfrm>
          <a:prstGeom prst="rect">
            <a:avLst/>
          </a:prstGeom>
          <a:noFill/>
        </p:spPr>
        <p:txBody>
          <a:bodyPr wrap="square" rtlCol="0">
            <a:spAutoFit/>
          </a:bodyPr>
          <a:lstStyle/>
          <a:p>
            <a:pPr lvl="1">
              <a:buSzPct val="60000"/>
            </a:pPr>
            <a:r>
              <a:rPr kumimoji="1" lang="en-US" altLang="zh-TW" sz="2500" i="1" dirty="0" smtClean="0">
                <a:solidFill>
                  <a:srgbClr val="FFCC01"/>
                </a:solidFill>
              </a:rPr>
              <a:t>-    </a:t>
            </a:r>
            <a:r>
              <a:rPr lang="en-US" altLang="zh-TW" sz="1900" dirty="0" smtClean="0">
                <a:solidFill>
                  <a:srgbClr val="FFCC01"/>
                </a:solidFill>
              </a:rPr>
              <a:t>Text Mining on “NAME”</a:t>
            </a:r>
            <a:endParaRPr lang="en-US" altLang="zh-TW" sz="1900" dirty="0">
              <a:solidFill>
                <a:srgbClr val="FFCC01"/>
              </a:solidFill>
            </a:endParaRPr>
          </a:p>
        </p:txBody>
      </p:sp>
    </p:spTree>
    <p:extLst>
      <p:ext uri="{BB962C8B-B14F-4D97-AF65-F5344CB8AC3E}">
        <p14:creationId xmlns:p14="http://schemas.microsoft.com/office/powerpoint/2010/main" val="320669690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3" name="內容版面配置區 2"/>
          <p:cNvSpPr>
            <a:spLocks noGrp="1"/>
          </p:cNvSpPr>
          <p:nvPr>
            <p:ph idx="1"/>
          </p:nvPr>
        </p:nvSpPr>
        <p:spPr>
          <a:xfrm>
            <a:off x="457200" y="1567489"/>
            <a:ext cx="8686800" cy="4618955"/>
          </a:xfrm>
        </p:spPr>
        <p:txBody>
          <a:bodyPr>
            <a:normAutofit/>
          </a:bodyPr>
          <a:lstStyle/>
          <a:p>
            <a:r>
              <a:rPr kumimoji="1" lang="en-US" altLang="zh-TW" sz="2400" b="1" dirty="0" smtClean="0"/>
              <a:t>Target</a:t>
            </a:r>
            <a:r>
              <a:rPr kumimoji="1" lang="en-US" altLang="zh-TW" sz="2000" b="1" dirty="0" smtClean="0"/>
              <a:t>:   </a:t>
            </a:r>
            <a:r>
              <a:rPr kumimoji="1" lang="en-US" altLang="zh-TW" sz="2000" dirty="0" smtClean="0"/>
              <a:t> </a:t>
            </a:r>
            <a:r>
              <a:rPr kumimoji="1" lang="en-US" altLang="zh-TW" sz="1900" dirty="0" smtClean="0"/>
              <a:t>Numeric Variables </a:t>
            </a:r>
          </a:p>
          <a:p>
            <a:endParaRPr kumimoji="1" lang="en-US" altLang="zh-TW" sz="2400" dirty="0" smtClean="0"/>
          </a:p>
          <a:p>
            <a:endParaRPr kumimoji="1" lang="en-US" altLang="zh-TW" sz="2400" dirty="0" smtClean="0"/>
          </a:p>
          <a:p>
            <a:r>
              <a:rPr kumimoji="1" lang="en-US" altLang="zh-TW" sz="2400" b="1" dirty="0" smtClean="0"/>
              <a:t>Aim</a:t>
            </a:r>
            <a:r>
              <a:rPr kumimoji="1" lang="en-US" altLang="zh-TW" sz="2400" b="1" dirty="0" smtClean="0"/>
              <a:t>:</a:t>
            </a:r>
            <a:endParaRPr kumimoji="1" lang="en-US" altLang="zh-TW" sz="2000" dirty="0" smtClean="0"/>
          </a:p>
          <a:p>
            <a:pPr lvl="1">
              <a:buClr>
                <a:schemeClr val="accent3">
                  <a:lumMod val="75000"/>
                </a:schemeClr>
              </a:buClr>
              <a:buSzPct val="80000"/>
              <a:buFont typeface="Wingdings" charset="2"/>
              <a:buChar char="n"/>
            </a:pPr>
            <a:r>
              <a:rPr kumimoji="1" lang="en-US" altLang="zh-TW" sz="2000" dirty="0" smtClean="0"/>
              <a:t>To fit a multiple regression model on product rating.</a:t>
            </a:r>
          </a:p>
          <a:p>
            <a:pPr marL="800100" lvl="1" indent="-342900">
              <a:buFont typeface="+mj-lt"/>
              <a:buAutoNum type="alphaLcPeriod"/>
            </a:pPr>
            <a:endParaRPr kumimoji="1" lang="en-US" altLang="zh-TW" sz="2000" dirty="0" smtClean="0"/>
          </a:p>
          <a:p>
            <a:r>
              <a:rPr kumimoji="1" lang="en-US" altLang="zh-TW" sz="2400" b="1" dirty="0" smtClean="0"/>
              <a:t>Result</a:t>
            </a:r>
            <a:r>
              <a:rPr kumimoji="1" lang="en-US" altLang="zh-TW" sz="2000" b="1" dirty="0" smtClean="0"/>
              <a:t>:</a:t>
            </a:r>
            <a:endParaRPr kumimoji="1" lang="en-US" altLang="zh-TW" sz="2400" dirty="0"/>
          </a:p>
          <a:p>
            <a:pPr lvl="1">
              <a:buClr>
                <a:schemeClr val="accent3">
                  <a:lumMod val="75000"/>
                </a:schemeClr>
              </a:buClr>
              <a:buSzPct val="80000"/>
              <a:buFont typeface="Wingdings" charset="2"/>
              <a:buChar char="n"/>
            </a:pPr>
            <a:r>
              <a:rPr kumimoji="1" lang="en-US" altLang="zh-TW" sz="2000" dirty="0" smtClean="0"/>
              <a:t>A MLR model is created: </a:t>
            </a:r>
          </a:p>
          <a:p>
            <a:pPr lvl="2">
              <a:buClr>
                <a:schemeClr val="accent3">
                  <a:lumMod val="75000"/>
                </a:schemeClr>
              </a:buClr>
              <a:buSzPct val="70000"/>
              <a:buFont typeface="Wingdings" charset="2"/>
              <a:buChar char="p"/>
            </a:pPr>
            <a:r>
              <a:rPr kumimoji="1" lang="en-US" altLang="zh-TW" sz="1600" dirty="0"/>
              <a:t>P</a:t>
            </a:r>
            <a:r>
              <a:rPr kumimoji="1" lang="en-US" altLang="zh-TW" sz="1600" dirty="0" smtClean="0"/>
              <a:t>-value: 	&lt; 2.2e-16</a:t>
            </a:r>
          </a:p>
          <a:p>
            <a:pPr lvl="2">
              <a:buClr>
                <a:schemeClr val="accent3">
                  <a:lumMod val="75000"/>
                </a:schemeClr>
              </a:buClr>
              <a:buSzPct val="70000"/>
              <a:buFont typeface="Wingdings" charset="2"/>
              <a:buChar char="p"/>
            </a:pPr>
            <a:r>
              <a:rPr kumimoji="1" lang="en-US" altLang="zh-TW" sz="1600" dirty="0" smtClean="0"/>
              <a:t>Multiple r-squared score:     0.5629</a:t>
            </a:r>
          </a:p>
          <a:p>
            <a:pPr lvl="2">
              <a:buClr>
                <a:schemeClr val="accent3">
                  <a:lumMod val="75000"/>
                </a:schemeClr>
              </a:buClr>
              <a:buSzPct val="70000"/>
              <a:buFont typeface="Wingdings" charset="2"/>
              <a:buChar char="p"/>
            </a:pPr>
            <a:r>
              <a:rPr kumimoji="1" lang="en-US" altLang="zh-TW" sz="1600" dirty="0" smtClean="0"/>
              <a:t>VIF:     max = 3.8</a:t>
            </a:r>
            <a:endParaRPr kumimoji="1" lang="en-US" altLang="zh-TW" sz="1600" dirty="0"/>
          </a:p>
          <a:p>
            <a:pPr marL="457200" lvl="1" indent="0">
              <a:buNone/>
            </a:pPr>
            <a:endParaRPr kumimoji="1" lang="en-US" altLang="zh-TW" sz="2000" dirty="0"/>
          </a:p>
          <a:p>
            <a:pPr marL="800100" lvl="1" indent="-342900">
              <a:buFont typeface="+mj-lt"/>
              <a:buAutoNum type="alphaLcPeriod"/>
            </a:pPr>
            <a:endParaRPr kumimoji="1" lang="en-US" altLang="zh-TW" sz="2000" dirty="0" smtClean="0"/>
          </a:p>
          <a:p>
            <a:pPr marL="800100" lvl="1" indent="-342900">
              <a:buFont typeface="+mj-lt"/>
              <a:buAutoNum type="alphaLcPeriod"/>
            </a:pPr>
            <a:endParaRPr kumimoji="1" lang="en-US" altLang="zh-TW" sz="2000" dirty="0"/>
          </a:p>
        </p:txBody>
      </p:sp>
      <p:sp>
        <p:nvSpPr>
          <p:cNvPr id="5" name="文字方塊 4"/>
          <p:cNvSpPr txBox="1"/>
          <p:nvPr/>
        </p:nvSpPr>
        <p:spPr>
          <a:xfrm>
            <a:off x="4926486" y="950557"/>
            <a:ext cx="4217514" cy="430887"/>
          </a:xfrm>
          <a:prstGeom prst="rect">
            <a:avLst/>
          </a:prstGeom>
          <a:noFill/>
        </p:spPr>
        <p:txBody>
          <a:bodyPr wrap="square" rtlCol="0">
            <a:spAutoFit/>
          </a:bodyPr>
          <a:lstStyle/>
          <a:p>
            <a:pPr lvl="1">
              <a:buSzPct val="60000"/>
            </a:pPr>
            <a:r>
              <a:rPr kumimoji="1" lang="en-US" altLang="zh-TW" sz="2200" i="1" dirty="0" smtClean="0">
                <a:solidFill>
                  <a:srgbClr val="FFCC01"/>
                </a:solidFill>
              </a:rPr>
              <a:t>-    </a:t>
            </a:r>
            <a:r>
              <a:rPr kumimoji="1" lang="en-US" altLang="zh-CN" sz="2200" i="1" dirty="0" smtClean="0">
                <a:solidFill>
                  <a:srgbClr val="FFCC01"/>
                </a:solidFill>
              </a:rPr>
              <a:t>Predictive Model Fitting</a:t>
            </a:r>
            <a:endParaRPr lang="en-US" altLang="zh-TW" sz="2200" dirty="0">
              <a:solidFill>
                <a:srgbClr val="FFCC01"/>
              </a:solidFill>
            </a:endParaRPr>
          </a:p>
        </p:txBody>
      </p:sp>
    </p:spTree>
    <p:extLst>
      <p:ext uri="{BB962C8B-B14F-4D97-AF65-F5344CB8AC3E}">
        <p14:creationId xmlns:p14="http://schemas.microsoft.com/office/powerpoint/2010/main" val="29843228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39754" y="2331192"/>
            <a:ext cx="2299565" cy="630942"/>
          </a:xfrm>
          <a:prstGeom prst="rect">
            <a:avLst/>
          </a:prstGeom>
        </p:spPr>
        <p:txBody>
          <a:bodyPr wrap="none">
            <a:spAutoFit/>
          </a:bodyPr>
          <a:lstStyle/>
          <a:p>
            <a:pPr>
              <a:buSzPct val="90000"/>
            </a:pPr>
            <a:r>
              <a:rPr lang="en-US" altLang="zh-TW" sz="3500" b="1" dirty="0" smtClean="0"/>
              <a:t>Conclusion</a:t>
            </a:r>
            <a:endParaRPr lang="en-US" altLang="zh-TW" sz="3500" b="1" dirty="0"/>
          </a:p>
        </p:txBody>
      </p:sp>
    </p:spTree>
    <p:extLst>
      <p:ext uri="{BB962C8B-B14F-4D97-AF65-F5344CB8AC3E}">
        <p14:creationId xmlns:p14="http://schemas.microsoft.com/office/powerpoint/2010/main" val="30777054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sz="3500" dirty="0" smtClean="0"/>
              <a:t>4.</a:t>
            </a:r>
            <a:r>
              <a:rPr lang="zh-CN" altLang="en-US" sz="3500" dirty="0" smtClean="0"/>
              <a:t> </a:t>
            </a:r>
            <a:r>
              <a:rPr lang="en-US" altLang="zh-CN" sz="3500" dirty="0" smtClean="0"/>
              <a:t>Conclusion</a:t>
            </a:r>
            <a:endParaRPr lang="en-US" altLang="zh-TW" sz="3500" dirty="0"/>
          </a:p>
        </p:txBody>
      </p:sp>
      <p:sp>
        <p:nvSpPr>
          <p:cNvPr id="5" name="文字方塊 4"/>
          <p:cNvSpPr txBox="1"/>
          <p:nvPr/>
        </p:nvSpPr>
        <p:spPr>
          <a:xfrm>
            <a:off x="4926486" y="950557"/>
            <a:ext cx="4217514" cy="430887"/>
          </a:xfrm>
          <a:prstGeom prst="rect">
            <a:avLst/>
          </a:prstGeom>
          <a:noFill/>
        </p:spPr>
        <p:txBody>
          <a:bodyPr wrap="square" rtlCol="0">
            <a:spAutoFit/>
          </a:bodyPr>
          <a:lstStyle/>
          <a:p>
            <a:pPr lvl="1">
              <a:buSzPct val="60000"/>
            </a:pPr>
            <a:r>
              <a:rPr kumimoji="1" lang="en-US" altLang="zh-TW" sz="2200" i="1" dirty="0" smtClean="0">
                <a:solidFill>
                  <a:srgbClr val="FFCC01"/>
                </a:solidFill>
              </a:rPr>
              <a:t>-    </a:t>
            </a:r>
            <a:r>
              <a:rPr kumimoji="1" lang="en-US" altLang="zh-CN" sz="2200" i="1" dirty="0" smtClean="0">
                <a:solidFill>
                  <a:srgbClr val="FFCC01"/>
                </a:solidFill>
              </a:rPr>
              <a:t>Summary &amp; Outlook </a:t>
            </a:r>
            <a:endParaRPr lang="en-US" altLang="zh-TW" sz="2200" dirty="0">
              <a:solidFill>
                <a:srgbClr val="FFCC01"/>
              </a:solidFill>
            </a:endParaRPr>
          </a:p>
        </p:txBody>
      </p:sp>
      <p:sp>
        <p:nvSpPr>
          <p:cNvPr id="6" name="內容版面配置區 2"/>
          <p:cNvSpPr>
            <a:spLocks noGrp="1"/>
          </p:cNvSpPr>
          <p:nvPr>
            <p:ph idx="1"/>
          </p:nvPr>
        </p:nvSpPr>
        <p:spPr>
          <a:xfrm>
            <a:off x="0" y="1567490"/>
            <a:ext cx="9144000" cy="5100416"/>
          </a:xfrm>
        </p:spPr>
        <p:txBody>
          <a:bodyPr>
            <a:normAutofit fontScale="92500" lnSpcReduction="20000"/>
          </a:bodyPr>
          <a:lstStyle/>
          <a:p>
            <a:r>
              <a:rPr kumimoji="1" lang="en-US" altLang="zh-TW" sz="2200" b="1" dirty="0" smtClean="0"/>
              <a:t>Summary:</a:t>
            </a:r>
          </a:p>
          <a:p>
            <a:pPr lvl="1"/>
            <a:endParaRPr kumimoji="1" lang="en-US" altLang="zh-TW" sz="1800" dirty="0"/>
          </a:p>
          <a:p>
            <a:pPr lvl="1"/>
            <a:endParaRPr kumimoji="1" lang="en-US" altLang="zh-TW" sz="1800" dirty="0" smtClean="0"/>
          </a:p>
          <a:p>
            <a:pPr lvl="1"/>
            <a:endParaRPr kumimoji="1" lang="en-US" altLang="zh-TW" sz="1800" dirty="0" smtClean="0"/>
          </a:p>
          <a:p>
            <a:pPr lvl="1"/>
            <a:endParaRPr kumimoji="1" lang="en-US" altLang="zh-TW" sz="1800" dirty="0"/>
          </a:p>
          <a:p>
            <a:pPr lvl="1"/>
            <a:endParaRPr kumimoji="1" lang="en-US" altLang="zh-TW" sz="1800" dirty="0" smtClean="0"/>
          </a:p>
          <a:p>
            <a:pPr lvl="1"/>
            <a:endParaRPr kumimoji="1" lang="en-US" altLang="zh-TW" sz="1800" dirty="0"/>
          </a:p>
          <a:p>
            <a:pPr lvl="1"/>
            <a:endParaRPr kumimoji="1" lang="en-US" altLang="zh-TW" sz="1800" dirty="0" smtClean="0"/>
          </a:p>
          <a:p>
            <a:pPr lvl="1"/>
            <a:endParaRPr kumimoji="1" lang="en-US" altLang="zh-TW" sz="1800" dirty="0"/>
          </a:p>
          <a:p>
            <a:pPr lvl="1"/>
            <a:endParaRPr kumimoji="1" lang="en-US" altLang="zh-TW" sz="1800" dirty="0" smtClean="0"/>
          </a:p>
          <a:p>
            <a:endParaRPr kumimoji="1" lang="en-US" altLang="zh-TW" sz="2200" b="1" dirty="0" smtClean="0"/>
          </a:p>
          <a:p>
            <a:endParaRPr kumimoji="1" lang="en-US" altLang="zh-TW" sz="2200" b="1" dirty="0"/>
          </a:p>
          <a:p>
            <a:endParaRPr kumimoji="1" lang="en-US" altLang="zh-TW" sz="2200" b="1" dirty="0" smtClean="0"/>
          </a:p>
          <a:p>
            <a:endParaRPr kumimoji="1" lang="en-US" altLang="zh-TW" sz="2200" b="1" dirty="0" smtClean="0"/>
          </a:p>
          <a:p>
            <a:r>
              <a:rPr kumimoji="1" lang="en-US" altLang="zh-TW" sz="2200" b="1" dirty="0" smtClean="0"/>
              <a:t>Outlook:</a:t>
            </a:r>
            <a:endParaRPr kumimoji="1" lang="en-US" altLang="zh-TW" sz="2200" b="1" dirty="0"/>
          </a:p>
          <a:p>
            <a:pPr lvl="1"/>
            <a:r>
              <a:rPr kumimoji="1" lang="en-US" altLang="zh-TW" sz="1600" dirty="0"/>
              <a:t> M</a:t>
            </a:r>
            <a:r>
              <a:rPr kumimoji="1" lang="en-US" altLang="zh-TW" sz="1600" dirty="0" smtClean="0"/>
              <a:t>achine learning technique can be applied for classification and prediction.</a:t>
            </a:r>
          </a:p>
          <a:p>
            <a:pPr lvl="1"/>
            <a:r>
              <a:rPr kumimoji="1" lang="en-US" altLang="zh-TW" sz="1600" dirty="0" smtClean="0"/>
              <a:t>A/B testing in terms of products might reveal more information.</a:t>
            </a:r>
          </a:p>
          <a:p>
            <a:pPr lvl="1"/>
            <a:r>
              <a:rPr kumimoji="1" lang="en-US" altLang="zh-TW" sz="1600" dirty="0" smtClean="0"/>
              <a:t>Advance data mining techniques might be applied to detect fake/true reviews.</a:t>
            </a:r>
          </a:p>
          <a:p>
            <a:pPr lvl="1"/>
            <a:endParaRPr kumimoji="1" lang="en-US" altLang="zh-TW" sz="1800" dirty="0"/>
          </a:p>
          <a:p>
            <a:pPr lvl="1"/>
            <a:endParaRPr kumimoji="1" lang="en-US" altLang="zh-TW" sz="1800" dirty="0" smtClean="0"/>
          </a:p>
          <a:p>
            <a:endParaRPr kumimoji="1" lang="en-US" altLang="zh-TW" sz="2200" dirty="0"/>
          </a:p>
          <a:p>
            <a:endParaRPr kumimoji="1" lang="en-US" altLang="zh-TW" sz="2200" dirty="0" smtClean="0"/>
          </a:p>
        </p:txBody>
      </p:sp>
      <p:graphicFrame>
        <p:nvGraphicFramePr>
          <p:cNvPr id="8" name="資料圖表 7"/>
          <p:cNvGraphicFramePr/>
          <p:nvPr>
            <p:extLst>
              <p:ext uri="{D42A27DB-BD31-4B8C-83A1-F6EECF244321}">
                <p14:modId xmlns:p14="http://schemas.microsoft.com/office/powerpoint/2010/main" val="1823513432"/>
              </p:ext>
            </p:extLst>
          </p:nvPr>
        </p:nvGraphicFramePr>
        <p:xfrm>
          <a:off x="926353" y="1746786"/>
          <a:ext cx="7291294" cy="33753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51206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35558" y="2348926"/>
            <a:ext cx="3483909" cy="630942"/>
          </a:xfrm>
          <a:prstGeom prst="rect">
            <a:avLst/>
          </a:prstGeom>
        </p:spPr>
        <p:txBody>
          <a:bodyPr wrap="none">
            <a:spAutoFit/>
          </a:bodyPr>
          <a:lstStyle/>
          <a:p>
            <a:pPr>
              <a:buSzPct val="90000"/>
            </a:pPr>
            <a:r>
              <a:rPr lang="en-US" altLang="zh-TW" sz="3500" b="1" dirty="0"/>
              <a:t>Industry Analysis</a:t>
            </a:r>
          </a:p>
        </p:txBody>
      </p:sp>
    </p:spTree>
    <p:extLst>
      <p:ext uri="{BB962C8B-B14F-4D97-AF65-F5344CB8AC3E}">
        <p14:creationId xmlns:p14="http://schemas.microsoft.com/office/powerpoint/2010/main" val="17207284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3"/>
          <a:stretch>
            <a:fillRect/>
          </a:stretch>
        </p:blipFill>
        <p:spPr>
          <a:xfrm>
            <a:off x="1221620" y="3128506"/>
            <a:ext cx="6686296" cy="3513781"/>
          </a:xfrm>
          <a:prstGeom prst="rect">
            <a:avLst/>
          </a:prstGeom>
        </p:spPr>
      </p:pic>
      <p:sp>
        <p:nvSpPr>
          <p:cNvPr id="2" name="標題 1"/>
          <p:cNvSpPr>
            <a:spLocks noGrp="1"/>
          </p:cNvSpPr>
          <p:nvPr>
            <p:ph type="title"/>
          </p:nvPr>
        </p:nvSpPr>
        <p:spPr/>
        <p:txBody>
          <a:bodyPr/>
          <a:lstStyle/>
          <a:p>
            <a:r>
              <a:rPr kumimoji="1" lang="en-US" altLang="zh-TW" dirty="0" smtClean="0"/>
              <a:t>1. Industry Analysis</a:t>
            </a:r>
            <a:endParaRPr kumimoji="1" lang="zh-TW" altLang="en-US" dirty="0"/>
          </a:p>
        </p:txBody>
      </p:sp>
      <p:sp>
        <p:nvSpPr>
          <p:cNvPr id="3" name="內容版面配置區 2"/>
          <p:cNvSpPr>
            <a:spLocks noGrp="1"/>
          </p:cNvSpPr>
          <p:nvPr>
            <p:ph idx="1"/>
          </p:nvPr>
        </p:nvSpPr>
        <p:spPr>
          <a:xfrm>
            <a:off x="457200" y="1567490"/>
            <a:ext cx="8229600" cy="4625609"/>
          </a:xfrm>
        </p:spPr>
        <p:txBody>
          <a:bodyPr>
            <a:normAutofit/>
          </a:bodyPr>
          <a:lstStyle/>
          <a:p>
            <a:r>
              <a:rPr kumimoji="1" lang="en-US" altLang="zh-TW" sz="2200" b="1" dirty="0" smtClean="0"/>
              <a:t>Contraceptives market </a:t>
            </a:r>
            <a:r>
              <a:rPr kumimoji="1" lang="en-US" altLang="zh-TW" sz="2200" dirty="0" smtClean="0"/>
              <a:t>size was valued at </a:t>
            </a:r>
            <a:r>
              <a:rPr kumimoji="1" lang="en-US" altLang="zh-TW" sz="2200" u="sng" dirty="0" smtClean="0"/>
              <a:t>USD 19.8 billion </a:t>
            </a:r>
            <a:r>
              <a:rPr kumimoji="1" lang="en-US" altLang="zh-TW" sz="2200" dirty="0" smtClean="0"/>
              <a:t>in 2015, with forecast target exceeding USD 33 billion by 2023, at over 6.8% compound annual growth rate.</a:t>
            </a:r>
            <a:endParaRPr kumimoji="1" lang="zh-TW" altLang="en-US" sz="2200" dirty="0"/>
          </a:p>
        </p:txBody>
      </p:sp>
      <p:sp>
        <p:nvSpPr>
          <p:cNvPr id="5" name="文字方塊 4"/>
          <p:cNvSpPr txBox="1"/>
          <p:nvPr/>
        </p:nvSpPr>
        <p:spPr>
          <a:xfrm>
            <a:off x="5292104" y="931122"/>
            <a:ext cx="3114781" cy="477054"/>
          </a:xfrm>
          <a:prstGeom prst="rect">
            <a:avLst/>
          </a:prstGeom>
          <a:noFill/>
        </p:spPr>
        <p:txBody>
          <a:bodyPr wrap="square" rtlCol="0">
            <a:spAutoFit/>
          </a:bodyPr>
          <a:lstStyle/>
          <a:p>
            <a:r>
              <a:rPr kumimoji="1" lang="en-US" altLang="zh-TW" sz="2500" i="1" dirty="0" smtClean="0">
                <a:solidFill>
                  <a:srgbClr val="FFCC01"/>
                </a:solidFill>
              </a:rPr>
              <a:t>-    Macro Market</a:t>
            </a:r>
            <a:endParaRPr kumimoji="1" lang="zh-TW" altLang="en-US" sz="2500" i="1" dirty="0">
              <a:solidFill>
                <a:srgbClr val="FFCC01"/>
              </a:solidFill>
            </a:endParaRPr>
          </a:p>
        </p:txBody>
      </p:sp>
      <p:sp>
        <p:nvSpPr>
          <p:cNvPr id="7" name="文字方塊 6"/>
          <p:cNvSpPr txBox="1"/>
          <p:nvPr/>
        </p:nvSpPr>
        <p:spPr>
          <a:xfrm>
            <a:off x="648732" y="2905969"/>
            <a:ext cx="7758153" cy="338554"/>
          </a:xfrm>
          <a:prstGeom prst="rect">
            <a:avLst/>
          </a:prstGeom>
          <a:noFill/>
        </p:spPr>
        <p:txBody>
          <a:bodyPr wrap="none" rtlCol="0">
            <a:spAutoFit/>
          </a:bodyPr>
          <a:lstStyle/>
          <a:p>
            <a:pPr algn="ctr"/>
            <a:r>
              <a:rPr kumimoji="1" lang="en-US" altLang="zh-CN" sz="1600" b="1" dirty="0" smtClean="0"/>
              <a:t>North America contraceptive devices market size, by product, 2016-2023 (USD Million)</a:t>
            </a:r>
            <a:endParaRPr kumimoji="1" lang="zh-TW" altLang="en-US" sz="1600" b="1" dirty="0"/>
          </a:p>
        </p:txBody>
      </p:sp>
      <p:sp>
        <p:nvSpPr>
          <p:cNvPr id="8" name="文字方塊 7"/>
          <p:cNvSpPr txBox="1"/>
          <p:nvPr/>
        </p:nvSpPr>
        <p:spPr>
          <a:xfrm>
            <a:off x="6095591" y="6512047"/>
            <a:ext cx="2951242" cy="323165"/>
          </a:xfrm>
          <a:prstGeom prst="rect">
            <a:avLst/>
          </a:prstGeom>
          <a:noFill/>
        </p:spPr>
        <p:txBody>
          <a:bodyPr wrap="none" rtlCol="0">
            <a:spAutoFit/>
          </a:bodyPr>
          <a:lstStyle/>
          <a:p>
            <a:r>
              <a:rPr kumimoji="1" lang="en-US" altLang="zh-TW" sz="1500" i="1" dirty="0" smtClean="0"/>
              <a:t>Source: Global Market Insights, Inc.</a:t>
            </a:r>
            <a:endParaRPr kumimoji="1" lang="zh-TW" altLang="en-US" sz="1500" i="1" dirty="0"/>
          </a:p>
        </p:txBody>
      </p:sp>
    </p:spTree>
    <p:extLst>
      <p:ext uri="{BB962C8B-B14F-4D97-AF65-F5344CB8AC3E}">
        <p14:creationId xmlns:p14="http://schemas.microsoft.com/office/powerpoint/2010/main" val="390554653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1. Industry Analysis</a:t>
            </a:r>
            <a:endParaRPr kumimoji="1" lang="zh-TW" altLang="en-US" dirty="0"/>
          </a:p>
        </p:txBody>
      </p:sp>
      <p:sp>
        <p:nvSpPr>
          <p:cNvPr id="3" name="內容版面配置區 2"/>
          <p:cNvSpPr>
            <a:spLocks noGrp="1"/>
          </p:cNvSpPr>
          <p:nvPr>
            <p:ph idx="1"/>
          </p:nvPr>
        </p:nvSpPr>
        <p:spPr>
          <a:xfrm>
            <a:off x="457200" y="1573933"/>
            <a:ext cx="8229600" cy="1419255"/>
          </a:xfrm>
        </p:spPr>
        <p:txBody>
          <a:bodyPr>
            <a:normAutofit/>
          </a:bodyPr>
          <a:lstStyle/>
          <a:p>
            <a:r>
              <a:rPr kumimoji="1" lang="en-US" altLang="zh-CN" sz="2200" dirty="0" smtClean="0"/>
              <a:t>Condoms are identified to be the most lucrative segment in the overall contraceptive devices market, with market revenue size target to exceed over USD 1.3 billion in 2016 in U.S. market. </a:t>
            </a:r>
            <a:endParaRPr kumimoji="1" lang="zh-TW" altLang="en-US" sz="2200" dirty="0"/>
          </a:p>
        </p:txBody>
      </p:sp>
      <p:sp>
        <p:nvSpPr>
          <p:cNvPr id="5" name="文字方塊 4"/>
          <p:cNvSpPr txBox="1"/>
          <p:nvPr/>
        </p:nvSpPr>
        <p:spPr>
          <a:xfrm>
            <a:off x="5292104" y="931122"/>
            <a:ext cx="3114781" cy="477054"/>
          </a:xfrm>
          <a:prstGeom prst="rect">
            <a:avLst/>
          </a:prstGeom>
          <a:noFill/>
        </p:spPr>
        <p:txBody>
          <a:bodyPr wrap="square" rtlCol="0">
            <a:spAutoFit/>
          </a:bodyPr>
          <a:lstStyle/>
          <a:p>
            <a:r>
              <a:rPr kumimoji="1" lang="en-US" altLang="zh-TW" sz="2500" i="1" dirty="0" smtClean="0">
                <a:solidFill>
                  <a:srgbClr val="FFCC01"/>
                </a:solidFill>
              </a:rPr>
              <a:t>-    Macro Market</a:t>
            </a:r>
            <a:endParaRPr kumimoji="1" lang="zh-TW" altLang="en-US" sz="2500" i="1" dirty="0">
              <a:solidFill>
                <a:srgbClr val="FFCC01"/>
              </a:solidFill>
            </a:endParaRPr>
          </a:p>
        </p:txBody>
      </p:sp>
      <p:sp>
        <p:nvSpPr>
          <p:cNvPr id="8" name="文字方塊 7"/>
          <p:cNvSpPr txBox="1"/>
          <p:nvPr/>
        </p:nvSpPr>
        <p:spPr>
          <a:xfrm>
            <a:off x="6095591" y="6512047"/>
            <a:ext cx="3025162" cy="323165"/>
          </a:xfrm>
          <a:prstGeom prst="rect">
            <a:avLst/>
          </a:prstGeom>
          <a:noFill/>
        </p:spPr>
        <p:txBody>
          <a:bodyPr wrap="none" rtlCol="0">
            <a:spAutoFit/>
          </a:bodyPr>
          <a:lstStyle/>
          <a:p>
            <a:r>
              <a:rPr kumimoji="1" lang="en-US" altLang="zh-TW" sz="1500" i="1" dirty="0" smtClean="0"/>
              <a:t>Source: Zion Research Analysis 2016</a:t>
            </a:r>
            <a:endParaRPr kumimoji="1" lang="zh-TW" altLang="en-US" sz="1500" i="1" dirty="0"/>
          </a:p>
        </p:txBody>
      </p:sp>
      <p:pic>
        <p:nvPicPr>
          <p:cNvPr id="10" name="圖片 9" descr="QQ20161114-1@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452" y="2928068"/>
            <a:ext cx="6934523" cy="3413754"/>
          </a:xfrm>
          <a:prstGeom prst="rect">
            <a:avLst/>
          </a:prstGeom>
        </p:spPr>
      </p:pic>
    </p:spTree>
    <p:extLst>
      <p:ext uri="{BB962C8B-B14F-4D97-AF65-F5344CB8AC3E}">
        <p14:creationId xmlns:p14="http://schemas.microsoft.com/office/powerpoint/2010/main" val="170732830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descr="QQ20161114-2@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266" y="2153586"/>
            <a:ext cx="7634619" cy="4346791"/>
          </a:xfrm>
          <a:prstGeom prst="rect">
            <a:avLst/>
          </a:prstGeom>
        </p:spPr>
      </p:pic>
      <p:sp>
        <p:nvSpPr>
          <p:cNvPr id="2" name="標題 1"/>
          <p:cNvSpPr>
            <a:spLocks noGrp="1"/>
          </p:cNvSpPr>
          <p:nvPr>
            <p:ph type="title"/>
          </p:nvPr>
        </p:nvSpPr>
        <p:spPr/>
        <p:txBody>
          <a:bodyPr/>
          <a:lstStyle/>
          <a:p>
            <a:r>
              <a:rPr kumimoji="1" lang="en-US" altLang="zh-TW" dirty="0" smtClean="0"/>
              <a:t>1. Industry Analysis</a:t>
            </a:r>
            <a:endParaRPr kumimoji="1" lang="zh-TW" altLang="en-US" dirty="0"/>
          </a:p>
        </p:txBody>
      </p:sp>
      <p:sp>
        <p:nvSpPr>
          <p:cNvPr id="3" name="內容版面配置區 2"/>
          <p:cNvSpPr>
            <a:spLocks noGrp="1"/>
          </p:cNvSpPr>
          <p:nvPr>
            <p:ph idx="1"/>
          </p:nvPr>
        </p:nvSpPr>
        <p:spPr>
          <a:xfrm>
            <a:off x="457200" y="1567491"/>
            <a:ext cx="7634619" cy="679166"/>
          </a:xfrm>
        </p:spPr>
        <p:txBody>
          <a:bodyPr>
            <a:normAutofit/>
          </a:bodyPr>
          <a:lstStyle/>
          <a:p>
            <a:r>
              <a:rPr kumimoji="1" lang="en-US" altLang="zh-TW" sz="2200" b="1" dirty="0" smtClean="0"/>
              <a:t>Why e-commerce?</a:t>
            </a:r>
            <a:endParaRPr kumimoji="1" lang="en-US" altLang="zh-TW" sz="2200" dirty="0" smtClean="0"/>
          </a:p>
          <a:p>
            <a:endParaRPr kumimoji="1" lang="en-US" altLang="zh-TW" sz="2200" dirty="0"/>
          </a:p>
          <a:p>
            <a:endParaRPr kumimoji="1" lang="en-US" altLang="zh-TW" sz="2200" dirty="0" smtClean="0"/>
          </a:p>
        </p:txBody>
      </p:sp>
      <p:sp>
        <p:nvSpPr>
          <p:cNvPr id="5" name="文字方塊 4"/>
          <p:cNvSpPr txBox="1"/>
          <p:nvPr/>
        </p:nvSpPr>
        <p:spPr>
          <a:xfrm>
            <a:off x="5292104" y="931122"/>
            <a:ext cx="3114781" cy="477054"/>
          </a:xfrm>
          <a:prstGeom prst="rect">
            <a:avLst/>
          </a:prstGeom>
          <a:noFill/>
        </p:spPr>
        <p:txBody>
          <a:bodyPr wrap="square" rtlCol="0">
            <a:spAutoFit/>
          </a:bodyPr>
          <a:lstStyle/>
          <a:p>
            <a:r>
              <a:rPr kumimoji="1" lang="en-US" altLang="zh-TW" sz="2500" i="1" dirty="0" smtClean="0">
                <a:solidFill>
                  <a:srgbClr val="FFCC01"/>
                </a:solidFill>
              </a:rPr>
              <a:t>-    Motivation</a:t>
            </a:r>
            <a:endParaRPr kumimoji="1" lang="zh-TW" altLang="en-US" sz="2500" i="1" dirty="0">
              <a:solidFill>
                <a:srgbClr val="FFCC01"/>
              </a:solidFill>
            </a:endParaRPr>
          </a:p>
        </p:txBody>
      </p:sp>
      <p:sp>
        <p:nvSpPr>
          <p:cNvPr id="8" name="文字方塊 7"/>
          <p:cNvSpPr txBox="1"/>
          <p:nvPr/>
        </p:nvSpPr>
        <p:spPr>
          <a:xfrm>
            <a:off x="7244128" y="6512047"/>
            <a:ext cx="1808290" cy="323165"/>
          </a:xfrm>
          <a:prstGeom prst="rect">
            <a:avLst/>
          </a:prstGeom>
          <a:noFill/>
        </p:spPr>
        <p:txBody>
          <a:bodyPr wrap="square" rtlCol="0">
            <a:spAutoFit/>
          </a:bodyPr>
          <a:lstStyle/>
          <a:p>
            <a:r>
              <a:rPr kumimoji="1" lang="en-US" altLang="zh-TW" sz="1500" i="1" dirty="0" smtClean="0"/>
              <a:t>Source: </a:t>
            </a:r>
            <a:r>
              <a:rPr kumimoji="1" lang="en-US" altLang="zh-TW" sz="1500" i="1" dirty="0" err="1" smtClean="0"/>
              <a:t>Statista</a:t>
            </a:r>
            <a:r>
              <a:rPr kumimoji="1" lang="zh-CN" altLang="en-US" sz="1500" i="1" dirty="0" smtClean="0"/>
              <a:t> </a:t>
            </a:r>
            <a:r>
              <a:rPr kumimoji="1" lang="en-US" altLang="zh-CN" sz="1500" i="1" dirty="0" smtClean="0"/>
              <a:t>2016</a:t>
            </a:r>
            <a:endParaRPr kumimoji="1" lang="zh-TW" altLang="en-US" sz="1500" i="1" dirty="0"/>
          </a:p>
        </p:txBody>
      </p:sp>
      <p:sp>
        <p:nvSpPr>
          <p:cNvPr id="7" name="文字方塊 6"/>
          <p:cNvSpPr txBox="1"/>
          <p:nvPr/>
        </p:nvSpPr>
        <p:spPr>
          <a:xfrm>
            <a:off x="457200" y="2245854"/>
            <a:ext cx="8458861" cy="369332"/>
          </a:xfrm>
          <a:prstGeom prst="rect">
            <a:avLst/>
          </a:prstGeom>
          <a:solidFill>
            <a:schemeClr val="bg1"/>
          </a:solidFill>
        </p:spPr>
        <p:txBody>
          <a:bodyPr wrap="square" rtlCol="0">
            <a:spAutoFit/>
          </a:bodyPr>
          <a:lstStyle/>
          <a:p>
            <a:r>
              <a:rPr kumimoji="1" lang="en-US" altLang="zh-CN" b="1" dirty="0" smtClean="0"/>
              <a:t>U.S. Health &amp;</a:t>
            </a:r>
            <a:r>
              <a:rPr kumimoji="1" lang="zh-CN" altLang="en-US" b="1" dirty="0" smtClean="0"/>
              <a:t> </a:t>
            </a:r>
            <a:r>
              <a:rPr kumimoji="1" lang="en-US" altLang="zh-CN" b="1" dirty="0" smtClean="0"/>
              <a:t>Personal Care E-commerce Revenue From 2013 to 2018 (in billion USD)</a:t>
            </a:r>
            <a:endParaRPr kumimoji="1" lang="zh-TW" altLang="en-US" b="1" dirty="0"/>
          </a:p>
        </p:txBody>
      </p:sp>
    </p:spTree>
    <p:extLst>
      <p:ext uri="{BB962C8B-B14F-4D97-AF65-F5344CB8AC3E}">
        <p14:creationId xmlns:p14="http://schemas.microsoft.com/office/powerpoint/2010/main" val="345611314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1. Industry Analysis</a:t>
            </a:r>
            <a:endParaRPr kumimoji="1" lang="zh-TW" altLang="en-US" dirty="0"/>
          </a:p>
        </p:txBody>
      </p:sp>
      <p:sp>
        <p:nvSpPr>
          <p:cNvPr id="3" name="內容版面配置區 2"/>
          <p:cNvSpPr>
            <a:spLocks noGrp="1"/>
          </p:cNvSpPr>
          <p:nvPr>
            <p:ph idx="1"/>
          </p:nvPr>
        </p:nvSpPr>
        <p:spPr>
          <a:xfrm>
            <a:off x="457200" y="1567490"/>
            <a:ext cx="8229600" cy="4625609"/>
          </a:xfrm>
        </p:spPr>
        <p:txBody>
          <a:bodyPr>
            <a:normAutofit/>
          </a:bodyPr>
          <a:lstStyle/>
          <a:p>
            <a:r>
              <a:rPr kumimoji="1" lang="en-US" altLang="zh-TW" sz="2200" b="1" dirty="0" smtClean="0"/>
              <a:t>Why Amazon?</a:t>
            </a:r>
          </a:p>
          <a:p>
            <a:pPr marL="118872" indent="0">
              <a:buNone/>
            </a:pPr>
            <a:endParaRPr kumimoji="1" lang="en-US" altLang="zh-TW" sz="2200" dirty="0" smtClean="0"/>
          </a:p>
          <a:p>
            <a:endParaRPr kumimoji="1" lang="en-US" altLang="zh-TW" sz="2200" dirty="0"/>
          </a:p>
        </p:txBody>
      </p:sp>
      <p:sp>
        <p:nvSpPr>
          <p:cNvPr id="5" name="文字方塊 4"/>
          <p:cNvSpPr txBox="1"/>
          <p:nvPr/>
        </p:nvSpPr>
        <p:spPr>
          <a:xfrm>
            <a:off x="5292104" y="931122"/>
            <a:ext cx="3114781" cy="477054"/>
          </a:xfrm>
          <a:prstGeom prst="rect">
            <a:avLst/>
          </a:prstGeom>
          <a:noFill/>
        </p:spPr>
        <p:txBody>
          <a:bodyPr wrap="square" rtlCol="0">
            <a:spAutoFit/>
          </a:bodyPr>
          <a:lstStyle/>
          <a:p>
            <a:r>
              <a:rPr kumimoji="1" lang="en-US" altLang="zh-TW" sz="2500" i="1" dirty="0" smtClean="0">
                <a:solidFill>
                  <a:srgbClr val="FFCC01"/>
                </a:solidFill>
              </a:rPr>
              <a:t>-    Motivation</a:t>
            </a:r>
            <a:endParaRPr kumimoji="1" lang="zh-TW" altLang="en-US" sz="2500" i="1" dirty="0">
              <a:solidFill>
                <a:srgbClr val="FFCC01"/>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2424191695"/>
              </p:ext>
            </p:extLst>
          </p:nvPr>
        </p:nvGraphicFramePr>
        <p:xfrm>
          <a:off x="522664" y="2145885"/>
          <a:ext cx="8009945" cy="4238258"/>
        </p:xfrm>
        <a:graphic>
          <a:graphicData uri="http://schemas.openxmlformats.org/drawingml/2006/table">
            <a:tbl>
              <a:tblPr firstRow="1" bandRow="1">
                <a:tableStyleId>{5C22544A-7EE6-4342-B048-85BDC9FD1C3A}</a:tableStyleId>
              </a:tblPr>
              <a:tblGrid>
                <a:gridCol w="1881083"/>
                <a:gridCol w="1135380"/>
                <a:gridCol w="1632827"/>
                <a:gridCol w="1727828"/>
                <a:gridCol w="1632827"/>
              </a:tblGrid>
              <a:tr h="518929">
                <a:tc>
                  <a:txBody>
                    <a:bodyPr/>
                    <a:lstStyle/>
                    <a:p>
                      <a:pPr algn="ctr"/>
                      <a:r>
                        <a:rPr lang="en-US" altLang="zh-TW" dirty="0" smtClean="0"/>
                        <a:t>Rank by Revenue</a:t>
                      </a:r>
                      <a:endParaRPr lang="zh-TW" altLang="en-US"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altLang="zh-TW" dirty="0" smtClean="0"/>
                        <a:t>Company</a:t>
                      </a:r>
                      <a:endParaRPr lang="zh-TW" altLang="en-US" dirty="0"/>
                    </a:p>
                  </a:txBody>
                  <a:tcPr>
                    <a:lnT w="12700" cap="flat" cmpd="sng" algn="ctr">
                      <a:solidFill>
                        <a:scrgbClr r="0" g="0" b="0"/>
                      </a:solidFill>
                      <a:prstDash val="solid"/>
                      <a:round/>
                      <a:headEnd type="none" w="med" len="med"/>
                      <a:tailEnd type="none" w="med" len="med"/>
                    </a:lnT>
                  </a:tcPr>
                </a:tc>
                <a:tc>
                  <a:txBody>
                    <a:bodyPr/>
                    <a:lstStyle/>
                    <a:p>
                      <a:pPr algn="ctr"/>
                      <a:r>
                        <a:rPr lang="en-US" altLang="zh-TW" dirty="0" smtClean="0"/>
                        <a:t>Revenue ($B)</a:t>
                      </a:r>
                      <a:endParaRPr lang="zh-TW" altLang="en-US" dirty="0"/>
                    </a:p>
                  </a:txBody>
                  <a:tcPr>
                    <a:lnT w="12700" cap="flat" cmpd="sng" algn="ctr">
                      <a:solidFill>
                        <a:scrgbClr r="0" g="0" b="0"/>
                      </a:solidFill>
                      <a:prstDash val="solid"/>
                      <a:round/>
                      <a:headEnd type="none" w="med" len="med"/>
                      <a:tailEnd type="none" w="med" len="med"/>
                    </a:lnT>
                  </a:tcPr>
                </a:tc>
                <a:tc>
                  <a:txBody>
                    <a:bodyPr/>
                    <a:lstStyle/>
                    <a:p>
                      <a:pPr algn="ctr"/>
                      <a:r>
                        <a:rPr lang="en-US" altLang="zh-TW" dirty="0" smtClean="0"/>
                        <a:t>Market cap ($B)</a:t>
                      </a:r>
                      <a:endParaRPr lang="zh-TW" altLang="en-US" dirty="0"/>
                    </a:p>
                  </a:txBody>
                  <a:tcPr>
                    <a:lnT w="12700" cap="flat" cmpd="sng" algn="ctr">
                      <a:solidFill>
                        <a:scrgbClr r="0" g="0" b="0"/>
                      </a:solidFill>
                      <a:prstDash val="solid"/>
                      <a:round/>
                      <a:headEnd type="none" w="med" len="med"/>
                      <a:tailEnd type="none" w="med" len="med"/>
                    </a:lnT>
                  </a:tcPr>
                </a:tc>
                <a:tc>
                  <a:txBody>
                    <a:bodyPr/>
                    <a:lstStyle/>
                    <a:p>
                      <a:pPr algn="ctr"/>
                      <a:r>
                        <a:rPr lang="en-US" altLang="zh-TW" dirty="0" smtClean="0"/>
                        <a:t>Head</a:t>
                      </a:r>
                      <a:r>
                        <a:rPr lang="en-US" altLang="zh-CN" dirty="0" smtClean="0"/>
                        <a:t>quarters</a:t>
                      </a:r>
                      <a:endParaRPr lang="zh-TW" altLang="en-US"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574492">
                <a:tc>
                  <a:txBody>
                    <a:bodyPr/>
                    <a:lstStyle/>
                    <a:p>
                      <a:pPr algn="ctr"/>
                      <a:r>
                        <a:rPr lang="en-US" altLang="zh-TW" b="1" dirty="0" smtClean="0"/>
                        <a:t>1</a:t>
                      </a:r>
                      <a:endParaRPr lang="zh-TW" altLang="en-US" b="1" dirty="0"/>
                    </a:p>
                  </a:txBody>
                  <a:tcPr>
                    <a:lnL w="12700" cap="flat" cmpd="sng" algn="ctr">
                      <a:solidFill>
                        <a:scrgbClr r="0" g="0" b="0"/>
                      </a:solidFill>
                      <a:prstDash val="solid"/>
                      <a:round/>
                      <a:headEnd type="none" w="med" len="med"/>
                      <a:tailEnd type="none" w="med" len="med"/>
                    </a:lnL>
                    <a:solidFill>
                      <a:srgbClr val="F9E3CB"/>
                    </a:solidFill>
                  </a:tcPr>
                </a:tc>
                <a:tc>
                  <a:txBody>
                    <a:bodyPr/>
                    <a:lstStyle/>
                    <a:p>
                      <a:pPr algn="ctr"/>
                      <a:r>
                        <a:rPr lang="en-US" altLang="zh-TW" b="1" dirty="0" smtClean="0"/>
                        <a:t>Amazon</a:t>
                      </a:r>
                      <a:endParaRPr lang="zh-TW" altLang="en-US" b="1" dirty="0"/>
                    </a:p>
                  </a:txBody>
                  <a:tcPr>
                    <a:solidFill>
                      <a:srgbClr val="F9E3CB"/>
                    </a:solidFill>
                  </a:tcPr>
                </a:tc>
                <a:tc>
                  <a:txBody>
                    <a:bodyPr/>
                    <a:lstStyle/>
                    <a:p>
                      <a:pPr algn="ctr"/>
                      <a:r>
                        <a:rPr lang="en-US" altLang="zh-TW" b="1" dirty="0" smtClean="0"/>
                        <a:t>$107</a:t>
                      </a:r>
                      <a:endParaRPr lang="zh-TW" altLang="en-US" b="1" dirty="0"/>
                    </a:p>
                  </a:txBody>
                  <a:tcPr>
                    <a:solidFill>
                      <a:srgbClr val="F9E3CB"/>
                    </a:solidFill>
                  </a:tcPr>
                </a:tc>
                <a:tc>
                  <a:txBody>
                    <a:bodyPr/>
                    <a:lstStyle/>
                    <a:p>
                      <a:pPr algn="ctr"/>
                      <a:r>
                        <a:rPr lang="en-US" altLang="zh-TW" b="1" dirty="0" smtClean="0"/>
                        <a:t>$329.7</a:t>
                      </a:r>
                      <a:endParaRPr lang="zh-TW" altLang="en-US" b="1" dirty="0"/>
                    </a:p>
                  </a:txBody>
                  <a:tcPr>
                    <a:solidFill>
                      <a:srgbClr val="F9E3CB"/>
                    </a:solidFill>
                  </a:tcPr>
                </a:tc>
                <a:tc>
                  <a:txBody>
                    <a:bodyPr/>
                    <a:lstStyle/>
                    <a:p>
                      <a:pPr algn="ctr"/>
                      <a:r>
                        <a:rPr lang="en-US" altLang="zh-TW" b="1" dirty="0" smtClean="0"/>
                        <a:t>Seattle, WA, USA</a:t>
                      </a:r>
                      <a:endParaRPr lang="zh-TW" altLang="en-US" b="1" dirty="0"/>
                    </a:p>
                  </a:txBody>
                  <a:tcPr>
                    <a:lnR w="12700" cap="flat" cmpd="sng" algn="ctr">
                      <a:solidFill>
                        <a:scrgbClr r="0" g="0" b="0"/>
                      </a:solidFill>
                      <a:prstDash val="solid"/>
                      <a:round/>
                      <a:headEnd type="none" w="med" len="med"/>
                      <a:tailEnd type="none" w="med" len="med"/>
                    </a:lnR>
                    <a:solidFill>
                      <a:srgbClr val="F9E3CB"/>
                    </a:solidFill>
                  </a:tcPr>
                </a:tc>
              </a:tr>
              <a:tr h="574492">
                <a:tc>
                  <a:txBody>
                    <a:bodyPr/>
                    <a:lstStyle/>
                    <a:p>
                      <a:pPr algn="ctr"/>
                      <a:r>
                        <a:rPr lang="en-US" altLang="zh-TW" dirty="0" smtClean="0"/>
                        <a:t>2</a:t>
                      </a:r>
                      <a:endParaRPr lang="zh-TW" altLang="en-US" dirty="0"/>
                    </a:p>
                  </a:txBody>
                  <a:tcPr>
                    <a:lnL w="12700" cap="flat" cmpd="sng" algn="ctr">
                      <a:solidFill>
                        <a:scrgbClr r="0" g="0" b="0"/>
                      </a:solidFill>
                      <a:prstDash val="solid"/>
                      <a:round/>
                      <a:headEnd type="none" w="med" len="med"/>
                      <a:tailEnd type="none" w="med" len="med"/>
                    </a:lnL>
                  </a:tcPr>
                </a:tc>
                <a:tc>
                  <a:txBody>
                    <a:bodyPr/>
                    <a:lstStyle/>
                    <a:p>
                      <a:pPr algn="ctr"/>
                      <a:r>
                        <a:rPr lang="en-US" altLang="zh-TW" dirty="0" err="1" smtClean="0"/>
                        <a:t>Alibaba</a:t>
                      </a:r>
                      <a:endParaRPr lang="zh-TW" altLang="en-US" dirty="0"/>
                    </a:p>
                  </a:txBody>
                  <a:tcPr/>
                </a:tc>
                <a:tc>
                  <a:txBody>
                    <a:bodyPr/>
                    <a:lstStyle/>
                    <a:p>
                      <a:pPr algn="ctr"/>
                      <a:r>
                        <a:rPr lang="en-US" altLang="zh-TW" dirty="0" smtClean="0"/>
                        <a:t>$12.29</a:t>
                      </a:r>
                      <a:endParaRPr lang="zh-TW" altLang="en-US" dirty="0"/>
                    </a:p>
                  </a:txBody>
                  <a:tcPr/>
                </a:tc>
                <a:tc>
                  <a:txBody>
                    <a:bodyPr/>
                    <a:lstStyle/>
                    <a:p>
                      <a:pPr algn="ctr"/>
                      <a:r>
                        <a:rPr lang="en-US" altLang="zh-TW" dirty="0" smtClean="0"/>
                        <a:t>$204.8</a:t>
                      </a:r>
                      <a:endParaRPr lang="zh-TW" altLang="en-US" dirty="0"/>
                    </a:p>
                  </a:txBody>
                  <a:tcPr>
                    <a:solidFill>
                      <a:srgbClr val="FDF1E7"/>
                    </a:solidFill>
                  </a:tcPr>
                </a:tc>
                <a:tc>
                  <a:txBody>
                    <a:bodyPr/>
                    <a:lstStyle/>
                    <a:p>
                      <a:pPr algn="ctr"/>
                      <a:r>
                        <a:rPr lang="en-US" altLang="zh-TW" dirty="0" smtClean="0"/>
                        <a:t>Hangzhou, Zhejiang,</a:t>
                      </a:r>
                      <a:r>
                        <a:rPr lang="en-US" altLang="zh-TW" baseline="0" dirty="0" smtClean="0"/>
                        <a:t> CHN</a:t>
                      </a:r>
                      <a:endParaRPr lang="zh-TW" altLang="en-US" dirty="0"/>
                    </a:p>
                  </a:txBody>
                  <a:tcPr>
                    <a:lnR w="12700" cap="flat" cmpd="sng" algn="ctr">
                      <a:solidFill>
                        <a:scrgbClr r="0" g="0" b="0"/>
                      </a:solidFill>
                      <a:prstDash val="solid"/>
                      <a:round/>
                      <a:headEnd type="none" w="med" len="med"/>
                      <a:tailEnd type="none" w="med" len="med"/>
                    </a:lnR>
                  </a:tcPr>
                </a:tc>
              </a:tr>
              <a:tr h="574492">
                <a:tc>
                  <a:txBody>
                    <a:bodyPr/>
                    <a:lstStyle/>
                    <a:p>
                      <a:pPr algn="ctr"/>
                      <a:r>
                        <a:rPr lang="en-US" altLang="zh-TW" dirty="0" smtClean="0"/>
                        <a:t>3</a:t>
                      </a:r>
                      <a:endParaRPr lang="zh-TW" altLang="en-US" dirty="0"/>
                    </a:p>
                  </a:txBody>
                  <a:tcPr>
                    <a:lnL w="12700" cap="flat" cmpd="sng" algn="ctr">
                      <a:solidFill>
                        <a:scrgbClr r="0" g="0" b="0"/>
                      </a:solidFill>
                      <a:prstDash val="solid"/>
                      <a:round/>
                      <a:headEnd type="none" w="med" len="med"/>
                      <a:tailEnd type="none" w="med" len="med"/>
                    </a:lnL>
                    <a:solidFill>
                      <a:srgbClr val="FDF1E7"/>
                    </a:solidFill>
                  </a:tcPr>
                </a:tc>
                <a:tc>
                  <a:txBody>
                    <a:bodyPr/>
                    <a:lstStyle/>
                    <a:p>
                      <a:pPr algn="ctr"/>
                      <a:r>
                        <a:rPr lang="en-US" altLang="zh-TW" dirty="0" smtClean="0"/>
                        <a:t>eBay</a:t>
                      </a:r>
                      <a:endParaRPr lang="zh-TW" altLang="en-US" dirty="0"/>
                    </a:p>
                  </a:txBody>
                  <a:tcPr>
                    <a:solidFill>
                      <a:srgbClr val="FDF1E7"/>
                    </a:solidFill>
                  </a:tcPr>
                </a:tc>
                <a:tc>
                  <a:txBody>
                    <a:bodyPr/>
                    <a:lstStyle/>
                    <a:p>
                      <a:pPr algn="ctr"/>
                      <a:r>
                        <a:rPr lang="en-US" altLang="zh-TW" dirty="0" smtClean="0"/>
                        <a:t>$8.59</a:t>
                      </a:r>
                      <a:endParaRPr lang="zh-TW" altLang="en-US" dirty="0"/>
                    </a:p>
                  </a:txBody>
                  <a:tcPr>
                    <a:solidFill>
                      <a:srgbClr val="FDF1E7"/>
                    </a:solidFill>
                  </a:tcPr>
                </a:tc>
                <a:tc>
                  <a:txBody>
                    <a:bodyPr/>
                    <a:lstStyle/>
                    <a:p>
                      <a:pPr algn="ctr"/>
                      <a:r>
                        <a:rPr lang="en-US" altLang="zh-TW" dirty="0" smtClean="0"/>
                        <a:t>$26.98</a:t>
                      </a:r>
                      <a:endParaRPr lang="zh-TW" altLang="en-US" dirty="0"/>
                    </a:p>
                  </a:txBody>
                  <a:tcPr>
                    <a:solidFill>
                      <a:srgbClr val="FDF1E7"/>
                    </a:solidFill>
                  </a:tcPr>
                </a:tc>
                <a:tc>
                  <a:txBody>
                    <a:bodyPr/>
                    <a:lstStyle/>
                    <a:p>
                      <a:pPr algn="ctr"/>
                      <a:r>
                        <a:rPr lang="en-US" altLang="zh-TW" dirty="0" smtClean="0"/>
                        <a:t>San Jose, CA, USA</a:t>
                      </a:r>
                      <a:endParaRPr lang="zh-TW" altLang="en-US" dirty="0"/>
                    </a:p>
                  </a:txBody>
                  <a:tcPr>
                    <a:lnR w="12700" cap="flat" cmpd="sng" algn="ctr">
                      <a:solidFill>
                        <a:scrgbClr r="0" g="0" b="0"/>
                      </a:solidFill>
                      <a:prstDash val="solid"/>
                      <a:round/>
                      <a:headEnd type="none" w="med" len="med"/>
                      <a:tailEnd type="none" w="med" len="med"/>
                    </a:lnR>
                    <a:solidFill>
                      <a:srgbClr val="FDF1E7"/>
                    </a:solidFill>
                  </a:tcPr>
                </a:tc>
              </a:tr>
              <a:tr h="518929">
                <a:tc>
                  <a:txBody>
                    <a:bodyPr/>
                    <a:lstStyle/>
                    <a:p>
                      <a:pPr algn="ctr"/>
                      <a:r>
                        <a:rPr lang="en-US" altLang="zh-TW" dirty="0" smtClean="0"/>
                        <a:t>4</a:t>
                      </a:r>
                      <a:endParaRPr lang="zh-TW" altLang="en-US" dirty="0"/>
                    </a:p>
                  </a:txBody>
                  <a:tcPr>
                    <a:lnL w="12700" cap="flat" cmpd="sng" algn="ctr">
                      <a:solidFill>
                        <a:scrgbClr r="0" g="0" b="0"/>
                      </a:solidFill>
                      <a:prstDash val="solid"/>
                      <a:round/>
                      <a:headEnd type="none" w="med" len="med"/>
                      <a:tailEnd type="none" w="med" len="med"/>
                    </a:lnL>
                  </a:tcPr>
                </a:tc>
                <a:tc>
                  <a:txBody>
                    <a:bodyPr/>
                    <a:lstStyle/>
                    <a:p>
                      <a:pPr algn="ctr"/>
                      <a:r>
                        <a:rPr lang="en-US" altLang="zh-TW" dirty="0" err="1" smtClean="0"/>
                        <a:t>Rakuten</a:t>
                      </a:r>
                      <a:endParaRPr lang="zh-TW" altLang="en-US" dirty="0"/>
                    </a:p>
                  </a:txBody>
                  <a:tcPr/>
                </a:tc>
                <a:tc>
                  <a:txBody>
                    <a:bodyPr/>
                    <a:lstStyle/>
                    <a:p>
                      <a:pPr algn="ctr"/>
                      <a:r>
                        <a:rPr lang="en-US" altLang="zh-TW" dirty="0" smtClean="0"/>
                        <a:t>$6.3</a:t>
                      </a:r>
                      <a:endParaRPr lang="zh-TW" altLang="en-US" dirty="0"/>
                    </a:p>
                  </a:txBody>
                  <a:tcPr/>
                </a:tc>
                <a:tc>
                  <a:txBody>
                    <a:bodyPr/>
                    <a:lstStyle/>
                    <a:p>
                      <a:pPr algn="ctr"/>
                      <a:r>
                        <a:rPr lang="en-US" altLang="zh-TW" dirty="0" smtClean="0"/>
                        <a:t>$13.06</a:t>
                      </a:r>
                      <a:endParaRPr lang="zh-TW" altLang="en-US" dirty="0"/>
                    </a:p>
                  </a:txBody>
                  <a:tcPr/>
                </a:tc>
                <a:tc>
                  <a:txBody>
                    <a:bodyPr/>
                    <a:lstStyle/>
                    <a:p>
                      <a:pPr algn="ctr"/>
                      <a:r>
                        <a:rPr lang="en-US" altLang="zh-TW" dirty="0" smtClean="0"/>
                        <a:t>Tokyo, Japan</a:t>
                      </a:r>
                      <a:endParaRPr lang="zh-TW" altLang="en-US" dirty="0"/>
                    </a:p>
                  </a:txBody>
                  <a:tcPr>
                    <a:lnR w="12700" cap="flat" cmpd="sng" algn="ctr">
                      <a:solidFill>
                        <a:scrgbClr r="0" g="0" b="0"/>
                      </a:solidFill>
                      <a:prstDash val="solid"/>
                      <a:round/>
                      <a:headEnd type="none" w="med" len="med"/>
                      <a:tailEnd type="none" w="med" len="med"/>
                    </a:lnR>
                  </a:tcPr>
                </a:tc>
              </a:tr>
              <a:tr h="574492">
                <a:tc>
                  <a:txBody>
                    <a:bodyPr/>
                    <a:lstStyle/>
                    <a:p>
                      <a:pPr algn="ctr"/>
                      <a:r>
                        <a:rPr lang="en-US" altLang="zh-TW" dirty="0" smtClean="0"/>
                        <a:t>5</a:t>
                      </a:r>
                      <a:endParaRPr lang="zh-TW" altLang="en-US" dirty="0"/>
                    </a:p>
                  </a:txBody>
                  <a:tcPr>
                    <a:lnL w="12700" cap="flat" cmpd="sng" algn="ctr">
                      <a:solidFill>
                        <a:scrgbClr r="0" g="0" b="0"/>
                      </a:solidFill>
                      <a:prstDash val="solid"/>
                      <a:round/>
                      <a:headEnd type="none" w="med" len="med"/>
                      <a:tailEnd type="none" w="med" len="med"/>
                    </a:lnL>
                    <a:solidFill>
                      <a:srgbClr val="FDF1E7"/>
                    </a:solidFill>
                  </a:tcPr>
                </a:tc>
                <a:tc>
                  <a:txBody>
                    <a:bodyPr/>
                    <a:lstStyle/>
                    <a:p>
                      <a:pPr algn="ctr"/>
                      <a:r>
                        <a:rPr lang="en-US" altLang="zh-TW" dirty="0" err="1" smtClean="0"/>
                        <a:t>Zalando</a:t>
                      </a:r>
                      <a:endParaRPr lang="zh-TW" altLang="en-US" dirty="0"/>
                    </a:p>
                  </a:txBody>
                  <a:tcPr>
                    <a:solidFill>
                      <a:srgbClr val="FDF1E7"/>
                    </a:solidFill>
                  </a:tcPr>
                </a:tc>
                <a:tc>
                  <a:txBody>
                    <a:bodyPr/>
                    <a:lstStyle/>
                    <a:p>
                      <a:pPr algn="ctr"/>
                      <a:r>
                        <a:rPr lang="en-US" altLang="zh-TW" dirty="0" smtClean="0"/>
                        <a:t>$3.28</a:t>
                      </a:r>
                      <a:endParaRPr lang="zh-TW" altLang="en-US" dirty="0"/>
                    </a:p>
                  </a:txBody>
                  <a:tcPr>
                    <a:solidFill>
                      <a:srgbClr val="FDF1E7"/>
                    </a:solidFill>
                  </a:tcPr>
                </a:tc>
                <a:tc>
                  <a:txBody>
                    <a:bodyPr/>
                    <a:lstStyle/>
                    <a:p>
                      <a:pPr algn="ctr"/>
                      <a:r>
                        <a:rPr lang="en-US" altLang="zh-TW" dirty="0" smtClean="0"/>
                        <a:t>$8.7</a:t>
                      </a:r>
                      <a:endParaRPr lang="zh-TW" altLang="en-US" dirty="0"/>
                    </a:p>
                  </a:txBody>
                  <a:tcPr>
                    <a:solidFill>
                      <a:srgbClr val="FDF1E7"/>
                    </a:solidFill>
                  </a:tcPr>
                </a:tc>
                <a:tc>
                  <a:txBody>
                    <a:bodyPr/>
                    <a:lstStyle/>
                    <a:p>
                      <a:pPr algn="ctr"/>
                      <a:r>
                        <a:rPr lang="en-US" altLang="zh-TW" dirty="0" smtClean="0"/>
                        <a:t>Berlin, Germany</a:t>
                      </a:r>
                      <a:endParaRPr lang="zh-TW" altLang="en-US" dirty="0"/>
                    </a:p>
                  </a:txBody>
                  <a:tcPr>
                    <a:lnR w="12700" cap="flat" cmpd="sng" algn="ctr">
                      <a:solidFill>
                        <a:scrgbClr r="0" g="0" b="0"/>
                      </a:solidFill>
                      <a:prstDash val="solid"/>
                      <a:round/>
                      <a:headEnd type="none" w="med" len="med"/>
                      <a:tailEnd type="none" w="med" len="med"/>
                    </a:lnR>
                    <a:solidFill>
                      <a:srgbClr val="FDF1E7"/>
                    </a:solidFill>
                  </a:tcPr>
                </a:tc>
              </a:tr>
              <a:tr h="574492">
                <a:tc>
                  <a:txBody>
                    <a:bodyPr/>
                    <a:lstStyle/>
                    <a:p>
                      <a:pPr algn="ctr"/>
                      <a:r>
                        <a:rPr lang="en-US" altLang="zh-TW" dirty="0" smtClean="0"/>
                        <a:t>6</a:t>
                      </a:r>
                      <a:endParaRPr lang="zh-TW" altLang="en-US" dirty="0"/>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altLang="zh-TW" dirty="0" err="1" smtClean="0"/>
                        <a:t>Groupon</a:t>
                      </a:r>
                      <a:endParaRPr lang="zh-TW" altLang="en-US" dirty="0"/>
                    </a:p>
                  </a:txBody>
                  <a:tcPr>
                    <a:lnB w="12700" cap="flat" cmpd="sng" algn="ctr">
                      <a:solidFill>
                        <a:scrgbClr r="0" g="0" b="0"/>
                      </a:solidFill>
                      <a:prstDash val="solid"/>
                      <a:round/>
                      <a:headEnd type="none" w="med" len="med"/>
                      <a:tailEnd type="none" w="med" len="med"/>
                    </a:lnB>
                  </a:tcPr>
                </a:tc>
                <a:tc>
                  <a:txBody>
                    <a:bodyPr/>
                    <a:lstStyle/>
                    <a:p>
                      <a:pPr algn="ctr"/>
                      <a:r>
                        <a:rPr lang="en-US" altLang="zh-TW" dirty="0" smtClean="0"/>
                        <a:t>$3.1</a:t>
                      </a:r>
                      <a:endParaRPr lang="zh-TW" altLang="en-US" dirty="0"/>
                    </a:p>
                  </a:txBody>
                  <a:tcPr>
                    <a:lnB w="12700" cap="flat" cmpd="sng" algn="ctr">
                      <a:solidFill>
                        <a:scrgbClr r="0" g="0" b="0"/>
                      </a:solidFill>
                      <a:prstDash val="solid"/>
                      <a:round/>
                      <a:headEnd type="none" w="med" len="med"/>
                      <a:tailEnd type="none" w="med" len="med"/>
                    </a:lnB>
                  </a:tcPr>
                </a:tc>
                <a:tc>
                  <a:txBody>
                    <a:bodyPr/>
                    <a:lstStyle/>
                    <a:p>
                      <a:pPr algn="ctr"/>
                      <a:r>
                        <a:rPr lang="en-US" altLang="zh-TW" dirty="0" smtClean="0"/>
                        <a:t>$1.96</a:t>
                      </a:r>
                      <a:endParaRPr lang="zh-TW" altLang="en-US" dirty="0"/>
                    </a:p>
                  </a:txBody>
                  <a:tcPr>
                    <a:lnB w="12700" cap="flat" cmpd="sng" algn="ctr">
                      <a:solidFill>
                        <a:scrgbClr r="0" g="0" b="0"/>
                      </a:solidFill>
                      <a:prstDash val="solid"/>
                      <a:round/>
                      <a:headEnd type="none" w="med" len="med"/>
                      <a:tailEnd type="none" w="med" len="med"/>
                    </a:lnB>
                  </a:tcPr>
                </a:tc>
                <a:tc>
                  <a:txBody>
                    <a:bodyPr/>
                    <a:lstStyle/>
                    <a:p>
                      <a:pPr algn="ctr"/>
                      <a:r>
                        <a:rPr lang="en-US" altLang="zh-TW" dirty="0" smtClean="0"/>
                        <a:t>Chicago, IL, USA</a:t>
                      </a:r>
                      <a:endParaRPr lang="zh-TW" altLang="en-US"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
        <p:nvSpPr>
          <p:cNvPr id="8" name="文字方塊 7"/>
          <p:cNvSpPr txBox="1"/>
          <p:nvPr/>
        </p:nvSpPr>
        <p:spPr>
          <a:xfrm>
            <a:off x="6691625" y="6512047"/>
            <a:ext cx="2360793" cy="323165"/>
          </a:xfrm>
          <a:prstGeom prst="rect">
            <a:avLst/>
          </a:prstGeom>
          <a:noFill/>
        </p:spPr>
        <p:txBody>
          <a:bodyPr wrap="square" rtlCol="0">
            <a:spAutoFit/>
          </a:bodyPr>
          <a:lstStyle/>
          <a:p>
            <a:r>
              <a:rPr kumimoji="1" lang="en-US" altLang="zh-TW" sz="1500" i="1" dirty="0" smtClean="0"/>
              <a:t>Source: </a:t>
            </a:r>
            <a:r>
              <a:rPr kumimoji="1" lang="en-US" altLang="zh-TW" sz="1500" i="1" dirty="0" err="1" smtClean="0"/>
              <a:t>wikipedia.org</a:t>
            </a:r>
            <a:r>
              <a:rPr kumimoji="1" lang="en-US" altLang="zh-TW" sz="1500" i="1" dirty="0" smtClean="0"/>
              <a:t> 2016</a:t>
            </a:r>
            <a:endParaRPr kumimoji="1" lang="zh-TW" altLang="en-US" sz="1500" i="1" dirty="0"/>
          </a:p>
        </p:txBody>
      </p:sp>
    </p:spTree>
    <p:extLst>
      <p:ext uri="{BB962C8B-B14F-4D97-AF65-F5344CB8AC3E}">
        <p14:creationId xmlns:p14="http://schemas.microsoft.com/office/powerpoint/2010/main" val="256224927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1. Industry Analysis</a:t>
            </a:r>
            <a:endParaRPr kumimoji="1" lang="zh-TW" altLang="en-US" dirty="0"/>
          </a:p>
        </p:txBody>
      </p:sp>
      <p:sp>
        <p:nvSpPr>
          <p:cNvPr id="3" name="內容版面配置區 2"/>
          <p:cNvSpPr>
            <a:spLocks noGrp="1"/>
          </p:cNvSpPr>
          <p:nvPr>
            <p:ph idx="1"/>
          </p:nvPr>
        </p:nvSpPr>
        <p:spPr>
          <a:xfrm>
            <a:off x="457200" y="1567491"/>
            <a:ext cx="7634619" cy="679166"/>
          </a:xfrm>
        </p:spPr>
        <p:txBody>
          <a:bodyPr>
            <a:normAutofit/>
          </a:bodyPr>
          <a:lstStyle/>
          <a:p>
            <a:r>
              <a:rPr kumimoji="1" lang="en-US" altLang="zh-TW" sz="2200" b="1" dirty="0" smtClean="0"/>
              <a:t>Why e-commerce on Amazon?</a:t>
            </a:r>
            <a:endParaRPr kumimoji="1" lang="en-US" altLang="zh-TW" sz="2200" dirty="0" smtClean="0"/>
          </a:p>
          <a:p>
            <a:endParaRPr kumimoji="1" lang="en-US" altLang="zh-TW" sz="2200" dirty="0"/>
          </a:p>
          <a:p>
            <a:endParaRPr kumimoji="1" lang="en-US" altLang="zh-TW" sz="2200" dirty="0" smtClean="0"/>
          </a:p>
        </p:txBody>
      </p:sp>
      <p:sp>
        <p:nvSpPr>
          <p:cNvPr id="5" name="文字方塊 4"/>
          <p:cNvSpPr txBox="1"/>
          <p:nvPr/>
        </p:nvSpPr>
        <p:spPr>
          <a:xfrm>
            <a:off x="5292104" y="931122"/>
            <a:ext cx="3114781" cy="477054"/>
          </a:xfrm>
          <a:prstGeom prst="rect">
            <a:avLst/>
          </a:prstGeom>
          <a:noFill/>
        </p:spPr>
        <p:txBody>
          <a:bodyPr wrap="square" rtlCol="0">
            <a:spAutoFit/>
          </a:bodyPr>
          <a:lstStyle/>
          <a:p>
            <a:r>
              <a:rPr kumimoji="1" lang="en-US" altLang="zh-TW" sz="2500" i="1" dirty="0" smtClean="0">
                <a:solidFill>
                  <a:srgbClr val="FFCC01"/>
                </a:solidFill>
              </a:rPr>
              <a:t>-    Motivation</a:t>
            </a:r>
            <a:endParaRPr kumimoji="1" lang="zh-TW" altLang="en-US" sz="2500" i="1" dirty="0">
              <a:solidFill>
                <a:srgbClr val="FFCC01"/>
              </a:solidFill>
            </a:endParaRPr>
          </a:p>
        </p:txBody>
      </p:sp>
      <p:sp>
        <p:nvSpPr>
          <p:cNvPr id="8" name="文字方塊 7"/>
          <p:cNvSpPr txBox="1"/>
          <p:nvPr/>
        </p:nvSpPr>
        <p:spPr>
          <a:xfrm>
            <a:off x="6466383" y="6512047"/>
            <a:ext cx="2803252" cy="323165"/>
          </a:xfrm>
          <a:prstGeom prst="rect">
            <a:avLst/>
          </a:prstGeom>
          <a:noFill/>
        </p:spPr>
        <p:txBody>
          <a:bodyPr wrap="square" rtlCol="0">
            <a:spAutoFit/>
          </a:bodyPr>
          <a:lstStyle/>
          <a:p>
            <a:r>
              <a:rPr kumimoji="1" lang="en-US" altLang="zh-TW" sz="1500" i="1" dirty="0" smtClean="0"/>
              <a:t>Source: </a:t>
            </a:r>
            <a:r>
              <a:rPr kumimoji="1" lang="en-US" altLang="zh-TW" sz="1500" i="1" dirty="0" err="1" smtClean="0"/>
              <a:t>Dispell</a:t>
            </a:r>
            <a:r>
              <a:rPr kumimoji="1" lang="en-US" altLang="zh-TW" sz="1500" i="1" dirty="0" smtClean="0"/>
              <a:t> Magic Ltd., 2</a:t>
            </a:r>
            <a:r>
              <a:rPr kumimoji="1" lang="en-US" altLang="zh-CN" sz="1500" i="1" dirty="0" smtClean="0"/>
              <a:t>016</a:t>
            </a:r>
            <a:endParaRPr kumimoji="1" lang="zh-TW" altLang="en-US" sz="1500" i="1" dirty="0"/>
          </a:p>
        </p:txBody>
      </p:sp>
      <p:sp>
        <p:nvSpPr>
          <p:cNvPr id="7" name="文字方塊 6"/>
          <p:cNvSpPr txBox="1"/>
          <p:nvPr/>
        </p:nvSpPr>
        <p:spPr>
          <a:xfrm>
            <a:off x="457200" y="2245854"/>
            <a:ext cx="8458861" cy="369332"/>
          </a:xfrm>
          <a:prstGeom prst="rect">
            <a:avLst/>
          </a:prstGeom>
          <a:solidFill>
            <a:schemeClr val="bg1"/>
          </a:solidFill>
        </p:spPr>
        <p:txBody>
          <a:bodyPr wrap="square" rtlCol="0">
            <a:spAutoFit/>
          </a:bodyPr>
          <a:lstStyle/>
          <a:p>
            <a:pPr algn="ctr"/>
            <a:r>
              <a:rPr kumimoji="1" lang="en-US" altLang="zh-CN" b="1" dirty="0" smtClean="0"/>
              <a:t>Amazon </a:t>
            </a:r>
            <a:r>
              <a:rPr kumimoji="1" lang="en-US" altLang="zh-CN" b="1" dirty="0"/>
              <a:t>vs. </a:t>
            </a:r>
            <a:r>
              <a:rPr kumimoji="1" lang="en-US" altLang="zh-CN" b="1" dirty="0" smtClean="0"/>
              <a:t>E-</a:t>
            </a:r>
            <a:r>
              <a:rPr kumimoji="1" lang="en-US" altLang="zh-CN" b="1" dirty="0"/>
              <a:t>commerce </a:t>
            </a:r>
            <a:r>
              <a:rPr kumimoji="1" lang="en-US" altLang="zh-CN" b="1" dirty="0" smtClean="0"/>
              <a:t>vs. Retail sales in the U.S. market</a:t>
            </a:r>
            <a:endParaRPr kumimoji="1" lang="zh-TW" altLang="en-US" b="1" dirty="0"/>
          </a:p>
        </p:txBody>
      </p:sp>
      <p:pic>
        <p:nvPicPr>
          <p:cNvPr id="4" name="圖片 3" descr="QQ20161115-4@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553" y="2623198"/>
            <a:ext cx="7107266" cy="3888849"/>
          </a:xfrm>
          <a:prstGeom prst="rect">
            <a:avLst/>
          </a:prstGeom>
        </p:spPr>
      </p:pic>
    </p:spTree>
    <p:extLst>
      <p:ext uri="{BB962C8B-B14F-4D97-AF65-F5344CB8AC3E}">
        <p14:creationId xmlns:p14="http://schemas.microsoft.com/office/powerpoint/2010/main" val="201515156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1. Industry Analysis</a:t>
            </a:r>
            <a:endParaRPr kumimoji="1" lang="zh-TW" altLang="en-US" dirty="0"/>
          </a:p>
        </p:txBody>
      </p:sp>
      <p:sp>
        <p:nvSpPr>
          <p:cNvPr id="3" name="內容版面配置區 2"/>
          <p:cNvSpPr>
            <a:spLocks noGrp="1"/>
          </p:cNvSpPr>
          <p:nvPr>
            <p:ph idx="1"/>
          </p:nvPr>
        </p:nvSpPr>
        <p:spPr>
          <a:xfrm>
            <a:off x="457200" y="1567490"/>
            <a:ext cx="8431988" cy="3318275"/>
          </a:xfrm>
        </p:spPr>
        <p:txBody>
          <a:bodyPr>
            <a:normAutofit/>
          </a:bodyPr>
          <a:lstStyle/>
          <a:p>
            <a:r>
              <a:rPr kumimoji="1" lang="en-US" altLang="zh-TW" sz="2200" b="1" dirty="0" smtClean="0"/>
              <a:t>Primary concerns</a:t>
            </a:r>
            <a:r>
              <a:rPr kumimoji="1" lang="en-US" altLang="zh-TW" sz="2200" b="1" dirty="0" smtClean="0"/>
              <a:t>:</a:t>
            </a:r>
          </a:p>
          <a:p>
            <a:endParaRPr kumimoji="1" lang="en-US" altLang="zh-TW" sz="2200" b="1" dirty="0" smtClean="0"/>
          </a:p>
          <a:p>
            <a:pPr lvl="1"/>
            <a:r>
              <a:rPr kumimoji="1" lang="en-US" altLang="zh-TW" sz="1800" dirty="0" smtClean="0"/>
              <a:t>What are major condom brands in </a:t>
            </a:r>
            <a:r>
              <a:rPr kumimoji="1" lang="en-US" altLang="zh-TW" sz="1800" dirty="0"/>
              <a:t>current e-commerce market</a:t>
            </a:r>
            <a:r>
              <a:rPr kumimoji="1" lang="en-US" altLang="zh-TW" sz="1800" dirty="0" smtClean="0"/>
              <a:t>?</a:t>
            </a:r>
          </a:p>
          <a:p>
            <a:pPr marL="457200" lvl="1" indent="0">
              <a:buNone/>
            </a:pPr>
            <a:endParaRPr kumimoji="1" lang="en-US" altLang="zh-TW" sz="1800" b="1" dirty="0" smtClean="0"/>
          </a:p>
          <a:p>
            <a:pPr lvl="1"/>
            <a:r>
              <a:rPr kumimoji="1" lang="en-US" altLang="zh-TW" sz="1800" dirty="0" smtClean="0"/>
              <a:t>Key </a:t>
            </a:r>
            <a:r>
              <a:rPr kumimoji="1" lang="en-US" altLang="zh-TW" sz="1800" dirty="0" smtClean="0"/>
              <a:t>factors influencing the rank of a condom  </a:t>
            </a:r>
            <a:r>
              <a:rPr kumimoji="1" lang="en-US" altLang="zh-TW" sz="1800" dirty="0"/>
              <a:t>listed on e-commerce website</a:t>
            </a:r>
            <a:r>
              <a:rPr kumimoji="1" lang="en-US" altLang="zh-TW" sz="1800" dirty="0" smtClean="0"/>
              <a:t>?</a:t>
            </a:r>
          </a:p>
          <a:p>
            <a:pPr lvl="1"/>
            <a:endParaRPr kumimoji="1" lang="en-US" altLang="zh-TW" sz="1800" dirty="0"/>
          </a:p>
          <a:p>
            <a:pPr lvl="1"/>
            <a:r>
              <a:rPr kumimoji="1" lang="en-US" altLang="zh-TW" sz="1800" dirty="0" smtClean="0"/>
              <a:t>Key factors </a:t>
            </a:r>
            <a:r>
              <a:rPr kumimoji="1" lang="en-US" altLang="zh-TW" sz="1800" dirty="0" smtClean="0"/>
              <a:t>influencing the rating of a condom listed on e-commerce website</a:t>
            </a:r>
            <a:r>
              <a:rPr kumimoji="1" lang="en-US" altLang="zh-TW" sz="1800" dirty="0" smtClean="0"/>
              <a:t>?</a:t>
            </a:r>
          </a:p>
          <a:p>
            <a:pPr lvl="1"/>
            <a:endParaRPr kumimoji="1" lang="en-US" altLang="zh-TW" sz="1800" dirty="0"/>
          </a:p>
          <a:p>
            <a:pPr lvl="1"/>
            <a:r>
              <a:rPr kumimoji="1" lang="en-US" altLang="zh-TW" sz="1800" dirty="0" smtClean="0"/>
              <a:t>Would customer reviews influence product rankings? How</a:t>
            </a:r>
            <a:r>
              <a:rPr kumimoji="1" lang="en-US" altLang="zh-TW" sz="1800" dirty="0" smtClean="0"/>
              <a:t>?</a:t>
            </a:r>
            <a:endParaRPr kumimoji="1" lang="en-US" altLang="zh-TW" sz="1800" dirty="0" smtClean="0"/>
          </a:p>
          <a:p>
            <a:pPr marL="118872" indent="0">
              <a:buNone/>
            </a:pPr>
            <a:endParaRPr kumimoji="1" lang="en-US" altLang="zh-TW" sz="2200" dirty="0"/>
          </a:p>
          <a:p>
            <a:endParaRPr kumimoji="1" lang="en-US" altLang="zh-TW" sz="2200" dirty="0" smtClean="0"/>
          </a:p>
        </p:txBody>
      </p:sp>
      <p:sp>
        <p:nvSpPr>
          <p:cNvPr id="5" name="文字方塊 4"/>
          <p:cNvSpPr txBox="1"/>
          <p:nvPr/>
        </p:nvSpPr>
        <p:spPr>
          <a:xfrm>
            <a:off x="5292104" y="931122"/>
            <a:ext cx="3114781" cy="477054"/>
          </a:xfrm>
          <a:prstGeom prst="rect">
            <a:avLst/>
          </a:prstGeom>
          <a:noFill/>
        </p:spPr>
        <p:txBody>
          <a:bodyPr wrap="square" rtlCol="0">
            <a:spAutoFit/>
          </a:bodyPr>
          <a:lstStyle/>
          <a:p>
            <a:r>
              <a:rPr kumimoji="1" lang="en-US" altLang="zh-TW" sz="2500" i="1" dirty="0" smtClean="0">
                <a:solidFill>
                  <a:srgbClr val="FFCC01"/>
                </a:solidFill>
              </a:rPr>
              <a:t>-    Motivation</a:t>
            </a:r>
            <a:endParaRPr kumimoji="1" lang="zh-TW" altLang="en-US" sz="2500" i="1" dirty="0">
              <a:solidFill>
                <a:srgbClr val="FFCC01"/>
              </a:solidFill>
            </a:endParaRPr>
          </a:p>
        </p:txBody>
      </p:sp>
      <p:sp>
        <p:nvSpPr>
          <p:cNvPr id="6" name="文字方塊 5"/>
          <p:cNvSpPr txBox="1"/>
          <p:nvPr/>
        </p:nvSpPr>
        <p:spPr>
          <a:xfrm>
            <a:off x="727574" y="5184587"/>
            <a:ext cx="7559782" cy="769441"/>
          </a:xfrm>
          <a:prstGeom prst="rect">
            <a:avLst/>
          </a:prstGeom>
          <a:solidFill>
            <a:schemeClr val="accent1">
              <a:lumMod val="20000"/>
              <a:lumOff val="80000"/>
            </a:schemeClr>
          </a:solidFill>
          <a:ln>
            <a:solidFill>
              <a:schemeClr val="accent1">
                <a:alpha val="75000"/>
              </a:schemeClr>
            </a:solidFill>
            <a:prstDash val="sysDot"/>
          </a:ln>
        </p:spPr>
        <p:style>
          <a:lnRef idx="2">
            <a:schemeClr val="accent1"/>
          </a:lnRef>
          <a:fillRef idx="1">
            <a:schemeClr val="lt1"/>
          </a:fillRef>
          <a:effectRef idx="0">
            <a:schemeClr val="accent1"/>
          </a:effectRef>
          <a:fontRef idx="minor">
            <a:schemeClr val="dk1"/>
          </a:fontRef>
        </p:style>
        <p:txBody>
          <a:bodyPr wrap="square" rtlCol="0">
            <a:spAutoFit/>
          </a:bodyPr>
          <a:lstStyle/>
          <a:p>
            <a:pPr marL="457200" indent="-457200">
              <a:buSzPct val="70000"/>
              <a:buFont typeface="Wingdings" charset="2"/>
              <a:buChar char="n"/>
            </a:pPr>
            <a:r>
              <a:rPr kumimoji="1" lang="en-US" altLang="zh-TW" sz="2200" b="1" dirty="0" smtClean="0">
                <a:solidFill>
                  <a:srgbClr val="FF0000"/>
                </a:solidFill>
                <a:cs typeface="Calibri"/>
              </a:rPr>
              <a:t>Aim</a:t>
            </a:r>
          </a:p>
          <a:p>
            <a:pPr>
              <a:buSzPct val="70000"/>
            </a:pPr>
            <a:r>
              <a:rPr kumimoji="1" lang="en-US" altLang="zh-TW" sz="2200" dirty="0" smtClean="0"/>
              <a:t>Improve our condom product’s rank on </a:t>
            </a:r>
            <a:r>
              <a:rPr kumimoji="1" lang="en-US" altLang="zh-TW" sz="2200" dirty="0" err="1" smtClean="0"/>
              <a:t>Amazon.com</a:t>
            </a:r>
            <a:endParaRPr kumimoji="1" lang="zh-TW" altLang="en-US" sz="2200" dirty="0"/>
          </a:p>
        </p:txBody>
      </p:sp>
    </p:spTree>
    <p:extLst>
      <p:ext uri="{BB962C8B-B14F-4D97-AF65-F5344CB8AC3E}">
        <p14:creationId xmlns:p14="http://schemas.microsoft.com/office/powerpoint/2010/main" val="140100326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組">
  <a:themeElements>
    <a:clrScheme name="模組">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模組">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模組">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模組.thmx</Template>
  <TotalTime>5935</TotalTime>
  <Words>1229</Words>
  <Application>Microsoft Macintosh PowerPoint</Application>
  <PresentationFormat>如螢幕大小 (4:3)</PresentationFormat>
  <Paragraphs>307</Paragraphs>
  <Slides>28</Slides>
  <Notes>27</Notes>
  <HiddenSlides>0</HiddenSlides>
  <MMClips>0</MMClips>
  <ScaleCrop>false</ScaleCrop>
  <HeadingPairs>
    <vt:vector size="4" baseType="variant">
      <vt:variant>
        <vt:lpstr>佈景主題</vt:lpstr>
      </vt:variant>
      <vt:variant>
        <vt:i4>1</vt:i4>
      </vt:variant>
      <vt:variant>
        <vt:lpstr>投影片標題</vt:lpstr>
      </vt:variant>
      <vt:variant>
        <vt:i4>28</vt:i4>
      </vt:variant>
    </vt:vector>
  </HeadingPairs>
  <TitlesOfParts>
    <vt:vector size="29" baseType="lpstr">
      <vt:lpstr>模組</vt:lpstr>
      <vt:lpstr>PowerPoint 簡報</vt:lpstr>
      <vt:lpstr>Outline</vt:lpstr>
      <vt:lpstr>PowerPoint 簡報</vt:lpstr>
      <vt:lpstr>1. Industry Analysis</vt:lpstr>
      <vt:lpstr>1. Industry Analysis</vt:lpstr>
      <vt:lpstr>1. Industry Analysis</vt:lpstr>
      <vt:lpstr>1. Industry Analysis</vt:lpstr>
      <vt:lpstr>1. Industry Analysis</vt:lpstr>
      <vt:lpstr>1. Industry Analysis</vt:lpstr>
      <vt:lpstr>PowerPoint 簡報</vt:lpstr>
      <vt:lpstr>2. Pipeline</vt:lpstr>
      <vt:lpstr>PowerPoint 簡報</vt:lpstr>
      <vt:lpstr>3. Dataset Analysis </vt:lpstr>
      <vt:lpstr>3. Dataset Analysis </vt:lpstr>
      <vt:lpstr>3. Dataset Analysis </vt:lpstr>
      <vt:lpstr>3. Dataset Analysis </vt:lpstr>
      <vt:lpstr>3. Dataset Analysis </vt:lpstr>
      <vt:lpstr>3. Dataset Analysis </vt:lpstr>
      <vt:lpstr>3. Dataset Analysis </vt:lpstr>
      <vt:lpstr>3. Dataset Analysis </vt:lpstr>
      <vt:lpstr>3. Dataset Analysis </vt:lpstr>
      <vt:lpstr>3. Dataset Analysis </vt:lpstr>
      <vt:lpstr>3. Dataset Analysis </vt:lpstr>
      <vt:lpstr>3. Dataset Analysis </vt:lpstr>
      <vt:lpstr>3. Dataset Analysis </vt:lpstr>
      <vt:lpstr>3. Dataset Analysis </vt:lpstr>
      <vt:lpstr>PowerPoint 簡報</vt:lpstr>
      <vt:lpstr>4. 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Square Mr.</dc:creator>
  <cp:lastModifiedBy>Square Mr.</cp:lastModifiedBy>
  <cp:revision>101</cp:revision>
  <dcterms:created xsi:type="dcterms:W3CDTF">2016-11-12T02:13:40Z</dcterms:created>
  <dcterms:modified xsi:type="dcterms:W3CDTF">2016-11-16T05:10:12Z</dcterms:modified>
</cp:coreProperties>
</file>