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sldIdLst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8" r:id="rId13"/>
    <p:sldId id="279" r:id="rId14"/>
    <p:sldId id="281" r:id="rId15"/>
    <p:sldId id="280" r:id="rId16"/>
    <p:sldId id="268" r:id="rId17"/>
    <p:sldId id="269" r:id="rId18"/>
    <p:sldId id="271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0000"/>
    <a:srgbClr val="DB3F33"/>
    <a:srgbClr val="FE6C44"/>
    <a:srgbClr val="C52615"/>
    <a:srgbClr val="B52213"/>
    <a:srgbClr val="4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-8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1452908" y="763480"/>
            <a:ext cx="2704501" cy="1177563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矩形 7"/>
          <p:cNvSpPr/>
          <p:nvPr userDrawn="1"/>
        </p:nvSpPr>
        <p:spPr>
          <a:xfrm rot="5400000">
            <a:off x="2418811" y="975128"/>
            <a:ext cx="3128145" cy="117789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椭圆 12"/>
          <p:cNvSpPr/>
          <p:nvPr userDrawn="1"/>
        </p:nvSpPr>
        <p:spPr>
          <a:xfrm rot="5400000">
            <a:off x="4986248" y="763470"/>
            <a:ext cx="2704500" cy="1177562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13"/>
          <p:cNvSpPr/>
          <p:nvPr userDrawn="1"/>
        </p:nvSpPr>
        <p:spPr>
          <a:xfrm rot="5400000">
            <a:off x="3596290" y="975539"/>
            <a:ext cx="3128965" cy="117789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弧形 5"/>
          <p:cNvSpPr/>
          <p:nvPr userDrawn="1"/>
        </p:nvSpPr>
        <p:spPr>
          <a:xfrm>
            <a:off x="2074528" y="-3350933"/>
            <a:ext cx="4994940" cy="665992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4493240" y="3218976"/>
            <a:ext cx="157518" cy="210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34166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771958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16267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8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8" y="1435104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484619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6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804551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893306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754815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1452905" y="763473"/>
            <a:ext cx="2704501" cy="1177563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矩形 7"/>
          <p:cNvSpPr/>
          <p:nvPr userDrawn="1"/>
        </p:nvSpPr>
        <p:spPr>
          <a:xfrm rot="5400000">
            <a:off x="2418811" y="975128"/>
            <a:ext cx="3128145" cy="117789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椭圆 12"/>
          <p:cNvSpPr/>
          <p:nvPr userDrawn="1"/>
        </p:nvSpPr>
        <p:spPr>
          <a:xfrm rot="5400000">
            <a:off x="4986248" y="763470"/>
            <a:ext cx="2704500" cy="1177562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13"/>
          <p:cNvSpPr/>
          <p:nvPr userDrawn="1"/>
        </p:nvSpPr>
        <p:spPr>
          <a:xfrm rot="5400000">
            <a:off x="3596289" y="975539"/>
            <a:ext cx="3128965" cy="117789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弧形 5"/>
          <p:cNvSpPr/>
          <p:nvPr userDrawn="1"/>
        </p:nvSpPr>
        <p:spPr>
          <a:xfrm>
            <a:off x="2074528" y="-3350933"/>
            <a:ext cx="4994940" cy="665992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4493240" y="3218976"/>
            <a:ext cx="157518" cy="210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700957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7" y="1"/>
            <a:ext cx="105725" cy="962147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9" y="6617464"/>
            <a:ext cx="105725" cy="240536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3798903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7" y="1"/>
            <a:ext cx="105725" cy="962147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9" y="6617464"/>
            <a:ext cx="105725" cy="240536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1564131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7" y="1"/>
            <a:ext cx="105725" cy="962147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9" y="6617464"/>
            <a:ext cx="105725" cy="240536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88635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37" y="1"/>
            <a:ext cx="105725" cy="962147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69" y="6617464"/>
            <a:ext cx="105725" cy="240536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9110629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7" y="1"/>
            <a:ext cx="105725" cy="962147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9" y="6617464"/>
            <a:ext cx="105725" cy="240536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7533412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61513" y="1"/>
            <a:ext cx="225739" cy="962147"/>
            <a:chOff x="161510" y="0"/>
            <a:chExt cx="225739" cy="721610"/>
          </a:xfrm>
        </p:grpSpPr>
        <p:sp>
          <p:nvSpPr>
            <p:cNvPr id="3" name="矩形 2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9" y="6617464"/>
            <a:ext cx="225739" cy="240536"/>
            <a:chOff x="161510" y="0"/>
            <a:chExt cx="225739" cy="721610"/>
          </a:xfrm>
        </p:grpSpPr>
        <p:sp>
          <p:nvSpPr>
            <p:cNvPr id="8" name="矩形 7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3935935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3678082"/>
      </p:ext>
    </p:extLst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0496823"/>
      </p:ext>
    </p:extLst>
  </p:cSld>
  <p:clrMapOvr>
    <a:masterClrMapping/>
  </p:clrMapOvr>
  <p:transition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3609020"/>
            <a:ext cx="9144000" cy="18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2" descr="C:\Documents and Settings\yangweizhou\桌面\2.jpg"/>
          <p:cNvPicPr>
            <a:picLocks noChangeAspect="1" noChangeArrowheads="1"/>
          </p:cNvPicPr>
          <p:nvPr userDrawn="1"/>
        </p:nvPicPr>
        <p:blipFill rotWithShape="1">
          <a:blip r:embed="rId2"/>
          <a:srcRect b="20467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3792886"/>
      </p:ext>
    </p:extLst>
  </p:cSld>
  <p:clrMapOvr>
    <a:masterClrMapping/>
  </p:clrMapOvr>
  <p:transition spd="slow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226105"/>
      </p:ext>
    </p:extLst>
  </p:cSld>
  <p:clrMapOvr>
    <a:masterClrMapping/>
  </p:clrMapOvr>
  <p:transition spd="slow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435391"/>
      </p:ext>
    </p:extLst>
  </p:cSld>
  <p:clrMapOvr>
    <a:masterClrMapping/>
  </p:clrMapOvr>
  <p:transition spd="slow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957307"/>
      </p:ext>
    </p:extLst>
  </p:cSld>
  <p:clrMapOvr>
    <a:masterClrMapping/>
  </p:clrMapOvr>
  <p:transition spd="slow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431694"/>
      </p:ext>
    </p:extLst>
  </p:cSld>
  <p:clrMapOvr>
    <a:masterClrMapping/>
  </p:clrMapOvr>
  <p:transition spd="slow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17222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37" y="1"/>
            <a:ext cx="105725" cy="962147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69" y="6617464"/>
            <a:ext cx="105725" cy="240536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3153882"/>
      </p:ext>
    </p:extLst>
  </p:cSld>
  <p:clrMapOvr>
    <a:masterClrMapping/>
  </p:clrMapOvr>
  <p:transition spd="slow">
    <p:push dir="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03201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37" y="1"/>
            <a:ext cx="105725" cy="962147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69" y="6617464"/>
            <a:ext cx="105725" cy="240536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81371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37" y="1"/>
            <a:ext cx="105725" cy="962147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69" y="6617464"/>
            <a:ext cx="105725" cy="240536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719020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61523" y="1"/>
            <a:ext cx="225739" cy="962147"/>
            <a:chOff x="161510" y="0"/>
            <a:chExt cx="225739" cy="721610"/>
          </a:xfrm>
        </p:grpSpPr>
        <p:sp>
          <p:nvSpPr>
            <p:cNvPr id="3" name="矩形 2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69" y="6617464"/>
            <a:ext cx="225739" cy="240536"/>
            <a:chOff x="161510" y="0"/>
            <a:chExt cx="225739" cy="721610"/>
          </a:xfrm>
        </p:grpSpPr>
        <p:sp>
          <p:nvSpPr>
            <p:cNvPr id="8" name="矩形 7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883814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14925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73313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3609020"/>
            <a:ext cx="9144000" cy="18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2" descr="C:\Documents and Settings\yangweizhou\桌面\2.jpg"/>
          <p:cNvPicPr>
            <a:picLocks noChangeAspect="1" noChangeArrowheads="1"/>
          </p:cNvPicPr>
          <p:nvPr userDrawn="1"/>
        </p:nvPicPr>
        <p:blipFill rotWithShape="1">
          <a:blip r:embed="rId2"/>
          <a:srcRect b="20467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706734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363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136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26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ydia Kan\Desktop\gettyimages-9637803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2000"/>
                    </a14:imgEffect>
                    <a14:imgEffect>
                      <a14:brightnessContrast bright="-8000" contrast="-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r="44974"/>
          <a:stretch/>
        </p:blipFill>
        <p:spPr bwMode="auto">
          <a:xfrm>
            <a:off x="5271724" y="-27384"/>
            <a:ext cx="3872276" cy="688538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34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0" y="3933064"/>
            <a:ext cx="9180512" cy="1656185"/>
          </a:xfrm>
          <a:prstGeom prst="rect">
            <a:avLst/>
          </a:prstGeom>
          <a:solidFill>
            <a:srgbClr val="A2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8283" y="4077072"/>
            <a:ext cx="619592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solidFill>
                  <a:prstClr val="white"/>
                </a:solidFill>
                <a:latin typeface="Impact"/>
              </a:rPr>
              <a:t>Santander </a:t>
            </a:r>
          </a:p>
          <a:p>
            <a:r>
              <a:rPr lang="en-US" altLang="zh-CN" sz="4400" dirty="0" smtClean="0">
                <a:solidFill>
                  <a:prstClr val="white"/>
                </a:solidFill>
                <a:latin typeface="Impact"/>
              </a:rPr>
              <a:t>Product Recommendation</a:t>
            </a:r>
            <a:endParaRPr lang="zh-CN" altLang="en-US" sz="4400" dirty="0">
              <a:solidFill>
                <a:prstClr val="white"/>
              </a:solidFill>
              <a:latin typeface="Impac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-288540" y="5821814"/>
            <a:ext cx="522058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400" b="1" dirty="0" smtClean="0">
                <a:solidFill>
                  <a:prstClr val="white"/>
                </a:solidFill>
                <a:latin typeface="微软雅黑"/>
              </a:rPr>
              <a:t>     TEAM KWT    Wen Li        </a:t>
            </a:r>
            <a:r>
              <a:rPr lang="en-US" altLang="zh-CN" sz="1400" b="1" dirty="0" err="1" smtClean="0">
                <a:solidFill>
                  <a:prstClr val="white"/>
                </a:solidFill>
                <a:latin typeface="微软雅黑"/>
              </a:rPr>
              <a:t>Yisong</a:t>
            </a:r>
            <a:r>
              <a:rPr lang="en-US" altLang="zh-CN" sz="1400" b="1" dirty="0" smtClean="0">
                <a:solidFill>
                  <a:prstClr val="white"/>
                </a:solidFill>
                <a:latin typeface="微软雅黑"/>
              </a:rPr>
              <a:t> Tao        Lydia Kan</a:t>
            </a:r>
            <a:endParaRPr lang="zh-CN" altLang="en-US" sz="1400" b="1" dirty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8" name="矩形 5"/>
          <p:cNvSpPr/>
          <p:nvPr/>
        </p:nvSpPr>
        <p:spPr>
          <a:xfrm>
            <a:off x="-1204" y="6200966"/>
            <a:ext cx="6301396" cy="56103"/>
          </a:xfrm>
          <a:prstGeom prst="rect">
            <a:avLst/>
          </a:prstGeom>
          <a:solidFill>
            <a:srgbClr val="480000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035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21550" y="90872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8388" y="313492"/>
            <a:ext cx="3870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EDA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pic>
        <p:nvPicPr>
          <p:cNvPr id="7170" name="Picture 2" descr="C:\Users\Lydia Kan\Desktop\popularity of prod by s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6" y="2195804"/>
            <a:ext cx="4449928" cy="383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Lydia Kan\Desktop\Popularity of prod by se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224" y="2195803"/>
            <a:ext cx="4519272" cy="389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27"/>
          <p:cNvSpPr/>
          <p:nvPr/>
        </p:nvSpPr>
        <p:spPr>
          <a:xfrm>
            <a:off x="5220072" y="1196752"/>
            <a:ext cx="1435365" cy="601807"/>
          </a:xfrm>
          <a:prstGeom prst="roundRect">
            <a:avLst>
              <a:gd name="adj" fmla="val 90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28"/>
          <p:cNvSpPr/>
          <p:nvPr/>
        </p:nvSpPr>
        <p:spPr>
          <a:xfrm>
            <a:off x="0" y="1196752"/>
            <a:ext cx="6306262" cy="6018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A20000"/>
                </a:solidFill>
              </a:rPr>
              <a:t>Product Sales Related to Customer’s Info  - 2016.5</a:t>
            </a:r>
            <a:endParaRPr lang="zh-CN" altLang="en-US" dirty="0">
              <a:solidFill>
                <a:srgbClr val="A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032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21550" y="90872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8388" y="313492"/>
            <a:ext cx="3870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EDA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pic>
        <p:nvPicPr>
          <p:cNvPr id="8194" name="Picture 2" descr="C:\Users\Lydia Kan\Desktop\number of customers per mon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32856"/>
            <a:ext cx="5893356" cy="425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圆角矩形 27"/>
          <p:cNvSpPr/>
          <p:nvPr/>
        </p:nvSpPr>
        <p:spPr>
          <a:xfrm>
            <a:off x="5220072" y="1196752"/>
            <a:ext cx="1435365" cy="601807"/>
          </a:xfrm>
          <a:prstGeom prst="roundRect">
            <a:avLst>
              <a:gd name="adj" fmla="val 90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28"/>
          <p:cNvSpPr/>
          <p:nvPr/>
        </p:nvSpPr>
        <p:spPr>
          <a:xfrm>
            <a:off x="0" y="1196752"/>
            <a:ext cx="6306262" cy="6018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A20000"/>
                </a:solidFill>
              </a:rPr>
              <a:t>Number of Customers by Time</a:t>
            </a:r>
            <a:endParaRPr lang="zh-CN" altLang="en-US" dirty="0">
              <a:solidFill>
                <a:srgbClr val="A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222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21550" y="90872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8388" y="313492"/>
            <a:ext cx="3870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EDA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pic>
        <p:nvPicPr>
          <p:cNvPr id="10242" name="Picture 2" descr="C:\Users\Lydia Kan\Desktop\prod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176" y="2234450"/>
            <a:ext cx="4479312" cy="392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Lydia Kan\Desktop\Number of prod customer 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" y="2234960"/>
            <a:ext cx="4438590" cy="345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27"/>
          <p:cNvSpPr/>
          <p:nvPr/>
        </p:nvSpPr>
        <p:spPr>
          <a:xfrm>
            <a:off x="5220072" y="1196752"/>
            <a:ext cx="1435365" cy="601807"/>
          </a:xfrm>
          <a:prstGeom prst="roundRect">
            <a:avLst>
              <a:gd name="adj" fmla="val 90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28"/>
          <p:cNvSpPr/>
          <p:nvPr/>
        </p:nvSpPr>
        <p:spPr>
          <a:xfrm>
            <a:off x="0" y="1196752"/>
            <a:ext cx="6306262" cy="6018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A20000"/>
                </a:solidFill>
              </a:rPr>
              <a:t>Number of Product Own  - 2016.5</a:t>
            </a:r>
            <a:endParaRPr lang="zh-CN" altLang="en-US" dirty="0">
              <a:solidFill>
                <a:srgbClr val="A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134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21550" y="90872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8388" y="313492"/>
            <a:ext cx="3870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EDA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pic>
        <p:nvPicPr>
          <p:cNvPr id="10243" name="Picture 3" descr="C:\Users\Lydia Kan\Desktop\pro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9" y="2213181"/>
            <a:ext cx="4478271" cy="376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Lydia Kan\Desktop\prod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213" y="2194654"/>
            <a:ext cx="4325275" cy="379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27"/>
          <p:cNvSpPr/>
          <p:nvPr/>
        </p:nvSpPr>
        <p:spPr>
          <a:xfrm>
            <a:off x="5220072" y="1196752"/>
            <a:ext cx="1435365" cy="601807"/>
          </a:xfrm>
          <a:prstGeom prst="roundRect">
            <a:avLst>
              <a:gd name="adj" fmla="val 90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8"/>
          <p:cNvSpPr/>
          <p:nvPr/>
        </p:nvSpPr>
        <p:spPr>
          <a:xfrm>
            <a:off x="0" y="1196752"/>
            <a:ext cx="6306262" cy="6018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A20000"/>
                </a:solidFill>
              </a:rPr>
              <a:t>Number of Product Own  - 2016.5</a:t>
            </a:r>
            <a:endParaRPr lang="zh-CN" altLang="en-US" dirty="0">
              <a:solidFill>
                <a:srgbClr val="A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123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C:\Users\Lydia Kan\Desktop\chang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708" y="2090905"/>
            <a:ext cx="4964366" cy="367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7"/>
          <p:cNvCxnSpPr/>
          <p:nvPr/>
        </p:nvCxnSpPr>
        <p:spPr>
          <a:xfrm>
            <a:off x="521550" y="90872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8388" y="313492"/>
            <a:ext cx="3870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EDA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pic>
        <p:nvPicPr>
          <p:cNvPr id="9218" name="Picture 2" descr="C:\Users\Lydia Kan\Desktop\chang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903" y="2055949"/>
            <a:ext cx="4763295" cy="367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圆角矩形 27"/>
          <p:cNvSpPr/>
          <p:nvPr/>
        </p:nvSpPr>
        <p:spPr>
          <a:xfrm>
            <a:off x="5220072" y="1196752"/>
            <a:ext cx="1435365" cy="601807"/>
          </a:xfrm>
          <a:prstGeom prst="roundRect">
            <a:avLst>
              <a:gd name="adj" fmla="val 90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28"/>
          <p:cNvSpPr/>
          <p:nvPr/>
        </p:nvSpPr>
        <p:spPr>
          <a:xfrm>
            <a:off x="0" y="1196752"/>
            <a:ext cx="6306262" cy="6018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A20000"/>
                </a:solidFill>
              </a:rPr>
              <a:t>Number of Product Sales  by Time</a:t>
            </a:r>
            <a:endParaRPr lang="zh-CN" altLang="en-US" dirty="0">
              <a:solidFill>
                <a:srgbClr val="A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65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21550" y="90872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8388" y="313492"/>
            <a:ext cx="3870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Feature Engineering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8054" y="5932990"/>
            <a:ext cx="7852378" cy="692696"/>
          </a:xfrm>
          <a:prstGeom prst="rect">
            <a:avLst/>
          </a:prstGeom>
          <a:solidFill>
            <a:srgbClr val="DB3F33"/>
          </a:solidFill>
          <a:ln>
            <a:solidFill>
              <a:srgbClr val="D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bg1"/>
                </a:solidFill>
                <a:latin typeface="+mn-ea"/>
              </a:rPr>
              <a:t>Make recommendation based on products’ popularity</a:t>
            </a:r>
            <a:endParaRPr lang="en-US" altLang="zh-TW" sz="1600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3918" y="1268760"/>
            <a:ext cx="8638562" cy="4296880"/>
            <a:chOff x="107504" y="1268760"/>
            <a:chExt cx="8782578" cy="4296879"/>
          </a:xfrm>
        </p:grpSpPr>
        <p:grpSp>
          <p:nvGrpSpPr>
            <p:cNvPr id="4" name="Group 3"/>
            <p:cNvGrpSpPr/>
            <p:nvPr/>
          </p:nvGrpSpPr>
          <p:grpSpPr>
            <a:xfrm>
              <a:off x="467544" y="1340768"/>
              <a:ext cx="3490781" cy="1851464"/>
              <a:chOff x="521550" y="1268760"/>
              <a:chExt cx="3258362" cy="172819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40324" y="1268760"/>
                <a:ext cx="1939588" cy="432048"/>
              </a:xfrm>
              <a:prstGeom prst="rect">
                <a:avLst/>
              </a:prstGeom>
              <a:noFill/>
              <a:ln>
                <a:solidFill>
                  <a:srgbClr val="A2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840324" y="1916832"/>
                <a:ext cx="1939588" cy="432048"/>
              </a:xfrm>
              <a:prstGeom prst="rect">
                <a:avLst/>
              </a:prstGeom>
              <a:noFill/>
              <a:ln>
                <a:solidFill>
                  <a:srgbClr val="A2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835696" y="2557767"/>
                <a:ext cx="1939588" cy="432048"/>
              </a:xfrm>
              <a:prstGeom prst="rect">
                <a:avLst/>
              </a:prstGeom>
              <a:noFill/>
              <a:ln>
                <a:solidFill>
                  <a:srgbClr val="A2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521550" y="1268760"/>
                <a:ext cx="1314146" cy="864096"/>
              </a:xfrm>
              <a:prstGeom prst="rect">
                <a:avLst/>
              </a:prstGeom>
              <a:solidFill>
                <a:srgbClr val="DB3F33"/>
              </a:solidFill>
              <a:ln>
                <a:solidFill>
                  <a:srgbClr val="DB3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 smtClean="0">
                    <a:latin typeface="+mn-ea"/>
                  </a:rPr>
                  <a:t>Input Features</a:t>
                </a:r>
              </a:p>
              <a:p>
                <a:pPr algn="ctr"/>
                <a:endParaRPr lang="en-US" altLang="zh-TW" sz="1200" dirty="0" smtClean="0">
                  <a:latin typeface="+mn-ea"/>
                </a:endParaRPr>
              </a:p>
              <a:p>
                <a:pPr algn="ctr"/>
                <a:r>
                  <a:rPr lang="en-US" altLang="zh-TW" sz="1200" dirty="0" smtClean="0">
                    <a:latin typeface="+mn-ea"/>
                  </a:rPr>
                  <a:t>Encoding</a:t>
                </a:r>
                <a:endParaRPr lang="zh-TW" altLang="en-US" sz="1200" dirty="0">
                  <a:latin typeface="+mn-ea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26177" y="2132856"/>
                <a:ext cx="1314146" cy="864096"/>
              </a:xfrm>
              <a:prstGeom prst="rect">
                <a:avLst/>
              </a:prstGeom>
              <a:solidFill>
                <a:srgbClr val="A20000"/>
              </a:solidFill>
              <a:ln>
                <a:solidFill>
                  <a:srgbClr val="A2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938791" y="1268760"/>
              <a:ext cx="3521641" cy="1860118"/>
              <a:chOff x="521550" y="1268760"/>
              <a:chExt cx="3258362" cy="172105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840324" y="1268760"/>
                <a:ext cx="1939588" cy="432048"/>
              </a:xfrm>
              <a:prstGeom prst="rect">
                <a:avLst/>
              </a:prstGeom>
              <a:noFill/>
              <a:ln>
                <a:solidFill>
                  <a:srgbClr val="A2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840324" y="1916832"/>
                <a:ext cx="1939588" cy="432048"/>
              </a:xfrm>
              <a:prstGeom prst="rect">
                <a:avLst/>
              </a:prstGeom>
              <a:noFill/>
              <a:ln>
                <a:solidFill>
                  <a:srgbClr val="A2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835696" y="2557767"/>
                <a:ext cx="1939588" cy="432048"/>
              </a:xfrm>
              <a:prstGeom prst="rect">
                <a:avLst/>
              </a:prstGeom>
              <a:noFill/>
              <a:ln>
                <a:solidFill>
                  <a:srgbClr val="A2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21550" y="1268760"/>
                <a:ext cx="1314146" cy="1721055"/>
              </a:xfrm>
              <a:prstGeom prst="rect">
                <a:avLst/>
              </a:prstGeom>
              <a:solidFill>
                <a:srgbClr val="DB3F33"/>
              </a:solidFill>
              <a:ln>
                <a:solidFill>
                  <a:srgbClr val="DB3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67544" y="3717032"/>
              <a:ext cx="3389306" cy="1800200"/>
              <a:chOff x="488388" y="3933056"/>
              <a:chExt cx="3660450" cy="194421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966802" y="3933056"/>
                <a:ext cx="2182036" cy="1944216"/>
              </a:xfrm>
              <a:prstGeom prst="rect">
                <a:avLst/>
              </a:prstGeom>
              <a:noFill/>
              <a:ln>
                <a:solidFill>
                  <a:srgbClr val="A2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88388" y="3933056"/>
                <a:ext cx="1478414" cy="1944216"/>
              </a:xfrm>
              <a:prstGeom prst="rect">
                <a:avLst/>
              </a:prstGeom>
              <a:solidFill>
                <a:srgbClr val="DB3F33"/>
              </a:solidFill>
              <a:ln>
                <a:solidFill>
                  <a:srgbClr val="DB3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932040" y="3717032"/>
              <a:ext cx="3524158" cy="1848607"/>
              <a:chOff x="4593334" y="3933056"/>
              <a:chExt cx="1480494" cy="1944216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4595414" y="3933056"/>
                <a:ext cx="1478414" cy="972108"/>
              </a:xfrm>
              <a:prstGeom prst="rect">
                <a:avLst/>
              </a:prstGeom>
              <a:solidFill>
                <a:srgbClr val="DB3F33"/>
              </a:solidFill>
              <a:ln>
                <a:solidFill>
                  <a:srgbClr val="DB3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593334" y="4905164"/>
                <a:ext cx="1478414" cy="972108"/>
              </a:xfrm>
              <a:prstGeom prst="rect">
                <a:avLst/>
              </a:prstGeom>
              <a:solidFill>
                <a:srgbClr val="A20000"/>
              </a:solidFill>
              <a:ln>
                <a:solidFill>
                  <a:srgbClr val="A2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4" name="Pentagon 23"/>
            <p:cNvSpPr/>
            <p:nvPr/>
          </p:nvSpPr>
          <p:spPr>
            <a:xfrm>
              <a:off x="4139952" y="2062932"/>
              <a:ext cx="576064" cy="401088"/>
            </a:xfrm>
            <a:prstGeom prst="homePlat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Pentagon 26"/>
            <p:cNvSpPr/>
            <p:nvPr/>
          </p:nvSpPr>
          <p:spPr>
            <a:xfrm>
              <a:off x="4139952" y="4416588"/>
              <a:ext cx="576064" cy="401088"/>
            </a:xfrm>
            <a:prstGeom prst="homePlat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Pentagon 27"/>
            <p:cNvSpPr/>
            <p:nvPr/>
          </p:nvSpPr>
          <p:spPr>
            <a:xfrm>
              <a:off x="8602050" y="2002132"/>
              <a:ext cx="288032" cy="401088"/>
            </a:xfrm>
            <a:prstGeom prst="homePlat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Pentagon 28"/>
            <p:cNvSpPr/>
            <p:nvPr/>
          </p:nvSpPr>
          <p:spPr>
            <a:xfrm>
              <a:off x="107504" y="4468072"/>
              <a:ext cx="288032" cy="401088"/>
            </a:xfrm>
            <a:prstGeom prst="homePlat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549928" y="2348880"/>
            <a:ext cx="1510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chemeClr val="bg1"/>
                </a:solidFill>
                <a:latin typeface="+mn-ea"/>
              </a:rPr>
              <a:t>Out</a:t>
            </a:r>
            <a:r>
              <a:rPr lang="en-US" altLang="zh-TW" sz="1200" b="1" dirty="0" smtClean="0">
                <a:solidFill>
                  <a:schemeClr val="bg1"/>
                </a:solidFill>
                <a:latin typeface="+mn-ea"/>
              </a:rPr>
              <a:t>put Features</a:t>
            </a:r>
          </a:p>
          <a:p>
            <a:pPr algn="ctr"/>
            <a:endParaRPr lang="en-US" altLang="zh-TW" sz="1200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zh-TW" sz="1200" dirty="0" smtClean="0">
                <a:solidFill>
                  <a:schemeClr val="bg1"/>
                </a:solidFill>
                <a:latin typeface="+mn-ea"/>
              </a:rPr>
              <a:t>Encoding</a:t>
            </a:r>
            <a:endParaRPr lang="zh-TW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43439" y="1340768"/>
            <a:ext cx="1708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+mn-ea"/>
              </a:rPr>
              <a:t>Use adjacent month </a:t>
            </a:r>
          </a:p>
          <a:p>
            <a:pPr algn="ctr"/>
            <a:r>
              <a:rPr lang="en-US" altLang="zh-TW" sz="1200" dirty="0" smtClean="0">
                <a:solidFill>
                  <a:srgbClr val="C00000"/>
                </a:solidFill>
                <a:latin typeface="+mn-ea"/>
              </a:rPr>
              <a:t>i.e. 2016.1-2016.2</a:t>
            </a:r>
            <a:endParaRPr lang="zh-TW" altLang="en-US" sz="12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96102" y="2031231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C00000"/>
                </a:solidFill>
                <a:latin typeface="+mn-ea"/>
              </a:rPr>
              <a:t>Use the same month</a:t>
            </a:r>
          </a:p>
          <a:p>
            <a:pPr algn="ctr"/>
            <a:r>
              <a:rPr lang="en-US" altLang="zh-TW" sz="1200" dirty="0" smtClean="0">
                <a:solidFill>
                  <a:srgbClr val="C00000"/>
                </a:solidFill>
                <a:latin typeface="+mn-ea"/>
              </a:rPr>
              <a:t>i.e. 2015.5 – 2016.5</a:t>
            </a:r>
            <a:endParaRPr lang="zh-TW" altLang="en-US" sz="12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34723" y="2740858"/>
            <a:ext cx="1996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C00000"/>
                </a:solidFill>
                <a:latin typeface="+mn-ea"/>
              </a:rPr>
              <a:t>Use the seasonal month </a:t>
            </a:r>
          </a:p>
          <a:p>
            <a:pPr algn="ctr"/>
            <a:r>
              <a:rPr lang="en-US" altLang="zh-TW" sz="1200" dirty="0" smtClean="0">
                <a:solidFill>
                  <a:srgbClr val="C00000"/>
                </a:solidFill>
                <a:latin typeface="+mn-ea"/>
              </a:rPr>
              <a:t>i.e. 2016.3 – 2016.6</a:t>
            </a:r>
            <a:endParaRPr lang="zh-TW" altLang="en-US" sz="12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79747" y="1268760"/>
            <a:ext cx="1708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+mn-ea"/>
              </a:rPr>
              <a:t>Use adjacent month </a:t>
            </a:r>
          </a:p>
          <a:p>
            <a:pPr algn="ctr"/>
            <a:r>
              <a:rPr lang="en-US" altLang="zh-TW" sz="1200" dirty="0" smtClean="0">
                <a:solidFill>
                  <a:srgbClr val="C00000"/>
                </a:solidFill>
                <a:latin typeface="+mn-ea"/>
              </a:rPr>
              <a:t>i.e. 2016.1-2016.2</a:t>
            </a:r>
            <a:endParaRPr lang="zh-TW" altLang="en-US" sz="12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85950" y="1974490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C00000"/>
                </a:solidFill>
                <a:latin typeface="+mn-ea"/>
              </a:rPr>
              <a:t>Use the same month</a:t>
            </a:r>
          </a:p>
          <a:p>
            <a:pPr algn="ctr"/>
            <a:r>
              <a:rPr lang="en-US" altLang="zh-TW" sz="1200" dirty="0" smtClean="0">
                <a:solidFill>
                  <a:srgbClr val="C00000"/>
                </a:solidFill>
                <a:latin typeface="+mn-ea"/>
              </a:rPr>
              <a:t>i.e. 2015.5 – 2016.5</a:t>
            </a:r>
            <a:endParaRPr lang="zh-TW" altLang="en-US" sz="12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73816" y="2667213"/>
            <a:ext cx="1996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C00000"/>
                </a:solidFill>
                <a:latin typeface="+mn-ea"/>
              </a:rPr>
              <a:t>Use the seasonal month </a:t>
            </a:r>
          </a:p>
          <a:p>
            <a:pPr algn="ctr"/>
            <a:r>
              <a:rPr lang="en-US" altLang="zh-TW" sz="1200" dirty="0" smtClean="0">
                <a:solidFill>
                  <a:srgbClr val="C00000"/>
                </a:solidFill>
                <a:latin typeface="+mn-ea"/>
              </a:rPr>
              <a:t>i.e. 2016.3 – 2016.6</a:t>
            </a:r>
            <a:endParaRPr lang="zh-TW" altLang="en-US" sz="12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881531" y="1340768"/>
            <a:ext cx="16557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chemeClr val="bg1"/>
                </a:solidFill>
                <a:latin typeface="+mn-ea"/>
              </a:rPr>
              <a:t>Input Features</a:t>
            </a:r>
          </a:p>
          <a:p>
            <a:pPr algn="ctr"/>
            <a:endParaRPr lang="en-US" altLang="zh-TW" sz="1200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zh-TW" sz="1200" dirty="0" smtClean="0">
                <a:solidFill>
                  <a:schemeClr val="bg1"/>
                </a:solidFill>
                <a:latin typeface="+mn-ea"/>
              </a:rPr>
              <a:t>Previous Month Products</a:t>
            </a:r>
            <a:endParaRPr lang="zh-TW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0029" y="3869061"/>
            <a:ext cx="16557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chemeClr val="bg1"/>
                </a:solidFill>
                <a:latin typeface="+mn-ea"/>
              </a:rPr>
              <a:t>Input Features</a:t>
            </a:r>
          </a:p>
          <a:p>
            <a:pPr algn="ctr"/>
            <a:endParaRPr lang="en-US" altLang="zh-TW" sz="12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zh-TW" sz="1200" dirty="0" smtClean="0">
                <a:solidFill>
                  <a:schemeClr val="bg1"/>
                </a:solidFill>
                <a:latin typeface="+mn-ea"/>
              </a:rPr>
              <a:t>Create Change Features</a:t>
            </a:r>
          </a:p>
          <a:p>
            <a:pPr algn="ctr"/>
            <a:endParaRPr lang="en-US" altLang="zh-TW" sz="12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zh-TW" sz="1200" dirty="0" smtClean="0">
                <a:solidFill>
                  <a:schemeClr val="bg1"/>
                </a:solidFill>
                <a:latin typeface="+mn-ea"/>
              </a:rPr>
              <a:t>i.e. Previous - Current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013339" y="4069521"/>
            <a:ext cx="18608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C00000"/>
                </a:solidFill>
                <a:latin typeface="+mn-ea"/>
              </a:rPr>
              <a:t>Time Series</a:t>
            </a:r>
          </a:p>
          <a:p>
            <a:pPr algn="ctr"/>
            <a:r>
              <a:rPr lang="en-US" altLang="zh-TW" sz="1200" dirty="0" smtClean="0">
                <a:solidFill>
                  <a:srgbClr val="C00000"/>
                </a:solidFill>
                <a:latin typeface="+mn-ea"/>
              </a:rPr>
              <a:t>Pick significant pattern</a:t>
            </a:r>
          </a:p>
          <a:p>
            <a:pPr algn="ctr"/>
            <a:r>
              <a:rPr lang="en-US" altLang="zh-TW" sz="1200" dirty="0" smtClean="0">
                <a:solidFill>
                  <a:srgbClr val="C00000"/>
                </a:solidFill>
                <a:latin typeface="+mn-ea"/>
              </a:rPr>
              <a:t>Level = 0 , 1 </a:t>
            </a:r>
            <a:endParaRPr lang="en-US" altLang="zh-TW" sz="1200" dirty="0" smtClean="0">
              <a:solidFill>
                <a:srgbClr val="C00000"/>
              </a:solidFill>
              <a:latin typeface="+mn-ea"/>
            </a:endParaRPr>
          </a:p>
          <a:p>
            <a:pPr algn="ctr"/>
            <a:r>
              <a:rPr lang="en-US" altLang="zh-TW" sz="1200" dirty="0" smtClean="0">
                <a:solidFill>
                  <a:srgbClr val="C00000"/>
                </a:solidFill>
                <a:latin typeface="+mn-ea"/>
              </a:rPr>
              <a:t>&amp;</a:t>
            </a:r>
            <a:endParaRPr lang="en-US" altLang="zh-TW" sz="1200" dirty="0">
              <a:solidFill>
                <a:srgbClr val="C00000"/>
              </a:solidFill>
              <a:latin typeface="+mn-ea"/>
            </a:endParaRPr>
          </a:p>
          <a:p>
            <a:pPr algn="ctr"/>
            <a:r>
              <a:rPr lang="en-US" altLang="zh-TW" sz="1200" dirty="0" smtClean="0">
                <a:solidFill>
                  <a:srgbClr val="C00000"/>
                </a:solidFill>
                <a:latin typeface="+mn-ea"/>
              </a:rPr>
              <a:t>Create as new</a:t>
            </a:r>
          </a:p>
          <a:p>
            <a:pPr algn="ctr"/>
            <a:r>
              <a:rPr lang="en-US" altLang="zh-TW" sz="1200" dirty="0" smtClean="0">
                <a:solidFill>
                  <a:srgbClr val="C00000"/>
                </a:solidFill>
                <a:latin typeface="+mn-ea"/>
              </a:rPr>
              <a:t> input features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929418" y="3750131"/>
            <a:ext cx="16557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chemeClr val="bg1"/>
                </a:solidFill>
                <a:latin typeface="+mn-ea"/>
              </a:rPr>
              <a:t>Input Features</a:t>
            </a:r>
          </a:p>
          <a:p>
            <a:pPr algn="ctr"/>
            <a:endParaRPr lang="en-US" altLang="zh-TW" sz="12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zh-TW" sz="1200" dirty="0" smtClean="0">
                <a:solidFill>
                  <a:schemeClr val="bg1"/>
                </a:solidFill>
                <a:latin typeface="+mn-ea"/>
              </a:rPr>
              <a:t>Time Series </a:t>
            </a:r>
          </a:p>
          <a:p>
            <a:pPr algn="ctr"/>
            <a:r>
              <a:rPr lang="en-US" altLang="zh-TW" sz="1200" dirty="0" smtClean="0">
                <a:solidFill>
                  <a:schemeClr val="bg1"/>
                </a:solidFill>
                <a:latin typeface="+mn-ea"/>
              </a:rPr>
              <a:t>Level = -1, 0, 1</a:t>
            </a:r>
            <a:endParaRPr lang="en-US" altLang="zh-TW" sz="12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999342" y="4653136"/>
            <a:ext cx="34610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chemeClr val="bg1"/>
                </a:solidFill>
                <a:latin typeface="+mn-ea"/>
              </a:rPr>
              <a:t>Out</a:t>
            </a:r>
            <a:r>
              <a:rPr lang="en-US" altLang="zh-TW" sz="1200" b="1" dirty="0" smtClean="0">
                <a:solidFill>
                  <a:schemeClr val="bg1"/>
                </a:solidFill>
                <a:latin typeface="+mn-ea"/>
              </a:rPr>
              <a:t>put Features</a:t>
            </a:r>
          </a:p>
          <a:p>
            <a:pPr algn="ctr"/>
            <a:endParaRPr lang="en-US" altLang="zh-TW" sz="12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zh-TW" sz="1200" dirty="0" smtClean="0">
                <a:solidFill>
                  <a:schemeClr val="bg1"/>
                </a:solidFill>
                <a:latin typeface="+mn-ea"/>
              </a:rPr>
              <a:t>Drop features  &amp;  add weight </a:t>
            </a:r>
          </a:p>
          <a:p>
            <a:pPr algn="ctr"/>
            <a:r>
              <a:rPr lang="en-US" altLang="zh-TW" sz="1200" dirty="0" smtClean="0">
                <a:solidFill>
                  <a:schemeClr val="bg1"/>
                </a:solidFill>
                <a:latin typeface="+mn-ea"/>
              </a:rPr>
              <a:t>Based on popularity of the products</a:t>
            </a:r>
            <a:endParaRPr lang="en-US" altLang="zh-TW" sz="1200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7657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21550" y="90872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8388" y="313492"/>
            <a:ext cx="3870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Time Series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7" name="矩形 36"/>
          <p:cNvSpPr/>
          <p:nvPr/>
        </p:nvSpPr>
        <p:spPr>
          <a:xfrm>
            <a:off x="617481" y="5613339"/>
            <a:ext cx="33185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BF3420"/>
                </a:solidFill>
                <a:latin typeface="+mj-ea"/>
                <a:ea typeface="+mj-ea"/>
              </a:rPr>
              <a:t>Results of Dickey - Fuller Test</a:t>
            </a:r>
            <a:endParaRPr lang="en-US" altLang="zh-CN" sz="1600" b="1" dirty="0" smtClean="0">
              <a:solidFill>
                <a:srgbClr val="BF3420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2309" y="5298002"/>
            <a:ext cx="3387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Test Statistic                                 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-3.163039</a:t>
            </a:r>
            <a:endParaRPr lang="en-US" altLang="zh-TW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p-value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                                          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0.022226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No. Lags Used                               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4.000000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Critical Value (5%)                        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-3.232950</a:t>
            </a:r>
          </a:p>
          <a:p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Critical Value (1%)                        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-4.331573</a:t>
            </a:r>
          </a:p>
          <a:p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Critical Value (10%)                      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-2.748700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矩形 36"/>
          <p:cNvSpPr/>
          <p:nvPr/>
        </p:nvSpPr>
        <p:spPr>
          <a:xfrm>
            <a:off x="769881" y="5951893"/>
            <a:ext cx="33185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BF3420"/>
                </a:solidFill>
                <a:latin typeface="+mj-ea"/>
                <a:ea typeface="+mj-ea"/>
              </a:rPr>
              <a:t>Product Pension</a:t>
            </a:r>
            <a:endParaRPr lang="en-US" altLang="zh-CN" sz="1600" dirty="0" smtClean="0">
              <a:solidFill>
                <a:srgbClr val="BF3420"/>
              </a:solidFill>
              <a:latin typeface="+mj-ea"/>
              <a:ea typeface="+mj-ea"/>
            </a:endParaRPr>
          </a:p>
        </p:txBody>
      </p:sp>
      <p:pic>
        <p:nvPicPr>
          <p:cNvPr id="2052" name="Picture 4" descr="C:\Users\Lydia Kan\Desktop\time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57" y="1390085"/>
            <a:ext cx="8152977" cy="333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737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21550" y="90872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8388" y="313492"/>
            <a:ext cx="3870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Models Training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06289" y="2132856"/>
            <a:ext cx="8886536" cy="2095631"/>
            <a:chOff x="-1159602" y="1815792"/>
            <a:chExt cx="11781726" cy="2449319"/>
          </a:xfrm>
        </p:grpSpPr>
        <p:sp>
          <p:nvSpPr>
            <p:cNvPr id="6" name="等腰三角形 27"/>
            <p:cNvSpPr/>
            <p:nvPr/>
          </p:nvSpPr>
          <p:spPr>
            <a:xfrm>
              <a:off x="-1159602" y="1815792"/>
              <a:ext cx="2956249" cy="244827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28"/>
            <p:cNvSpPr/>
            <p:nvPr/>
          </p:nvSpPr>
          <p:spPr>
            <a:xfrm rot="10800000">
              <a:off x="617134" y="1815792"/>
              <a:ext cx="2956249" cy="2448272"/>
            </a:xfrm>
            <a:prstGeom prst="triangle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30"/>
            <p:cNvSpPr/>
            <p:nvPr/>
          </p:nvSpPr>
          <p:spPr>
            <a:xfrm>
              <a:off x="2393870" y="1815792"/>
              <a:ext cx="2956249" cy="244827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32"/>
            <p:cNvSpPr/>
            <p:nvPr/>
          </p:nvSpPr>
          <p:spPr>
            <a:xfrm rot="10800000">
              <a:off x="4170604" y="1815793"/>
              <a:ext cx="2956249" cy="2448272"/>
            </a:xfrm>
            <a:prstGeom prst="triangle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33"/>
            <p:cNvSpPr/>
            <p:nvPr/>
          </p:nvSpPr>
          <p:spPr>
            <a:xfrm>
              <a:off x="-1104623" y="3495944"/>
              <a:ext cx="2810831" cy="3597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Random Forest</a:t>
              </a:r>
              <a:endParaRPr lang="en-US" altLang="zh-CN" sz="14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4" name="直接连接符 38"/>
            <p:cNvCxnSpPr/>
            <p:nvPr/>
          </p:nvCxnSpPr>
          <p:spPr>
            <a:xfrm>
              <a:off x="-59520" y="3002184"/>
              <a:ext cx="7560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44"/>
            <p:cNvCxnSpPr/>
            <p:nvPr/>
          </p:nvCxnSpPr>
          <p:spPr>
            <a:xfrm>
              <a:off x="3493951" y="3002184"/>
              <a:ext cx="7560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51"/>
            <p:cNvCxnSpPr/>
            <p:nvPr/>
          </p:nvCxnSpPr>
          <p:spPr>
            <a:xfrm>
              <a:off x="1717216" y="3111937"/>
              <a:ext cx="7560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55"/>
            <p:cNvCxnSpPr/>
            <p:nvPr/>
          </p:nvCxnSpPr>
          <p:spPr>
            <a:xfrm>
              <a:off x="5270685" y="3111937"/>
              <a:ext cx="7560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等腰三角形 30"/>
            <p:cNvSpPr/>
            <p:nvPr/>
          </p:nvSpPr>
          <p:spPr>
            <a:xfrm>
              <a:off x="5889141" y="1816839"/>
              <a:ext cx="2956249" cy="244827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2"/>
            <p:cNvSpPr/>
            <p:nvPr/>
          </p:nvSpPr>
          <p:spPr>
            <a:xfrm rot="10800000">
              <a:off x="7665875" y="1816839"/>
              <a:ext cx="2956249" cy="2448272"/>
            </a:xfrm>
            <a:prstGeom prst="triangle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44"/>
            <p:cNvCxnSpPr/>
            <p:nvPr/>
          </p:nvCxnSpPr>
          <p:spPr>
            <a:xfrm>
              <a:off x="6989222" y="3003230"/>
              <a:ext cx="7560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54"/>
            <p:cNvSpPr/>
            <p:nvPr/>
          </p:nvSpPr>
          <p:spPr>
            <a:xfrm>
              <a:off x="8368876" y="3148987"/>
              <a:ext cx="1547404" cy="3597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0.02364</a:t>
              </a:r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0" name="直接连接符 55"/>
            <p:cNvCxnSpPr/>
            <p:nvPr/>
          </p:nvCxnSpPr>
          <p:spPr>
            <a:xfrm>
              <a:off x="8765956" y="3112983"/>
              <a:ext cx="7560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33"/>
            <p:cNvSpPr/>
            <p:nvPr/>
          </p:nvSpPr>
          <p:spPr>
            <a:xfrm>
              <a:off x="678319" y="1899953"/>
              <a:ext cx="2810831" cy="6115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Naïve Bayes &amp;</a:t>
              </a:r>
            </a:p>
            <a:p>
              <a:pPr algn="ctr"/>
              <a:r>
                <a:rPr lang="en-US" altLang="zh-CN" sz="14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Genetic Algorithm</a:t>
              </a:r>
              <a:endParaRPr lang="en-US" altLang="zh-CN" sz="14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2" name="矩形 33"/>
            <p:cNvSpPr/>
            <p:nvPr/>
          </p:nvSpPr>
          <p:spPr>
            <a:xfrm>
              <a:off x="2539288" y="3472152"/>
              <a:ext cx="2810831" cy="3597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XGBoost</a:t>
              </a:r>
              <a:endParaRPr lang="en-US" altLang="zh-CN" sz="14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3" name="矩形 33"/>
            <p:cNvSpPr/>
            <p:nvPr/>
          </p:nvSpPr>
          <p:spPr>
            <a:xfrm>
              <a:off x="4283968" y="2142728"/>
              <a:ext cx="2810831" cy="3597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Neural Network</a:t>
              </a:r>
              <a:endParaRPr lang="en-US" altLang="zh-CN" sz="14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4" name="矩形 33"/>
            <p:cNvSpPr/>
            <p:nvPr/>
          </p:nvSpPr>
          <p:spPr>
            <a:xfrm>
              <a:off x="6026770" y="3458463"/>
              <a:ext cx="2810831" cy="3597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AdaBoost</a:t>
              </a:r>
              <a:endParaRPr lang="en-US" altLang="zh-CN" sz="14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5" name="矩形 33"/>
            <p:cNvSpPr/>
            <p:nvPr/>
          </p:nvSpPr>
          <p:spPr>
            <a:xfrm>
              <a:off x="7798040" y="2133315"/>
              <a:ext cx="2810831" cy="6115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Collaborative </a:t>
              </a:r>
            </a:p>
            <a:p>
              <a:pPr algn="ctr"/>
              <a:r>
                <a:rPr lang="en-US" altLang="zh-CN" sz="14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Filtering</a:t>
              </a:r>
              <a:endParaRPr lang="en-US" altLang="zh-CN" sz="14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6" name="矩形 54"/>
            <p:cNvSpPr/>
            <p:nvPr/>
          </p:nvSpPr>
          <p:spPr>
            <a:xfrm>
              <a:off x="6816615" y="2479388"/>
              <a:ext cx="110129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+mn-ea"/>
                </a:rPr>
                <a:t>0.0</a:t>
              </a:r>
              <a:endParaRPr lang="en-US" altLang="zh-CN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7" name="矩形 54"/>
            <p:cNvSpPr/>
            <p:nvPr/>
          </p:nvSpPr>
          <p:spPr>
            <a:xfrm>
              <a:off x="5002610" y="3188544"/>
              <a:ext cx="1285891" cy="3597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0.01995</a:t>
              </a:r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8" name="矩形 54"/>
            <p:cNvSpPr/>
            <p:nvPr/>
          </p:nvSpPr>
          <p:spPr>
            <a:xfrm>
              <a:off x="3321344" y="2516722"/>
              <a:ext cx="1101297" cy="3597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0.0269</a:t>
              </a:r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矩形 54"/>
            <p:cNvSpPr/>
            <p:nvPr/>
          </p:nvSpPr>
          <p:spPr>
            <a:xfrm>
              <a:off x="1544609" y="3188544"/>
              <a:ext cx="1101297" cy="3597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0.0272</a:t>
              </a:r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0" name="矩形 54"/>
            <p:cNvSpPr/>
            <p:nvPr/>
          </p:nvSpPr>
          <p:spPr>
            <a:xfrm>
              <a:off x="-249856" y="2479388"/>
              <a:ext cx="1101297" cy="3597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0.016</a:t>
              </a:r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0387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21550" y="90872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8388" y="313492"/>
            <a:ext cx="3870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Ensemble 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700808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Popularity   Collaborate Filter    Naïve Bayes   0.0276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4274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21550" y="90872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8387" y="313492"/>
            <a:ext cx="3870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Result &amp; Findings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86668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6"/>
          <p:cNvSpPr/>
          <p:nvPr/>
        </p:nvSpPr>
        <p:spPr>
          <a:xfrm>
            <a:off x="4542493" y="1412780"/>
            <a:ext cx="4422001" cy="4422001"/>
          </a:xfrm>
          <a:prstGeom prst="ellipse">
            <a:avLst/>
          </a:prstGeom>
          <a:solidFill>
            <a:srgbClr val="C5261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A20000"/>
              </a:solidFill>
            </a:endParaRPr>
          </a:p>
        </p:txBody>
      </p:sp>
      <p:sp>
        <p:nvSpPr>
          <p:cNvPr id="24" name="任意多边形 10"/>
          <p:cNvSpPr/>
          <p:nvPr/>
        </p:nvSpPr>
        <p:spPr>
          <a:xfrm>
            <a:off x="4716910" y="1629741"/>
            <a:ext cx="4031510" cy="4031511"/>
          </a:xfrm>
          <a:custGeom>
            <a:avLst/>
            <a:gdLst>
              <a:gd name="connsiteX0" fmla="*/ 1706880 w 3413760"/>
              <a:gd name="connsiteY0" fmla="*/ 3413760 h 3413760"/>
              <a:gd name="connsiteX1" fmla="*/ 0 w 3413760"/>
              <a:gd name="connsiteY1" fmla="*/ 1706880 h 3413760"/>
              <a:gd name="connsiteX2" fmla="*/ 1706880 w 3413760"/>
              <a:gd name="connsiteY2" fmla="*/ 1706880 h 3413760"/>
              <a:gd name="connsiteX3" fmla="*/ 1706880 w 3413760"/>
              <a:gd name="connsiteY3" fmla="*/ 3413760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3760" h="3413760">
                <a:moveTo>
                  <a:pt x="1706880" y="3413760"/>
                </a:moveTo>
                <a:cubicBezTo>
                  <a:pt x="764196" y="3413760"/>
                  <a:pt x="0" y="2649564"/>
                  <a:pt x="0" y="1706880"/>
                </a:cubicBezTo>
                <a:lnTo>
                  <a:pt x="1706880" y="1706880"/>
                </a:lnTo>
                <a:lnTo>
                  <a:pt x="1706880" y="3413760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594" r="-51186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6880" tIns="1818640" rIns="1818640" bIns="680721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000" kern="1200"/>
          </a:p>
        </p:txBody>
      </p:sp>
      <p:sp>
        <p:nvSpPr>
          <p:cNvPr id="26" name="任意多边形 9"/>
          <p:cNvSpPr/>
          <p:nvPr/>
        </p:nvSpPr>
        <p:spPr>
          <a:xfrm>
            <a:off x="4788024" y="1629741"/>
            <a:ext cx="4031510" cy="4031511"/>
          </a:xfrm>
          <a:custGeom>
            <a:avLst/>
            <a:gdLst>
              <a:gd name="connsiteX0" fmla="*/ 3413760 w 3413760"/>
              <a:gd name="connsiteY0" fmla="*/ 1706880 h 3413760"/>
              <a:gd name="connsiteX1" fmla="*/ 1706880 w 3413760"/>
              <a:gd name="connsiteY1" fmla="*/ 3413760 h 3413760"/>
              <a:gd name="connsiteX2" fmla="*/ 1706880 w 3413760"/>
              <a:gd name="connsiteY2" fmla="*/ 1706880 h 3413760"/>
              <a:gd name="connsiteX3" fmla="*/ 3413760 w 3413760"/>
              <a:gd name="connsiteY3" fmla="*/ 1706880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3760" h="3413760">
                <a:moveTo>
                  <a:pt x="3413760" y="1706880"/>
                </a:moveTo>
                <a:cubicBezTo>
                  <a:pt x="3413760" y="2649564"/>
                  <a:pt x="2649564" y="3413760"/>
                  <a:pt x="1706880" y="3413760"/>
                </a:cubicBezTo>
                <a:lnTo>
                  <a:pt x="1706880" y="1706880"/>
                </a:lnTo>
                <a:lnTo>
                  <a:pt x="3413760" y="170688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616" r="-1616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9120" tIns="1849120" rIns="467360" bIns="711201" numCol="1" spcCol="1270" anchor="ctr" anchorCtr="0">
            <a:noAutofit/>
          </a:bodyPr>
          <a:lstStyle/>
          <a:p>
            <a:pPr lvl="0" algn="ctr" defTabSz="2844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400" kern="1200"/>
          </a:p>
        </p:txBody>
      </p:sp>
      <p:sp>
        <p:nvSpPr>
          <p:cNvPr id="30" name="任意多边形 8"/>
          <p:cNvSpPr/>
          <p:nvPr/>
        </p:nvSpPr>
        <p:spPr>
          <a:xfrm>
            <a:off x="4788962" y="1557733"/>
            <a:ext cx="4031510" cy="4031511"/>
          </a:xfrm>
          <a:custGeom>
            <a:avLst/>
            <a:gdLst>
              <a:gd name="connsiteX0" fmla="*/ 1706880 w 3413760"/>
              <a:gd name="connsiteY0" fmla="*/ 0 h 3413760"/>
              <a:gd name="connsiteX1" fmla="*/ 3413760 w 3413760"/>
              <a:gd name="connsiteY1" fmla="*/ 1706880 h 3413760"/>
              <a:gd name="connsiteX2" fmla="*/ 1706880 w 3413760"/>
              <a:gd name="connsiteY2" fmla="*/ 1706880 h 3413760"/>
              <a:gd name="connsiteX3" fmla="*/ 1706880 w 3413760"/>
              <a:gd name="connsiteY3" fmla="*/ 0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3760" h="3413760">
                <a:moveTo>
                  <a:pt x="1706880" y="0"/>
                </a:moveTo>
                <a:cubicBezTo>
                  <a:pt x="2649564" y="0"/>
                  <a:pt x="3413760" y="764196"/>
                  <a:pt x="3413760" y="1706880"/>
                </a:cubicBezTo>
                <a:lnTo>
                  <a:pt x="1706880" y="1706880"/>
                </a:lnTo>
                <a:lnTo>
                  <a:pt x="1706880" y="0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8706" r="-38348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6695" tIns="682345" rIns="458825" bIns="1817016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000" kern="1200"/>
          </a:p>
        </p:txBody>
      </p:sp>
      <p:sp>
        <p:nvSpPr>
          <p:cNvPr id="32" name="任意多边形 11"/>
          <p:cNvSpPr/>
          <p:nvPr/>
        </p:nvSpPr>
        <p:spPr>
          <a:xfrm>
            <a:off x="4716910" y="1557733"/>
            <a:ext cx="4031510" cy="4031511"/>
          </a:xfrm>
          <a:custGeom>
            <a:avLst/>
            <a:gdLst>
              <a:gd name="connsiteX0" fmla="*/ 0 w 3413760"/>
              <a:gd name="connsiteY0" fmla="*/ 1706880 h 3413760"/>
              <a:gd name="connsiteX1" fmla="*/ 1706880 w 3413760"/>
              <a:gd name="connsiteY1" fmla="*/ 0 h 3413760"/>
              <a:gd name="connsiteX2" fmla="*/ 1706880 w 3413760"/>
              <a:gd name="connsiteY2" fmla="*/ 1706880 h 3413760"/>
              <a:gd name="connsiteX3" fmla="*/ 0 w 3413760"/>
              <a:gd name="connsiteY3" fmla="*/ 1706880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3760" h="3413760">
                <a:moveTo>
                  <a:pt x="0" y="1706880"/>
                </a:moveTo>
                <a:cubicBezTo>
                  <a:pt x="0" y="764196"/>
                  <a:pt x="764196" y="0"/>
                  <a:pt x="1706880" y="0"/>
                </a:cubicBezTo>
                <a:lnTo>
                  <a:pt x="1706880" y="1706880"/>
                </a:lnTo>
                <a:lnTo>
                  <a:pt x="0" y="1706880"/>
                </a:lnTo>
                <a:close/>
              </a:path>
            </a:pathLst>
          </a:cu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14170" r="-63336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6880" tIns="680720" rIns="1818640" bIns="1818641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000" kern="1200"/>
          </a:p>
        </p:txBody>
      </p:sp>
      <p:sp>
        <p:nvSpPr>
          <p:cNvPr id="25" name="椭圆 5"/>
          <p:cNvSpPr/>
          <p:nvPr/>
        </p:nvSpPr>
        <p:spPr>
          <a:xfrm>
            <a:off x="5868144" y="2795320"/>
            <a:ext cx="1785808" cy="17858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dirty="0" smtClean="0">
              <a:solidFill>
                <a:schemeClr val="accent1"/>
              </a:solidFill>
              <a:latin typeface="方正兰亭粗黑_GBK" pitchFamily="2" charset="-122"/>
              <a:ea typeface="方正兰亭粗黑_GBK" pitchFamily="2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12160" y="3420293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Impact" pitchFamily="34" charset="0"/>
              </a:rPr>
              <a:t> AGENDA</a:t>
            </a:r>
            <a:endParaRPr lang="zh-CN" altLang="en-US" sz="3200" dirty="0">
              <a:solidFill>
                <a:prstClr val="black">
                  <a:lumMod val="85000"/>
                  <a:lumOff val="15000"/>
                </a:prstClr>
              </a:solidFill>
              <a:latin typeface="Impact" pitchFamily="34" charset="0"/>
            </a:endParaRPr>
          </a:p>
        </p:txBody>
      </p:sp>
      <p:sp>
        <p:nvSpPr>
          <p:cNvPr id="69" name="五边形 27"/>
          <p:cNvSpPr/>
          <p:nvPr/>
        </p:nvSpPr>
        <p:spPr>
          <a:xfrm>
            <a:off x="251527" y="1844824"/>
            <a:ext cx="529057" cy="504056"/>
          </a:xfrm>
          <a:prstGeom prst="homePlat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prstClr val="white"/>
                </a:solidFill>
                <a:latin typeface="Impact"/>
              </a:rPr>
              <a:t>01</a:t>
            </a:r>
            <a:endParaRPr lang="zh-CN" altLang="en-US" sz="1600">
              <a:solidFill>
                <a:prstClr val="white"/>
              </a:solidFill>
              <a:latin typeface="Impact"/>
            </a:endParaRPr>
          </a:p>
        </p:txBody>
      </p:sp>
      <p:sp>
        <p:nvSpPr>
          <p:cNvPr id="70" name="五边形 28"/>
          <p:cNvSpPr/>
          <p:nvPr/>
        </p:nvSpPr>
        <p:spPr>
          <a:xfrm>
            <a:off x="251527" y="2492896"/>
            <a:ext cx="529057" cy="504056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prstClr val="white"/>
                </a:solidFill>
                <a:latin typeface="Impact"/>
              </a:rPr>
              <a:t>02</a:t>
            </a:r>
            <a:endParaRPr lang="zh-CN" altLang="en-US" sz="1600">
              <a:solidFill>
                <a:prstClr val="white"/>
              </a:solidFill>
              <a:latin typeface="Impact"/>
            </a:endParaRPr>
          </a:p>
        </p:txBody>
      </p:sp>
      <p:sp>
        <p:nvSpPr>
          <p:cNvPr id="71" name="五边形 30"/>
          <p:cNvSpPr/>
          <p:nvPr/>
        </p:nvSpPr>
        <p:spPr>
          <a:xfrm>
            <a:off x="251522" y="3140968"/>
            <a:ext cx="529056" cy="467413"/>
          </a:xfrm>
          <a:prstGeom prst="homePlate">
            <a:avLst>
              <a:gd name="adj" fmla="val 51438"/>
            </a:avLst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solidFill>
                  <a:prstClr val="white"/>
                </a:solidFill>
                <a:latin typeface="Impact"/>
              </a:rPr>
              <a:t>03</a:t>
            </a:r>
            <a:endParaRPr lang="zh-CN" altLang="en-US" sz="1600" dirty="0">
              <a:solidFill>
                <a:prstClr val="white"/>
              </a:solidFill>
              <a:latin typeface="Impact"/>
            </a:endParaRPr>
          </a:p>
        </p:txBody>
      </p:sp>
      <p:sp>
        <p:nvSpPr>
          <p:cNvPr id="72" name="五边形 32"/>
          <p:cNvSpPr/>
          <p:nvPr/>
        </p:nvSpPr>
        <p:spPr>
          <a:xfrm>
            <a:off x="251522" y="3789041"/>
            <a:ext cx="529056" cy="504056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prstClr val="white"/>
                </a:solidFill>
                <a:latin typeface="Impact"/>
              </a:rPr>
              <a:t>04</a:t>
            </a:r>
            <a:endParaRPr lang="zh-CN" altLang="en-US" sz="1600">
              <a:solidFill>
                <a:prstClr val="white"/>
              </a:solidFill>
              <a:latin typeface="Impact"/>
            </a:endParaRPr>
          </a:p>
        </p:txBody>
      </p:sp>
      <p:sp>
        <p:nvSpPr>
          <p:cNvPr id="73" name="五边形 30"/>
          <p:cNvSpPr/>
          <p:nvPr/>
        </p:nvSpPr>
        <p:spPr>
          <a:xfrm>
            <a:off x="251521" y="4455117"/>
            <a:ext cx="529056" cy="486055"/>
          </a:xfrm>
          <a:prstGeom prst="homePlat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solidFill>
                  <a:prstClr val="white"/>
                </a:solidFill>
                <a:latin typeface="Impact"/>
              </a:rPr>
              <a:t>05</a:t>
            </a:r>
            <a:endParaRPr lang="zh-CN" altLang="en-US" sz="1600" dirty="0">
              <a:solidFill>
                <a:prstClr val="white"/>
              </a:solidFill>
              <a:latin typeface="Impact"/>
            </a:endParaRPr>
          </a:p>
        </p:txBody>
      </p:sp>
      <p:sp>
        <p:nvSpPr>
          <p:cNvPr id="74" name="五边形 32"/>
          <p:cNvSpPr/>
          <p:nvPr/>
        </p:nvSpPr>
        <p:spPr>
          <a:xfrm>
            <a:off x="251521" y="5109873"/>
            <a:ext cx="529056" cy="420047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solidFill>
                  <a:prstClr val="white"/>
                </a:solidFill>
                <a:latin typeface="Impact"/>
              </a:rPr>
              <a:t>06</a:t>
            </a:r>
            <a:endParaRPr lang="zh-CN" altLang="en-US" sz="1600" dirty="0">
              <a:solidFill>
                <a:prstClr val="white"/>
              </a:solidFill>
              <a:latin typeface="Impac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1527" y="2420888"/>
            <a:ext cx="4465389" cy="0"/>
          </a:xfrm>
          <a:prstGeom prst="line">
            <a:avLst/>
          </a:prstGeom>
          <a:ln>
            <a:solidFill>
              <a:srgbClr val="B52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51520" y="3068960"/>
            <a:ext cx="4176464" cy="0"/>
          </a:xfrm>
          <a:prstGeom prst="line">
            <a:avLst/>
          </a:prstGeom>
          <a:ln>
            <a:solidFill>
              <a:srgbClr val="B52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51520" y="3717032"/>
            <a:ext cx="4104456" cy="0"/>
          </a:xfrm>
          <a:prstGeom prst="line">
            <a:avLst/>
          </a:prstGeom>
          <a:ln>
            <a:solidFill>
              <a:srgbClr val="B52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51527" y="2420888"/>
            <a:ext cx="4536503" cy="0"/>
          </a:xfrm>
          <a:prstGeom prst="line">
            <a:avLst/>
          </a:prstGeom>
          <a:ln>
            <a:solidFill>
              <a:srgbClr val="B52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52465" y="4365104"/>
            <a:ext cx="4247533" cy="0"/>
          </a:xfrm>
          <a:prstGeom prst="line">
            <a:avLst/>
          </a:prstGeom>
          <a:ln>
            <a:solidFill>
              <a:srgbClr val="B52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51526" y="5013176"/>
            <a:ext cx="4536503" cy="0"/>
          </a:xfrm>
          <a:prstGeom prst="line">
            <a:avLst/>
          </a:prstGeom>
          <a:ln>
            <a:solidFill>
              <a:srgbClr val="B52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52463" y="1772816"/>
            <a:ext cx="5039621" cy="0"/>
          </a:xfrm>
          <a:prstGeom prst="line">
            <a:avLst/>
          </a:prstGeom>
          <a:ln>
            <a:solidFill>
              <a:srgbClr val="B52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64090" y="5589240"/>
            <a:ext cx="5172006" cy="0"/>
          </a:xfrm>
          <a:prstGeom prst="line">
            <a:avLst/>
          </a:prstGeom>
          <a:ln>
            <a:solidFill>
              <a:srgbClr val="B52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00313" y="1866019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Introduction</a:t>
            </a:r>
            <a:endParaRPr lang="zh-TW" altLang="en-US" sz="2000" dirty="0"/>
          </a:p>
        </p:txBody>
      </p:sp>
      <p:sp>
        <p:nvSpPr>
          <p:cNvPr id="83" name="TextBox 82"/>
          <p:cNvSpPr txBox="1"/>
          <p:nvPr/>
        </p:nvSpPr>
        <p:spPr>
          <a:xfrm>
            <a:off x="900319" y="2514089"/>
            <a:ext cx="2909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Data Cleaning and EDA</a:t>
            </a:r>
            <a:endParaRPr lang="zh-TW" altLang="en-US" sz="2000" dirty="0"/>
          </a:p>
        </p:txBody>
      </p:sp>
      <p:sp>
        <p:nvSpPr>
          <p:cNvPr id="84" name="TextBox 83"/>
          <p:cNvSpPr txBox="1"/>
          <p:nvPr/>
        </p:nvSpPr>
        <p:spPr>
          <a:xfrm>
            <a:off x="884008" y="3159229"/>
            <a:ext cx="2509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Feature Engineering</a:t>
            </a:r>
            <a:endParaRPr lang="zh-TW" altLang="en-US" sz="2000" dirty="0"/>
          </a:p>
        </p:txBody>
      </p:sp>
      <p:sp>
        <p:nvSpPr>
          <p:cNvPr id="85" name="TextBox 84"/>
          <p:cNvSpPr txBox="1"/>
          <p:nvPr/>
        </p:nvSpPr>
        <p:spPr>
          <a:xfrm>
            <a:off x="890700" y="3841013"/>
            <a:ext cx="1872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Training Model</a:t>
            </a:r>
            <a:endParaRPr lang="zh-TW" altLang="en-US" sz="2000" dirty="0"/>
          </a:p>
        </p:txBody>
      </p:sp>
      <p:sp>
        <p:nvSpPr>
          <p:cNvPr id="86" name="TextBox 85"/>
          <p:cNvSpPr txBox="1"/>
          <p:nvPr/>
        </p:nvSpPr>
        <p:spPr>
          <a:xfrm>
            <a:off x="890699" y="4467308"/>
            <a:ext cx="2324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Result and Finding</a:t>
            </a:r>
            <a:endParaRPr lang="zh-TW" altLang="en-US" sz="2000" dirty="0"/>
          </a:p>
        </p:txBody>
      </p:sp>
      <p:sp>
        <p:nvSpPr>
          <p:cNvPr id="87" name="TextBox 86"/>
          <p:cNvSpPr txBox="1"/>
          <p:nvPr/>
        </p:nvSpPr>
        <p:spPr>
          <a:xfrm>
            <a:off x="884008" y="5089059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Future Steps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60818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21550" y="90872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8388" y="313492"/>
            <a:ext cx="3870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Future Steps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77827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8388" y="313492"/>
            <a:ext cx="3870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Introduction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21550" y="90872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3" descr="C:\Documents and Settings\Administrator\桌面\高清配图\高清图片01\2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92"/>
          <a:stretch/>
        </p:blipFill>
        <p:spPr bwMode="auto">
          <a:xfrm>
            <a:off x="7020278" y="3740208"/>
            <a:ext cx="1515849" cy="174920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Documents and Settings\Administrator\桌面\高清配图\高清图片01\2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" r="9358"/>
          <a:stretch/>
        </p:blipFill>
        <p:spPr bwMode="auto">
          <a:xfrm>
            <a:off x="7020278" y="1593640"/>
            <a:ext cx="1515849" cy="174920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矩形 56"/>
          <p:cNvSpPr/>
          <p:nvPr/>
        </p:nvSpPr>
        <p:spPr>
          <a:xfrm>
            <a:off x="287526" y="1388773"/>
            <a:ext cx="5868650" cy="409728"/>
          </a:xfrm>
          <a:prstGeom prst="rect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smtClean="0">
                <a:solidFill>
                  <a:schemeClr val="bg1"/>
                </a:solidFill>
              </a:rPr>
              <a:t>Project Description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87531" y="1866271"/>
            <a:ext cx="60846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dirty="0">
                <a:latin typeface="+mn-ea"/>
              </a:rPr>
              <a:t>Santander Bank offers their customers personalized product recommendations time to time, in order to meet the </a:t>
            </a:r>
            <a:r>
              <a:rPr lang="en-US" altLang="zh-TW" sz="1200" dirty="0" smtClean="0">
                <a:latin typeface="+mn-ea"/>
              </a:rPr>
              <a:t>individuals </a:t>
            </a:r>
            <a:r>
              <a:rPr lang="en-US" altLang="zh-TW" sz="1200" dirty="0">
                <a:latin typeface="+mn-ea"/>
              </a:rPr>
              <a:t>needs and </a:t>
            </a:r>
            <a:r>
              <a:rPr lang="en-US" altLang="zh-TW" sz="1200" dirty="0" smtClean="0">
                <a:latin typeface="+mn-ea"/>
              </a:rPr>
              <a:t>satisfaction</a:t>
            </a:r>
            <a:r>
              <a:rPr lang="en-US" altLang="zh-TW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zh-TW" sz="1200" dirty="0" smtClean="0">
                <a:latin typeface="+mn-ea"/>
              </a:rPr>
              <a:t>This </a:t>
            </a:r>
            <a:r>
              <a:rPr lang="en-US" altLang="zh-TW" sz="1200" dirty="0">
                <a:latin typeface="+mn-ea"/>
              </a:rPr>
              <a:t>challenge seeks to improve the recommendation system by predicting which products their existing customers will use in the next month based on their past </a:t>
            </a:r>
            <a:r>
              <a:rPr lang="en-US" altLang="zh-TW" sz="1200" dirty="0" smtClean="0">
                <a:latin typeface="+mn-ea"/>
              </a:rPr>
              <a:t>behavior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87533" y="3669027"/>
            <a:ext cx="4932545" cy="4097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smtClean="0">
                <a:solidFill>
                  <a:schemeClr val="bg1"/>
                </a:solidFill>
              </a:rPr>
              <a:t>Goal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87526" y="4146524"/>
            <a:ext cx="5220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dirty="0">
                <a:latin typeface="+mn-ea"/>
              </a:rPr>
              <a:t>A</a:t>
            </a:r>
            <a:r>
              <a:rPr lang="en-US" altLang="zh-TW" sz="1200" dirty="0" smtClean="0">
                <a:latin typeface="+mn-ea"/>
              </a:rPr>
              <a:t>chieve </a:t>
            </a:r>
            <a:r>
              <a:rPr lang="en-US" altLang="zh-TW" sz="1200" dirty="0">
                <a:latin typeface="+mn-ea"/>
              </a:rPr>
              <a:t>top 5% ranking </a:t>
            </a:r>
            <a:r>
              <a:rPr lang="en-US" altLang="zh-TW" sz="1200" dirty="0" smtClean="0">
                <a:latin typeface="+mn-ea"/>
              </a:rPr>
              <a:t>and</a:t>
            </a:r>
            <a:r>
              <a:rPr lang="en-US" altLang="zh-TW" sz="1200" dirty="0">
                <a:latin typeface="+mn-ea"/>
              </a:rPr>
              <a:t> MAP@7 score on </a:t>
            </a:r>
            <a:r>
              <a:rPr lang="en-US" altLang="zh-TW" sz="1200" dirty="0" err="1" smtClean="0">
                <a:latin typeface="+mn-ea"/>
              </a:rPr>
              <a:t>Kaggle</a:t>
            </a:r>
            <a:r>
              <a:rPr lang="en-US" altLang="zh-TW" sz="1200" dirty="0" smtClean="0">
                <a:latin typeface="+mn-ea"/>
              </a:rPr>
              <a:t> </a:t>
            </a:r>
            <a:r>
              <a:rPr lang="en-US" altLang="zh-TW" sz="1200" dirty="0">
                <a:latin typeface="+mn-ea"/>
              </a:rPr>
              <a:t>leader board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660232" y="1614508"/>
            <a:ext cx="0" cy="40804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333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21550" y="90872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五边形 27"/>
          <p:cNvSpPr/>
          <p:nvPr/>
        </p:nvSpPr>
        <p:spPr>
          <a:xfrm>
            <a:off x="611567" y="1508788"/>
            <a:ext cx="7894223" cy="420047"/>
          </a:xfrm>
          <a:prstGeom prst="homePlat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prstClr val="white"/>
                </a:solidFill>
                <a:latin typeface="Impact"/>
              </a:rPr>
              <a:t>01</a:t>
            </a:r>
            <a:endParaRPr lang="zh-CN" altLang="en-US" sz="1600">
              <a:solidFill>
                <a:prstClr val="white"/>
              </a:solidFill>
              <a:latin typeface="Impact"/>
            </a:endParaRPr>
          </a:p>
        </p:txBody>
      </p:sp>
      <p:sp>
        <p:nvSpPr>
          <p:cNvPr id="29" name="五边形 28"/>
          <p:cNvSpPr/>
          <p:nvPr/>
        </p:nvSpPr>
        <p:spPr>
          <a:xfrm>
            <a:off x="2585117" y="1927805"/>
            <a:ext cx="5920668" cy="420047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prstClr val="white"/>
                </a:solidFill>
                <a:latin typeface="Impact"/>
              </a:rPr>
              <a:t>02</a:t>
            </a:r>
            <a:endParaRPr lang="zh-CN" altLang="en-US" sz="1600">
              <a:solidFill>
                <a:prstClr val="white"/>
              </a:solidFill>
              <a:latin typeface="Impact"/>
            </a:endParaRPr>
          </a:p>
        </p:txBody>
      </p:sp>
      <p:sp>
        <p:nvSpPr>
          <p:cNvPr id="31" name="五边形 30"/>
          <p:cNvSpPr/>
          <p:nvPr/>
        </p:nvSpPr>
        <p:spPr>
          <a:xfrm>
            <a:off x="4558677" y="2347851"/>
            <a:ext cx="3947111" cy="420047"/>
          </a:xfrm>
          <a:prstGeom prst="homePlat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prstClr val="white"/>
                </a:solidFill>
                <a:latin typeface="Impact"/>
              </a:rPr>
              <a:t>03</a:t>
            </a:r>
            <a:endParaRPr lang="zh-CN" altLang="en-US" sz="1600">
              <a:solidFill>
                <a:prstClr val="white"/>
              </a:solidFill>
              <a:latin typeface="Impact"/>
            </a:endParaRPr>
          </a:p>
        </p:txBody>
      </p:sp>
      <p:sp>
        <p:nvSpPr>
          <p:cNvPr id="33" name="五边形 32"/>
          <p:cNvSpPr/>
          <p:nvPr/>
        </p:nvSpPr>
        <p:spPr>
          <a:xfrm>
            <a:off x="6532233" y="2767897"/>
            <a:ext cx="1973555" cy="420047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prstClr val="white"/>
                </a:solidFill>
                <a:latin typeface="Impact"/>
              </a:rPr>
              <a:t>04</a:t>
            </a:r>
            <a:endParaRPr lang="zh-CN" altLang="en-US" sz="1600">
              <a:solidFill>
                <a:prstClr val="white"/>
              </a:solidFill>
              <a:latin typeface="Impac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66556" y="2703697"/>
            <a:ext cx="18902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</a:rPr>
              <a:t>Training Set: 13,647,409 </a:t>
            </a:r>
          </a:p>
          <a:p>
            <a:pPr>
              <a:lnSpc>
                <a:spcPct val="150000"/>
              </a:lnSpc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</a:rPr>
              <a:t>Test Set: 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66555" y="2178541"/>
            <a:ext cx="1890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BF3420"/>
                </a:solidFill>
              </a:rPr>
              <a:t>Data Size</a:t>
            </a:r>
            <a:endParaRPr lang="zh-CN" altLang="en-US" sz="1400" b="1" dirty="0">
              <a:solidFill>
                <a:srgbClr val="BF342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572002" y="3380805"/>
            <a:ext cx="18902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</a:rPr>
              <a:t>Multi-Classifier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</a:rPr>
              <a:t>Recommended Products : 7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572001" y="2948950"/>
            <a:ext cx="1890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BF3420"/>
                </a:solidFill>
              </a:rPr>
              <a:t>Output Features</a:t>
            </a:r>
            <a:endParaRPr lang="zh-CN" altLang="en-US" sz="1400" b="1" dirty="0">
              <a:solidFill>
                <a:srgbClr val="BF342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546777" y="3042252"/>
            <a:ext cx="18902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</a:rPr>
              <a:t>Categorical: 45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</a:rPr>
              <a:t>Continuous: 3</a:t>
            </a:r>
          </a:p>
          <a:p>
            <a:pPr>
              <a:lnSpc>
                <a:spcPct val="150000"/>
              </a:lnSpc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</a:rPr>
              <a:t>Customer Info. :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</a:rPr>
              <a:t>1: 24</a:t>
            </a: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</a:rPr>
              <a:t>Product Purchased Info: 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</a:rPr>
              <a:t>25:48</a:t>
            </a:r>
          </a:p>
        </p:txBody>
      </p:sp>
      <p:sp>
        <p:nvSpPr>
          <p:cNvPr id="42" name="矩形 41"/>
          <p:cNvSpPr/>
          <p:nvPr/>
        </p:nvSpPr>
        <p:spPr>
          <a:xfrm>
            <a:off x="2546776" y="2598588"/>
            <a:ext cx="1890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Input Features 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07217" y="3719356"/>
            <a:ext cx="1890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</a:rPr>
              <a:t>MAP@7</a:t>
            </a:r>
            <a:r>
              <a:rPr lang="en-US" altLang="zh-CN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</a:rPr>
              <a:t> </a:t>
            </a:r>
            <a:endParaRPr lang="zh-CN" altLang="en-US" sz="1100" dirty="0">
              <a:solidFill>
                <a:prstClr val="black">
                  <a:lumMod val="65000"/>
                  <a:lumOff val="35000"/>
                </a:prstClr>
              </a:solidFill>
              <a:latin typeface="微软雅黑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507216" y="3318668"/>
            <a:ext cx="1890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Evaluation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2456765" y="3239041"/>
            <a:ext cx="0" cy="18701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4481990" y="3729037"/>
            <a:ext cx="0" cy="138015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6462210" y="4119469"/>
            <a:ext cx="0" cy="9897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8388" y="313492"/>
            <a:ext cx="3870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Introduction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6801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直接连接符 19"/>
          <p:cNvCxnSpPr/>
          <p:nvPr/>
        </p:nvCxnSpPr>
        <p:spPr>
          <a:xfrm>
            <a:off x="7236295" y="5501676"/>
            <a:ext cx="647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19"/>
          <p:cNvCxnSpPr/>
          <p:nvPr/>
        </p:nvCxnSpPr>
        <p:spPr>
          <a:xfrm>
            <a:off x="7236295" y="4005064"/>
            <a:ext cx="2880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19"/>
          <p:cNvCxnSpPr/>
          <p:nvPr/>
        </p:nvCxnSpPr>
        <p:spPr>
          <a:xfrm>
            <a:off x="7236296" y="2417171"/>
            <a:ext cx="28803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21"/>
          <p:cNvCxnSpPr/>
          <p:nvPr/>
        </p:nvCxnSpPr>
        <p:spPr>
          <a:xfrm>
            <a:off x="3635896" y="6125957"/>
            <a:ext cx="4257606" cy="20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19"/>
          <p:cNvCxnSpPr/>
          <p:nvPr/>
        </p:nvCxnSpPr>
        <p:spPr>
          <a:xfrm>
            <a:off x="2257486" y="6125957"/>
            <a:ext cx="44507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19"/>
          <p:cNvCxnSpPr/>
          <p:nvPr/>
        </p:nvCxnSpPr>
        <p:spPr>
          <a:xfrm>
            <a:off x="2267744" y="4726316"/>
            <a:ext cx="44507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19"/>
          <p:cNvCxnSpPr/>
          <p:nvPr/>
        </p:nvCxnSpPr>
        <p:spPr>
          <a:xfrm>
            <a:off x="2267744" y="3202577"/>
            <a:ext cx="42455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19"/>
          <p:cNvCxnSpPr>
            <a:endCxn id="69" idx="2"/>
          </p:cNvCxnSpPr>
          <p:nvPr/>
        </p:nvCxnSpPr>
        <p:spPr>
          <a:xfrm>
            <a:off x="2267744" y="1704614"/>
            <a:ext cx="41528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19"/>
          <p:cNvCxnSpPr/>
          <p:nvPr/>
        </p:nvCxnSpPr>
        <p:spPr>
          <a:xfrm>
            <a:off x="1115616" y="4933144"/>
            <a:ext cx="28803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19"/>
          <p:cNvCxnSpPr/>
          <p:nvPr/>
        </p:nvCxnSpPr>
        <p:spPr>
          <a:xfrm>
            <a:off x="1115616" y="2461661"/>
            <a:ext cx="28803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21550" y="90872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8388" y="313492"/>
            <a:ext cx="1935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Workflow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cxnSp>
        <p:nvCxnSpPr>
          <p:cNvPr id="33" name="直接连接符 19"/>
          <p:cNvCxnSpPr>
            <a:stCxn id="69" idx="5"/>
          </p:cNvCxnSpPr>
          <p:nvPr/>
        </p:nvCxnSpPr>
        <p:spPr>
          <a:xfrm flipV="1">
            <a:off x="3484269" y="2023964"/>
            <a:ext cx="3259202" cy="1253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20"/>
          <p:cNvCxnSpPr/>
          <p:nvPr/>
        </p:nvCxnSpPr>
        <p:spPr>
          <a:xfrm>
            <a:off x="3345244" y="2817219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21"/>
          <p:cNvCxnSpPr/>
          <p:nvPr/>
        </p:nvCxnSpPr>
        <p:spPr>
          <a:xfrm>
            <a:off x="3173490" y="5078720"/>
            <a:ext cx="337023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22"/>
          <p:cNvCxnSpPr/>
          <p:nvPr/>
        </p:nvCxnSpPr>
        <p:spPr>
          <a:xfrm>
            <a:off x="3173490" y="3571053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23"/>
          <p:cNvCxnSpPr/>
          <p:nvPr/>
        </p:nvCxnSpPr>
        <p:spPr>
          <a:xfrm>
            <a:off x="3185846" y="4324887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24"/>
          <p:cNvSpPr/>
          <p:nvPr/>
        </p:nvSpPr>
        <p:spPr>
          <a:xfrm>
            <a:off x="6297590" y="1979774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BF34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42" name="矩形 25"/>
          <p:cNvSpPr/>
          <p:nvPr/>
        </p:nvSpPr>
        <p:spPr>
          <a:xfrm>
            <a:off x="6360356" y="2218294"/>
            <a:ext cx="813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200" b="1" dirty="0" smtClean="0">
                <a:solidFill>
                  <a:srgbClr val="BF3420"/>
                </a:solidFill>
                <a:latin typeface="微软雅黑"/>
              </a:rPr>
              <a:t>Model</a:t>
            </a:r>
          </a:p>
          <a:p>
            <a:pPr lvl="0" algn="ctr"/>
            <a:r>
              <a:rPr lang="en-US" altLang="zh-CN" sz="1200" b="1" dirty="0" smtClean="0">
                <a:solidFill>
                  <a:srgbClr val="BF3420"/>
                </a:solidFill>
                <a:latin typeface="微软雅黑"/>
              </a:rPr>
              <a:t>Training</a:t>
            </a:r>
            <a:endParaRPr lang="en-US" altLang="zh-CN" sz="1200" b="1" dirty="0" smtClean="0">
              <a:solidFill>
                <a:srgbClr val="BF3420"/>
              </a:solidFill>
              <a:latin typeface="微软雅黑"/>
            </a:endParaRPr>
          </a:p>
        </p:txBody>
      </p:sp>
      <p:sp>
        <p:nvSpPr>
          <p:cNvPr id="44" name="椭圆 26"/>
          <p:cNvSpPr/>
          <p:nvPr/>
        </p:nvSpPr>
        <p:spPr>
          <a:xfrm>
            <a:off x="2697190" y="2733224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45" name="矩形 29"/>
          <p:cNvSpPr/>
          <p:nvPr/>
        </p:nvSpPr>
        <p:spPr>
          <a:xfrm>
            <a:off x="2668650" y="2967335"/>
            <a:ext cx="99578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050" b="1" dirty="0" smtClean="0">
                <a:solidFill>
                  <a:srgbClr val="FF0000"/>
                </a:solidFill>
                <a:latin typeface="微软雅黑"/>
              </a:rPr>
              <a:t>Features</a:t>
            </a:r>
          </a:p>
          <a:p>
            <a:pPr lvl="0" algn="ctr"/>
            <a:r>
              <a:rPr lang="en-US" altLang="zh-CN" sz="1050" b="1" dirty="0" smtClean="0">
                <a:solidFill>
                  <a:srgbClr val="FF0000"/>
                </a:solidFill>
                <a:latin typeface="微软雅黑"/>
              </a:rPr>
              <a:t>Engineering</a:t>
            </a:r>
            <a:endParaRPr lang="en-US" altLang="zh-CN" sz="1050" b="1" dirty="0" smtClean="0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48" name="椭圆 31"/>
          <p:cNvSpPr/>
          <p:nvPr/>
        </p:nvSpPr>
        <p:spPr>
          <a:xfrm>
            <a:off x="6297590" y="3503545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BF34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50" name="椭圆 36"/>
          <p:cNvSpPr/>
          <p:nvPr/>
        </p:nvSpPr>
        <p:spPr>
          <a:xfrm>
            <a:off x="2697190" y="4256995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68" name="矩形 50"/>
          <p:cNvSpPr/>
          <p:nvPr/>
        </p:nvSpPr>
        <p:spPr>
          <a:xfrm>
            <a:off x="2861810" y="2138636"/>
            <a:ext cx="3384376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Random Forest ﹡</a:t>
            </a:r>
          </a:p>
          <a:p>
            <a:pPr algn="r"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Naïve Bayes ﹡ </a:t>
            </a:r>
            <a:r>
              <a:rPr lang="en-US" altLang="zh-CN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XGBoost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9" name="椭圆 26"/>
          <p:cNvSpPr/>
          <p:nvPr/>
        </p:nvSpPr>
        <p:spPr>
          <a:xfrm>
            <a:off x="2683033" y="1235261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70" name="椭圆 31"/>
          <p:cNvSpPr/>
          <p:nvPr/>
        </p:nvSpPr>
        <p:spPr>
          <a:xfrm>
            <a:off x="6297590" y="5010574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BF34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1520" y="1235261"/>
            <a:ext cx="864096" cy="53620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Rounded Rectangle 70"/>
          <p:cNvSpPr/>
          <p:nvPr/>
        </p:nvSpPr>
        <p:spPr>
          <a:xfrm>
            <a:off x="1403648" y="1235261"/>
            <a:ext cx="864096" cy="5362091"/>
          </a:xfrm>
          <a:prstGeom prst="roundRect">
            <a:avLst/>
          </a:prstGeom>
          <a:noFill/>
          <a:ln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Rounded Rectangle 71"/>
          <p:cNvSpPr/>
          <p:nvPr/>
        </p:nvSpPr>
        <p:spPr>
          <a:xfrm>
            <a:off x="7524328" y="1166239"/>
            <a:ext cx="864096" cy="30274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Rounded Rectangle 72"/>
          <p:cNvSpPr/>
          <p:nvPr/>
        </p:nvSpPr>
        <p:spPr>
          <a:xfrm>
            <a:off x="7883461" y="3653341"/>
            <a:ext cx="864096" cy="2944011"/>
          </a:xfrm>
          <a:prstGeom prst="roundRect">
            <a:avLst/>
          </a:prstGeom>
          <a:noFill/>
          <a:ln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椭圆 36"/>
          <p:cNvSpPr/>
          <p:nvPr/>
        </p:nvSpPr>
        <p:spPr>
          <a:xfrm>
            <a:off x="2683033" y="5658646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9581" y="3501008"/>
            <a:ext cx="10279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rgbClr val="FF0000"/>
                </a:solidFill>
                <a:latin typeface="+mn-ea"/>
              </a:rPr>
              <a:t>Data </a:t>
            </a:r>
          </a:p>
          <a:p>
            <a:pPr algn="ctr"/>
            <a:r>
              <a:rPr lang="en-US" altLang="zh-TW" sz="1400" b="1" dirty="0" smtClean="0">
                <a:solidFill>
                  <a:srgbClr val="FF0000"/>
                </a:solidFill>
                <a:latin typeface="+mn-ea"/>
              </a:rPr>
              <a:t>Cleaning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501566" y="3557399"/>
            <a:ext cx="668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A20000"/>
                </a:solidFill>
                <a:latin typeface="+mn-ea"/>
              </a:rPr>
              <a:t>EDA</a:t>
            </a:r>
            <a:endParaRPr lang="en-US" altLang="zh-TW" b="1" dirty="0">
              <a:solidFill>
                <a:srgbClr val="A20000"/>
              </a:solidFill>
              <a:latin typeface="+mn-ea"/>
            </a:endParaRPr>
          </a:p>
          <a:p>
            <a:endParaRPr lang="zh-TW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2648330" y="1484784"/>
            <a:ext cx="98756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1050" b="1" dirty="0" smtClean="0">
                <a:solidFill>
                  <a:srgbClr val="FF0000"/>
                </a:solidFill>
                <a:latin typeface="微软雅黑"/>
              </a:rPr>
              <a:t>Features</a:t>
            </a:r>
          </a:p>
          <a:p>
            <a:pPr lvl="0" algn="ctr"/>
            <a:r>
              <a:rPr lang="en-US" altLang="zh-CN" sz="1050" b="1" dirty="0" smtClean="0">
                <a:solidFill>
                  <a:srgbClr val="FF0000"/>
                </a:solidFill>
                <a:latin typeface="微软雅黑"/>
              </a:rPr>
              <a:t>Engineering</a:t>
            </a:r>
            <a:endParaRPr lang="en-US" altLang="zh-CN" sz="1050" b="1" dirty="0" smtClean="0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82" name="矩形 29"/>
          <p:cNvSpPr/>
          <p:nvPr/>
        </p:nvSpPr>
        <p:spPr>
          <a:xfrm>
            <a:off x="2654493" y="4517646"/>
            <a:ext cx="99578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050" b="1" dirty="0" smtClean="0">
                <a:solidFill>
                  <a:srgbClr val="FF0000"/>
                </a:solidFill>
                <a:latin typeface="微软雅黑"/>
              </a:rPr>
              <a:t>Features</a:t>
            </a:r>
          </a:p>
          <a:p>
            <a:pPr lvl="0" algn="ctr"/>
            <a:r>
              <a:rPr lang="en-US" altLang="zh-CN" sz="1050" b="1" dirty="0" smtClean="0">
                <a:solidFill>
                  <a:srgbClr val="FF0000"/>
                </a:solidFill>
                <a:latin typeface="微软雅黑"/>
              </a:rPr>
              <a:t>Engineering</a:t>
            </a:r>
            <a:endParaRPr lang="en-US" altLang="zh-CN" sz="1050" b="1" dirty="0" smtClean="0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83" name="矩形 29"/>
          <p:cNvSpPr/>
          <p:nvPr/>
        </p:nvSpPr>
        <p:spPr>
          <a:xfrm>
            <a:off x="2668649" y="5918208"/>
            <a:ext cx="99578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050" b="1" dirty="0" smtClean="0">
                <a:solidFill>
                  <a:srgbClr val="FF0000"/>
                </a:solidFill>
                <a:latin typeface="微软雅黑"/>
              </a:rPr>
              <a:t>Features</a:t>
            </a:r>
          </a:p>
          <a:p>
            <a:pPr lvl="0" algn="ctr"/>
            <a:r>
              <a:rPr lang="en-US" altLang="zh-CN" sz="1050" b="1" dirty="0" smtClean="0">
                <a:solidFill>
                  <a:srgbClr val="FF0000"/>
                </a:solidFill>
                <a:latin typeface="微软雅黑"/>
              </a:rPr>
              <a:t>Engineering</a:t>
            </a:r>
            <a:endParaRPr lang="en-US" altLang="zh-CN" sz="1050" b="1" dirty="0" smtClean="0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84" name="矩形 25"/>
          <p:cNvSpPr/>
          <p:nvPr/>
        </p:nvSpPr>
        <p:spPr>
          <a:xfrm>
            <a:off x="6361188" y="3707650"/>
            <a:ext cx="813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200" b="1" dirty="0" smtClean="0">
                <a:solidFill>
                  <a:srgbClr val="BF3420"/>
                </a:solidFill>
                <a:latin typeface="微软雅黑"/>
              </a:rPr>
              <a:t>Model</a:t>
            </a:r>
          </a:p>
          <a:p>
            <a:pPr lvl="0" algn="ctr"/>
            <a:r>
              <a:rPr lang="en-US" altLang="zh-CN" sz="1200" b="1" dirty="0" smtClean="0">
                <a:solidFill>
                  <a:srgbClr val="BF3420"/>
                </a:solidFill>
                <a:latin typeface="微软雅黑"/>
              </a:rPr>
              <a:t>Training</a:t>
            </a:r>
            <a:endParaRPr lang="en-US" altLang="zh-CN" sz="1200" b="1" dirty="0" smtClean="0">
              <a:solidFill>
                <a:srgbClr val="BF3420"/>
              </a:solidFill>
              <a:latin typeface="微软雅黑"/>
            </a:endParaRPr>
          </a:p>
        </p:txBody>
      </p:sp>
      <p:sp>
        <p:nvSpPr>
          <p:cNvPr id="85" name="矩形 25"/>
          <p:cNvSpPr/>
          <p:nvPr/>
        </p:nvSpPr>
        <p:spPr>
          <a:xfrm>
            <a:off x="6360356" y="5249094"/>
            <a:ext cx="813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200" b="1" dirty="0" smtClean="0">
                <a:solidFill>
                  <a:srgbClr val="BF3420"/>
                </a:solidFill>
                <a:latin typeface="微软雅黑"/>
              </a:rPr>
              <a:t>Model</a:t>
            </a:r>
          </a:p>
          <a:p>
            <a:pPr lvl="0" algn="ctr"/>
            <a:r>
              <a:rPr lang="en-US" altLang="zh-CN" sz="1200" b="1" dirty="0" smtClean="0">
                <a:solidFill>
                  <a:srgbClr val="BF3420"/>
                </a:solidFill>
                <a:latin typeface="微软雅黑"/>
              </a:rPr>
              <a:t>Training</a:t>
            </a:r>
            <a:endParaRPr lang="en-US" altLang="zh-CN" sz="1200" b="1" dirty="0" smtClean="0">
              <a:solidFill>
                <a:srgbClr val="BF3420"/>
              </a:solidFill>
              <a:latin typeface="微软雅黑"/>
            </a:endParaRPr>
          </a:p>
        </p:txBody>
      </p:sp>
      <p:sp>
        <p:nvSpPr>
          <p:cNvPr id="86" name="矩形 25"/>
          <p:cNvSpPr/>
          <p:nvPr/>
        </p:nvSpPr>
        <p:spPr>
          <a:xfrm>
            <a:off x="7493749" y="2424583"/>
            <a:ext cx="925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200" b="1" dirty="0" smtClean="0">
                <a:solidFill>
                  <a:srgbClr val="FF0000"/>
                </a:solidFill>
                <a:latin typeface="微软雅黑"/>
              </a:rPr>
              <a:t>Ensemble</a:t>
            </a:r>
          </a:p>
        </p:txBody>
      </p:sp>
      <p:sp>
        <p:nvSpPr>
          <p:cNvPr id="87" name="矩形 25"/>
          <p:cNvSpPr/>
          <p:nvPr/>
        </p:nvSpPr>
        <p:spPr>
          <a:xfrm>
            <a:off x="7893502" y="4847887"/>
            <a:ext cx="8440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200" b="1" dirty="0" smtClean="0">
                <a:solidFill>
                  <a:srgbClr val="BF3420"/>
                </a:solidFill>
                <a:latin typeface="微软雅黑"/>
              </a:rPr>
              <a:t>Models</a:t>
            </a:r>
          </a:p>
          <a:p>
            <a:pPr lvl="0" algn="ctr"/>
            <a:r>
              <a:rPr lang="en-US" altLang="zh-CN" sz="1200" b="1" dirty="0" smtClean="0">
                <a:solidFill>
                  <a:srgbClr val="BF3420"/>
                </a:solidFill>
                <a:latin typeface="微软雅黑"/>
              </a:rPr>
              <a:t>Stacking</a:t>
            </a:r>
            <a:endParaRPr lang="en-US" altLang="zh-CN" sz="1200" b="1" dirty="0" smtClean="0">
              <a:solidFill>
                <a:srgbClr val="BF3420"/>
              </a:solidFill>
              <a:latin typeface="微软雅黑"/>
            </a:endParaRPr>
          </a:p>
        </p:txBody>
      </p:sp>
      <p:sp>
        <p:nvSpPr>
          <p:cNvPr id="94" name="矩形 50"/>
          <p:cNvSpPr/>
          <p:nvPr/>
        </p:nvSpPr>
        <p:spPr>
          <a:xfrm>
            <a:off x="3707904" y="1628800"/>
            <a:ext cx="2193018" cy="316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Method 1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5" name="矩形 50"/>
          <p:cNvSpPr/>
          <p:nvPr/>
        </p:nvSpPr>
        <p:spPr>
          <a:xfrm>
            <a:off x="3707904" y="3084178"/>
            <a:ext cx="2193018" cy="316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Method 2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6" name="矩形 50"/>
          <p:cNvSpPr/>
          <p:nvPr/>
        </p:nvSpPr>
        <p:spPr>
          <a:xfrm>
            <a:off x="3707904" y="4607121"/>
            <a:ext cx="2193018" cy="316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Method 3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7" name="矩形 50"/>
          <p:cNvSpPr/>
          <p:nvPr/>
        </p:nvSpPr>
        <p:spPr>
          <a:xfrm>
            <a:off x="3702833" y="5776927"/>
            <a:ext cx="2193018" cy="316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Method 4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8" name="矩形 50"/>
          <p:cNvSpPr/>
          <p:nvPr/>
        </p:nvSpPr>
        <p:spPr>
          <a:xfrm>
            <a:off x="2915816" y="3645024"/>
            <a:ext cx="338437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Random Forest ﹡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Naïve Bayes ﹡ </a:t>
            </a:r>
            <a:r>
              <a:rPr lang="en-US" altLang="zh-CN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XGBoost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Neural Network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﹡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Collaborative Filtering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9" name="矩形 50"/>
          <p:cNvSpPr/>
          <p:nvPr/>
        </p:nvSpPr>
        <p:spPr>
          <a:xfrm>
            <a:off x="2915816" y="5085184"/>
            <a:ext cx="338437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Random </a:t>
            </a:r>
            <a:r>
              <a:rPr lang="en-US" altLang="zh-CN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Forest﹡Naïve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Bayes﹡XGBoost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Neural Network ﹡Collaborative Filtering  </a:t>
            </a:r>
            <a:r>
              <a:rPr lang="en-US" altLang="zh-CN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AdaBoost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5273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/>
          <p:nvPr/>
        </p:nvSpPr>
        <p:spPr>
          <a:xfrm>
            <a:off x="-1" y="1844824"/>
            <a:ext cx="9143999" cy="7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521550" y="90872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8388" y="313492"/>
            <a:ext cx="3870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Data Cleaning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grpSp>
        <p:nvGrpSpPr>
          <p:cNvPr id="4" name="Group 6"/>
          <p:cNvGrpSpPr/>
          <p:nvPr/>
        </p:nvGrpSpPr>
        <p:grpSpPr>
          <a:xfrm>
            <a:off x="0" y="2060850"/>
            <a:ext cx="4855406" cy="555614"/>
            <a:chOff x="0" y="3554568"/>
            <a:chExt cx="3979572" cy="555614"/>
          </a:xfrm>
          <a:solidFill>
            <a:schemeClr val="accent1"/>
          </a:solidFill>
        </p:grpSpPr>
        <p:sp>
          <p:nvSpPr>
            <p:cNvPr id="6" name="Rectangle 8"/>
            <p:cNvSpPr/>
            <p:nvPr/>
          </p:nvSpPr>
          <p:spPr>
            <a:xfrm>
              <a:off x="629499" y="3554568"/>
              <a:ext cx="2538703" cy="4507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TextBox 9"/>
            <p:cNvSpPr txBox="1"/>
            <p:nvPr/>
          </p:nvSpPr>
          <p:spPr>
            <a:xfrm>
              <a:off x="637162" y="3557267"/>
              <a:ext cx="2568530" cy="461665"/>
            </a:xfrm>
            <a:prstGeom prst="rect">
              <a:avLst/>
            </a:prstGeom>
            <a:solidFill>
              <a:srgbClr val="A2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+mj-lt"/>
                </a:rPr>
                <a:t>Imputation</a:t>
              </a:r>
              <a:endParaRPr lang="en-US" sz="2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Rectangle 7"/>
            <p:cNvSpPr/>
            <p:nvPr/>
          </p:nvSpPr>
          <p:spPr>
            <a:xfrm>
              <a:off x="0" y="4001971"/>
              <a:ext cx="3979572" cy="108211"/>
            </a:xfrm>
            <a:prstGeom prst="rect">
              <a:avLst/>
            </a:prstGeom>
            <a:solidFill>
              <a:srgbClr val="A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30"/>
          <p:cNvGrpSpPr/>
          <p:nvPr/>
        </p:nvGrpSpPr>
        <p:grpSpPr>
          <a:xfrm>
            <a:off x="4358842" y="2060848"/>
            <a:ext cx="4785157" cy="555615"/>
            <a:chOff x="4290428" y="3554566"/>
            <a:chExt cx="3921995" cy="555615"/>
          </a:xfrm>
          <a:solidFill>
            <a:schemeClr val="accent2"/>
          </a:solidFill>
        </p:grpSpPr>
        <p:sp>
          <p:nvSpPr>
            <p:cNvPr id="10" name="Rectangle 31"/>
            <p:cNvSpPr/>
            <p:nvPr/>
          </p:nvSpPr>
          <p:spPr>
            <a:xfrm>
              <a:off x="4826648" y="3554566"/>
              <a:ext cx="2538703" cy="45076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TextBox 32"/>
            <p:cNvSpPr txBox="1"/>
            <p:nvPr/>
          </p:nvSpPr>
          <p:spPr>
            <a:xfrm>
              <a:off x="4989007" y="3601621"/>
              <a:ext cx="2368147" cy="461665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+mj-lt"/>
                </a:rPr>
                <a:t>Dropping Features</a:t>
              </a:r>
              <a:endParaRPr lang="en-US" sz="2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Rectangle 33"/>
            <p:cNvSpPr/>
            <p:nvPr/>
          </p:nvSpPr>
          <p:spPr>
            <a:xfrm>
              <a:off x="4290428" y="4001972"/>
              <a:ext cx="3921995" cy="10820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4" name="TextBox 24"/>
          <p:cNvSpPr txBox="1"/>
          <p:nvPr/>
        </p:nvSpPr>
        <p:spPr>
          <a:xfrm>
            <a:off x="768041" y="3068960"/>
            <a:ext cx="314316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latin typeface="+mj-ea"/>
                <a:ea typeface="+mj-ea"/>
              </a:rPr>
              <a:t>Contain Missing Values: </a:t>
            </a:r>
          </a:p>
          <a:p>
            <a:endParaRPr lang="en-US" altLang="zh-TW" sz="1600" b="1" dirty="0">
              <a:effectLst/>
              <a:latin typeface="+mj-ea"/>
              <a:ea typeface="+mj-ea"/>
            </a:endParaRPr>
          </a:p>
          <a:p>
            <a:pPr algn="ctr"/>
            <a:r>
              <a:rPr lang="en-US" altLang="zh-TW" sz="1600" b="1" dirty="0">
                <a:latin typeface="+mj-ea"/>
              </a:rPr>
              <a:t>24 Features</a:t>
            </a:r>
            <a:endParaRPr lang="en-US" altLang="zh-TW" sz="1600" b="1" dirty="0" smtClean="0">
              <a:effectLst/>
              <a:latin typeface="+mj-ea"/>
              <a:ea typeface="+mj-ea"/>
            </a:endParaRPr>
          </a:p>
          <a:p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05400" y="3068960"/>
            <a:ext cx="410086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>
                <a:latin typeface="+mj-ea"/>
                <a:ea typeface="+mj-ea"/>
              </a:rPr>
              <a:t>Drop </a:t>
            </a:r>
            <a:r>
              <a:rPr lang="en-US" altLang="zh-TW" b="1" dirty="0">
                <a:latin typeface="+mj-ea"/>
                <a:ea typeface="+mj-ea"/>
              </a:rPr>
              <a:t>5 </a:t>
            </a:r>
            <a:r>
              <a:rPr lang="en-US" altLang="zh-TW" b="1" dirty="0" smtClean="0">
                <a:latin typeface="+mj-ea"/>
                <a:ea typeface="+mj-ea"/>
              </a:rPr>
              <a:t>Features:  </a:t>
            </a:r>
          </a:p>
          <a:p>
            <a:pPr algn="ctr"/>
            <a:endParaRPr lang="en-US" altLang="zh-TW" b="1" dirty="0" smtClean="0">
              <a:effectLst/>
              <a:latin typeface="+mj-ea"/>
              <a:ea typeface="+mj-ea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TW" b="1" dirty="0" smtClean="0">
                <a:latin typeface="+mj-ea"/>
                <a:ea typeface="+mj-ea"/>
              </a:rPr>
              <a:t>Having </a:t>
            </a:r>
            <a:r>
              <a:rPr lang="en-US" altLang="zh-TW" b="1" dirty="0">
                <a:latin typeface="+mj-ea"/>
                <a:ea typeface="+mj-ea"/>
              </a:rPr>
              <a:t>over 95% missing </a:t>
            </a:r>
            <a:r>
              <a:rPr lang="en-US" altLang="zh-TW" b="1" dirty="0" smtClean="0">
                <a:latin typeface="+mj-ea"/>
                <a:ea typeface="+mj-ea"/>
              </a:rPr>
              <a:t>value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zh-TW" b="1" dirty="0" smtClean="0">
              <a:effectLst/>
              <a:latin typeface="+mj-ea"/>
              <a:ea typeface="+mj-ea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TW" b="1" dirty="0" smtClean="0">
                <a:latin typeface="+mj-ea"/>
                <a:ea typeface="+mj-ea"/>
              </a:rPr>
              <a:t>Repetitive </a:t>
            </a:r>
            <a:r>
              <a:rPr lang="en-US" altLang="zh-TW" b="1" dirty="0">
                <a:latin typeface="+mj-ea"/>
                <a:ea typeface="+mj-ea"/>
              </a:rPr>
              <a:t>of other features</a:t>
            </a:r>
            <a:endParaRPr lang="en-US" altLang="zh-TW" b="1" dirty="0" smtClean="0">
              <a:effectLst/>
              <a:latin typeface="+mj-ea"/>
              <a:ea typeface="+mj-ea"/>
            </a:endParaRPr>
          </a:p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8219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21550" y="90872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8388" y="313492"/>
            <a:ext cx="3870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Imputation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4" name="矩形 20"/>
          <p:cNvSpPr/>
          <p:nvPr/>
        </p:nvSpPr>
        <p:spPr>
          <a:xfrm>
            <a:off x="392314" y="1628800"/>
            <a:ext cx="2016224" cy="4104456"/>
          </a:xfrm>
          <a:prstGeom prst="rect">
            <a:avLst/>
          </a:prstGeom>
          <a:solidFill>
            <a:srgbClr val="DB3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21"/>
          <p:cNvSpPr/>
          <p:nvPr/>
        </p:nvSpPr>
        <p:spPr>
          <a:xfrm flipH="1">
            <a:off x="392314" y="1592796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31"/>
          <p:cNvSpPr/>
          <p:nvPr/>
        </p:nvSpPr>
        <p:spPr>
          <a:xfrm>
            <a:off x="517002" y="2924944"/>
            <a:ext cx="1766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+mj-ea"/>
                <a:ea typeface="+mj-ea"/>
              </a:rPr>
              <a:t>Unknown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003" y="3291368"/>
            <a:ext cx="176684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bg1"/>
                </a:solidFill>
                <a:latin typeface="+mj-ea"/>
                <a:ea typeface="+mj-ea"/>
              </a:rPr>
              <a:t>Sex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bg1"/>
                </a:solidFill>
                <a:latin typeface="+mj-ea"/>
                <a:ea typeface="+mj-ea"/>
              </a:rPr>
              <a:t>Employee Index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bg1"/>
                </a:solidFill>
                <a:latin typeface="+mj-ea"/>
                <a:ea typeface="+mj-ea"/>
              </a:rPr>
              <a:t>Country Residency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bg1"/>
                </a:solidFill>
                <a:latin typeface="+mj-ea"/>
                <a:ea typeface="+mj-ea"/>
              </a:rPr>
              <a:t>Segmentation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bg1"/>
                </a:solidFill>
                <a:latin typeface="+mj-ea"/>
                <a:ea typeface="+mj-ea"/>
              </a:rPr>
              <a:t>Residence Index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bg1"/>
                </a:solidFill>
                <a:latin typeface="+mj-ea"/>
                <a:ea typeface="+mj-ea"/>
              </a:rPr>
              <a:t>Foreigner Index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bg1"/>
                </a:solidFill>
                <a:latin typeface="+mj-ea"/>
                <a:ea typeface="+mj-ea"/>
              </a:rPr>
              <a:t>Channel to Join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bg1"/>
                </a:solidFill>
                <a:latin typeface="+mj-ea"/>
                <a:ea typeface="+mj-ea"/>
              </a:rPr>
              <a:t>Primary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bg1"/>
                </a:solidFill>
                <a:latin typeface="+mj-ea"/>
                <a:ea typeface="+mj-ea"/>
              </a:rPr>
              <a:t>Province Name</a:t>
            </a:r>
            <a:endParaRPr lang="zh-CN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9" name="直接连接符 33"/>
          <p:cNvCxnSpPr/>
          <p:nvPr/>
        </p:nvCxnSpPr>
        <p:spPr>
          <a:xfrm>
            <a:off x="698348" y="2852936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35"/>
          <p:cNvSpPr/>
          <p:nvPr/>
        </p:nvSpPr>
        <p:spPr>
          <a:xfrm>
            <a:off x="2516550" y="1628800"/>
            <a:ext cx="2016224" cy="4104456"/>
          </a:xfrm>
          <a:prstGeom prst="rect">
            <a:avLst/>
          </a:prstGeom>
          <a:solidFill>
            <a:srgbClr val="A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36"/>
          <p:cNvSpPr/>
          <p:nvPr/>
        </p:nvSpPr>
        <p:spPr>
          <a:xfrm flipH="1">
            <a:off x="2516550" y="1592796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37"/>
          <p:cNvSpPr/>
          <p:nvPr/>
        </p:nvSpPr>
        <p:spPr>
          <a:xfrm>
            <a:off x="2641238" y="2924944"/>
            <a:ext cx="1766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+mj-ea"/>
                <a:ea typeface="+mj-ea"/>
              </a:rPr>
              <a:t>Common Type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41239" y="3483076"/>
            <a:ext cx="1766847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bg1"/>
                </a:solidFill>
                <a:latin typeface="+mj-ea"/>
                <a:ea typeface="+mj-ea"/>
              </a:rPr>
              <a:t>Customer Type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bg1"/>
                </a:solidFill>
                <a:latin typeface="+mj-ea"/>
                <a:ea typeface="+mj-ea"/>
              </a:rPr>
              <a:t>Activity Index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bg1"/>
                </a:solidFill>
                <a:latin typeface="+mj-ea"/>
                <a:ea typeface="+mj-ea"/>
              </a:rPr>
              <a:t>Rent</a:t>
            </a:r>
            <a:endParaRPr lang="zh-CN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5" name="直接连接符 39"/>
          <p:cNvCxnSpPr/>
          <p:nvPr/>
        </p:nvCxnSpPr>
        <p:spPr>
          <a:xfrm>
            <a:off x="2822584" y="2852936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40"/>
          <p:cNvSpPr/>
          <p:nvPr/>
        </p:nvSpPr>
        <p:spPr>
          <a:xfrm>
            <a:off x="4640786" y="1628800"/>
            <a:ext cx="2016224" cy="4104456"/>
          </a:xfrm>
          <a:prstGeom prst="rect">
            <a:avLst/>
          </a:prstGeom>
          <a:solidFill>
            <a:srgbClr val="DB3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41"/>
          <p:cNvSpPr/>
          <p:nvPr/>
        </p:nvSpPr>
        <p:spPr>
          <a:xfrm flipH="1">
            <a:off x="4640786" y="1592796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42"/>
          <p:cNvSpPr/>
          <p:nvPr/>
        </p:nvSpPr>
        <p:spPr>
          <a:xfrm>
            <a:off x="4765474" y="2924944"/>
            <a:ext cx="1766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+mj-ea"/>
                <a:ea typeface="+mj-ea"/>
              </a:rPr>
              <a:t>Others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44008" y="3429000"/>
            <a:ext cx="2049006" cy="191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New Customer – New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Seniority – Min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Age – Scale, Mean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Relationship Type – ‘A’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Deceased Index – ‘N’</a:t>
            </a: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直接连接符 44"/>
          <p:cNvCxnSpPr/>
          <p:nvPr/>
        </p:nvCxnSpPr>
        <p:spPr>
          <a:xfrm>
            <a:off x="4946820" y="2852936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45"/>
          <p:cNvSpPr/>
          <p:nvPr/>
        </p:nvSpPr>
        <p:spPr>
          <a:xfrm>
            <a:off x="6765022" y="1628800"/>
            <a:ext cx="2016224" cy="4104456"/>
          </a:xfrm>
          <a:prstGeom prst="rect">
            <a:avLst/>
          </a:prstGeom>
          <a:solidFill>
            <a:srgbClr val="A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A20000"/>
              </a:solidFill>
            </a:endParaRPr>
          </a:p>
        </p:txBody>
      </p:sp>
      <p:sp>
        <p:nvSpPr>
          <p:cNvPr id="23" name="直角三角形 46"/>
          <p:cNvSpPr/>
          <p:nvPr/>
        </p:nvSpPr>
        <p:spPr>
          <a:xfrm flipH="1">
            <a:off x="6765022" y="1592796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47"/>
          <p:cNvSpPr/>
          <p:nvPr/>
        </p:nvSpPr>
        <p:spPr>
          <a:xfrm>
            <a:off x="6889710" y="2924944"/>
            <a:ext cx="1766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+mj-ea"/>
                <a:ea typeface="+mj-ea"/>
              </a:rPr>
              <a:t>Products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89711" y="3483076"/>
            <a:ext cx="1766847" cy="64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bg1"/>
                </a:solidFill>
                <a:latin typeface="+mj-ea"/>
                <a:ea typeface="+mj-ea"/>
              </a:rPr>
              <a:t>Payroll - 0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bg1"/>
                </a:solidFill>
                <a:latin typeface="+mj-ea"/>
                <a:ea typeface="+mj-ea"/>
              </a:rPr>
              <a:t>Pensions - 0</a:t>
            </a:r>
            <a:endParaRPr lang="zh-CN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6" name="直接连接符 49"/>
          <p:cNvCxnSpPr/>
          <p:nvPr/>
        </p:nvCxnSpPr>
        <p:spPr>
          <a:xfrm>
            <a:off x="7071056" y="2852936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145"/>
          <p:cNvSpPr>
            <a:spLocks/>
          </p:cNvSpPr>
          <p:nvPr/>
        </p:nvSpPr>
        <p:spPr bwMode="auto">
          <a:xfrm>
            <a:off x="5241740" y="1868500"/>
            <a:ext cx="814316" cy="681906"/>
          </a:xfrm>
          <a:custGeom>
            <a:avLst/>
            <a:gdLst>
              <a:gd name="T0" fmla="*/ 353270 w 179"/>
              <a:gd name="T1" fmla="*/ 0 h 150"/>
              <a:gd name="T2" fmla="*/ 431775 w 179"/>
              <a:gd name="T3" fmla="*/ 117631 h 150"/>
              <a:gd name="T4" fmla="*/ 441588 w 179"/>
              <a:gd name="T5" fmla="*/ 111096 h 150"/>
              <a:gd name="T6" fmla="*/ 565887 w 179"/>
              <a:gd name="T7" fmla="*/ 107828 h 150"/>
              <a:gd name="T8" fmla="*/ 464485 w 179"/>
              <a:gd name="T9" fmla="*/ 189517 h 150"/>
              <a:gd name="T10" fmla="*/ 526635 w 179"/>
              <a:gd name="T11" fmla="*/ 316950 h 150"/>
              <a:gd name="T12" fmla="*/ 415420 w 179"/>
              <a:gd name="T13" fmla="*/ 379033 h 150"/>
              <a:gd name="T14" fmla="*/ 405607 w 179"/>
              <a:gd name="T15" fmla="*/ 369231 h 150"/>
              <a:gd name="T16" fmla="*/ 294392 w 179"/>
              <a:gd name="T17" fmla="*/ 313683 h 150"/>
              <a:gd name="T18" fmla="*/ 349999 w 179"/>
              <a:gd name="T19" fmla="*/ 424778 h 150"/>
              <a:gd name="T20" fmla="*/ 242056 w 179"/>
              <a:gd name="T21" fmla="*/ 490129 h 150"/>
              <a:gd name="T22" fmla="*/ 166822 w 179"/>
              <a:gd name="T23" fmla="*/ 369231 h 150"/>
              <a:gd name="T24" fmla="*/ 153738 w 179"/>
              <a:gd name="T25" fmla="*/ 375766 h 150"/>
              <a:gd name="T26" fmla="*/ 26168 w 179"/>
              <a:gd name="T27" fmla="*/ 388836 h 150"/>
              <a:gd name="T28" fmla="*/ 117757 w 179"/>
              <a:gd name="T29" fmla="*/ 307148 h 150"/>
              <a:gd name="T30" fmla="*/ 124299 w 179"/>
              <a:gd name="T31" fmla="*/ 300612 h 150"/>
              <a:gd name="T32" fmla="*/ 58878 w 179"/>
              <a:gd name="T33" fmla="*/ 173179 h 150"/>
              <a:gd name="T34" fmla="*/ 173364 w 179"/>
              <a:gd name="T35" fmla="*/ 107828 h 150"/>
              <a:gd name="T36" fmla="*/ 235514 w 179"/>
              <a:gd name="T37" fmla="*/ 212389 h 150"/>
              <a:gd name="T38" fmla="*/ 294392 w 179"/>
              <a:gd name="T39" fmla="*/ 101293 h 150"/>
              <a:gd name="T40" fmla="*/ 242056 w 179"/>
              <a:gd name="T41" fmla="*/ 78421 h 150"/>
              <a:gd name="T42" fmla="*/ 245327 w 179"/>
              <a:gd name="T43" fmla="*/ 62083 h 150"/>
              <a:gd name="T44" fmla="*/ 353270 w 179"/>
              <a:gd name="T45" fmla="*/ 0 h 15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79" h="150">
                <a:moveTo>
                  <a:pt x="108" y="0"/>
                </a:moveTo>
                <a:cubicBezTo>
                  <a:pt x="114" y="11"/>
                  <a:pt x="124" y="33"/>
                  <a:pt x="132" y="36"/>
                </a:cubicBezTo>
                <a:cubicBezTo>
                  <a:pt x="133" y="36"/>
                  <a:pt x="134" y="35"/>
                  <a:pt x="135" y="34"/>
                </a:cubicBezTo>
                <a:cubicBezTo>
                  <a:pt x="137" y="14"/>
                  <a:pt x="168" y="6"/>
                  <a:pt x="173" y="33"/>
                </a:cubicBezTo>
                <a:cubicBezTo>
                  <a:pt x="179" y="61"/>
                  <a:pt x="154" y="50"/>
                  <a:pt x="142" y="58"/>
                </a:cubicBezTo>
                <a:cubicBezTo>
                  <a:pt x="148" y="71"/>
                  <a:pt x="155" y="84"/>
                  <a:pt x="161" y="97"/>
                </a:cubicBezTo>
                <a:cubicBezTo>
                  <a:pt x="152" y="102"/>
                  <a:pt x="137" y="114"/>
                  <a:pt x="127" y="116"/>
                </a:cubicBezTo>
                <a:cubicBezTo>
                  <a:pt x="125" y="116"/>
                  <a:pt x="125" y="114"/>
                  <a:pt x="124" y="113"/>
                </a:cubicBezTo>
                <a:cubicBezTo>
                  <a:pt x="128" y="90"/>
                  <a:pt x="112" y="72"/>
                  <a:pt x="90" y="96"/>
                </a:cubicBezTo>
                <a:cubicBezTo>
                  <a:pt x="72" y="115"/>
                  <a:pt x="109" y="125"/>
                  <a:pt x="107" y="130"/>
                </a:cubicBezTo>
                <a:cubicBezTo>
                  <a:pt x="96" y="137"/>
                  <a:pt x="85" y="143"/>
                  <a:pt x="74" y="150"/>
                </a:cubicBezTo>
                <a:cubicBezTo>
                  <a:pt x="66" y="138"/>
                  <a:pt x="59" y="125"/>
                  <a:pt x="51" y="113"/>
                </a:cubicBezTo>
                <a:cubicBezTo>
                  <a:pt x="50" y="114"/>
                  <a:pt x="48" y="115"/>
                  <a:pt x="47" y="115"/>
                </a:cubicBezTo>
                <a:cubicBezTo>
                  <a:pt x="42" y="132"/>
                  <a:pt x="18" y="149"/>
                  <a:pt x="8" y="119"/>
                </a:cubicBezTo>
                <a:cubicBezTo>
                  <a:pt x="0" y="94"/>
                  <a:pt x="22" y="96"/>
                  <a:pt x="36" y="94"/>
                </a:cubicBezTo>
                <a:cubicBezTo>
                  <a:pt x="37" y="93"/>
                  <a:pt x="38" y="93"/>
                  <a:pt x="38" y="92"/>
                </a:cubicBezTo>
                <a:cubicBezTo>
                  <a:pt x="32" y="79"/>
                  <a:pt x="24" y="66"/>
                  <a:pt x="18" y="53"/>
                </a:cubicBezTo>
                <a:cubicBezTo>
                  <a:pt x="29" y="47"/>
                  <a:pt x="41" y="40"/>
                  <a:pt x="53" y="33"/>
                </a:cubicBezTo>
                <a:cubicBezTo>
                  <a:pt x="62" y="42"/>
                  <a:pt x="48" y="65"/>
                  <a:pt x="72" y="65"/>
                </a:cubicBezTo>
                <a:cubicBezTo>
                  <a:pt x="87" y="64"/>
                  <a:pt x="100" y="45"/>
                  <a:pt x="90" y="31"/>
                </a:cubicBezTo>
                <a:cubicBezTo>
                  <a:pt x="84" y="28"/>
                  <a:pt x="76" y="28"/>
                  <a:pt x="74" y="24"/>
                </a:cubicBezTo>
                <a:cubicBezTo>
                  <a:pt x="72" y="19"/>
                  <a:pt x="74" y="21"/>
                  <a:pt x="75" y="19"/>
                </a:cubicBezTo>
                <a:cubicBezTo>
                  <a:pt x="86" y="13"/>
                  <a:pt x="97" y="6"/>
                  <a:pt x="108" y="0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4" name="Freeform 88"/>
          <p:cNvSpPr>
            <a:spLocks noEditPoints="1"/>
          </p:cNvSpPr>
          <p:nvPr/>
        </p:nvSpPr>
        <p:spPr bwMode="auto">
          <a:xfrm>
            <a:off x="7410497" y="1894917"/>
            <a:ext cx="725274" cy="629072"/>
          </a:xfrm>
          <a:custGeom>
            <a:avLst/>
            <a:gdLst>
              <a:gd name="T0" fmla="*/ 506458 w 256"/>
              <a:gd name="T1" fmla="*/ 89013 h 204"/>
              <a:gd name="T2" fmla="*/ 506458 w 256"/>
              <a:gd name="T3" fmla="*/ 89013 h 204"/>
              <a:gd name="T4" fmla="*/ 434958 w 256"/>
              <a:gd name="T5" fmla="*/ 247259 h 204"/>
              <a:gd name="T6" fmla="*/ 415097 w 256"/>
              <a:gd name="T7" fmla="*/ 261105 h 204"/>
              <a:gd name="T8" fmla="*/ 208541 w 256"/>
              <a:gd name="T9" fmla="*/ 274952 h 204"/>
              <a:gd name="T10" fmla="*/ 220458 w 256"/>
              <a:gd name="T11" fmla="*/ 308579 h 204"/>
              <a:gd name="T12" fmla="*/ 444889 w 256"/>
              <a:gd name="T13" fmla="*/ 308579 h 204"/>
              <a:gd name="T14" fmla="*/ 492555 w 256"/>
              <a:gd name="T15" fmla="*/ 356052 h 204"/>
              <a:gd name="T16" fmla="*/ 444889 w 256"/>
              <a:gd name="T17" fmla="*/ 403526 h 204"/>
              <a:gd name="T18" fmla="*/ 397222 w 256"/>
              <a:gd name="T19" fmla="*/ 356052 h 204"/>
              <a:gd name="T20" fmla="*/ 174778 w 256"/>
              <a:gd name="T21" fmla="*/ 356052 h 204"/>
              <a:gd name="T22" fmla="*/ 127111 w 256"/>
              <a:gd name="T23" fmla="*/ 403526 h 204"/>
              <a:gd name="T24" fmla="*/ 79444 w 256"/>
              <a:gd name="T25" fmla="*/ 356052 h 204"/>
              <a:gd name="T26" fmla="*/ 127111 w 256"/>
              <a:gd name="T27" fmla="*/ 308579 h 204"/>
              <a:gd name="T28" fmla="*/ 170805 w 256"/>
              <a:gd name="T29" fmla="*/ 308579 h 204"/>
              <a:gd name="T30" fmla="*/ 77458 w 256"/>
              <a:gd name="T31" fmla="*/ 47474 h 204"/>
              <a:gd name="T32" fmla="*/ 23833 w 256"/>
              <a:gd name="T33" fmla="*/ 47474 h 204"/>
              <a:gd name="T34" fmla="*/ 0 w 256"/>
              <a:gd name="T35" fmla="*/ 23737 h 204"/>
              <a:gd name="T36" fmla="*/ 23833 w 256"/>
              <a:gd name="T37" fmla="*/ 0 h 204"/>
              <a:gd name="T38" fmla="*/ 95333 w 256"/>
              <a:gd name="T39" fmla="*/ 0 h 204"/>
              <a:gd name="T40" fmla="*/ 117180 w 256"/>
              <a:gd name="T41" fmla="*/ 15825 h 204"/>
              <a:gd name="T42" fmla="*/ 117180 w 256"/>
              <a:gd name="T43" fmla="*/ 15825 h 204"/>
              <a:gd name="T44" fmla="*/ 131083 w 256"/>
              <a:gd name="T45" fmla="*/ 55386 h 204"/>
              <a:gd name="T46" fmla="*/ 484611 w 256"/>
              <a:gd name="T47" fmla="*/ 55386 h 204"/>
              <a:gd name="T48" fmla="*/ 508444 w 256"/>
              <a:gd name="T49" fmla="*/ 79123 h 204"/>
              <a:gd name="T50" fmla="*/ 506458 w 256"/>
              <a:gd name="T51" fmla="*/ 89013 h 204"/>
              <a:gd name="T52" fmla="*/ 148958 w 256"/>
              <a:gd name="T53" fmla="*/ 102860 h 204"/>
              <a:gd name="T54" fmla="*/ 192653 w 256"/>
              <a:gd name="T55" fmla="*/ 227478 h 204"/>
              <a:gd name="T56" fmla="*/ 397222 w 256"/>
              <a:gd name="T57" fmla="*/ 215609 h 204"/>
              <a:gd name="T58" fmla="*/ 446875 w 256"/>
              <a:gd name="T59" fmla="*/ 102860 h 204"/>
              <a:gd name="T60" fmla="*/ 148958 w 256"/>
              <a:gd name="T61" fmla="*/ 102860 h 20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56" h="204">
                <a:moveTo>
                  <a:pt x="255" y="45"/>
                </a:moveTo>
                <a:cubicBezTo>
                  <a:pt x="255" y="45"/>
                  <a:pt x="255" y="45"/>
                  <a:pt x="255" y="45"/>
                </a:cubicBezTo>
                <a:cubicBezTo>
                  <a:pt x="219" y="125"/>
                  <a:pt x="219" y="125"/>
                  <a:pt x="219" y="125"/>
                </a:cubicBezTo>
                <a:cubicBezTo>
                  <a:pt x="217" y="129"/>
                  <a:pt x="213" y="132"/>
                  <a:pt x="209" y="132"/>
                </a:cubicBezTo>
                <a:cubicBezTo>
                  <a:pt x="105" y="139"/>
                  <a:pt x="105" y="139"/>
                  <a:pt x="105" y="139"/>
                </a:cubicBezTo>
                <a:cubicBezTo>
                  <a:pt x="111" y="156"/>
                  <a:pt x="111" y="156"/>
                  <a:pt x="111" y="156"/>
                </a:cubicBezTo>
                <a:cubicBezTo>
                  <a:pt x="224" y="156"/>
                  <a:pt x="224" y="156"/>
                  <a:pt x="224" y="156"/>
                </a:cubicBezTo>
                <a:cubicBezTo>
                  <a:pt x="237" y="156"/>
                  <a:pt x="248" y="167"/>
                  <a:pt x="248" y="180"/>
                </a:cubicBezTo>
                <a:cubicBezTo>
                  <a:pt x="248" y="193"/>
                  <a:pt x="237" y="204"/>
                  <a:pt x="224" y="204"/>
                </a:cubicBezTo>
                <a:cubicBezTo>
                  <a:pt x="211" y="204"/>
                  <a:pt x="200" y="193"/>
                  <a:pt x="200" y="180"/>
                </a:cubicBezTo>
                <a:cubicBezTo>
                  <a:pt x="88" y="180"/>
                  <a:pt x="88" y="180"/>
                  <a:pt x="88" y="180"/>
                </a:cubicBezTo>
                <a:cubicBezTo>
                  <a:pt x="88" y="193"/>
                  <a:pt x="77" y="204"/>
                  <a:pt x="64" y="204"/>
                </a:cubicBezTo>
                <a:cubicBezTo>
                  <a:pt x="51" y="204"/>
                  <a:pt x="40" y="193"/>
                  <a:pt x="40" y="180"/>
                </a:cubicBezTo>
                <a:cubicBezTo>
                  <a:pt x="40" y="167"/>
                  <a:pt x="51" y="156"/>
                  <a:pt x="64" y="156"/>
                </a:cubicBezTo>
                <a:cubicBezTo>
                  <a:pt x="86" y="156"/>
                  <a:pt x="86" y="156"/>
                  <a:pt x="86" y="156"/>
                </a:cubicBezTo>
                <a:cubicBezTo>
                  <a:pt x="39" y="24"/>
                  <a:pt x="39" y="24"/>
                  <a:pt x="39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5" y="24"/>
                  <a:pt x="0" y="19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3" y="0"/>
                  <a:pt x="58" y="3"/>
                  <a:pt x="59" y="8"/>
                </a:cubicBezTo>
                <a:cubicBezTo>
                  <a:pt x="59" y="8"/>
                  <a:pt x="59" y="8"/>
                  <a:pt x="59" y="8"/>
                </a:cubicBezTo>
                <a:cubicBezTo>
                  <a:pt x="66" y="28"/>
                  <a:pt x="66" y="28"/>
                  <a:pt x="66" y="28"/>
                </a:cubicBezTo>
                <a:cubicBezTo>
                  <a:pt x="244" y="28"/>
                  <a:pt x="244" y="28"/>
                  <a:pt x="244" y="28"/>
                </a:cubicBezTo>
                <a:cubicBezTo>
                  <a:pt x="251" y="28"/>
                  <a:pt x="256" y="33"/>
                  <a:pt x="256" y="40"/>
                </a:cubicBezTo>
                <a:cubicBezTo>
                  <a:pt x="256" y="42"/>
                  <a:pt x="256" y="43"/>
                  <a:pt x="255" y="45"/>
                </a:cubicBezTo>
                <a:moveTo>
                  <a:pt x="75" y="52"/>
                </a:moveTo>
                <a:cubicBezTo>
                  <a:pt x="97" y="115"/>
                  <a:pt x="97" y="115"/>
                  <a:pt x="97" y="115"/>
                </a:cubicBezTo>
                <a:cubicBezTo>
                  <a:pt x="200" y="109"/>
                  <a:pt x="200" y="109"/>
                  <a:pt x="200" y="109"/>
                </a:cubicBezTo>
                <a:cubicBezTo>
                  <a:pt x="225" y="52"/>
                  <a:pt x="225" y="52"/>
                  <a:pt x="225" y="52"/>
                </a:cubicBezTo>
                <a:lnTo>
                  <a:pt x="75" y="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5" name="Freeform 75"/>
          <p:cNvSpPr>
            <a:spLocks noEditPoints="1"/>
          </p:cNvSpPr>
          <p:nvPr/>
        </p:nvSpPr>
        <p:spPr bwMode="auto">
          <a:xfrm>
            <a:off x="1119973" y="1915777"/>
            <a:ext cx="560906" cy="608212"/>
          </a:xfrm>
          <a:custGeom>
            <a:avLst/>
            <a:gdLst>
              <a:gd name="T0" fmla="*/ 389525 w 200"/>
              <a:gd name="T1" fmla="*/ 205948 h 216"/>
              <a:gd name="T2" fmla="*/ 389525 w 200"/>
              <a:gd name="T3" fmla="*/ 205948 h 216"/>
              <a:gd name="T4" fmla="*/ 387548 w 200"/>
              <a:gd name="T5" fmla="*/ 207928 h 216"/>
              <a:gd name="T6" fmla="*/ 197729 w 200"/>
              <a:gd name="T7" fmla="*/ 23763 h 216"/>
              <a:gd name="T8" fmla="*/ 55364 w 200"/>
              <a:gd name="T9" fmla="*/ 23763 h 216"/>
              <a:gd name="T10" fmla="*/ 23727 w 200"/>
              <a:gd name="T11" fmla="*/ 23763 h 216"/>
              <a:gd name="T12" fmla="*/ 47455 w 200"/>
              <a:gd name="T13" fmla="*/ 0 h 216"/>
              <a:gd name="T14" fmla="*/ 47455 w 200"/>
              <a:gd name="T15" fmla="*/ 0 h 216"/>
              <a:gd name="T16" fmla="*/ 197729 w 200"/>
              <a:gd name="T17" fmla="*/ 0 h 216"/>
              <a:gd name="T18" fmla="*/ 197729 w 200"/>
              <a:gd name="T19" fmla="*/ 0 h 216"/>
              <a:gd name="T20" fmla="*/ 197729 w 200"/>
              <a:gd name="T21" fmla="*/ 0 h 216"/>
              <a:gd name="T22" fmla="*/ 215524 w 200"/>
              <a:gd name="T23" fmla="*/ 7921 h 216"/>
              <a:gd name="T24" fmla="*/ 348002 w 200"/>
              <a:gd name="T25" fmla="*/ 134658 h 216"/>
              <a:gd name="T26" fmla="*/ 348002 w 200"/>
              <a:gd name="T27" fmla="*/ 134658 h 216"/>
              <a:gd name="T28" fmla="*/ 387548 w 200"/>
              <a:gd name="T29" fmla="*/ 172283 h 216"/>
              <a:gd name="T30" fmla="*/ 395457 w 200"/>
              <a:gd name="T31" fmla="*/ 190106 h 216"/>
              <a:gd name="T32" fmla="*/ 389525 w 200"/>
              <a:gd name="T33" fmla="*/ 205948 h 216"/>
              <a:gd name="T34" fmla="*/ 174001 w 200"/>
              <a:gd name="T35" fmla="*/ 47526 h 216"/>
              <a:gd name="T36" fmla="*/ 174001 w 200"/>
              <a:gd name="T37" fmla="*/ 47526 h 216"/>
              <a:gd name="T38" fmla="*/ 174001 w 200"/>
              <a:gd name="T39" fmla="*/ 47526 h 216"/>
              <a:gd name="T40" fmla="*/ 191797 w 200"/>
              <a:gd name="T41" fmla="*/ 55448 h 216"/>
              <a:gd name="T42" fmla="*/ 371730 w 200"/>
              <a:gd name="T43" fmla="*/ 227731 h 216"/>
              <a:gd name="T44" fmla="*/ 379639 w 200"/>
              <a:gd name="T45" fmla="*/ 241593 h 216"/>
              <a:gd name="T46" fmla="*/ 379639 w 200"/>
              <a:gd name="T47" fmla="*/ 241593 h 216"/>
              <a:gd name="T48" fmla="*/ 379639 w 200"/>
              <a:gd name="T49" fmla="*/ 243573 h 216"/>
              <a:gd name="T50" fmla="*/ 379639 w 200"/>
              <a:gd name="T51" fmla="*/ 243573 h 216"/>
              <a:gd name="T52" fmla="*/ 379639 w 200"/>
              <a:gd name="T53" fmla="*/ 245553 h 216"/>
              <a:gd name="T54" fmla="*/ 379639 w 200"/>
              <a:gd name="T55" fmla="*/ 245553 h 216"/>
              <a:gd name="T56" fmla="*/ 373707 w 200"/>
              <a:gd name="T57" fmla="*/ 261395 h 216"/>
              <a:gd name="T58" fmla="*/ 373707 w 200"/>
              <a:gd name="T59" fmla="*/ 261395 h 216"/>
              <a:gd name="T60" fmla="*/ 239251 w 200"/>
              <a:gd name="T61" fmla="*/ 419817 h 216"/>
              <a:gd name="T62" fmla="*/ 239251 w 200"/>
              <a:gd name="T63" fmla="*/ 419817 h 216"/>
              <a:gd name="T64" fmla="*/ 221456 w 200"/>
              <a:gd name="T65" fmla="*/ 427738 h 216"/>
              <a:gd name="T66" fmla="*/ 219479 w 200"/>
              <a:gd name="T67" fmla="*/ 427738 h 216"/>
              <a:gd name="T68" fmla="*/ 217501 w 200"/>
              <a:gd name="T69" fmla="*/ 427738 h 216"/>
              <a:gd name="T70" fmla="*/ 217501 w 200"/>
              <a:gd name="T71" fmla="*/ 427738 h 216"/>
              <a:gd name="T72" fmla="*/ 205638 w 200"/>
              <a:gd name="T73" fmla="*/ 421797 h 216"/>
              <a:gd name="T74" fmla="*/ 205638 w 200"/>
              <a:gd name="T75" fmla="*/ 421797 h 216"/>
              <a:gd name="T76" fmla="*/ 7909 w 200"/>
              <a:gd name="T77" fmla="*/ 239612 h 216"/>
              <a:gd name="T78" fmla="*/ 7909 w 200"/>
              <a:gd name="T79" fmla="*/ 239612 h 216"/>
              <a:gd name="T80" fmla="*/ 0 w 200"/>
              <a:gd name="T81" fmla="*/ 221790 h 216"/>
              <a:gd name="T82" fmla="*/ 0 w 200"/>
              <a:gd name="T83" fmla="*/ 221790 h 216"/>
              <a:gd name="T84" fmla="*/ 0 w 200"/>
              <a:gd name="T85" fmla="*/ 95053 h 216"/>
              <a:gd name="T86" fmla="*/ 0 w 200"/>
              <a:gd name="T87" fmla="*/ 71290 h 216"/>
              <a:gd name="T88" fmla="*/ 0 w 200"/>
              <a:gd name="T89" fmla="*/ 71290 h 216"/>
              <a:gd name="T90" fmla="*/ 0 w 200"/>
              <a:gd name="T91" fmla="*/ 71290 h 216"/>
              <a:gd name="T92" fmla="*/ 23727 w 200"/>
              <a:gd name="T93" fmla="*/ 47526 h 216"/>
              <a:gd name="T94" fmla="*/ 23727 w 200"/>
              <a:gd name="T95" fmla="*/ 47526 h 216"/>
              <a:gd name="T96" fmla="*/ 174001 w 200"/>
              <a:gd name="T97" fmla="*/ 47526 h 216"/>
              <a:gd name="T98" fmla="*/ 63273 w 200"/>
              <a:gd name="T99" fmla="*/ 142579 h 216"/>
              <a:gd name="T100" fmla="*/ 94910 w 200"/>
              <a:gd name="T101" fmla="*/ 110895 h 216"/>
              <a:gd name="T102" fmla="*/ 63273 w 200"/>
              <a:gd name="T103" fmla="*/ 79211 h 216"/>
              <a:gd name="T104" fmla="*/ 31637 w 200"/>
              <a:gd name="T105" fmla="*/ 110895 h 216"/>
              <a:gd name="T106" fmla="*/ 63273 w 200"/>
              <a:gd name="T107" fmla="*/ 142579 h 21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00" h="216">
                <a:moveTo>
                  <a:pt x="197" y="104"/>
                </a:moveTo>
                <a:cubicBezTo>
                  <a:pt x="197" y="104"/>
                  <a:pt x="197" y="104"/>
                  <a:pt x="197" y="104"/>
                </a:cubicBezTo>
                <a:cubicBezTo>
                  <a:pt x="196" y="105"/>
                  <a:pt x="196" y="105"/>
                  <a:pt x="196" y="105"/>
                </a:cubicBezTo>
                <a:cubicBezTo>
                  <a:pt x="100" y="12"/>
                  <a:pt x="100" y="12"/>
                  <a:pt x="100" y="12"/>
                </a:cubicBezTo>
                <a:cubicBezTo>
                  <a:pt x="28" y="12"/>
                  <a:pt x="28" y="12"/>
                  <a:pt x="28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5"/>
                  <a:pt x="17" y="0"/>
                  <a:pt x="2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3" y="0"/>
                  <a:pt x="106" y="1"/>
                  <a:pt x="109" y="4"/>
                </a:cubicBezTo>
                <a:cubicBezTo>
                  <a:pt x="176" y="68"/>
                  <a:pt x="176" y="68"/>
                  <a:pt x="176" y="68"/>
                </a:cubicBezTo>
                <a:cubicBezTo>
                  <a:pt x="176" y="68"/>
                  <a:pt x="176" y="68"/>
                  <a:pt x="176" y="68"/>
                </a:cubicBezTo>
                <a:cubicBezTo>
                  <a:pt x="196" y="87"/>
                  <a:pt x="196" y="87"/>
                  <a:pt x="196" y="87"/>
                </a:cubicBezTo>
                <a:cubicBezTo>
                  <a:pt x="199" y="90"/>
                  <a:pt x="200" y="93"/>
                  <a:pt x="200" y="96"/>
                </a:cubicBezTo>
                <a:cubicBezTo>
                  <a:pt x="200" y="99"/>
                  <a:pt x="199" y="102"/>
                  <a:pt x="197" y="104"/>
                </a:cubicBezTo>
                <a:moveTo>
                  <a:pt x="88" y="24"/>
                </a:moveTo>
                <a:cubicBezTo>
                  <a:pt x="88" y="24"/>
                  <a:pt x="88" y="24"/>
                  <a:pt x="88" y="24"/>
                </a:cubicBezTo>
                <a:cubicBezTo>
                  <a:pt x="88" y="24"/>
                  <a:pt x="88" y="24"/>
                  <a:pt x="88" y="24"/>
                </a:cubicBezTo>
                <a:cubicBezTo>
                  <a:pt x="91" y="24"/>
                  <a:pt x="94" y="25"/>
                  <a:pt x="97" y="28"/>
                </a:cubicBezTo>
                <a:cubicBezTo>
                  <a:pt x="188" y="115"/>
                  <a:pt x="188" y="115"/>
                  <a:pt x="188" y="115"/>
                </a:cubicBezTo>
                <a:cubicBezTo>
                  <a:pt x="190" y="117"/>
                  <a:pt x="191" y="119"/>
                  <a:pt x="192" y="122"/>
                </a:cubicBezTo>
                <a:cubicBezTo>
                  <a:pt x="192" y="122"/>
                  <a:pt x="192" y="122"/>
                  <a:pt x="192" y="122"/>
                </a:cubicBezTo>
                <a:cubicBezTo>
                  <a:pt x="192" y="122"/>
                  <a:pt x="192" y="122"/>
                  <a:pt x="192" y="123"/>
                </a:cubicBezTo>
                <a:cubicBezTo>
                  <a:pt x="192" y="123"/>
                  <a:pt x="192" y="123"/>
                  <a:pt x="192" y="123"/>
                </a:cubicBezTo>
                <a:cubicBezTo>
                  <a:pt x="192" y="123"/>
                  <a:pt x="192" y="123"/>
                  <a:pt x="192" y="124"/>
                </a:cubicBezTo>
                <a:cubicBezTo>
                  <a:pt x="192" y="124"/>
                  <a:pt x="192" y="124"/>
                  <a:pt x="192" y="124"/>
                </a:cubicBezTo>
                <a:cubicBezTo>
                  <a:pt x="192" y="127"/>
                  <a:pt x="191" y="130"/>
                  <a:pt x="189" y="132"/>
                </a:cubicBezTo>
                <a:cubicBezTo>
                  <a:pt x="189" y="132"/>
                  <a:pt x="189" y="132"/>
                  <a:pt x="189" y="132"/>
                </a:cubicBezTo>
                <a:cubicBezTo>
                  <a:pt x="121" y="212"/>
                  <a:pt x="121" y="212"/>
                  <a:pt x="121" y="212"/>
                </a:cubicBezTo>
                <a:cubicBezTo>
                  <a:pt x="121" y="212"/>
                  <a:pt x="121" y="212"/>
                  <a:pt x="121" y="212"/>
                </a:cubicBezTo>
                <a:cubicBezTo>
                  <a:pt x="119" y="214"/>
                  <a:pt x="116" y="216"/>
                  <a:pt x="112" y="216"/>
                </a:cubicBezTo>
                <a:cubicBezTo>
                  <a:pt x="112" y="216"/>
                  <a:pt x="111" y="216"/>
                  <a:pt x="111" y="216"/>
                </a:cubicBezTo>
                <a:cubicBezTo>
                  <a:pt x="111" y="216"/>
                  <a:pt x="110" y="216"/>
                  <a:pt x="110" y="216"/>
                </a:cubicBezTo>
                <a:cubicBezTo>
                  <a:pt x="110" y="216"/>
                  <a:pt x="110" y="216"/>
                  <a:pt x="110" y="216"/>
                </a:cubicBezTo>
                <a:cubicBezTo>
                  <a:pt x="108" y="215"/>
                  <a:pt x="106" y="214"/>
                  <a:pt x="104" y="213"/>
                </a:cubicBezTo>
                <a:cubicBezTo>
                  <a:pt x="104" y="213"/>
                  <a:pt x="104" y="213"/>
                  <a:pt x="104" y="213"/>
                </a:cubicBezTo>
                <a:cubicBezTo>
                  <a:pt x="4" y="121"/>
                  <a:pt x="4" y="121"/>
                  <a:pt x="4" y="121"/>
                </a:cubicBezTo>
                <a:cubicBezTo>
                  <a:pt x="4" y="121"/>
                  <a:pt x="4" y="121"/>
                  <a:pt x="4" y="121"/>
                </a:cubicBezTo>
                <a:cubicBezTo>
                  <a:pt x="2" y="119"/>
                  <a:pt x="0" y="116"/>
                  <a:pt x="0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9"/>
                  <a:pt x="5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lnTo>
                  <a:pt x="88" y="24"/>
                </a:lnTo>
                <a:close/>
                <a:moveTo>
                  <a:pt x="32" y="72"/>
                </a:moveTo>
                <a:cubicBezTo>
                  <a:pt x="41" y="72"/>
                  <a:pt x="48" y="65"/>
                  <a:pt x="48" y="56"/>
                </a:cubicBezTo>
                <a:cubicBezTo>
                  <a:pt x="48" y="47"/>
                  <a:pt x="41" y="40"/>
                  <a:pt x="32" y="40"/>
                </a:cubicBezTo>
                <a:cubicBezTo>
                  <a:pt x="23" y="40"/>
                  <a:pt x="16" y="47"/>
                  <a:pt x="16" y="56"/>
                </a:cubicBezTo>
                <a:cubicBezTo>
                  <a:pt x="16" y="65"/>
                  <a:pt x="23" y="72"/>
                  <a:pt x="32" y="72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283955" y="1826892"/>
            <a:ext cx="481414" cy="723514"/>
            <a:chOff x="4614863" y="5765800"/>
            <a:chExt cx="274637" cy="412750"/>
          </a:xfrm>
          <a:solidFill>
            <a:schemeClr val="bg1"/>
          </a:solidFill>
        </p:grpSpPr>
        <p:sp>
          <p:nvSpPr>
            <p:cNvPr id="42" name="Rectangle 182"/>
            <p:cNvSpPr>
              <a:spLocks noChangeArrowheads="1"/>
            </p:cNvSpPr>
            <p:nvPr/>
          </p:nvSpPr>
          <p:spPr bwMode="auto">
            <a:xfrm>
              <a:off x="4732338" y="6159500"/>
              <a:ext cx="39687" cy="19050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Rectangle 183"/>
            <p:cNvSpPr>
              <a:spLocks noChangeArrowheads="1"/>
            </p:cNvSpPr>
            <p:nvPr/>
          </p:nvSpPr>
          <p:spPr bwMode="auto">
            <a:xfrm>
              <a:off x="4692650" y="6080125"/>
              <a:ext cx="119063" cy="20638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4" name="Rectangle 184"/>
            <p:cNvSpPr>
              <a:spLocks noChangeArrowheads="1"/>
            </p:cNvSpPr>
            <p:nvPr/>
          </p:nvSpPr>
          <p:spPr bwMode="auto">
            <a:xfrm>
              <a:off x="4692650" y="6119813"/>
              <a:ext cx="119063" cy="20637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Freeform 185"/>
            <p:cNvSpPr>
              <a:spLocks/>
            </p:cNvSpPr>
            <p:nvPr/>
          </p:nvSpPr>
          <p:spPr bwMode="auto">
            <a:xfrm>
              <a:off x="4614863" y="5765800"/>
              <a:ext cx="274637" cy="295275"/>
            </a:xfrm>
            <a:custGeom>
              <a:avLst/>
              <a:gdLst>
                <a:gd name="T0" fmla="*/ 274414 w 84"/>
                <a:gd name="T1" fmla="*/ 137648 h 90"/>
                <a:gd name="T2" fmla="*/ 137207 w 84"/>
                <a:gd name="T3" fmla="*/ 0 h 90"/>
                <a:gd name="T4" fmla="*/ 0 w 84"/>
                <a:gd name="T5" fmla="*/ 137648 h 90"/>
                <a:gd name="T6" fmla="*/ 78404 w 84"/>
                <a:gd name="T7" fmla="*/ 262186 h 90"/>
                <a:gd name="T8" fmla="*/ 78404 w 84"/>
                <a:gd name="T9" fmla="*/ 294959 h 90"/>
                <a:gd name="T10" fmla="*/ 196010 w 84"/>
                <a:gd name="T11" fmla="*/ 294959 h 90"/>
                <a:gd name="T12" fmla="*/ 196010 w 84"/>
                <a:gd name="T13" fmla="*/ 262186 h 90"/>
                <a:gd name="T14" fmla="*/ 274414 w 84"/>
                <a:gd name="T15" fmla="*/ 137648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4" h="90">
                  <a:moveTo>
                    <a:pt x="84" y="42"/>
                  </a:moveTo>
                  <a:cubicBezTo>
                    <a:pt x="84" y="19"/>
                    <a:pt x="65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59"/>
                    <a:pt x="10" y="73"/>
                    <a:pt x="24" y="80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74" y="73"/>
                    <a:pt x="84" y="59"/>
                    <a:pt x="84" y="42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2510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21550" y="90872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8388" y="313492"/>
            <a:ext cx="3870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EDA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pic>
        <p:nvPicPr>
          <p:cNvPr id="5122" name="Picture 2" descr="C:\Users\Lydia Kan\Desktop\popularity of prod by s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9" y="2151801"/>
            <a:ext cx="4475767" cy="384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0" y="1196752"/>
            <a:ext cx="6655437" cy="601807"/>
            <a:chOff x="0" y="1314672"/>
            <a:chExt cx="6655437" cy="601807"/>
          </a:xfrm>
        </p:grpSpPr>
        <p:sp>
          <p:nvSpPr>
            <p:cNvPr id="6" name="圆角矩形 27"/>
            <p:cNvSpPr/>
            <p:nvPr/>
          </p:nvSpPr>
          <p:spPr>
            <a:xfrm>
              <a:off x="5220072" y="1314672"/>
              <a:ext cx="1435365" cy="601807"/>
            </a:xfrm>
            <a:prstGeom prst="roundRect">
              <a:avLst>
                <a:gd name="adj" fmla="val 900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28"/>
            <p:cNvSpPr/>
            <p:nvPr/>
          </p:nvSpPr>
          <p:spPr>
            <a:xfrm>
              <a:off x="0" y="1314672"/>
              <a:ext cx="6306262" cy="6018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A20000"/>
                  </a:solidFill>
                </a:rPr>
                <a:t>Product Sales Related to Customer’s Info  - 2016.5</a:t>
              </a:r>
              <a:endParaRPr lang="zh-CN" altLang="en-US" dirty="0">
                <a:solidFill>
                  <a:srgbClr val="A20000"/>
                </a:solidFill>
              </a:endParaRPr>
            </a:p>
          </p:txBody>
        </p:sp>
      </p:grpSp>
      <p:pic>
        <p:nvPicPr>
          <p:cNvPr id="5124" name="Picture 4" descr="C:\Users\Lydia Kan\Desktop\proda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151801"/>
            <a:ext cx="4534035" cy="380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407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27"/>
          <p:cNvSpPr/>
          <p:nvPr/>
        </p:nvSpPr>
        <p:spPr>
          <a:xfrm>
            <a:off x="5220072" y="1196752"/>
            <a:ext cx="1435365" cy="601807"/>
          </a:xfrm>
          <a:prstGeom prst="roundRect">
            <a:avLst>
              <a:gd name="adj" fmla="val 90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521550" y="90872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8388" y="313492"/>
            <a:ext cx="3870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EDA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pic>
        <p:nvPicPr>
          <p:cNvPr id="6146" name="Picture 2" descr="C:\Users\Lydia Kan\Desktop\popularity of prod by ren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26" y="2145832"/>
            <a:ext cx="4499992" cy="383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ydia Kan\Desktop\Popularity of prod by 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145832"/>
            <a:ext cx="4536504" cy="387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28"/>
          <p:cNvSpPr/>
          <p:nvPr/>
        </p:nvSpPr>
        <p:spPr>
          <a:xfrm>
            <a:off x="0" y="1196752"/>
            <a:ext cx="6306262" cy="6018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A20000"/>
                </a:solidFill>
              </a:rPr>
              <a:t>Product Sales Related to Customer’s Info  - 2016.5</a:t>
            </a:r>
            <a:endParaRPr lang="zh-CN" altLang="en-US" dirty="0">
              <a:solidFill>
                <a:srgbClr val="A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73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7BA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7BA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524</Words>
  <Application>Microsoft Office PowerPoint</Application>
  <PresentationFormat>On-screen Show (4:3)</PresentationFormat>
  <Paragraphs>194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 Kan</dc:creator>
  <cp:lastModifiedBy>Lydia Kan</cp:lastModifiedBy>
  <cp:revision>40</cp:revision>
  <dcterms:created xsi:type="dcterms:W3CDTF">2016-12-18T04:21:10Z</dcterms:created>
  <dcterms:modified xsi:type="dcterms:W3CDTF">2016-12-18T23:59:57Z</dcterms:modified>
</cp:coreProperties>
</file>