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Roboto Slab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1CB9B81-5679-446A-A38F-A247A7EF4F9D}">
  <a:tblStyle styleId="{51CB9B81-5679-446A-A38F-A247A7EF4F9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0" y="36288"/>
            <a:ext cx="92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 rot="5400000">
            <a:off x="3832950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90500" lvl="0" marL="45720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9906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524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 rot="5400000">
            <a:off x="8016900" y="1028674"/>
            <a:ext cx="4387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428850" y="-1612975"/>
            <a:ext cx="43878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90500" lvl="0" marL="45720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9906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524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033066" y="896807"/>
            <a:ext cx="1442130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7" name="Shape 77"/>
          <p:cNvSpPr/>
          <p:nvPr/>
        </p:nvSpPr>
        <p:spPr>
          <a:xfrm rot="10800000">
            <a:off x="8716786" y="4457270"/>
            <a:ext cx="1442130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78" name="Shape 78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>
            <p:ph type="ctrTitle"/>
          </p:nvPr>
        </p:nvSpPr>
        <p:spPr>
          <a:xfrm>
            <a:off x="2240402" y="1585233"/>
            <a:ext cx="7711200" cy="1943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5300"/>
            </a:lvl1pPr>
            <a:lvl2pPr lvl="1" rtl="0" algn="ctr">
              <a:spcBef>
                <a:spcPts val="0"/>
              </a:spcBef>
              <a:buSzPct val="100000"/>
              <a:defRPr sz="5300"/>
            </a:lvl2pPr>
            <a:lvl3pPr lvl="2" rtl="0" algn="ctr">
              <a:spcBef>
                <a:spcPts val="0"/>
              </a:spcBef>
              <a:buSzPct val="100000"/>
              <a:defRPr sz="5300"/>
            </a:lvl3pPr>
            <a:lvl4pPr lvl="3" rtl="0" algn="ctr">
              <a:spcBef>
                <a:spcPts val="0"/>
              </a:spcBef>
              <a:buSzPct val="100000"/>
              <a:defRPr sz="5300"/>
            </a:lvl4pPr>
            <a:lvl5pPr lvl="4" rtl="0" algn="ctr">
              <a:spcBef>
                <a:spcPts val="0"/>
              </a:spcBef>
              <a:buSzPct val="100000"/>
              <a:defRPr sz="5300"/>
            </a:lvl5pPr>
            <a:lvl6pPr lvl="5" rtl="0" algn="ctr">
              <a:spcBef>
                <a:spcPts val="0"/>
              </a:spcBef>
              <a:buSzPct val="100000"/>
              <a:defRPr sz="5300"/>
            </a:lvl6pPr>
            <a:lvl7pPr lvl="6" rtl="0" algn="ctr">
              <a:spcBef>
                <a:spcPts val="0"/>
              </a:spcBef>
              <a:buSzPct val="100000"/>
              <a:defRPr sz="5300"/>
            </a:lvl7pPr>
            <a:lvl8pPr lvl="7" rtl="0" algn="ctr">
              <a:spcBef>
                <a:spcPts val="0"/>
              </a:spcBef>
              <a:buSzPct val="100000"/>
              <a:defRPr sz="5300"/>
            </a:lvl8pPr>
            <a:lvl9pPr lvl="8" rtl="0" algn="ctr">
              <a:spcBef>
                <a:spcPts val="0"/>
              </a:spcBef>
              <a:buSzPct val="100000"/>
              <a:defRPr sz="53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60925" lIns="121900" rIns="121900" tIns="60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_HEADER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hape 8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641000" y="2353266"/>
            <a:ext cx="10962900" cy="1209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6400"/>
            </a:lvl1pPr>
            <a:lvl2pPr lvl="1" rtl="0" algn="ctr">
              <a:spcBef>
                <a:spcPts val="0"/>
              </a:spcBef>
              <a:buSzPct val="100000"/>
              <a:defRPr sz="6400"/>
            </a:lvl2pPr>
            <a:lvl3pPr lvl="2" rtl="0" algn="ctr">
              <a:spcBef>
                <a:spcPts val="0"/>
              </a:spcBef>
              <a:buSzPct val="100000"/>
              <a:defRPr sz="6400"/>
            </a:lvl3pPr>
            <a:lvl4pPr lvl="3" rtl="0" algn="ctr">
              <a:spcBef>
                <a:spcPts val="0"/>
              </a:spcBef>
              <a:buSzPct val="100000"/>
              <a:defRPr sz="6400"/>
            </a:lvl4pPr>
            <a:lvl5pPr lvl="4" rtl="0" algn="ctr">
              <a:spcBef>
                <a:spcPts val="0"/>
              </a:spcBef>
              <a:buSzPct val="100000"/>
              <a:defRPr sz="6400"/>
            </a:lvl5pPr>
            <a:lvl6pPr lvl="5" rtl="0" algn="ctr">
              <a:spcBef>
                <a:spcPts val="0"/>
              </a:spcBef>
              <a:buSzPct val="100000"/>
              <a:defRPr sz="6400"/>
            </a:lvl6pPr>
            <a:lvl7pPr lvl="6" rtl="0" algn="ctr">
              <a:spcBef>
                <a:spcPts val="0"/>
              </a:spcBef>
              <a:buSzPct val="100000"/>
              <a:defRPr sz="6400"/>
            </a:lvl7pPr>
            <a:lvl8pPr lvl="7" rtl="0" algn="ctr">
              <a:spcBef>
                <a:spcPts val="0"/>
              </a:spcBef>
              <a:buSzPct val="100000"/>
              <a:defRPr sz="6400"/>
            </a:lvl8pPr>
            <a:lvl9pPr lvl="8" rtl="0" algn="ctr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60925" lIns="121900" rIns="121900" tIns="609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0" y="36288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90500" lvl="0" marL="45720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9906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524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63083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63083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indent="0" lvl="0" marL="0" marR="0" rtl="0" algn="l"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0" y="36288"/>
            <a:ext cx="92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09600" y="1200150"/>
            <a:ext cx="53847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15900" lvl="0" marL="4572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9906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524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197600" y="1200150"/>
            <a:ext cx="53847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15900" lvl="0" marL="4572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9906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524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indent="0" lvl="0" marL="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09600" y="2174874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540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990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524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100" lvl="3" marL="2133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743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3352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3962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4572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5181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indent="0" lvl="0" marL="0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x="6193368" y="2174874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54000" lvl="0" marL="4572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990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524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100" lvl="3" marL="2133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743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3352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3962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4572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5181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0" y="36288"/>
            <a:ext cx="92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09601" y="273049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90500" lvl="0" marL="45720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9906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524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2400"/>
            </a:lvl2pPr>
            <a:lvl3pPr indent="0" lvl="2">
              <a:spcBef>
                <a:spcPts val="0"/>
              </a:spcBef>
              <a:buNone/>
              <a:defRPr sz="2400"/>
            </a:lvl3pPr>
            <a:lvl4pPr indent="0" lvl="3">
              <a:spcBef>
                <a:spcPts val="0"/>
              </a:spcBef>
              <a:buNone/>
              <a:defRPr sz="2400"/>
            </a:lvl4pPr>
            <a:lvl5pPr indent="0" lvl="4">
              <a:spcBef>
                <a:spcPts val="0"/>
              </a:spcBef>
              <a:buNone/>
              <a:defRPr sz="2400"/>
            </a:lvl5pPr>
            <a:lvl6pPr indent="0" lvl="5">
              <a:spcBef>
                <a:spcPts val="0"/>
              </a:spcBef>
              <a:buNone/>
              <a:defRPr sz="2400"/>
            </a:lvl6pPr>
            <a:lvl7pPr indent="0" lvl="6">
              <a:spcBef>
                <a:spcPts val="0"/>
              </a:spcBef>
              <a:buNone/>
              <a:defRPr sz="2400"/>
            </a:lvl7pPr>
            <a:lvl8pPr indent="0" lvl="7">
              <a:spcBef>
                <a:spcPts val="0"/>
              </a:spcBef>
              <a:buNone/>
              <a:defRPr sz="2400"/>
            </a:lvl8pPr>
            <a:lvl9pPr indent="0" lvl="8">
              <a:spcBef>
                <a:spcPts val="0"/>
              </a:spcBef>
              <a:buNone/>
              <a:defRPr sz="2400"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2389717" y="612774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900"/>
              </a:spcBef>
              <a:buClr>
                <a:schemeClr val="dk1"/>
              </a:buClr>
              <a:buSzPct val="44186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700"/>
              </a:spcBef>
              <a:buClr>
                <a:schemeClr val="dk1"/>
              </a:buClr>
              <a:buSzPct val="51351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600"/>
              </a:spcBef>
              <a:buClr>
                <a:schemeClr val="dk1"/>
              </a:buClr>
              <a:buSzPct val="59375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500"/>
              </a:spcBef>
              <a:buClr>
                <a:schemeClr val="dk1"/>
              </a:buClr>
              <a:buSzPct val="7037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389717" y="5367337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0" y="36288"/>
            <a:ext cx="926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ct val="39583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9166"/>
              <a:buNone/>
              <a:defRPr sz="2400"/>
            </a:lvl2pPr>
            <a:lvl3pPr indent="0" lvl="2">
              <a:spcBef>
                <a:spcPts val="0"/>
              </a:spcBef>
              <a:buSzPct val="79166"/>
              <a:buNone/>
              <a:defRPr sz="2400"/>
            </a:lvl3pPr>
            <a:lvl4pPr indent="0" lvl="3">
              <a:spcBef>
                <a:spcPts val="0"/>
              </a:spcBef>
              <a:buSzPct val="79166"/>
              <a:buNone/>
              <a:defRPr sz="2400"/>
            </a:lvl4pPr>
            <a:lvl5pPr indent="0" lvl="4">
              <a:spcBef>
                <a:spcPts val="0"/>
              </a:spcBef>
              <a:buSzPct val="79166"/>
              <a:buNone/>
              <a:defRPr sz="2400"/>
            </a:lvl5pPr>
            <a:lvl6pPr indent="0" lvl="5">
              <a:spcBef>
                <a:spcPts val="0"/>
              </a:spcBef>
              <a:buSzPct val="79166"/>
              <a:buNone/>
              <a:defRPr sz="2400"/>
            </a:lvl6pPr>
            <a:lvl7pPr indent="0" lvl="6">
              <a:spcBef>
                <a:spcPts val="0"/>
              </a:spcBef>
              <a:buSzPct val="79166"/>
              <a:buNone/>
              <a:defRPr sz="2400"/>
            </a:lvl7pPr>
            <a:lvl8pPr indent="0" lvl="7">
              <a:spcBef>
                <a:spcPts val="0"/>
              </a:spcBef>
              <a:buSzPct val="79166"/>
              <a:buNone/>
              <a:defRPr sz="2400"/>
            </a:lvl8pPr>
            <a:lvl9pPr indent="0" lvl="8">
              <a:spcBef>
                <a:spcPts val="0"/>
              </a:spcBef>
              <a:buSzPct val="79166"/>
              <a:buNone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190500" lvl="0" marL="457200" marR="0" rtl="0" algn="l"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990600" marR="0" rtl="0" algn="l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52400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2133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9700" lvl="4" marL="27432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9700" lvl="5" marL="33528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9700" lvl="6" marL="3962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9700" lvl="7" marL="45720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9700" lvl="8" marL="51816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SzPct val="11875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ctr">
              <a:spcBef>
                <a:spcPts val="0"/>
              </a:spcBef>
              <a:buSzPct val="11875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l">
              <a:spcBef>
                <a:spcPts val="0"/>
              </a:spcBef>
              <a:buSzPct val="79166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rIns="121900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www.ratebeer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6410100" y="90575"/>
            <a:ext cx="52485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NINKASI: Beer Recommender</a:t>
            </a:r>
          </a:p>
        </p:txBody>
      </p:sp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5909250" y="2790425"/>
            <a:ext cx="62502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Alex Li, Andrew Wu, Nelson Chen, Luke Chu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Dec 18, 2016</a:t>
            </a:r>
          </a:p>
        </p:txBody>
      </p:sp>
      <p:sp>
        <p:nvSpPr>
          <p:cNvPr id="92" name="Shape 92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6027750" y="100525"/>
            <a:ext cx="6090000" cy="22116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</a:p>
        </p:txBody>
      </p:sp>
      <p:sp>
        <p:nvSpPr>
          <p:cNvPr id="165" name="Shape 165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EDA: Beer</a:t>
            </a: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 Items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274825" y="1600200"/>
            <a:ext cx="930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~1200 beers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58 styles, 335 unique brewers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~270,000 reviews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4.27.30 AM.pn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400050"/>
            <a:ext cx="9525000" cy="60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4.28.08 AM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62" y="495300"/>
            <a:ext cx="4772025" cy="586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9 at 4.27.18 AM.png"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012" y="400050"/>
            <a:ext cx="4524375" cy="59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4.30.23 AM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600" y="512374"/>
            <a:ext cx="4834750" cy="6188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9 at 4.30.08 AM.png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1322"/>
          <a:stretch/>
        </p:blipFill>
        <p:spPr>
          <a:xfrm>
            <a:off x="2281250" y="512375"/>
            <a:ext cx="4776450" cy="591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9 at 4.30.23 AM.png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95220"/>
          <a:stretch/>
        </p:blipFill>
        <p:spPr>
          <a:xfrm>
            <a:off x="2241350" y="6427100"/>
            <a:ext cx="4834750" cy="2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4.29.41 AM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875" y="557200"/>
            <a:ext cx="2190750" cy="589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9 at 4.30.08 AM.png"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1322"/>
          <a:stretch/>
        </p:blipFill>
        <p:spPr>
          <a:xfrm>
            <a:off x="3043250" y="512375"/>
            <a:ext cx="4776450" cy="591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9 at 4.30.23 AM.png"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95220"/>
          <a:stretch/>
        </p:blipFill>
        <p:spPr>
          <a:xfrm>
            <a:off x="3003350" y="6427100"/>
            <a:ext cx="4834750" cy="2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EDA: 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Reviews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2274825" y="1600200"/>
            <a:ext cx="930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After Cleaning:</a:t>
            </a: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~11,370,000 words</a:t>
            </a: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approximately the number of words in  150 350-page books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50800" lvl="0" rtl="0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~278,000 reviews</a:t>
            </a: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~average of 40 words per review</a:t>
            </a: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~127,600 unique words, only 1.1% of number of words.</a:t>
            </a:r>
          </a:p>
          <a:p>
            <a:pPr indent="0" lvl="0" marL="45720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2.54.29 AM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900" y="512374"/>
            <a:ext cx="8495074" cy="63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3494700" y="91975"/>
            <a:ext cx="689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1800"/>
              <a:t>Top 100 Most Frequent Words</a:t>
            </a:r>
          </a:p>
        </p:txBody>
      </p:sp>
      <p:sp>
        <p:nvSpPr>
          <p:cNvPr id="215" name="Shape 215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9 at 3.28.49 AM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77" y="1123950"/>
            <a:ext cx="942080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3783725" y="525525"/>
            <a:ext cx="58464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3546625" y="597825"/>
            <a:ext cx="689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Top 100 TF-IDF words (distinct, no particular order)</a:t>
            </a:r>
          </a:p>
        </p:txBody>
      </p:sp>
      <p:sp>
        <p:nvSpPr>
          <p:cNvPr id="223" name="Shape 223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3783725" y="525525"/>
            <a:ext cx="58464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3546625" y="597825"/>
            <a:ext cx="6897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Latent Dirichlet Allocation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588125" y="1432025"/>
            <a:ext cx="8894400" cy="49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0.012*"chocolate" + 0.010*"coffee" + 0.009*"bourbon" + 0.006*"black" + 0.006*"roasted" + 0.004*"roast" + 0.004*"brown" + 0.004*"vanilla" + 0.003*"dark" + 0.003*"stout"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0.006*"pine" + 0.006*"citrus" + 0.006*"grapefruit" + 0.005*"orange" + 0.004*"ipa" + 0.004*"tropical" + 0.004*"hop" + 0.004*"golden" + 0.003*"funk" + 0.003*"mango"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1" name="Shape 231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297100" y="89200"/>
            <a:ext cx="90567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297100" y="1314350"/>
            <a:ext cx="9056700" cy="52308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508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indent="-4508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scraping</a:t>
            </a:r>
          </a:p>
          <a:p>
            <a:pPr indent="-4508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</a:p>
          <a:p>
            <a:pPr indent="-4508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Recommendation system</a:t>
            </a:r>
          </a:p>
          <a:p>
            <a:pPr indent="-4508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Content-based method</a:t>
            </a:r>
          </a:p>
          <a:p>
            <a:pPr indent="-45085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Collaborative filtering method</a:t>
            </a:r>
          </a:p>
          <a:p>
            <a:pPr indent="-4508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Flask App</a:t>
            </a:r>
          </a:p>
          <a:p>
            <a:pPr indent="-450850" lvl="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lang="en-US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improvements</a:t>
            </a:r>
          </a:p>
        </p:txBody>
      </p:sp>
      <p:sp>
        <p:nvSpPr>
          <p:cNvPr id="99" name="Shape 99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6051325" y="154400"/>
            <a:ext cx="64548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Recommender System</a:t>
            </a:r>
          </a:p>
        </p:txBody>
      </p:sp>
      <p:sp>
        <p:nvSpPr>
          <p:cNvPr id="237" name="Shape 237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24" y="291425"/>
            <a:ext cx="9823500" cy="62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type="title"/>
          </p:nvPr>
        </p:nvSpPr>
        <p:spPr>
          <a:xfrm>
            <a:off x="2274825" y="80775"/>
            <a:ext cx="9078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Recommender System</a:t>
            </a:r>
          </a:p>
        </p:txBody>
      </p:sp>
      <p:sp>
        <p:nvSpPr>
          <p:cNvPr id="244" name="Shape 244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2286000" y="36300"/>
            <a:ext cx="990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Content-Based Algorithm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286000" y="1600200"/>
            <a:ext cx="9296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based on user review.</a:t>
            </a:r>
          </a:p>
          <a:p>
            <a:pPr indent="-241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algorithms were implemented:</a:t>
            </a: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Frequency-Inverse Document Frequency (TF-IDF) to produce the document</a:t>
            </a:r>
            <a:r>
              <a:rPr lang="en-US" sz="3000"/>
              <a:t>-term matrix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Semantic Analysis (LSA)</a:t>
            </a:r>
            <a:r>
              <a:rPr lang="en-US" sz="3000"/>
              <a:t> does dimension reduction on the document-term matrix</a:t>
            </a:r>
          </a:p>
        </p:txBody>
      </p:sp>
      <p:sp>
        <p:nvSpPr>
          <p:cNvPr id="251" name="Shape 251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2207825" y="36300"/>
            <a:ext cx="99843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Frequency-Inverse Document Frequency (TF-IDF)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2207825" y="1825625"/>
            <a:ext cx="97845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“importance” of every word to a review in a corpus.</a:t>
            </a:r>
          </a:p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Produce a document-term matrix</a:t>
            </a:r>
          </a:p>
          <a:p>
            <a:pPr indent="-22225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Frequency is the number of times a word occurs in a document.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/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Document Frequency measures how much information each word provides, or how rare is the word across all documents.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TF-IDF is defined as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103703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17010" l="0" r="0" t="5028"/>
          <a:stretch/>
        </p:blipFill>
        <p:spPr>
          <a:xfrm>
            <a:off x="4837775" y="3432162"/>
            <a:ext cx="4724400" cy="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9184" l="0" r="0" t="8095"/>
          <a:stretch/>
        </p:blipFill>
        <p:spPr>
          <a:xfrm>
            <a:off x="5118869" y="5129694"/>
            <a:ext cx="3962399" cy="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6019" y="6233687"/>
            <a:ext cx="3848099" cy="5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Semantic Analysis (LSA)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274825" y="1600200"/>
            <a:ext cx="930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Similar to PCA, LSA does dimension reduction by performing SVD on the document-term matrix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852" r="0" t="3316"/>
          <a:stretch/>
        </p:blipFill>
        <p:spPr>
          <a:xfrm>
            <a:off x="2169100" y="3095550"/>
            <a:ext cx="9917100" cy="26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2286000" y="36300"/>
            <a:ext cx="9906000" cy="13821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Content-Based Recommend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er</a:t>
            </a: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 System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899" y="1464699"/>
            <a:ext cx="8151624" cy="506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Filtering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2274825" y="1600200"/>
            <a:ext cx="9527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Recommendation based on beer rating (explicit information) </a:t>
            </a:r>
          </a:p>
          <a:p>
            <a:pPr indent="-241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separate models were used</a:t>
            </a: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Singular Value Decomposition++ (SVD++)</a:t>
            </a: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Restricted Boltzmann Machine (RBM)</a:t>
            </a:r>
          </a:p>
        </p:txBody>
      </p:sp>
      <p:sp>
        <p:nvSpPr>
          <p:cNvPr id="283" name="Shape 283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2319500" y="36300"/>
            <a:ext cx="98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VD For Collaborative Filtering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2319500" y="1507825"/>
            <a:ext cx="9572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Latent Matrix Factorization of user-item matrix to latent features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Used Spark to implement as baseline: RMSE = 2.15</a:t>
            </a:r>
          </a:p>
        </p:txBody>
      </p:sp>
      <p:pic>
        <p:nvPicPr>
          <p:cNvPr descr="Screen Shot 2016-12-17 at 11.58.16 PM.png"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725" y="3034975"/>
            <a:ext cx="8313248" cy="34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168075" y="0"/>
            <a:ext cx="10002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SVD++ (Implicit Feedback Version)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2046612" y="1234575"/>
            <a:ext cx="10145400" cy="29616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Developed by Netflix Challenge winners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Further decompose ratings to global average, user/item biases, implicit feedback, and latent features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Remove bias of each user and item to center data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Users that have less ratings are penalized more (given rating closer to average)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0150124164900661"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987" y="4196187"/>
            <a:ext cx="10002625" cy="154358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1459300" y="4716312"/>
            <a:ext cx="1606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2120775" y="5541450"/>
            <a:ext cx="11691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Predicted rating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294837" y="5541437"/>
            <a:ext cx="1035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Global average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335125" y="5625062"/>
            <a:ext cx="733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User bias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425886" y="5541450"/>
            <a:ext cx="7332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Item bias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132450" y="5541450"/>
            <a:ext cx="1035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Item Latent Feature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073050" y="5541450"/>
            <a:ext cx="1035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User latent feature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8431725" y="5870400"/>
            <a:ext cx="14721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Implicit feedback</a:t>
            </a:r>
          </a:p>
        </p:txBody>
      </p:sp>
      <p:cxnSp>
        <p:nvCxnSpPr>
          <p:cNvPr id="307" name="Shape 307"/>
          <p:cNvCxnSpPr/>
          <p:nvPr/>
        </p:nvCxnSpPr>
        <p:spPr>
          <a:xfrm flipH="1" rot="10800000">
            <a:off x="2623775" y="4992750"/>
            <a:ext cx="163800" cy="64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>
            <a:stCxn id="301" idx="0"/>
          </p:cNvCxnSpPr>
          <p:nvPr/>
        </p:nvCxnSpPr>
        <p:spPr>
          <a:xfrm rot="10800000">
            <a:off x="3812187" y="4993637"/>
            <a:ext cx="300" cy="54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" name="Shape 309"/>
          <p:cNvCxnSpPr/>
          <p:nvPr/>
        </p:nvCxnSpPr>
        <p:spPr>
          <a:xfrm flipH="1" rot="10800000">
            <a:off x="4669325" y="5001887"/>
            <a:ext cx="64800" cy="60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/>
          <p:nvPr/>
        </p:nvCxnSpPr>
        <p:spPr>
          <a:xfrm flipH="1" rot="10800000">
            <a:off x="5830624" y="4952400"/>
            <a:ext cx="30300" cy="64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>
            <a:stCxn id="304" idx="0"/>
          </p:cNvCxnSpPr>
          <p:nvPr/>
        </p:nvCxnSpPr>
        <p:spPr>
          <a:xfrm flipH="1" rot="10800000">
            <a:off x="6650100" y="5085150"/>
            <a:ext cx="93900" cy="45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" name="Shape 312"/>
          <p:cNvCxnSpPr/>
          <p:nvPr/>
        </p:nvCxnSpPr>
        <p:spPr>
          <a:xfrm rot="10800000">
            <a:off x="7516450" y="5002650"/>
            <a:ext cx="148500" cy="54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3" name="Shape 313"/>
          <p:cNvCxnSpPr>
            <a:stCxn id="306" idx="0"/>
          </p:cNvCxnSpPr>
          <p:nvPr/>
        </p:nvCxnSpPr>
        <p:spPr>
          <a:xfrm rot="10800000">
            <a:off x="9154575" y="5469900"/>
            <a:ext cx="13200" cy="40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4" name="Shape 314"/>
          <p:cNvSpPr txBox="1"/>
          <p:nvPr/>
        </p:nvSpPr>
        <p:spPr>
          <a:xfrm>
            <a:off x="10719900" y="5507700"/>
            <a:ext cx="14721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Implicit feedback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Parameters</a:t>
            </a:r>
          </a:p>
        </p:txBody>
      </p:sp>
      <p:cxnSp>
        <p:nvCxnSpPr>
          <p:cNvPr id="315" name="Shape 315"/>
          <p:cNvCxnSpPr>
            <a:stCxn id="314" idx="0"/>
          </p:cNvCxnSpPr>
          <p:nvPr/>
        </p:nvCxnSpPr>
        <p:spPr>
          <a:xfrm flipH="1" rot="10800000">
            <a:off x="11455950" y="5037600"/>
            <a:ext cx="1587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6" name="Shape 316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18 at 3.39.41 PM.png"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824" y="430975"/>
            <a:ext cx="4058175" cy="63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>
            <p:ph type="title"/>
          </p:nvPr>
        </p:nvSpPr>
        <p:spPr>
          <a:xfrm>
            <a:off x="2029075" y="0"/>
            <a:ext cx="9324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SVD++ Implementation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2029075" y="1161137"/>
            <a:ext cx="6353400" cy="56103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No fast publicly available package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Realized SVD++ can be highly optimized using </a:t>
            </a:r>
            <a:r>
              <a:rPr b="1" i="1" lang="en-US" sz="3000">
                <a:latin typeface="Calibri"/>
                <a:ea typeface="Calibri"/>
                <a:cs typeface="Calibri"/>
                <a:sym typeface="Calibri"/>
              </a:rPr>
              <a:t>TensorFlow 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Found vanilla SVD algorithm built in Tensorflow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Augmented code to include biases, implicit feedback, k-fold cross validation, and early stopping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 u="sng">
                <a:latin typeface="Calibri"/>
                <a:ea typeface="Calibri"/>
                <a:cs typeface="Calibri"/>
                <a:sym typeface="Calibri"/>
              </a:rPr>
              <a:t>Accelerated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by C++ backend, GPU computation 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Results:  RMSE = 1.69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6209650" y="165575"/>
            <a:ext cx="6201600" cy="1217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2064075" y="36300"/>
            <a:ext cx="1012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Restricted Boltzmann Machine (RBM)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2064075" y="1825625"/>
            <a:ext cx="10128000" cy="4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RBM is an unsupervised, two-layer neural network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Inspired by the Boltzmann Distribution from thermodynamics and fluid dynamics to minimize the energy function</a:t>
            </a: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Performs CF by reconstructing the user-item matrix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Hidden units can be thought of as binary latent factors </a:t>
            </a:r>
          </a:p>
        </p:txBody>
      </p:sp>
      <p:sp>
        <p:nvSpPr>
          <p:cNvPr id="331" name="Shape 331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2029075" y="36300"/>
            <a:ext cx="10162800" cy="11430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Restricted Boltzmann Machine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437" y="1019175"/>
            <a:ext cx="530542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>
            <p:ph idx="1" type="body"/>
          </p:nvPr>
        </p:nvSpPr>
        <p:spPr>
          <a:xfrm>
            <a:off x="2029075" y="1179300"/>
            <a:ext cx="5305500" cy="56787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To train a RBM: 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Initialize the visible layer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Hidden layer is calculated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Missing values are imputed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Weights are updated based with gradient descent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RBM is trained for every user, but the weights and bias are shared across all users</a:t>
            </a:r>
          </a:p>
        </p:txBody>
      </p:sp>
      <p:sp>
        <p:nvSpPr>
          <p:cNvPr id="339" name="Shape 339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2046575" y="36300"/>
            <a:ext cx="10145400" cy="11430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Ensemble CF models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2046575" y="1583950"/>
            <a:ext cx="97431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Averaged SVD++ and RBM predictions to get final predictions</a:t>
            </a:r>
          </a:p>
        </p:txBody>
      </p:sp>
      <p:sp>
        <p:nvSpPr>
          <p:cNvPr id="346" name="Shape 346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2046600" y="0"/>
            <a:ext cx="10145400" cy="11430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Prediction Method for New Users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2046600" y="1600200"/>
            <a:ext cx="9535800" cy="45261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Neighborhood approach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Compute cosine similarity between new user and all users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Impute missing ratings of new user by a weighted average proportional to similarity metric</a:t>
            </a:r>
          </a:p>
          <a:p>
            <a:pPr indent="-419100" lvl="0" marL="45720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Rank recommendations and output top 10</a:t>
            </a:r>
          </a:p>
        </p:txBody>
      </p:sp>
      <p:sp>
        <p:nvSpPr>
          <p:cNvPr id="353" name="Shape 353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6327925" y="237800"/>
            <a:ext cx="57723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Flask App Demonstration</a:t>
            </a:r>
          </a:p>
        </p:txBody>
      </p:sp>
      <p:sp>
        <p:nvSpPr>
          <p:cNvPr id="359" name="Shape 359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4294967295" type="title"/>
          </p:nvPr>
        </p:nvSpPr>
        <p:spPr>
          <a:xfrm>
            <a:off x="5165225" y="85850"/>
            <a:ext cx="6911100" cy="2159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Learned &amp; Future Steps</a:t>
            </a:r>
          </a:p>
        </p:txBody>
      </p:sp>
      <p:sp>
        <p:nvSpPr>
          <p:cNvPr id="365" name="Shape 365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2202950" y="36300"/>
            <a:ext cx="9989100" cy="11430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202950" y="1581150"/>
            <a:ext cx="9535800" cy="45261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Text is fundamentally messy to work with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When an algorithm is not available, implement it yourself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Hacking other people’s code can be time consuming (RBM), </a:t>
            </a:r>
            <a:r>
              <a:rPr lang="en-US" sz="3000" u="sng">
                <a:latin typeface="Calibri"/>
                <a:ea typeface="Calibri"/>
                <a:cs typeface="Calibri"/>
                <a:sym typeface="Calibri"/>
              </a:rPr>
              <a:t>document your code for readability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workflow is important, also good to document workflow</a:t>
            </a:r>
          </a:p>
          <a:p>
            <a:pPr indent="-419100" lvl="0" marL="45720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Don’t try to build Flask app from scratch in two days</a:t>
            </a:r>
          </a:p>
        </p:txBody>
      </p:sp>
      <p:sp>
        <p:nvSpPr>
          <p:cNvPr id="372" name="Shape 372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2185075" y="273350"/>
            <a:ext cx="96573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Future Steps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2185075" y="152907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Add in more features (i.e style, palate, appearance, aroma, taste, and time)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Tune hyperparameters to get optimal single models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Ensemble smarter (use minimizer or stacking)</a:t>
            </a:r>
          </a:p>
          <a:p>
            <a:pPr indent="-419100" lvl="0" marL="45720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Develop App aesthetics and functionalities further</a:t>
            </a:r>
          </a:p>
        </p:txBody>
      </p:sp>
      <p:sp>
        <p:nvSpPr>
          <p:cNvPr id="379" name="Shape 379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4294967295" type="title"/>
          </p:nvPr>
        </p:nvSpPr>
        <p:spPr>
          <a:xfrm>
            <a:off x="5625075" y="792700"/>
            <a:ext cx="6911100" cy="42759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 hope you Enjoyed Our Presentation,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Cheers!</a:t>
            </a:r>
          </a:p>
        </p:txBody>
      </p:sp>
      <p:sp>
        <p:nvSpPr>
          <p:cNvPr id="385" name="Shape 385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498225" y="281475"/>
            <a:ext cx="8855700" cy="10365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498225" y="1317975"/>
            <a:ext cx="9084300" cy="5283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826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Build a recommender system for beer lovers!</a:t>
            </a:r>
          </a:p>
          <a:p>
            <a:pPr indent="-4826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Recommender can find similarly beers based on reviews</a:t>
            </a:r>
          </a:p>
          <a:p>
            <a:pPr indent="-4826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Recommender can also give suggestions based on other user explicit ratings</a:t>
            </a:r>
          </a:p>
          <a:p>
            <a:pPr indent="-482600" lvl="0" marL="457200">
              <a:spcBef>
                <a:spcPts val="0"/>
              </a:spcBef>
              <a:buSzPct val="100000"/>
              <a:buFont typeface="Calibri"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Models tied together in a Flask App</a:t>
            </a:r>
          </a:p>
        </p:txBody>
      </p:sp>
      <p:sp>
        <p:nvSpPr>
          <p:cNvPr id="112" name="Shape 112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330675" y="36300"/>
            <a:ext cx="986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Workflow</a:t>
            </a:r>
          </a:p>
        </p:txBody>
      </p:sp>
      <p:grpSp>
        <p:nvGrpSpPr>
          <p:cNvPr id="118" name="Shape 118"/>
          <p:cNvGrpSpPr/>
          <p:nvPr/>
        </p:nvGrpSpPr>
        <p:grpSpPr>
          <a:xfrm>
            <a:off x="2218975" y="1792129"/>
            <a:ext cx="9772194" cy="4351338"/>
            <a:chOff x="3931" y="0"/>
            <a:chExt cx="10507735" cy="4351338"/>
          </a:xfrm>
        </p:grpSpPr>
        <p:sp>
          <p:nvSpPr>
            <p:cNvPr id="119" name="Shape 119"/>
            <p:cNvSpPr/>
            <p:nvPr/>
          </p:nvSpPr>
          <p:spPr>
            <a:xfrm>
              <a:off x="788668" y="0"/>
              <a:ext cx="8938259" cy="435133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931" y="1305400"/>
              <a:ext cx="2467119" cy="174053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88896" y="1390366"/>
              <a:ext cx="2297187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rIns="80000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Scraping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684135" y="1305400"/>
              <a:ext cx="2467119" cy="174053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2769101" y="1390366"/>
              <a:ext cx="2297187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rIns="80000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 &amp; EDA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NLP Processing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364342" y="1305400"/>
              <a:ext cx="2467119" cy="174053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5449307" y="1390366"/>
              <a:ext cx="2297187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rIns="80000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Recommender System Algorithm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Content-Based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Collaborative Filter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8044546" y="1305400"/>
              <a:ext cx="2467119" cy="174053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8129513" y="1390366"/>
              <a:ext cx="2297187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rIns="80000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Flask App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Shape 128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5670325" y="67000"/>
            <a:ext cx="64557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Web Scraping &amp; Data Cleaning</a:t>
            </a:r>
          </a:p>
        </p:txBody>
      </p:sp>
      <p:sp>
        <p:nvSpPr>
          <p:cNvPr id="134" name="Shape 134"/>
          <p:cNvSpPr/>
          <p:nvPr/>
        </p:nvSpPr>
        <p:spPr>
          <a:xfrm>
            <a:off x="4763925" y="4947750"/>
            <a:ext cx="1749749" cy="104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386525" y="36300"/>
            <a:ext cx="9805500" cy="11430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US" sz="4800">
                <a:latin typeface="Calibri"/>
                <a:ea typeface="Calibri"/>
                <a:cs typeface="Calibri"/>
                <a:sym typeface="Calibri"/>
              </a:rPr>
              <a:t>Data Scraping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062600" y="1613725"/>
            <a:ext cx="51318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Website: </a:t>
            </a:r>
            <a:r>
              <a:rPr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www.ratebeer.com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About 280,000 reviews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Limited data scope to top 20-25 beers per state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7365550" y="125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{51CB9B81-5679-446A-A38F-A247A7EF4F9D}</a:tableStyleId>
              </a:tblPr>
              <a:tblGrid>
                <a:gridCol w="2284150"/>
                <a:gridCol w="2284150"/>
              </a:tblGrid>
              <a:tr h="371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Beer Information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Beer Review Information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Beer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 Name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Brewer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 Location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Weighted Average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Time of Review</a:t>
                      </a:r>
                    </a:p>
                  </a:txBody>
                  <a:tcPr marT="91425" marB="91425" marR="91425" marL="91425"/>
                </a:tc>
              </a:tr>
              <a:tr h="371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Beer Image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User Rating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State Beer Produced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Aroma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Overall 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Appearance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Beer Style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Taste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Alcohol by Volume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Palate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Estimated Calorie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Overall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IBU (Int’l Bitter Unit)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Review</a:t>
                      </a:r>
                    </a:p>
                  </a:txBody>
                  <a:tcPr marT="91425" marB="91425" marR="91425" marL="91425"/>
                </a:tc>
              </a:tr>
              <a:tr h="338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Beer 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Shape 142"/>
          <p:cNvSpPr txBox="1"/>
          <p:nvPr>
            <p:ph idx="1" type="body"/>
          </p:nvPr>
        </p:nvSpPr>
        <p:spPr>
          <a:xfrm>
            <a:off x="7194500" y="253450"/>
            <a:ext cx="4910400" cy="8598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Scrapy Fields</a:t>
            </a:r>
          </a:p>
        </p:txBody>
      </p:sp>
      <p:sp>
        <p:nvSpPr>
          <p:cNvPr id="143" name="Shape 143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Scraping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28" y="1329125"/>
            <a:ext cx="5163649" cy="51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872" y="1270924"/>
            <a:ext cx="4173724" cy="524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274825" y="36300"/>
            <a:ext cx="991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038225" y="123975"/>
            <a:ext cx="41538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~1200 beers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alibri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~16000 users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25" y="1333862"/>
            <a:ext cx="8258175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525524" y="617475"/>
            <a:ext cx="1048400" cy="797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