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1" r:id="rId5"/>
    <p:sldId id="265" r:id="rId6"/>
    <p:sldId id="260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 autoAdjust="0"/>
    <p:restoredTop sz="94570" autoAdjust="0"/>
  </p:normalViewPr>
  <p:slideViewPr>
    <p:cSldViewPr snapToGrid="0" snapToObjects="1">
      <p:cViewPr>
        <p:scale>
          <a:sx n="100" d="100"/>
          <a:sy n="100" d="100"/>
        </p:scale>
        <p:origin x="-368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D1BB986-5757-6F49-AA15-D663394A6B7D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16D5FD8-97F8-394D-AB14-DAF281F400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Cristina Andronescu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400" y="1765300"/>
            <a:ext cx="4013200" cy="1231900"/>
          </a:xfrm>
        </p:spPr>
        <p:txBody>
          <a:bodyPr/>
          <a:lstStyle/>
          <a:p>
            <a:r>
              <a:rPr lang="en-US" dirty="0" smtClean="0"/>
              <a:t> movie recommender</a:t>
            </a:r>
            <a:br>
              <a:rPr lang="en-US" dirty="0" smtClean="0"/>
            </a:br>
            <a:r>
              <a:rPr lang="en-US" dirty="0" smtClean="0"/>
              <a:t>Capstone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3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Noticed my missing references to various cinematic landmarks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Improve user familiarity with movies of the past decades by getting viewing suggestions that correspond to personal tastes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Recommendation systems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Infrastructure setup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Initial EDA and data preparation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Building the recommender model</a:t>
            </a:r>
          </a:p>
          <a:p>
            <a:pPr lvl="2" algn="l"/>
            <a:r>
              <a:rPr lang="en-US" dirty="0" smtClean="0"/>
              <a:t>	- </a:t>
            </a:r>
            <a:r>
              <a:rPr lang="en-US" sz="2000" dirty="0" smtClean="0"/>
              <a:t>training the model</a:t>
            </a:r>
          </a:p>
          <a:p>
            <a:pPr lvl="2" algn="l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sz="2000" dirty="0" smtClean="0"/>
              <a:t>getting recommendations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 Next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9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endParaRPr lang="en-US" b="1" dirty="0" smtClean="0">
              <a:solidFill>
                <a:srgbClr val="008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b="1" dirty="0" smtClean="0">
                <a:solidFill>
                  <a:srgbClr val="008000"/>
                </a:solidFill>
              </a:rPr>
              <a:t>Working definition</a:t>
            </a:r>
            <a:r>
              <a:rPr lang="en-US" dirty="0" smtClean="0"/>
              <a:t>:  family of methods that enable filtering a set </a:t>
            </a:r>
            <a:r>
              <a:rPr lang="en-US" dirty="0"/>
              <a:t>of available </a:t>
            </a:r>
            <a:r>
              <a:rPr lang="en-US" dirty="0" smtClean="0"/>
              <a:t>items </a:t>
            </a:r>
            <a:r>
              <a:rPr lang="en-US" dirty="0"/>
              <a:t>that a user could choose</a:t>
            </a:r>
            <a:r>
              <a:rPr lang="en-US" dirty="0" smtClean="0"/>
              <a:t> to provide recommendations for items that the user has not experienced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Types: </a:t>
            </a:r>
            <a:r>
              <a:rPr lang="en-US" dirty="0">
                <a:solidFill>
                  <a:srgbClr val="3366FF"/>
                </a:solidFill>
              </a:rPr>
              <a:t>C</a:t>
            </a:r>
            <a:r>
              <a:rPr lang="en-US" dirty="0" smtClean="0">
                <a:solidFill>
                  <a:srgbClr val="3366FF"/>
                </a:solidFill>
              </a:rPr>
              <a:t>ontent based </a:t>
            </a:r>
            <a:r>
              <a:rPr lang="en-US" dirty="0" smtClean="0">
                <a:solidFill>
                  <a:srgbClr val="FFFFFF"/>
                </a:solidFill>
              </a:rPr>
              <a:t>– uses item information to infer preferences for the 		current user</a:t>
            </a:r>
            <a:endParaRPr lang="en-US" dirty="0" smtClean="0">
              <a:solidFill>
                <a:srgbClr val="3366FF"/>
              </a:solidFill>
            </a:endParaRPr>
          </a:p>
          <a:p>
            <a:pPr algn="l"/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 smtClean="0">
                <a:solidFill>
                  <a:srgbClr val="3366FF"/>
                </a:solidFill>
              </a:rPr>
              <a:t>  </a:t>
            </a:r>
            <a:r>
              <a:rPr lang="en-US" dirty="0" smtClean="0">
                <a:solidFill>
                  <a:srgbClr val="FF6600"/>
                </a:solidFill>
              </a:rPr>
              <a:t>Collaborative filtering</a:t>
            </a:r>
            <a:r>
              <a:rPr lang="en-US" dirty="0"/>
              <a:t> </a:t>
            </a:r>
            <a:r>
              <a:rPr lang="en-US" dirty="0" smtClean="0"/>
              <a:t>– uses explicit or implicit user preferences to 	 	determine a prediction for the current user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D360FF"/>
                </a:solidFill>
              </a:rPr>
              <a:t>Hybrid</a:t>
            </a:r>
            <a:endParaRPr lang="en-US" dirty="0">
              <a:solidFill>
                <a:srgbClr val="D36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8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3366FF"/>
                </a:solidFill>
              </a:rPr>
              <a:t>Content </a:t>
            </a:r>
            <a:r>
              <a:rPr lang="en-US" dirty="0" smtClean="0">
                <a:solidFill>
                  <a:srgbClr val="3366FF"/>
                </a:solidFill>
              </a:rPr>
              <a:t>based:</a:t>
            </a:r>
          </a:p>
          <a:p>
            <a:pPr algn="l"/>
            <a:r>
              <a:rPr lang="en-US" dirty="0">
                <a:solidFill>
                  <a:srgbClr val="3366FF"/>
                </a:solidFill>
              </a:rPr>
              <a:t>	</a:t>
            </a:r>
            <a:r>
              <a:rPr lang="en-US" dirty="0" smtClean="0"/>
              <a:t>advantages: can make recommendations as soon as there is item info</a:t>
            </a:r>
            <a:endParaRPr lang="en-US" dirty="0"/>
          </a:p>
          <a:p>
            <a:pPr algn="l"/>
            <a:r>
              <a:rPr lang="en-US" dirty="0"/>
              <a:t>             </a:t>
            </a:r>
            <a:r>
              <a:rPr lang="en-US" dirty="0" smtClean="0"/>
              <a:t> disadvantages: limited to recommend content of the same category 		the user is using</a:t>
            </a:r>
            <a:endParaRPr lang="en-US" dirty="0" smtClean="0">
              <a:solidFill>
                <a:srgbClr val="FF6600"/>
              </a:solidFill>
            </a:endParaRPr>
          </a:p>
          <a:p>
            <a:pPr algn="l"/>
            <a:r>
              <a:rPr lang="en-US" dirty="0" smtClean="0">
                <a:solidFill>
                  <a:srgbClr val="FF6600"/>
                </a:solidFill>
              </a:rPr>
              <a:t>Collaborative filtering:</a:t>
            </a:r>
            <a:r>
              <a:rPr lang="en-US" dirty="0" smtClean="0"/>
              <a:t>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advantages: no need for item content;  subtle, can recommend items 		out of user’s category of experience (serendipity)</a:t>
            </a:r>
            <a:endParaRPr lang="en-US" dirty="0"/>
          </a:p>
          <a:p>
            <a:pPr algn="l"/>
            <a:r>
              <a:rPr lang="en-US" dirty="0" smtClean="0"/>
              <a:t>	disadvantages</a:t>
            </a:r>
            <a:r>
              <a:rPr lang="en-US" dirty="0"/>
              <a:t>: user preference </a:t>
            </a:r>
            <a:r>
              <a:rPr lang="en-US" dirty="0" err="1"/>
              <a:t>sparsity</a:t>
            </a:r>
            <a:r>
              <a:rPr lang="en-US" dirty="0"/>
              <a:t> may make it hard to find </a:t>
            </a:r>
            <a:r>
              <a:rPr lang="en-US" dirty="0" smtClean="0"/>
              <a:t>		users </a:t>
            </a:r>
            <a:r>
              <a:rPr lang="en-US" dirty="0"/>
              <a:t>with similar tastes; difficult to make predictions for </a:t>
            </a:r>
            <a:r>
              <a:rPr lang="en-US" dirty="0" smtClean="0"/>
              <a:t>		users </a:t>
            </a:r>
            <a:r>
              <a:rPr lang="en-US" dirty="0"/>
              <a:t>whose preferences are not </a:t>
            </a:r>
            <a:r>
              <a:rPr lang="en-US" dirty="0" smtClean="0"/>
              <a:t>consistently similar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vs.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5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Uses explicit collaborative filtering at its core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Can provide recommendations for a user in the data set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Can provide rating for a movie a particular user has not yet rated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Can provide recommendations for a new user – focus here</a:t>
            </a:r>
          </a:p>
          <a:p>
            <a:pPr marL="342900" indent="-342900" algn="l">
              <a:buFont typeface="Arial"/>
              <a:buChar char="•"/>
            </a:pP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Results features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Sort by genre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Sort by recency of ratings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Sort by minimum number of ratings – focus here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1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Created professional account on </a:t>
            </a:r>
            <a:r>
              <a:rPr lang="en-US" dirty="0" err="1" smtClean="0"/>
              <a:t>Databricks</a:t>
            </a:r>
            <a:endParaRPr lang="en-US" dirty="0" smtClean="0"/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Linked account to AWS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Created AWS bucket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Loaded data into the AWS bucket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Created dedicated workspace files on </a:t>
            </a:r>
            <a:r>
              <a:rPr lang="en-US" dirty="0" err="1" smtClean="0"/>
              <a:t>Databricks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9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 algn="l">
              <a:buFont typeface="Arial"/>
              <a:buChar char="•"/>
            </a:pPr>
            <a:r>
              <a:rPr lang="en-US" dirty="0" smtClean="0"/>
              <a:t>Used the research recommended </a:t>
            </a:r>
            <a:r>
              <a:rPr lang="en-US" dirty="0" err="1" smtClean="0"/>
              <a:t>MovieLens</a:t>
            </a:r>
            <a:r>
              <a:rPr lang="en-US" dirty="0" smtClean="0"/>
              <a:t> dataset containing 20 000 000 ratings, for 27000 movies, by 138 000 viewers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Each user has a minimum of 20 ratings, </a:t>
            </a:r>
            <a:r>
              <a:rPr lang="en-US" dirty="0" err="1" smtClean="0"/>
              <a:t>sparsity</a:t>
            </a:r>
            <a:r>
              <a:rPr lang="en-US" dirty="0" smtClean="0"/>
              <a:t> on user side not a problem</a:t>
            </a:r>
          </a:p>
          <a:p>
            <a:pPr marL="342900" indent="-342900" algn="l">
              <a:buFont typeface="Arial"/>
              <a:buChar char="•"/>
            </a:pPr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To avoid making recommendations based on movies with only 1 rating,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while at the same time maintain generality, I removed movies with fewer </a:t>
            </a:r>
          </a:p>
          <a:p>
            <a:pPr algn="l"/>
            <a:r>
              <a:rPr lang="en-US" dirty="0" smtClean="0"/>
              <a:t>         than 5 ratings.</a:t>
            </a:r>
          </a:p>
          <a:p>
            <a:pPr algn="l"/>
            <a:endParaRPr lang="en-US" dirty="0" smtClean="0"/>
          </a:p>
          <a:p>
            <a:pPr marL="342900" indent="-342900" algn="l">
              <a:buFont typeface="Arial"/>
              <a:buChar char="•"/>
            </a:pPr>
            <a:r>
              <a:rPr lang="en-US" dirty="0" smtClean="0"/>
              <a:t>Resulting data has 19 984 024 ratings, for 18 346 movies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Eda</a:t>
            </a:r>
            <a:r>
              <a:rPr lang="en-US" dirty="0" smtClean="0"/>
              <a:t> and Data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3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68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Tie.thmx</Template>
  <TotalTime>2467</TotalTime>
  <Words>282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BlackTie</vt:lpstr>
      <vt:lpstr> movie recommender Capstone Project</vt:lpstr>
      <vt:lpstr>Project Goal</vt:lpstr>
      <vt:lpstr>AGENDA</vt:lpstr>
      <vt:lpstr>Recommender systems</vt:lpstr>
      <vt:lpstr>Content based vs. collaborative filtering</vt:lpstr>
      <vt:lpstr>Recommender Features</vt:lpstr>
      <vt:lpstr>Infrastructure Setup</vt:lpstr>
      <vt:lpstr>Initial Eda and Data Preparation</vt:lpstr>
      <vt:lpstr>Training the Model</vt:lpstr>
      <vt:lpstr>Training The model</vt:lpstr>
      <vt:lpstr>New user Recommendations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movie recommender Capstone Project</dc:title>
  <dc:creator>Cristina Andronescu</dc:creator>
  <cp:lastModifiedBy>Cristina Andronescu</cp:lastModifiedBy>
  <cp:revision>15</cp:revision>
  <dcterms:created xsi:type="dcterms:W3CDTF">2016-12-17T20:36:53Z</dcterms:created>
  <dcterms:modified xsi:type="dcterms:W3CDTF">2016-12-19T13:44:34Z</dcterms:modified>
</cp:coreProperties>
</file>