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8" r:id="rId5"/>
    <p:sldId id="260" r:id="rId6"/>
    <p:sldId id="261" r:id="rId7"/>
    <p:sldId id="263" r:id="rId8"/>
    <p:sldId id="269" r:id="rId9"/>
    <p:sldId id="264" r:id="rId10"/>
    <p:sldId id="266" r:id="rId11"/>
    <p:sldId id="258" r:id="rId12"/>
    <p:sldId id="259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387E-5B5C-A04B-B030-AD82048EE7E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2980-08A5-AD49-BF96-B5928803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Missingness</a:t>
            </a:r>
            <a:r>
              <a:rPr lang="en-US" dirty="0" smtClean="0"/>
              <a:t> and Metrics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user ratings for schools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Solution: Impute through NLP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12"/>
            <a:ext cx="8229600" cy="35606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Tidy Text Lexicons</a:t>
            </a:r>
          </a:p>
          <a:p>
            <a:pPr lvl="1"/>
            <a:r>
              <a:rPr lang="en-US" sz="2400" dirty="0" smtClean="0"/>
              <a:t>Unigram (one word)</a:t>
            </a:r>
          </a:p>
          <a:p>
            <a:pPr lvl="1"/>
            <a:r>
              <a:rPr lang="en-US" sz="2400" dirty="0" smtClean="0"/>
              <a:t>Used Bing and NRC lexicons</a:t>
            </a:r>
          </a:p>
          <a:p>
            <a:pPr lvl="1"/>
            <a:r>
              <a:rPr lang="en-US" sz="2400" dirty="0" smtClean="0"/>
              <a:t>Averaged word sentiments to derive Comment sentiment</a:t>
            </a:r>
          </a:p>
          <a:p>
            <a:r>
              <a:rPr lang="en-US" sz="2800" dirty="0" smtClean="0"/>
              <a:t>Naïve Bayes</a:t>
            </a:r>
          </a:p>
          <a:p>
            <a:pPr lvl="1"/>
            <a:r>
              <a:rPr lang="en-US" sz="2400" dirty="0" smtClean="0"/>
              <a:t>Split star rating metric to positive/negative for training</a:t>
            </a:r>
          </a:p>
          <a:p>
            <a:pPr lvl="1"/>
            <a:r>
              <a:rPr lang="en-US" sz="2400" dirty="0" smtClean="0"/>
              <a:t>2-fold cross-validation</a:t>
            </a:r>
          </a:p>
          <a:p>
            <a:pPr lvl="1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1" y="5480015"/>
            <a:ext cx="8374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NRC Word-Emotion Association Lexicon</a:t>
            </a:r>
            <a:r>
              <a:rPr lang="en-US" dirty="0" smtClean="0"/>
              <a:t>: crowd-sourced list of English words and their associations with eight basic emotions and two sentiments.</a:t>
            </a:r>
          </a:p>
          <a:p>
            <a:r>
              <a:rPr lang="en-US" b="1" dirty="0" smtClean="0"/>
              <a:t>Bing</a:t>
            </a:r>
            <a:r>
              <a:rPr lang="en-US" dirty="0" smtClean="0"/>
              <a:t>: binary </a:t>
            </a:r>
            <a:r>
              <a:rPr lang="en-US" dirty="0" err="1" smtClean="0"/>
              <a:t>pos</a:t>
            </a:r>
            <a:r>
              <a:rPr lang="en-US" dirty="0" smtClean="0"/>
              <a:t>/negative sentiment lexicon developed by Bing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28"/>
            <a:ext cx="8229600" cy="7251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Tidy Text: NRC Analysis</a:t>
            </a:r>
            <a:endParaRPr lang="en-US" sz="3500" dirty="0"/>
          </a:p>
        </p:txBody>
      </p:sp>
      <p:pic>
        <p:nvPicPr>
          <p:cNvPr id="6" name="Content Placeholder 5" descr="emotionByRa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r="684"/>
          <a:stretch>
            <a:fillRect/>
          </a:stretch>
        </p:blipFill>
        <p:spPr>
          <a:xfrm>
            <a:off x="686904" y="986388"/>
            <a:ext cx="7420077" cy="4478610"/>
          </a:xfrm>
        </p:spPr>
      </p:pic>
      <p:sp>
        <p:nvSpPr>
          <p:cNvPr id="7" name="Rectangle 6"/>
          <p:cNvSpPr/>
          <p:nvPr/>
        </p:nvSpPr>
        <p:spPr>
          <a:xfrm>
            <a:off x="457201" y="5466505"/>
            <a:ext cx="83746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User ratings related to emotional content of comments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092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22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Tidy Text: Bing Sentiment</a:t>
            </a:r>
            <a:endParaRPr lang="en-US" sz="3500" dirty="0"/>
          </a:p>
        </p:txBody>
      </p:sp>
      <p:pic>
        <p:nvPicPr>
          <p:cNvPr id="4" name="Content Placeholder 3" descr="bingSentimentByRa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4" r="-4124"/>
          <a:stretch>
            <a:fillRect/>
          </a:stretch>
        </p:blipFill>
        <p:spPr>
          <a:xfrm>
            <a:off x="740952" y="1140861"/>
            <a:ext cx="7420084" cy="4080760"/>
          </a:xfrm>
        </p:spPr>
      </p:pic>
      <p:sp>
        <p:nvSpPr>
          <p:cNvPr id="5" name="Rectangle 4"/>
          <p:cNvSpPr/>
          <p:nvPr/>
        </p:nvSpPr>
        <p:spPr>
          <a:xfrm>
            <a:off x="1051721" y="5480015"/>
            <a:ext cx="7109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/>
              <a:t>Statistically significant difference in means – candidate for imputing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8592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16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Naïve Bayes Imputation</a:t>
            </a:r>
            <a:endParaRPr lang="en-US" sz="3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2400"/>
              </p:ext>
            </p:extLst>
          </p:nvPr>
        </p:nvGraphicFramePr>
        <p:xfrm>
          <a:off x="2186699" y="4018486"/>
          <a:ext cx="4771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51"/>
                <a:gridCol w="1160269"/>
                <a:gridCol w="1134978"/>
                <a:gridCol w="12836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6699" y="5803772"/>
            <a:ext cx="484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Sensitivity &amp; </a:t>
            </a:r>
            <a:r>
              <a:rPr lang="en-US" sz="2800" dirty="0" smtClean="0"/>
              <a:t>Specificity</a:t>
            </a:r>
            <a:r>
              <a:rPr lang="en-US" sz="2800" dirty="0" smtClean="0"/>
              <a:t>: 80%</a:t>
            </a:r>
          </a:p>
        </p:txBody>
      </p:sp>
      <p:pic>
        <p:nvPicPr>
          <p:cNvPr id="6" name="Picture 5" descr="screengr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2" y="1080798"/>
            <a:ext cx="7215213" cy="26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In Closing…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99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Summary</a:t>
            </a:r>
          </a:p>
          <a:p>
            <a:pPr lvl="1"/>
            <a:r>
              <a:rPr lang="en-US" sz="2400" dirty="0" smtClean="0"/>
              <a:t>Loose connection between user rating and SAT scores, but…</a:t>
            </a:r>
          </a:p>
          <a:p>
            <a:pPr lvl="1"/>
            <a:r>
              <a:rPr lang="en-US" sz="2400" dirty="0" smtClean="0"/>
              <a:t>Avoid schools with very low user ratings if SAT scores are important to you</a:t>
            </a:r>
          </a:p>
          <a:p>
            <a:pPr lvl="1"/>
            <a:r>
              <a:rPr lang="en-US" sz="2400" dirty="0" smtClean="0"/>
              <a:t>User reviews may add useful color beyond basic metrics already captured by the state</a:t>
            </a:r>
          </a:p>
          <a:p>
            <a:r>
              <a:rPr lang="en-US" sz="2800" dirty="0" smtClean="0"/>
              <a:t>Next Steps</a:t>
            </a:r>
          </a:p>
          <a:p>
            <a:pPr lvl="1"/>
            <a:r>
              <a:rPr lang="en-US" sz="2400" dirty="0" smtClean="0"/>
              <a:t>More cross-validation</a:t>
            </a:r>
          </a:p>
          <a:p>
            <a:pPr lvl="1"/>
            <a:r>
              <a:rPr lang="en-US" sz="2400" dirty="0" smtClean="0"/>
              <a:t>Comparison of Bing </a:t>
            </a:r>
            <a:r>
              <a:rPr lang="en-US" sz="2400" dirty="0" err="1" smtClean="0"/>
              <a:t>vs</a:t>
            </a:r>
            <a:r>
              <a:rPr lang="en-US" sz="2400" dirty="0" smtClean="0"/>
              <a:t> Naïve Bayes imputations</a:t>
            </a:r>
          </a:p>
          <a:p>
            <a:pPr lvl="1"/>
            <a:r>
              <a:rPr lang="en-US" sz="2400" dirty="0" smtClean="0"/>
              <a:t>More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0509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Goals:</a:t>
            </a:r>
          </a:p>
          <a:p>
            <a:pPr lvl="1"/>
            <a:r>
              <a:rPr lang="en-US" dirty="0" smtClean="0"/>
              <a:t>Is there a relationship between school user reviews and official school metrics?</a:t>
            </a:r>
          </a:p>
          <a:p>
            <a:pPr lvl="1"/>
            <a:r>
              <a:rPr lang="en-US" dirty="0" smtClean="0"/>
              <a:t>Can we use natural language processing (NLP) to measure reviews?</a:t>
            </a:r>
          </a:p>
          <a:p>
            <a:r>
              <a:rPr lang="en-US" dirty="0" smtClean="0"/>
              <a:t>Data Sources: </a:t>
            </a:r>
          </a:p>
          <a:p>
            <a:pPr lvl="1"/>
            <a:r>
              <a:rPr lang="en-US" dirty="0" err="1" smtClean="0"/>
              <a:t>GreatSchools.org</a:t>
            </a:r>
            <a:r>
              <a:rPr lang="en-US" dirty="0" smtClean="0"/>
              <a:t> has expert and user reviews</a:t>
            </a:r>
          </a:p>
          <a:p>
            <a:pPr lvl="1"/>
            <a:r>
              <a:rPr lang="en-US" dirty="0" err="1" smtClean="0"/>
              <a:t>Nj.gov</a:t>
            </a:r>
            <a:r>
              <a:rPr lang="en-US" dirty="0" smtClean="0"/>
              <a:t> has official test scores and other metrics</a:t>
            </a:r>
          </a:p>
          <a:p>
            <a:pPr lvl="1"/>
            <a:r>
              <a:rPr lang="en-US" dirty="0" smtClean="0"/>
              <a:t>Used high schools in a 60 mile radius of Maplewood, NJ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2477" cy="4525963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NJ.gov</a:t>
            </a:r>
            <a:endParaRPr lang="en-US" sz="2600" dirty="0" smtClean="0"/>
          </a:p>
          <a:p>
            <a:pPr lvl="1"/>
            <a:r>
              <a:rPr lang="en-US" sz="2600" dirty="0" smtClean="0"/>
              <a:t>SAT Score</a:t>
            </a:r>
          </a:p>
          <a:p>
            <a:pPr lvl="1"/>
            <a:r>
              <a:rPr lang="en-US" sz="2600" dirty="0" smtClean="0"/>
              <a:t>Dropout Rate</a:t>
            </a:r>
          </a:p>
          <a:p>
            <a:pPr lvl="1"/>
            <a:r>
              <a:rPr lang="en-US" sz="2600" dirty="0" smtClean="0"/>
              <a:t>Graduation Rate</a:t>
            </a:r>
          </a:p>
          <a:p>
            <a:pPr lvl="1"/>
            <a:r>
              <a:rPr lang="en-US" sz="2600" dirty="0" smtClean="0"/>
              <a:t>% College-bound</a:t>
            </a:r>
          </a:p>
          <a:p>
            <a:pPr lvl="1"/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04850" y="1617500"/>
            <a:ext cx="4781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/>
              <a:t>Greatschools.org</a:t>
            </a:r>
            <a:endParaRPr lang="en-US" sz="2600" dirty="0" smtClean="0"/>
          </a:p>
          <a:p>
            <a:pPr lvl="1"/>
            <a:r>
              <a:rPr lang="en-US" sz="2600" dirty="0" err="1" smtClean="0"/>
              <a:t>GS.org</a:t>
            </a:r>
            <a:r>
              <a:rPr lang="en-US" sz="2600" dirty="0" smtClean="0"/>
              <a:t> </a:t>
            </a:r>
            <a:r>
              <a:rPr lang="en-US" sz="2600" dirty="0"/>
              <a:t>s</a:t>
            </a:r>
            <a:r>
              <a:rPr lang="en-US" sz="2600" dirty="0" smtClean="0"/>
              <a:t>chool Rating (“Expert Rating”)</a:t>
            </a:r>
          </a:p>
          <a:p>
            <a:pPr lvl="1"/>
            <a:r>
              <a:rPr lang="en-US" sz="2600" dirty="0" smtClean="0"/>
              <a:t>User Reviews</a:t>
            </a:r>
          </a:p>
          <a:p>
            <a:pPr lvl="1"/>
            <a:r>
              <a:rPr lang="en-US" sz="2600" dirty="0" smtClean="0"/>
              <a:t>User Ratings (”sentiment”)</a:t>
            </a:r>
          </a:p>
          <a:p>
            <a:pPr lvl="1"/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114710" y="5056934"/>
            <a:ext cx="658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Used </a:t>
            </a:r>
            <a:r>
              <a:rPr lang="en-US" sz="2800" dirty="0" err="1" smtClean="0"/>
              <a:t>scrapy</a:t>
            </a:r>
            <a:r>
              <a:rPr lang="en-US" sz="2800" dirty="0" smtClean="0"/>
              <a:t> for </a:t>
            </a:r>
            <a:r>
              <a:rPr lang="en-US" sz="2800" dirty="0" err="1" smtClean="0"/>
              <a:t>GS.org</a:t>
            </a:r>
            <a:r>
              <a:rPr lang="en-US" sz="2800" dirty="0" smtClean="0"/>
              <a:t>, Excel for </a:t>
            </a:r>
            <a:r>
              <a:rPr lang="en-US" sz="2800" dirty="0" err="1" smtClean="0"/>
              <a:t>NJ.gov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Manual cross-referencing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0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8154"/>
            <a:ext cx="8229600" cy="3208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Is there a relationship between school user reviews and official school metrics?</a:t>
            </a:r>
          </a:p>
        </p:txBody>
      </p:sp>
    </p:spTree>
    <p:extLst>
      <p:ext uri="{BB962C8B-B14F-4D97-AF65-F5344CB8AC3E}">
        <p14:creationId xmlns:p14="http://schemas.microsoft.com/office/powerpoint/2010/main" val="23865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Expert Rating Relies Heavily Test Scores</a:t>
            </a:r>
            <a:endParaRPr lang="en-US" sz="3500" dirty="0"/>
          </a:p>
        </p:txBody>
      </p:sp>
      <p:pic>
        <p:nvPicPr>
          <p:cNvPr id="8" name="Content Placeholder 7" descr="govtMetricsVsExpe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4" r="-4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86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User Ratings Less Related to Measurable Outcomes</a:t>
            </a:r>
            <a:endParaRPr lang="en-US" sz="3000" dirty="0"/>
          </a:p>
        </p:txBody>
      </p:sp>
      <p:pic>
        <p:nvPicPr>
          <p:cNvPr id="4" name="Content Placeholder 3" descr="govtMetricsVsSenti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4" r="-4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762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User Ratings Less Related to Measurable Outcomes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98518" y="5732434"/>
            <a:ext cx="75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Few schools with low sentiment and high scores</a:t>
            </a:r>
            <a:endParaRPr lang="en-US" sz="2800" dirty="0"/>
          </a:p>
        </p:txBody>
      </p:sp>
      <p:pic>
        <p:nvPicPr>
          <p:cNvPr id="6" name="Picture 5" descr="SentimentVsExpertVsS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3" y="1236609"/>
            <a:ext cx="7147656" cy="42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854"/>
            <a:ext cx="8229600" cy="320800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000" dirty="0" smtClean="0"/>
              <a:t>Can we use natural language processing (NLP) to measure reviews?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760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068"/>
            <a:ext cx="8229600" cy="833180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Missingness</a:t>
            </a:r>
            <a:r>
              <a:rPr lang="en-US" sz="3000" dirty="0" smtClean="0"/>
              <a:t> an Issue in User Ratings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79456"/>
              </p:ext>
            </p:extLst>
          </p:nvPr>
        </p:nvGraphicFramePr>
        <p:xfrm>
          <a:off x="457200" y="122192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48"/>
                <a:gridCol w="6308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teachers at RHS are engaged and effective. As an Alumni of the program I feel my time at the school prepared me for college.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son is going into his Junior year at MCST, and I am so very grateful that we found this ideal environment.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give MHS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zero stars</a:t>
                      </a:r>
                      <a:r>
                        <a:rPr lang="en-US" dirty="0" smtClean="0"/>
                        <a:t>. MHS is not a place to learn and grow, but an institution that only cares and caters to the overachieving and </a:t>
                      </a:r>
                      <a:r>
                        <a:rPr lang="en-US" dirty="0" err="1" smtClean="0"/>
                        <a:t>overprivileged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children (one currently a junior, the other a college freshman) received an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excellent education </a:t>
                      </a:r>
                      <a:r>
                        <a:rPr lang="en-US" dirty="0" smtClean="0"/>
                        <a:t>at this school.  The breadth of courses is impressive.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686904" y="1607686"/>
            <a:ext cx="378326" cy="32423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65230" y="1597966"/>
            <a:ext cx="378326" cy="32423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385118" y="1607686"/>
            <a:ext cx="378326" cy="32423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726681" y="1607686"/>
            <a:ext cx="378326" cy="32423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04184" y="2331296"/>
            <a:ext cx="1418103" cy="333959"/>
            <a:chOff x="704184" y="2344806"/>
            <a:chExt cx="1418103" cy="333959"/>
          </a:xfrm>
        </p:grpSpPr>
        <p:sp>
          <p:nvSpPr>
            <p:cNvPr id="10" name="5-Point Star 9"/>
            <p:cNvSpPr/>
            <p:nvPr/>
          </p:nvSpPr>
          <p:spPr>
            <a:xfrm>
              <a:off x="704184" y="2354526"/>
              <a:ext cx="378326" cy="32423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1082510" y="2344806"/>
              <a:ext cx="378326" cy="32423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1402398" y="2354526"/>
              <a:ext cx="378326" cy="32423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743961" y="2354526"/>
              <a:ext cx="378326" cy="32423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4720" y="5827003"/>
            <a:ext cx="75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has both MCAR and MNAR issues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0" y="4871583"/>
            <a:ext cx="75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rating is 4 but implied rating is 3!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03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503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Missingness and Metrics </vt:lpstr>
      <vt:lpstr>Introduction</vt:lpstr>
      <vt:lpstr>Two Data Sources</vt:lpstr>
      <vt:lpstr>Part 1</vt:lpstr>
      <vt:lpstr>Expert Rating Relies Heavily Test Scores</vt:lpstr>
      <vt:lpstr>User Ratings Less Related to Measurable Outcomes</vt:lpstr>
      <vt:lpstr>User Ratings Less Related to Measurable Outcomes</vt:lpstr>
      <vt:lpstr>Part 2</vt:lpstr>
      <vt:lpstr>Missingness an Issue in User Ratings</vt:lpstr>
      <vt:lpstr>Solution: Impute through NLP</vt:lpstr>
      <vt:lpstr>Tidy Text: NRC Analysis</vt:lpstr>
      <vt:lpstr>Tidy Text: Bing Sentiment</vt:lpstr>
      <vt:lpstr>Naïve Bayes Imputation</vt:lpstr>
      <vt:lpstr>In Closing…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Sentiment</dc:title>
  <dc:creator>Jason Sippie</dc:creator>
  <cp:lastModifiedBy>Jason Sippie</cp:lastModifiedBy>
  <cp:revision>12</cp:revision>
  <dcterms:created xsi:type="dcterms:W3CDTF">2016-11-12T18:43:56Z</dcterms:created>
  <dcterms:modified xsi:type="dcterms:W3CDTF">2016-11-12T20:37:29Z</dcterms:modified>
</cp:coreProperties>
</file>