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2" r:id="rId1"/>
  </p:sldMasterIdLst>
  <p:notesMasterIdLst>
    <p:notesMasterId r:id="rId16"/>
  </p:notesMasterIdLst>
  <p:sldIdLst>
    <p:sldId id="286" r:id="rId2"/>
    <p:sldId id="264" r:id="rId3"/>
    <p:sldId id="266" r:id="rId4"/>
    <p:sldId id="288" r:id="rId5"/>
    <p:sldId id="290" r:id="rId6"/>
    <p:sldId id="291" r:id="rId7"/>
    <p:sldId id="292" r:id="rId8"/>
    <p:sldId id="294" r:id="rId9"/>
    <p:sldId id="296" r:id="rId10"/>
    <p:sldId id="297" r:id="rId11"/>
    <p:sldId id="298" r:id="rId12"/>
    <p:sldId id="299" r:id="rId13"/>
    <p:sldId id="300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31"/>
    <a:srgbClr val="FA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83160" autoAdjust="0"/>
  </p:normalViewPr>
  <p:slideViewPr>
    <p:cSldViewPr snapToGrid="0">
      <p:cViewPr>
        <p:scale>
          <a:sx n="37" d="100"/>
          <a:sy n="37" d="100"/>
        </p:scale>
        <p:origin x="-84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6B92D-8D93-0A43-B114-58B789BA2BAA}" type="datetimeFigureOut">
              <a:rPr kumimoji="1" lang="zh-TW" altLang="en-US" smtClean="0"/>
              <a:t>10/19/16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按一下以編輯母片文字樣式</a:t>
            </a:r>
          </a:p>
          <a:p>
            <a:pPr lvl="1"/>
            <a:r>
              <a:rPr kumimoji="1" lang="zh-CN" altLang="en-US" smtClean="0"/>
              <a:t>第二層</a:t>
            </a:r>
          </a:p>
          <a:p>
            <a:pPr lvl="2"/>
            <a:r>
              <a:rPr kumimoji="1" lang="zh-CN" altLang="en-US" smtClean="0"/>
              <a:t>第三層</a:t>
            </a:r>
          </a:p>
          <a:p>
            <a:pPr lvl="3"/>
            <a:r>
              <a:rPr kumimoji="1" lang="zh-CN" altLang="en-US" smtClean="0"/>
              <a:t>第四層</a:t>
            </a:r>
          </a:p>
          <a:p>
            <a:pPr lvl="4"/>
            <a:r>
              <a:rPr kumimoji="1" lang="zh-CN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C07B-284F-ED49-A7CE-F1C273DEE5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23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Have</a:t>
            </a:r>
            <a:r>
              <a:rPr kumimoji="1" lang="en-US" altLang="zh-TW" baseline="0" dirty="0" smtClean="0"/>
              <a:t> you guys ever have the moment wondering one question? Why some of my friends are </a:t>
            </a:r>
            <a:r>
              <a:rPr kumimoji="1" lang="en-US" altLang="zh-TW" baseline="0" dirty="0" smtClean="0"/>
              <a:t>so popular? How can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990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The score of</a:t>
            </a:r>
            <a:r>
              <a:rPr kumimoji="1" lang="en-US" altLang="zh-TW" baseline="0" dirty="0" smtClean="0"/>
              <a:t> each attribute will add up to 100 in total,  the score of each single attribute can reflect the percentage of how these attributes were weighted among the participants.</a:t>
            </a:r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Male participants appear to place significance on physical attractiveness, while female participants placed more on ambition attribute.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481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W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2C07B-284F-ED49-A7CE-F1C273DEE5A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9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3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436C-4D9D-4627-9D98-4A15F1D889E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10/17/16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688C-C062-40ED-BD6C-ADA8FBA67D7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notesSlide" Target="../notesSlides/notesSlide1.xml"/><Relationship Id="rId21" Type="http://schemas.openxmlformats.org/officeDocument/2006/relationships/image" Target="../media/image1.jpe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tags" Target="../tags/tag174.xml"/><Relationship Id="rId13" Type="http://schemas.openxmlformats.org/officeDocument/2006/relationships/tags" Target="../tags/tag175.xml"/><Relationship Id="rId14" Type="http://schemas.openxmlformats.org/officeDocument/2006/relationships/tags" Target="../tags/tag176.xml"/><Relationship Id="rId15" Type="http://schemas.openxmlformats.org/officeDocument/2006/relationships/tags" Target="../tags/tag177.xml"/><Relationship Id="rId16" Type="http://schemas.openxmlformats.org/officeDocument/2006/relationships/tags" Target="../tags/tag178.xml"/><Relationship Id="rId17" Type="http://schemas.openxmlformats.org/officeDocument/2006/relationships/tags" Target="../tags/tag179.xml"/><Relationship Id="rId18" Type="http://schemas.openxmlformats.org/officeDocument/2006/relationships/tags" Target="../tags/tag18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20" Type="http://schemas.openxmlformats.org/officeDocument/2006/relationships/image" Target="../media/image7.png"/><Relationship Id="rId10" Type="http://schemas.openxmlformats.org/officeDocument/2006/relationships/tags" Target="../tags/tag190.xml"/><Relationship Id="rId11" Type="http://schemas.openxmlformats.org/officeDocument/2006/relationships/tags" Target="../tags/tag191.xml"/><Relationship Id="rId12" Type="http://schemas.openxmlformats.org/officeDocument/2006/relationships/tags" Target="../tags/tag192.xml"/><Relationship Id="rId13" Type="http://schemas.openxmlformats.org/officeDocument/2006/relationships/tags" Target="../tags/tag193.xml"/><Relationship Id="rId14" Type="http://schemas.openxmlformats.org/officeDocument/2006/relationships/tags" Target="../tags/tag194.xml"/><Relationship Id="rId15" Type="http://schemas.openxmlformats.org/officeDocument/2006/relationships/tags" Target="../tags/tag195.xml"/><Relationship Id="rId16" Type="http://schemas.openxmlformats.org/officeDocument/2006/relationships/tags" Target="../tags/tag196.xml"/><Relationship Id="rId17" Type="http://schemas.openxmlformats.org/officeDocument/2006/relationships/tags" Target="../tags/tag197.xml"/><Relationship Id="rId18" Type="http://schemas.openxmlformats.org/officeDocument/2006/relationships/tags" Target="../tags/tag19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81.xml"/><Relationship Id="rId2" Type="http://schemas.openxmlformats.org/officeDocument/2006/relationships/tags" Target="../tags/tag182.xml"/><Relationship Id="rId3" Type="http://schemas.openxmlformats.org/officeDocument/2006/relationships/tags" Target="../tags/tag183.xml"/><Relationship Id="rId4" Type="http://schemas.openxmlformats.org/officeDocument/2006/relationships/tags" Target="../tags/tag184.xml"/><Relationship Id="rId5" Type="http://schemas.openxmlformats.org/officeDocument/2006/relationships/tags" Target="../tags/tag185.xml"/><Relationship Id="rId6" Type="http://schemas.openxmlformats.org/officeDocument/2006/relationships/tags" Target="../tags/tag186.xml"/><Relationship Id="rId7" Type="http://schemas.openxmlformats.org/officeDocument/2006/relationships/tags" Target="../tags/tag187.xml"/><Relationship Id="rId8" Type="http://schemas.openxmlformats.org/officeDocument/2006/relationships/tags" Target="../tags/tag18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20" Type="http://schemas.openxmlformats.org/officeDocument/2006/relationships/notesSlide" Target="../notesSlides/notesSlide3.xml"/><Relationship Id="rId21" Type="http://schemas.openxmlformats.org/officeDocument/2006/relationships/image" Target="../media/image8.png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tags" Target="../tags/tag211.xml"/><Relationship Id="rId14" Type="http://schemas.openxmlformats.org/officeDocument/2006/relationships/tags" Target="../tags/tag212.xml"/><Relationship Id="rId15" Type="http://schemas.openxmlformats.org/officeDocument/2006/relationships/tags" Target="../tags/tag213.xml"/><Relationship Id="rId16" Type="http://schemas.openxmlformats.org/officeDocument/2006/relationships/tags" Target="../tags/tag214.xml"/><Relationship Id="rId17" Type="http://schemas.openxmlformats.org/officeDocument/2006/relationships/tags" Target="../tags/tag215.xml"/><Relationship Id="rId18" Type="http://schemas.openxmlformats.org/officeDocument/2006/relationships/tags" Target="../tags/tag21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227.xml"/><Relationship Id="rId12" Type="http://schemas.openxmlformats.org/officeDocument/2006/relationships/tags" Target="../tags/tag228.xml"/><Relationship Id="rId13" Type="http://schemas.openxmlformats.org/officeDocument/2006/relationships/tags" Target="../tags/tag229.xml"/><Relationship Id="rId14" Type="http://schemas.openxmlformats.org/officeDocument/2006/relationships/tags" Target="../tags/tag230.xml"/><Relationship Id="rId15" Type="http://schemas.openxmlformats.org/officeDocument/2006/relationships/tags" Target="../tags/tag231.xml"/><Relationship Id="rId16" Type="http://schemas.openxmlformats.org/officeDocument/2006/relationships/tags" Target="../tags/tag232.xml"/><Relationship Id="rId17" Type="http://schemas.openxmlformats.org/officeDocument/2006/relationships/tags" Target="../tags/tag233.xml"/><Relationship Id="rId18" Type="http://schemas.openxmlformats.org/officeDocument/2006/relationships/tags" Target="../tags/tag23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17.xml"/><Relationship Id="rId2" Type="http://schemas.openxmlformats.org/officeDocument/2006/relationships/tags" Target="../tags/tag218.xml"/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tags" Target="../tags/tag221.xml"/><Relationship Id="rId6" Type="http://schemas.openxmlformats.org/officeDocument/2006/relationships/tags" Target="../tags/tag222.xml"/><Relationship Id="rId7" Type="http://schemas.openxmlformats.org/officeDocument/2006/relationships/tags" Target="../tags/tag223.xml"/><Relationship Id="rId8" Type="http://schemas.openxmlformats.org/officeDocument/2006/relationships/tags" Target="../tags/tag224.xml"/><Relationship Id="rId9" Type="http://schemas.openxmlformats.org/officeDocument/2006/relationships/tags" Target="../tags/tag225.xml"/><Relationship Id="rId10" Type="http://schemas.openxmlformats.org/officeDocument/2006/relationships/tags" Target="../tags/tag22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245.xml"/><Relationship Id="rId12" Type="http://schemas.openxmlformats.org/officeDocument/2006/relationships/tags" Target="../tags/tag246.xml"/><Relationship Id="rId13" Type="http://schemas.openxmlformats.org/officeDocument/2006/relationships/tags" Target="../tags/tag247.xml"/><Relationship Id="rId14" Type="http://schemas.openxmlformats.org/officeDocument/2006/relationships/tags" Target="../tags/tag248.xml"/><Relationship Id="rId15" Type="http://schemas.openxmlformats.org/officeDocument/2006/relationships/tags" Target="../tags/tag249.xml"/><Relationship Id="rId16" Type="http://schemas.openxmlformats.org/officeDocument/2006/relationships/tags" Target="../tags/tag250.xml"/><Relationship Id="rId17" Type="http://schemas.openxmlformats.org/officeDocument/2006/relationships/tags" Target="../tags/tag251.xml"/><Relationship Id="rId18" Type="http://schemas.openxmlformats.org/officeDocument/2006/relationships/tags" Target="../tags/tag25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235.xml"/><Relationship Id="rId2" Type="http://schemas.openxmlformats.org/officeDocument/2006/relationships/tags" Target="../tags/tag236.xml"/><Relationship Id="rId3" Type="http://schemas.openxmlformats.org/officeDocument/2006/relationships/tags" Target="../tags/tag237.xml"/><Relationship Id="rId4" Type="http://schemas.openxmlformats.org/officeDocument/2006/relationships/tags" Target="../tags/tag238.xml"/><Relationship Id="rId5" Type="http://schemas.openxmlformats.org/officeDocument/2006/relationships/tags" Target="../tags/tag239.xml"/><Relationship Id="rId6" Type="http://schemas.openxmlformats.org/officeDocument/2006/relationships/tags" Target="../tags/tag240.xml"/><Relationship Id="rId7" Type="http://schemas.openxmlformats.org/officeDocument/2006/relationships/tags" Target="../tags/tag241.xml"/><Relationship Id="rId8" Type="http://schemas.openxmlformats.org/officeDocument/2006/relationships/tags" Target="../tags/tag242.xml"/><Relationship Id="rId9" Type="http://schemas.openxmlformats.org/officeDocument/2006/relationships/tags" Target="../tags/tag243.xml"/><Relationship Id="rId10" Type="http://schemas.openxmlformats.org/officeDocument/2006/relationships/tags" Target="../tags/tag24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29.xml"/><Relationship Id="rId12" Type="http://schemas.openxmlformats.org/officeDocument/2006/relationships/tags" Target="../tags/tag30.xml"/><Relationship Id="rId13" Type="http://schemas.openxmlformats.org/officeDocument/2006/relationships/tags" Target="../tags/tag31.xml"/><Relationship Id="rId14" Type="http://schemas.openxmlformats.org/officeDocument/2006/relationships/tags" Target="../tags/tag32.xml"/><Relationship Id="rId15" Type="http://schemas.openxmlformats.org/officeDocument/2006/relationships/tags" Target="../tags/tag33.xml"/><Relationship Id="rId16" Type="http://schemas.openxmlformats.org/officeDocument/2006/relationships/tags" Target="../tags/tag34.xml"/><Relationship Id="rId17" Type="http://schemas.openxmlformats.org/officeDocument/2006/relationships/tags" Target="../tags/tag35.xml"/><Relationship Id="rId18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47.xml"/><Relationship Id="rId12" Type="http://schemas.openxmlformats.org/officeDocument/2006/relationships/tags" Target="../tags/tag48.xml"/><Relationship Id="rId13" Type="http://schemas.openxmlformats.org/officeDocument/2006/relationships/tags" Target="../tags/tag49.xml"/><Relationship Id="rId14" Type="http://schemas.openxmlformats.org/officeDocument/2006/relationships/tags" Target="../tags/tag50.xml"/><Relationship Id="rId15" Type="http://schemas.openxmlformats.org/officeDocument/2006/relationships/tags" Target="../tags/tag51.xml"/><Relationship Id="rId16" Type="http://schemas.openxmlformats.org/officeDocument/2006/relationships/tags" Target="../tags/tag52.xml"/><Relationship Id="rId17" Type="http://schemas.openxmlformats.org/officeDocument/2006/relationships/tags" Target="../tags/tag53.xml"/><Relationship Id="rId18" Type="http://schemas.openxmlformats.org/officeDocument/2006/relationships/tags" Target="../tags/tag5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tags" Target="../tags/tag44.xml"/><Relationship Id="rId9" Type="http://schemas.openxmlformats.org/officeDocument/2006/relationships/tags" Target="../tags/tag45.xml"/><Relationship Id="rId10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tags" Target="../tags/tag65.xml"/><Relationship Id="rId12" Type="http://schemas.openxmlformats.org/officeDocument/2006/relationships/tags" Target="../tags/tag66.xml"/><Relationship Id="rId13" Type="http://schemas.openxmlformats.org/officeDocument/2006/relationships/tags" Target="../tags/tag67.xml"/><Relationship Id="rId14" Type="http://schemas.openxmlformats.org/officeDocument/2006/relationships/tags" Target="../tags/tag68.xml"/><Relationship Id="rId15" Type="http://schemas.openxmlformats.org/officeDocument/2006/relationships/tags" Target="../tags/tag69.xml"/><Relationship Id="rId16" Type="http://schemas.openxmlformats.org/officeDocument/2006/relationships/tags" Target="../tags/tag70.xml"/><Relationship Id="rId17" Type="http://schemas.openxmlformats.org/officeDocument/2006/relationships/tags" Target="../tags/tag71.xml"/><Relationship Id="rId18" Type="http://schemas.openxmlformats.org/officeDocument/2006/relationships/tags" Target="../tags/tag7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tags" Target="../tags/tag60.xml"/><Relationship Id="rId7" Type="http://schemas.openxmlformats.org/officeDocument/2006/relationships/tags" Target="../tags/tag61.xml"/><Relationship Id="rId8" Type="http://schemas.openxmlformats.org/officeDocument/2006/relationships/tags" Target="../tags/tag62.xml"/><Relationship Id="rId9" Type="http://schemas.openxmlformats.org/officeDocument/2006/relationships/tags" Target="../tags/tag63.xml"/><Relationship Id="rId10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83.xml"/><Relationship Id="rId12" Type="http://schemas.openxmlformats.org/officeDocument/2006/relationships/tags" Target="../tags/tag84.xml"/><Relationship Id="rId13" Type="http://schemas.openxmlformats.org/officeDocument/2006/relationships/tags" Target="../tags/tag85.xml"/><Relationship Id="rId14" Type="http://schemas.openxmlformats.org/officeDocument/2006/relationships/tags" Target="../tags/tag86.xml"/><Relationship Id="rId15" Type="http://schemas.openxmlformats.org/officeDocument/2006/relationships/tags" Target="../tags/tag87.xml"/><Relationship Id="rId16" Type="http://schemas.openxmlformats.org/officeDocument/2006/relationships/tags" Target="../tags/tag88.xml"/><Relationship Id="rId17" Type="http://schemas.openxmlformats.org/officeDocument/2006/relationships/tags" Target="../tags/tag89.xml"/><Relationship Id="rId18" Type="http://schemas.openxmlformats.org/officeDocument/2006/relationships/tags" Target="../tags/tag90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tags" Target="../tags/tag80.xml"/><Relationship Id="rId9" Type="http://schemas.openxmlformats.org/officeDocument/2006/relationships/tags" Target="../tags/tag81.xml"/><Relationship Id="rId10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101.xml"/><Relationship Id="rId12" Type="http://schemas.openxmlformats.org/officeDocument/2006/relationships/tags" Target="../tags/tag102.xml"/><Relationship Id="rId13" Type="http://schemas.openxmlformats.org/officeDocument/2006/relationships/tags" Target="../tags/tag103.xml"/><Relationship Id="rId14" Type="http://schemas.openxmlformats.org/officeDocument/2006/relationships/tags" Target="../tags/tag104.xml"/><Relationship Id="rId15" Type="http://schemas.openxmlformats.org/officeDocument/2006/relationships/tags" Target="../tags/tag105.xml"/><Relationship Id="rId16" Type="http://schemas.openxmlformats.org/officeDocument/2006/relationships/tags" Target="../tags/tag106.xml"/><Relationship Id="rId17" Type="http://schemas.openxmlformats.org/officeDocument/2006/relationships/tags" Target="../tags/tag107.xml"/><Relationship Id="rId18" Type="http://schemas.openxmlformats.org/officeDocument/2006/relationships/tags" Target="../tags/tag108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tags" Target="../tags/tag96.xml"/><Relationship Id="rId7" Type="http://schemas.openxmlformats.org/officeDocument/2006/relationships/tags" Target="../tags/tag97.xml"/><Relationship Id="rId8" Type="http://schemas.openxmlformats.org/officeDocument/2006/relationships/tags" Target="../tags/tag98.xml"/><Relationship Id="rId9" Type="http://schemas.openxmlformats.org/officeDocument/2006/relationships/tags" Target="../tags/tag99.xml"/><Relationship Id="rId10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20" Type="http://schemas.openxmlformats.org/officeDocument/2006/relationships/notesSlide" Target="../notesSlides/notesSlide2.xml"/><Relationship Id="rId21" Type="http://schemas.openxmlformats.org/officeDocument/2006/relationships/image" Target="../media/image2.png"/><Relationship Id="rId10" Type="http://schemas.openxmlformats.org/officeDocument/2006/relationships/tags" Target="../tags/tag118.xml"/><Relationship Id="rId11" Type="http://schemas.openxmlformats.org/officeDocument/2006/relationships/tags" Target="../tags/tag119.xml"/><Relationship Id="rId12" Type="http://schemas.openxmlformats.org/officeDocument/2006/relationships/tags" Target="../tags/tag120.xml"/><Relationship Id="rId13" Type="http://schemas.openxmlformats.org/officeDocument/2006/relationships/tags" Target="../tags/tag121.xml"/><Relationship Id="rId14" Type="http://schemas.openxmlformats.org/officeDocument/2006/relationships/tags" Target="../tags/tag122.xml"/><Relationship Id="rId15" Type="http://schemas.openxmlformats.org/officeDocument/2006/relationships/tags" Target="../tags/tag123.xml"/><Relationship Id="rId16" Type="http://schemas.openxmlformats.org/officeDocument/2006/relationships/tags" Target="../tags/tag124.xml"/><Relationship Id="rId17" Type="http://schemas.openxmlformats.org/officeDocument/2006/relationships/tags" Target="../tags/tag125.xml"/><Relationship Id="rId18" Type="http://schemas.openxmlformats.org/officeDocument/2006/relationships/tags" Target="../tags/tag126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tags" Target="../tags/tag115.xml"/><Relationship Id="rId8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137.xml"/><Relationship Id="rId12" Type="http://schemas.openxmlformats.org/officeDocument/2006/relationships/tags" Target="../tags/tag138.xml"/><Relationship Id="rId13" Type="http://schemas.openxmlformats.org/officeDocument/2006/relationships/tags" Target="../tags/tag139.xml"/><Relationship Id="rId14" Type="http://schemas.openxmlformats.org/officeDocument/2006/relationships/tags" Target="../tags/tag140.xml"/><Relationship Id="rId15" Type="http://schemas.openxmlformats.org/officeDocument/2006/relationships/tags" Target="../tags/tag141.xml"/><Relationship Id="rId16" Type="http://schemas.openxmlformats.org/officeDocument/2006/relationships/tags" Target="../tags/tag142.xml"/><Relationship Id="rId17" Type="http://schemas.openxmlformats.org/officeDocument/2006/relationships/tags" Target="../tags/tag143.xml"/><Relationship Id="rId18" Type="http://schemas.openxmlformats.org/officeDocument/2006/relationships/tags" Target="../tags/tag144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tags" Target="../tags/tag129.xml"/><Relationship Id="rId4" Type="http://schemas.openxmlformats.org/officeDocument/2006/relationships/tags" Target="../tags/tag130.xml"/><Relationship Id="rId5" Type="http://schemas.openxmlformats.org/officeDocument/2006/relationships/tags" Target="../tags/tag131.xml"/><Relationship Id="rId6" Type="http://schemas.openxmlformats.org/officeDocument/2006/relationships/tags" Target="../tags/tag132.xml"/><Relationship Id="rId7" Type="http://schemas.openxmlformats.org/officeDocument/2006/relationships/tags" Target="../tags/tag133.xml"/><Relationship Id="rId8" Type="http://schemas.openxmlformats.org/officeDocument/2006/relationships/tags" Target="../tags/tag134.xml"/><Relationship Id="rId9" Type="http://schemas.openxmlformats.org/officeDocument/2006/relationships/tags" Target="../tags/tag135.xml"/><Relationship Id="rId10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tags" Target="../tags/tag154.xml"/><Relationship Id="rId11" Type="http://schemas.openxmlformats.org/officeDocument/2006/relationships/tags" Target="../tags/tag155.xml"/><Relationship Id="rId12" Type="http://schemas.openxmlformats.org/officeDocument/2006/relationships/tags" Target="../tags/tag156.xml"/><Relationship Id="rId13" Type="http://schemas.openxmlformats.org/officeDocument/2006/relationships/tags" Target="../tags/tag157.xml"/><Relationship Id="rId14" Type="http://schemas.openxmlformats.org/officeDocument/2006/relationships/tags" Target="../tags/tag158.xml"/><Relationship Id="rId15" Type="http://schemas.openxmlformats.org/officeDocument/2006/relationships/tags" Target="../tags/tag159.xml"/><Relationship Id="rId16" Type="http://schemas.openxmlformats.org/officeDocument/2006/relationships/tags" Target="../tags/tag160.xml"/><Relationship Id="rId17" Type="http://schemas.openxmlformats.org/officeDocument/2006/relationships/tags" Target="../tags/tag161.xml"/><Relationship Id="rId18" Type="http://schemas.openxmlformats.org/officeDocument/2006/relationships/tags" Target="../tags/tag162.xml"/><Relationship Id="rId19" Type="http://schemas.openxmlformats.org/officeDocument/2006/relationships/slideLayout" Target="../slideLayouts/slideLayout7.xml"/><Relationship Id="rId1" Type="http://schemas.openxmlformats.org/officeDocument/2006/relationships/tags" Target="../tags/tag145.xml"/><Relationship Id="rId2" Type="http://schemas.openxmlformats.org/officeDocument/2006/relationships/tags" Target="../tags/tag146.xml"/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tags" Target="../tags/tag150.xml"/><Relationship Id="rId7" Type="http://schemas.openxmlformats.org/officeDocument/2006/relationships/tags" Target="../tags/tag151.xml"/><Relationship Id="rId8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44899" y="2123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2" name="圖片 1" descr="speed-dating-back-jpg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45" y="0"/>
            <a:ext cx="4758054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083443"/>
            <a:ext cx="428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latin typeface="Apple Chancery"/>
                <a:cs typeface="Apple Chancery"/>
              </a:rPr>
              <a:t>Speed Dating Experiment</a:t>
            </a:r>
            <a:endParaRPr kumimoji="1" lang="zh-TW" altLang="en-US" sz="2800" b="1" dirty="0">
              <a:latin typeface="Apple Chancery"/>
              <a:cs typeface="Apple Chancery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9824" y="2817423"/>
            <a:ext cx="3757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i="1" dirty="0" smtClean="0">
                <a:latin typeface="Apple Chancery"/>
                <a:cs typeface="Apple Chancery"/>
              </a:rPr>
              <a:t>- How to win a dating partner?</a:t>
            </a:r>
            <a:endParaRPr kumimoji="1" lang="zh-TW" altLang="en-US" sz="2000" i="1" dirty="0">
              <a:latin typeface="Apple Chancery"/>
              <a:cs typeface="Apple Chancery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05979" y="4762155"/>
            <a:ext cx="2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pple Chancery"/>
                <a:cs typeface="Apple Chancery"/>
              </a:rPr>
              <a:t>Presenter:</a:t>
            </a:r>
          </a:p>
          <a:p>
            <a:r>
              <a:rPr kumimoji="1" lang="en-US" altLang="zh-TW" dirty="0">
                <a:latin typeface="Apple Chancery"/>
                <a:cs typeface="Apple Chancery"/>
              </a:rPr>
              <a:t>	</a:t>
            </a:r>
            <a:r>
              <a:rPr kumimoji="1" lang="en-US" altLang="zh-TW" dirty="0" smtClean="0">
                <a:latin typeface="Apple Chancery"/>
                <a:cs typeface="Apple Chancery"/>
              </a:rPr>
              <a:t>	David Dai</a:t>
            </a:r>
            <a:endParaRPr kumimoji="1" lang="zh-TW" altLang="en-US" dirty="0">
              <a:latin typeface="Apple Chancery"/>
              <a:cs typeface="Apple Chancery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2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圖片 5" descr="p_multi_q3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6098" cy="3384649"/>
          </a:xfrm>
          <a:prstGeom prst="rect">
            <a:avLst/>
          </a:prstGeom>
        </p:spPr>
      </p:pic>
      <p:pic>
        <p:nvPicPr>
          <p:cNvPr id="7" name="圖片 6" descr="p_multi_q4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8876"/>
            <a:ext cx="4419094" cy="333912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50204" y="85900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Q3. How do you think you measure up?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About even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About even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650204" y="4764861"/>
            <a:ext cx="449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Q4. Distribute the points that best reflects the actual importance of these attributes in your decisions?</a:t>
            </a:r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67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2" name="圖片 1" descr="p_phy_attr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04" y="1826601"/>
            <a:ext cx="4440286" cy="444028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</a:t>
            </a:r>
          </a:p>
          <a:p>
            <a:pPr lvl="1">
              <a:buSzPct val="70000"/>
            </a:pPr>
            <a:r>
              <a:rPr kumimoji="1" lang="en-US" altLang="zh-TW" dirty="0" smtClean="0"/>
              <a:t>Those rated high in physical attractiveness  have a higher mean score in liking degree from females than other groups.</a:t>
            </a:r>
          </a:p>
          <a:p>
            <a:pPr lvl="1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</a:p>
          <a:p>
            <a:pPr lvl="1">
              <a:buSzPct val="70000"/>
            </a:pPr>
            <a:r>
              <a:rPr kumimoji="1" lang="en-US" altLang="zh-TW" dirty="0" smtClean="0"/>
              <a:t>There is no distinct differences among different attractiveness group.</a:t>
            </a:r>
            <a:endParaRPr kumimoji="1"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63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9041" y="232260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5163" y="3026414"/>
            <a:ext cx="445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</a:t>
            </a: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dirty="0"/>
              <a:t>T</a:t>
            </a:r>
            <a:r>
              <a:rPr kumimoji="1" lang="en-US" altLang="zh-TW" dirty="0" smtClean="0"/>
              <a:t>he higher mean physical attractiveness scored by the partner, t</a:t>
            </a:r>
            <a:r>
              <a:rPr kumimoji="1" lang="en-US" altLang="zh-TW" dirty="0" smtClean="0"/>
              <a:t>he </a:t>
            </a:r>
            <a:r>
              <a:rPr kumimoji="1" lang="en-US" altLang="zh-TW" dirty="0"/>
              <a:t>more dates </a:t>
            </a:r>
            <a:r>
              <a:rPr kumimoji="1" lang="en-US" altLang="zh-TW" dirty="0" smtClean="0"/>
              <a:t>they would get.</a:t>
            </a:r>
            <a:endParaRPr kumimoji="1" lang="en-US" altLang="zh-TW" dirty="0" smtClean="0"/>
          </a:p>
          <a:p>
            <a:pPr lvl="2">
              <a:buSzPct val="70000"/>
            </a:pPr>
            <a:r>
              <a:rPr kumimoji="1" lang="en-US" altLang="zh-TW" dirty="0" smtClean="0"/>
              <a:t>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</a:t>
            </a:r>
            <a:endParaRPr kumimoji="1" lang="en-US" altLang="zh-TW" dirty="0">
              <a:sym typeface="Wingdings"/>
            </a:endParaRPr>
          </a:p>
          <a:p>
            <a:pPr marL="800100" lvl="1" indent="-342900">
              <a:buSzPct val="70000"/>
              <a:buFont typeface="+mj-lt"/>
              <a:buAutoNum type="alphaLcPeriod"/>
            </a:pPr>
            <a:r>
              <a:rPr kumimoji="1" lang="en-US" altLang="zh-TW" i="1" dirty="0" smtClean="0">
                <a:sym typeface="Wingdings"/>
              </a:rPr>
              <a:t>(same as above)</a:t>
            </a:r>
          </a:p>
          <a:p>
            <a:pPr lvl="1">
              <a:buSzPct val="70000"/>
            </a:pPr>
            <a:endParaRPr kumimoji="1" lang="en-US" altLang="zh-TW" dirty="0" smtClean="0">
              <a:sym typeface="Wingdings"/>
            </a:endParaRPr>
          </a:p>
        </p:txBody>
      </p:sp>
      <p:pic>
        <p:nvPicPr>
          <p:cNvPr id="6" name="圖片 5" descr="p_att_match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89" y="1804748"/>
            <a:ext cx="4631811" cy="4631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4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Summary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22119" y="1263519"/>
            <a:ext cx="8256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/>
              <a:t>Physical attractiveness is probably the most considered and valued attribute among </a:t>
            </a:r>
            <a:r>
              <a:rPr lang="en-US" altLang="zh-TW" dirty="0" smtClean="0"/>
              <a:t>these </a:t>
            </a:r>
            <a:r>
              <a:rPr lang="en-US" altLang="zh-TW" dirty="0"/>
              <a:t>six attributes: attractiveness, sincerity, intelligence, fun, ambition, and shared interests</a:t>
            </a:r>
            <a:r>
              <a:rPr lang="en-US" altLang="zh-TW" dirty="0" smtClean="0"/>
              <a:t>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dirty="0">
              <a:sym typeface="Wingding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28046" y="3495319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Limitations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15761" y="4110389"/>
            <a:ext cx="8262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l"/>
            </a:pPr>
            <a:r>
              <a:rPr lang="en-US" altLang="zh-TW" dirty="0" smtClean="0">
                <a:sym typeface="Wingdings"/>
              </a:rPr>
              <a:t>The data was collected from a small group of people, which might lose generality. 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 smtClean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The understandings of those 6 attributes varied by different individual, which might introduce inaccuracy and these scores could not reflect the true preference among people.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More surveys can be conducted to collect the chronological change in people’s preference on different attributes.</a:t>
            </a:r>
          </a:p>
          <a:p>
            <a:pPr marL="285750" indent="-285750">
              <a:buSzPct val="70000"/>
              <a:buFont typeface="Wingdings" charset="2"/>
              <a:buChar char="l"/>
            </a:pPr>
            <a:endParaRPr kumimoji="1" lang="en-US" altLang="zh-TW" sz="1600" dirty="0">
              <a:sym typeface="Wingdings"/>
            </a:endParaRP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sz="1600" dirty="0" smtClean="0">
                <a:sym typeface="Wingdings"/>
              </a:rPr>
              <a:t>Too much subjective manipulations were implemented by the presenter, which might lead to loss of information from key features.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1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03946" y="2983726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300" b="1" dirty="0" smtClean="0">
                <a:latin typeface="News Gothic MT"/>
                <a:cs typeface="News Gothic MT"/>
              </a:rPr>
              <a:t>Thank you very much! 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2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Outline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79" name="Content Placeholder 4"/>
          <p:cNvSpPr txBox="1">
            <a:spLocks/>
          </p:cNvSpPr>
          <p:nvPr/>
        </p:nvSpPr>
        <p:spPr>
          <a:xfrm>
            <a:off x="1155844" y="1213339"/>
            <a:ext cx="7344816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Introduction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Data background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/>
              <a:t>Features of the </a:t>
            </a:r>
            <a:r>
              <a:rPr lang="en-US" altLang="zh-TW" sz="1900" dirty="0" smtClean="0"/>
              <a:t>dataset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altLang="zh-TW" sz="1900" dirty="0" smtClean="0"/>
              <a:t>Research Question</a:t>
            </a:r>
            <a:endParaRPr lang="en-US" altLang="zh-TW" sz="1900" dirty="0"/>
          </a:p>
          <a:p>
            <a:pPr lvl="1">
              <a:buSzPct val="60000"/>
              <a:buFont typeface="Wingdings" charset="2"/>
              <a:buChar char="²"/>
            </a:pPr>
            <a:endParaRPr lang="en-US" sz="1900" i="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Exploratory </a:t>
            </a:r>
            <a:r>
              <a:rPr lang="en-US" sz="1900" dirty="0" smtClean="0"/>
              <a:t>data analysis</a:t>
            </a:r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lvl="1">
              <a:buSzPct val="60000"/>
              <a:buFont typeface="Wingdings" charset="2"/>
              <a:buChar char="²"/>
            </a:pPr>
            <a:endParaRPr lang="en-US" sz="1900" dirty="0" smtClean="0"/>
          </a:p>
          <a:p>
            <a:pPr marL="457200" indent="-457200">
              <a:buSzPct val="90000"/>
              <a:buFont typeface="+mj-lt"/>
              <a:buAutoNum type="arabicPeriod"/>
            </a:pPr>
            <a:r>
              <a:rPr lang="en-US" sz="1900" b="1" i="0" dirty="0" smtClean="0"/>
              <a:t>Conclusion</a:t>
            </a:r>
          </a:p>
          <a:p>
            <a:pPr lvl="1">
              <a:buSzPct val="60000"/>
              <a:buFont typeface="Wingdings" charset="2"/>
              <a:buChar char="²"/>
            </a:pPr>
            <a:r>
              <a:rPr lang="en-US" sz="1900" dirty="0" smtClean="0"/>
              <a:t>Summary &amp; Limitations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73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1" y="1269827"/>
            <a:ext cx="8733139" cy="56021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Data was gathered from participants in experimental speed dating events from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2002 – 2004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buSzPct val="8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 subjects were drawn from students in graduate and professional schools at </a:t>
            </a:r>
            <a:r>
              <a:rPr kumimoji="1" lang="en-US" altLang="zh-TW" sz="2000" i="1" dirty="0" smtClean="0">
                <a:solidFill>
                  <a:srgbClr val="000000"/>
                </a:solidFill>
                <a:latin typeface="Calibri"/>
                <a:cs typeface="Calibri"/>
              </a:rPr>
              <a:t>Columbia University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>
              <a:buSzPct val="7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At the end of their speed dating events, participants were asked if they would like to see their date again. </a:t>
            </a:r>
          </a:p>
          <a:p>
            <a:pPr>
              <a:buSzPct val="70000"/>
              <a:buFont typeface="Arial"/>
              <a:buChar char="•"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SzPct val="70000"/>
              <a:buFont typeface="Arial"/>
              <a:buChar char="•"/>
            </a:pPr>
            <a:r>
              <a:rPr kumimoji="1" lang="en-US" altLang="zh-TW" sz="2000" dirty="0">
                <a:solidFill>
                  <a:srgbClr val="000000"/>
                </a:solidFill>
                <a:cs typeface="Calibri"/>
              </a:rPr>
              <a:t>The dataset includes questionnaire data gathered from participants at different points in the process. </a:t>
            </a: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They were also asked to rate their date on </a:t>
            </a:r>
            <a:r>
              <a:rPr kumimoji="1" lang="en-US" altLang="zh-TW" sz="2000" i="1" u="sng" dirty="0" smtClean="0">
                <a:solidFill>
                  <a:srgbClr val="FF0000"/>
                </a:solidFill>
                <a:latin typeface="Calibri"/>
                <a:cs typeface="Calibri"/>
              </a:rPr>
              <a:t>six</a:t>
            </a:r>
            <a:r>
              <a:rPr kumimoji="1" lang="en-US" altLang="zh-TW"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kumimoji="1" lang="en-US" altLang="zh-TW" sz="2000" dirty="0" smtClean="0">
                <a:solidFill>
                  <a:srgbClr val="000000"/>
                </a:solidFill>
                <a:latin typeface="Calibri"/>
                <a:cs typeface="Calibri"/>
              </a:rPr>
              <a:t>attributes: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Attractiveness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Sincerity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Intelligence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Fun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Ambition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kumimoji="1" lang="en-US" altLang="zh-TW" sz="1800" dirty="0" smtClean="0">
                <a:solidFill>
                  <a:srgbClr val="000000"/>
                </a:solidFill>
                <a:latin typeface="Calibri"/>
                <a:cs typeface="Calibri"/>
              </a:rPr>
              <a:t>Shared Interest</a:t>
            </a:r>
          </a:p>
          <a:p>
            <a:pPr marL="0" indent="0"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59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Background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514550" y="1441696"/>
            <a:ext cx="8440062" cy="26499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SzPct val="70000"/>
              <a:buFont typeface="Wingdings" charset="2"/>
              <a:buChar char="n"/>
            </a:pPr>
            <a:r>
              <a:rPr lang="en-US" altLang="zh-CN" b="1" i="0" dirty="0" smtClean="0">
                <a:latin typeface="Calibri"/>
                <a:cs typeface="Calibri"/>
              </a:rPr>
              <a:t>Source: </a:t>
            </a:r>
          </a:p>
          <a:p>
            <a:pPr marL="0" indent="0">
              <a:buSzPct val="70000"/>
            </a:pPr>
            <a:r>
              <a:rPr lang="en-US" i="0" dirty="0" smtClean="0">
                <a:latin typeface="Calibri"/>
                <a:cs typeface="Calibri"/>
              </a:rPr>
              <a:t>The data </a:t>
            </a:r>
            <a:r>
              <a:rPr lang="en-US" i="0" dirty="0" smtClean="0">
                <a:latin typeface="Calibri"/>
                <a:cs typeface="Calibri"/>
              </a:rPr>
              <a:t>compiled by Columbia Business School and can be accessed on </a:t>
            </a:r>
            <a:r>
              <a:rPr lang="en-US" i="0" dirty="0" err="1" smtClean="0">
                <a:latin typeface="Calibri"/>
                <a:cs typeface="Calibri"/>
              </a:rPr>
              <a:t>Kaggle.com</a:t>
            </a:r>
            <a:r>
              <a:rPr lang="en-US" i="0" dirty="0" smtClean="0">
                <a:latin typeface="Calibri"/>
                <a:cs typeface="Calibri"/>
              </a:rPr>
              <a:t>.</a:t>
            </a:r>
            <a:endParaRPr lang="en-US" i="0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endParaRPr lang="en-US" i="0" dirty="0" smtClean="0"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</a:p>
          <a:p>
            <a:pPr marL="0" indent="0">
              <a:buSzPct val="70000"/>
            </a:pP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The dataset has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195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kumimoji="1" lang="en-US" altLang="zh-CN" dirty="0">
                <a:solidFill>
                  <a:srgbClr val="000000"/>
                </a:solidFill>
                <a:latin typeface="Calibri"/>
                <a:cs typeface="Calibri"/>
              </a:rPr>
              <a:t>, corresponding to </a:t>
            </a:r>
            <a:r>
              <a:rPr kumimoji="1"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8378 speed dating pairs from 551 participants in a total of 21 dating events. </a:t>
            </a:r>
            <a:endParaRPr lang="en-US" altLang="zh-TW" dirty="0">
              <a:latin typeface="Calibri"/>
              <a:cs typeface="Calibri"/>
            </a:endParaRPr>
          </a:p>
          <a:p>
            <a:pPr marL="457200" lvl="1" indent="0">
              <a:buSzPct val="70000"/>
            </a:pPr>
            <a:endParaRPr lang="en-US" dirty="0" smtClean="0">
              <a:latin typeface="Calibri"/>
              <a:cs typeface="Calibri"/>
            </a:endParaRPr>
          </a:p>
          <a:p>
            <a:pPr marL="0" indent="0">
              <a:buSzPct val="70000"/>
            </a:pPr>
            <a:r>
              <a:rPr kumimoji="1" lang="en-US" altLang="zh-TW" dirty="0" smtClean="0">
                <a:solidFill>
                  <a:srgbClr val="000000"/>
                </a:solidFill>
                <a:latin typeface="Calibri"/>
                <a:cs typeface="Calibri"/>
              </a:rPr>
              <a:t>                </a:t>
            </a: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SzPct val="70000"/>
              <a:buFont typeface="Wingdings" charset="2"/>
              <a:buChar char="n"/>
            </a:pPr>
            <a:endParaRPr kumimoji="1" lang="en-US" altLang="zh-TW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8633" y="4173707"/>
            <a:ext cx="8555275" cy="2400657"/>
          </a:xfrm>
          <a:prstGeom prst="rect">
            <a:avLst/>
          </a:prstGeom>
          <a:solidFill>
            <a:srgbClr val="F7DAE3"/>
          </a:solidFill>
          <a:ln>
            <a:solidFill>
              <a:schemeClr val="accent1">
                <a:alpha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SzPct val="70000"/>
              <a:buFont typeface="Wingdings" charset="2"/>
              <a:buChar char="n"/>
            </a:pPr>
            <a:r>
              <a:rPr kumimoji="1" lang="en-US" altLang="zh-TW" sz="2200" b="1" dirty="0">
                <a:solidFill>
                  <a:srgbClr val="FF0000"/>
                </a:solidFill>
                <a:cs typeface="Calibri"/>
              </a:rPr>
              <a:t>Aim</a:t>
            </a:r>
          </a:p>
          <a:p>
            <a:pPr>
              <a:buSzPct val="70000"/>
            </a:pPr>
            <a:r>
              <a:rPr kumimoji="1" lang="en-US" altLang="zh-TW" sz="2200" dirty="0">
                <a:solidFill>
                  <a:srgbClr val="000000"/>
                </a:solidFill>
                <a:cs typeface="Calibri"/>
              </a:rPr>
              <a:t>The aim for the analysis is </a:t>
            </a:r>
            <a:r>
              <a:rPr kumimoji="1" lang="en-US" altLang="zh-CN" sz="2200" dirty="0">
                <a:solidFill>
                  <a:srgbClr val="000000"/>
                </a:solidFill>
                <a:cs typeface="Calibri"/>
              </a:rPr>
              <a:t>use exploratory data analysis strategies to extract information from our dataset</a:t>
            </a:r>
            <a:r>
              <a:rPr kumimoji="1" lang="en-US" altLang="zh-CN" sz="2200" dirty="0" smtClean="0">
                <a:solidFill>
                  <a:srgbClr val="000000"/>
                </a:solidFill>
                <a:cs typeface="Calibri"/>
              </a:rPr>
              <a:t>:</a:t>
            </a:r>
          </a:p>
          <a:p>
            <a:pPr>
              <a:buSzPct val="70000"/>
            </a:pPr>
            <a:endParaRPr kumimoji="1" lang="en-US" altLang="zh-CN" sz="2200" dirty="0">
              <a:solidFill>
                <a:srgbClr val="000000"/>
              </a:solidFill>
              <a:cs typeface="Calibri"/>
            </a:endParaRP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000" i="1" dirty="0" smtClean="0">
                <a:solidFill>
                  <a:srgbClr val="000000"/>
                </a:solidFill>
                <a:cs typeface="Calibri"/>
              </a:rPr>
              <a:t>male/female </a:t>
            </a: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partner?</a:t>
            </a:r>
          </a:p>
          <a:p>
            <a:pPr marL="857250" lvl="1" indent="-457200">
              <a:buSzPct val="70000"/>
              <a:buFont typeface="+mj-lt"/>
              <a:buAutoNum type="alphaLcPeriod"/>
            </a:pPr>
            <a:r>
              <a:rPr kumimoji="1" lang="en-US" altLang="zh-TW" sz="2000" i="1" dirty="0">
                <a:solidFill>
                  <a:srgbClr val="000000"/>
                </a:solidFill>
                <a:cs typeface="Calibri"/>
              </a:rPr>
              <a:t>Will being physically attractive help you get more dates?</a:t>
            </a:r>
          </a:p>
          <a:p>
            <a:endParaRPr kumimoji="1" lang="zh-TW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7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Dataset</a:t>
            </a:r>
            <a:r>
              <a:rPr kumimoji="1" lang="en-US" altLang="zh-TW" sz="3300" b="1" dirty="0" smtClean="0"/>
              <a:t> </a:t>
            </a:r>
            <a:r>
              <a:rPr kumimoji="1" lang="en-US" altLang="zh-CN" sz="3300" b="1" dirty="0" smtClean="0"/>
              <a:t>Structure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410860" y="1166216"/>
            <a:ext cx="8733139" cy="569178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zh-TW" sz="20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4525"/>
              </p:ext>
            </p:extLst>
          </p:nvPr>
        </p:nvGraphicFramePr>
        <p:xfrm>
          <a:off x="552881" y="1307172"/>
          <a:ext cx="4134684" cy="34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1"/>
                <a:gridCol w="1033671"/>
                <a:gridCol w="1033671"/>
                <a:gridCol w="1033671"/>
              </a:tblGrid>
              <a:tr h="37547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Survey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Survey 3.</a:t>
                      </a:r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1.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 var.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</a:t>
                      </a:r>
                      <a:r>
                        <a:rPr lang="en-US" altLang="zh-TW" baseline="0" dirty="0" smtClean="0"/>
                        <a:t> 2.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3.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4.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5.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5162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Question 6.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N/A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 var.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87346"/>
              </p:ext>
            </p:extLst>
          </p:nvPr>
        </p:nvGraphicFramePr>
        <p:xfrm>
          <a:off x="5034997" y="1307172"/>
          <a:ext cx="3891900" cy="34733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5950"/>
                <a:gridCol w="1945950"/>
              </a:tblGrid>
              <a:tr h="34121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Var.</a:t>
                      </a:r>
                      <a:r>
                        <a:rPr lang="en-US" altLang="zh-TW" baseline="0" dirty="0" smtClean="0"/>
                        <a:t> Without Repetition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Unique Personal</a:t>
                      </a:r>
                      <a:r>
                        <a:rPr lang="en-US" altLang="zh-TW" baseline="0" dirty="0" smtClean="0"/>
                        <a:t> Info.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 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On Scorecard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7743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Scorecard</a:t>
                      </a:r>
                      <a:r>
                        <a:rPr lang="en-US" altLang="zh-TW" baseline="0" dirty="0" smtClean="0"/>
                        <a:t> (filled by partners)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 </a:t>
                      </a:r>
                      <a:r>
                        <a:rPr lang="en-US" altLang="zh-TW" dirty="0" smtClean="0"/>
                        <a:t>var.</a:t>
                      </a:r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Var. Of Sports</a:t>
                      </a:r>
                      <a:endParaRPr lang="zh-TW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578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Sport activities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 var.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95232" y="4929917"/>
            <a:ext cx="705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i="1" dirty="0" smtClean="0"/>
              <a:t>NOTE:  11 variables were removed because of duplicate survey questions.</a:t>
            </a:r>
            <a:endParaRPr kumimoji="1" lang="zh-TW" alt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7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06039" y="3141915"/>
            <a:ext cx="2944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31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0" y="1176455"/>
            <a:ext cx="9144001" cy="121380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>
                <a:solidFill>
                  <a:srgbClr val="000000"/>
                </a:solidFill>
                <a:cs typeface="Calibri"/>
              </a:rPr>
              <a:t>What are the most/least desirable attributes in a </a:t>
            </a: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male/female partner?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83759" y="6125048"/>
            <a:ext cx="786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For Male 		 </a:t>
            </a:r>
            <a:r>
              <a:rPr kumimoji="1" lang="en-US" altLang="zh-TW" dirty="0" smtClean="0">
                <a:sym typeface="Wingdings"/>
              </a:rPr>
              <a:t>	Partner Being Physical Attractive</a:t>
            </a:r>
          </a:p>
          <a:p>
            <a:r>
              <a:rPr kumimoji="1" lang="en-US" altLang="zh-TW" dirty="0" smtClean="0">
                <a:sym typeface="Wingdings"/>
              </a:rPr>
              <a:t>For Female	 	Partner Being Ambitious </a:t>
            </a:r>
            <a:endParaRPr kumimoji="1" lang="zh-TW" altLang="en-US" dirty="0"/>
          </a:p>
        </p:txBody>
      </p:sp>
      <p:pic>
        <p:nvPicPr>
          <p:cNvPr id="9" name="圖片 8" descr="p_p1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56" y="1913666"/>
            <a:ext cx="8343597" cy="417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216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6764" y="396847"/>
            <a:ext cx="555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300" b="1" dirty="0" smtClean="0">
                <a:latin typeface="News Gothic MT"/>
                <a:cs typeface="News Gothic MT"/>
              </a:rPr>
              <a:t>Data Analysis</a:t>
            </a:r>
            <a:endParaRPr kumimoji="1" lang="zh-TW" altLang="en-US" sz="3300" b="1" dirty="0">
              <a:latin typeface="Calibri"/>
              <a:cs typeface="Calibri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6455" y="1309592"/>
            <a:ext cx="6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內容版面配置區 2"/>
          <p:cNvSpPr txBox="1">
            <a:spLocks/>
          </p:cNvSpPr>
          <p:nvPr/>
        </p:nvSpPr>
        <p:spPr>
          <a:xfrm>
            <a:off x="-1" y="1549933"/>
            <a:ext cx="9144001" cy="59756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SzPct val="70000"/>
              <a:buFont typeface="Wingdings" charset="2"/>
              <a:buChar char="n"/>
            </a:pPr>
            <a:r>
              <a:rPr kumimoji="1" lang="en-US" altLang="zh-TW" sz="2800" dirty="0" smtClean="0">
                <a:solidFill>
                  <a:srgbClr val="000000"/>
                </a:solidFill>
                <a:cs typeface="Calibri"/>
              </a:rPr>
              <a:t>Take a look at the result of surveys for more information 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sz="2200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sz="22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282237" y="2405862"/>
            <a:ext cx="8661112" cy="428013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SzPct val="70000"/>
              <a:buNone/>
            </a:pPr>
            <a:r>
              <a:rPr kumimoji="1" lang="en-US" altLang="zh-TW" b="1" i="1" u="sng" dirty="0" smtClean="0">
                <a:solidFill>
                  <a:srgbClr val="FFFFFF"/>
                </a:solidFill>
                <a:cs typeface="Calibri"/>
              </a:rPr>
              <a:t>NOTE: </a:t>
            </a:r>
          </a:p>
          <a:p>
            <a:pPr marL="400050" lvl="1" indent="0">
              <a:buSzPct val="70000"/>
              <a:buNone/>
            </a:pPr>
            <a:endParaRPr kumimoji="1" lang="en-US" altLang="zh-TW" b="1" i="1" u="sng" dirty="0" smtClean="0">
              <a:solidFill>
                <a:srgbClr val="FFFFFF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3 different surveys were made to collect information </a:t>
            </a: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from participants at different points in the 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process</a:t>
            </a:r>
            <a:r>
              <a:rPr kumimoji="1" lang="zh-CN" altLang="en-US" i="1" dirty="0" smtClean="0">
                <a:solidFill>
                  <a:srgbClr val="000000"/>
                </a:solidFill>
                <a:cs typeface="Calibri"/>
              </a:rPr>
              <a:t>：</a:t>
            </a: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u="sng" dirty="0" smtClean="0">
                <a:solidFill>
                  <a:srgbClr val="000000"/>
                </a:solidFill>
                <a:cs typeface="Calibri"/>
              </a:rPr>
              <a:t>Survey 1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.: Filled out before the speed dating event.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	* containing original score on the preference of the 6 attributes.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u="sng" dirty="0" smtClean="0">
                <a:solidFill>
                  <a:srgbClr val="000000"/>
                </a:solidFill>
                <a:cs typeface="Calibri"/>
              </a:rPr>
              <a:t>Survey 2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.: Filled out the day after participating in the event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u="sng" dirty="0" smtClean="0">
                <a:solidFill>
                  <a:srgbClr val="000000"/>
                </a:solidFill>
                <a:cs typeface="Calibri"/>
              </a:rPr>
              <a:t>Survey 3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.: Filled out 3-4 weeks after they had been sent their matches.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>
                <a:solidFill>
                  <a:srgbClr val="000000"/>
                </a:solidFill>
                <a:cs typeface="Calibri"/>
              </a:rPr>
              <a:t>	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	</a:t>
            </a:r>
          </a:p>
          <a:p>
            <a:pPr marL="400050" lvl="1" indent="0">
              <a:buSzPct val="70000"/>
              <a:buNone/>
            </a:pP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 </a:t>
            </a:r>
          </a:p>
          <a:p>
            <a:pPr marL="400050" lvl="1" indent="0">
              <a:buSzPct val="70000"/>
              <a:buNone/>
            </a:pPr>
            <a:r>
              <a:rPr kumimoji="1" lang="zh-CN" altLang="en-US" sz="1600" b="1" i="1" dirty="0" smtClean="0">
                <a:solidFill>
                  <a:srgbClr val="000000"/>
                </a:solidFill>
                <a:cs typeface="Calibri"/>
              </a:rPr>
              <a:t>** </a:t>
            </a:r>
            <a:r>
              <a:rPr kumimoji="1" lang="en-US" altLang="zh-TW" i="1" dirty="0" smtClean="0">
                <a:solidFill>
                  <a:srgbClr val="000000"/>
                </a:solidFill>
                <a:cs typeface="Calibri"/>
              </a:rPr>
              <a:t>All attribute-related variables were normalized so that the number for these variables can reflect weight (percentage) among all attributes measured in the same question.</a:t>
            </a: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400050" lvl="1" indent="0">
              <a:buSzPct val="70000"/>
              <a:buNone/>
            </a:pPr>
            <a:endParaRPr kumimoji="1" lang="en-US" altLang="zh-TW" i="1" dirty="0" smtClean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  <a:p>
            <a:pPr marL="742950" lvl="1" indent="-342900">
              <a:buSzPct val="70000"/>
              <a:buFont typeface="Wingdings" charset="2"/>
              <a:buChar char="n"/>
            </a:pPr>
            <a:endParaRPr kumimoji="1" lang="en-US" altLang="zh-TW" i="1" dirty="0">
              <a:solidFill>
                <a:srgbClr val="000000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92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40000"/>
                <a:lumOff val="60000"/>
              </a:schemeClr>
            </a:gs>
            <a:gs pos="30000">
              <a:schemeClr val="accent6">
                <a:lumMod val="60000"/>
                <a:lumOff val="40000"/>
              </a:schemeClr>
            </a:gs>
            <a:gs pos="49000">
              <a:schemeClr val="accent6">
                <a:lumMod val="40000"/>
                <a:lumOff val="60000"/>
              </a:schemeClr>
            </a:gs>
            <a:gs pos="72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5" name="Straight Connector 7864" hidden="1"/>
          <p:cNvCxnSpPr/>
          <p:nvPr>
            <p:custDataLst>
              <p:tags r:id="rId2"/>
            </p:custDataLst>
          </p:nvPr>
        </p:nvCxnSpPr>
        <p:spPr>
          <a:xfrm>
            <a:off x="3677048" y="171450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0" name="Straight Connector 7849" hidden="1"/>
          <p:cNvCxnSpPr/>
          <p:nvPr>
            <p:custDataLst>
              <p:tags r:id="rId3"/>
            </p:custDataLst>
          </p:nvPr>
        </p:nvCxnSpPr>
        <p:spPr>
          <a:xfrm flipV="1">
            <a:off x="4204887" y="2473960"/>
            <a:ext cx="0" cy="266954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8" name="Straight Connector 7847" hidden="1"/>
          <p:cNvCxnSpPr/>
          <p:nvPr>
            <p:custDataLst>
              <p:tags r:id="rId4"/>
            </p:custDataLst>
          </p:nvPr>
        </p:nvCxnSpPr>
        <p:spPr>
          <a:xfrm>
            <a:off x="6214507" y="233426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1" name="Straight Connector 7830" hidden="1"/>
          <p:cNvCxnSpPr/>
          <p:nvPr>
            <p:custDataLst>
              <p:tags r:id="rId5"/>
            </p:custDataLst>
          </p:nvPr>
        </p:nvCxnSpPr>
        <p:spPr>
          <a:xfrm>
            <a:off x="5148038" y="295402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8" name="Straight Connector 7817" hidden="1"/>
          <p:cNvCxnSpPr/>
          <p:nvPr>
            <p:custDataLst>
              <p:tags r:id="rId6"/>
            </p:custDataLst>
          </p:nvPr>
        </p:nvCxnSpPr>
        <p:spPr>
          <a:xfrm flipV="1">
            <a:off x="6741077" y="3573780"/>
            <a:ext cx="0" cy="1569720"/>
          </a:xfrm>
          <a:prstGeom prst="line">
            <a:avLst/>
          </a:prstGeom>
          <a:ln w="127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4" name="Straight Connector 7813" hidden="1"/>
          <p:cNvCxnSpPr/>
          <p:nvPr>
            <p:custDataLst>
              <p:tags r:id="rId7"/>
            </p:custDataLst>
          </p:nvPr>
        </p:nvCxnSpPr>
        <p:spPr>
          <a:xfrm>
            <a:off x="6600641" y="357378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7" name="Straight Connector 7796" hidden="1"/>
          <p:cNvCxnSpPr/>
          <p:nvPr>
            <p:custDataLst>
              <p:tags r:id="rId8"/>
            </p:custDataLst>
          </p:nvPr>
        </p:nvCxnSpPr>
        <p:spPr>
          <a:xfrm>
            <a:off x="6986777" y="4193540"/>
            <a:ext cx="0" cy="0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" name="Straight Connector 7782" hidden="1"/>
          <p:cNvCxnSpPr/>
          <p:nvPr>
            <p:custDataLst>
              <p:tags r:id="rId9"/>
            </p:custDataLst>
          </p:nvPr>
        </p:nvCxnSpPr>
        <p:spPr>
          <a:xfrm>
            <a:off x="2181639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4" name="Straight Connector 7773" hidden="1"/>
          <p:cNvCxnSpPr/>
          <p:nvPr>
            <p:custDataLst>
              <p:tags r:id="rId10"/>
            </p:custDataLst>
          </p:nvPr>
        </p:nvCxnSpPr>
        <p:spPr>
          <a:xfrm>
            <a:off x="3762955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5" name="Straight Connector 7764" hidden="1"/>
          <p:cNvCxnSpPr/>
          <p:nvPr>
            <p:custDataLst>
              <p:tags r:id="rId11"/>
            </p:custDataLst>
          </p:nvPr>
        </p:nvCxnSpPr>
        <p:spPr>
          <a:xfrm>
            <a:off x="5050072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6" name="Straight Connector 7755" hidden="1"/>
          <p:cNvCxnSpPr/>
          <p:nvPr>
            <p:custDataLst>
              <p:tags r:id="rId12"/>
            </p:custDataLst>
          </p:nvPr>
        </p:nvCxnSpPr>
        <p:spPr>
          <a:xfrm>
            <a:off x="6337190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7" name="Straight Connector 7746" hidden="1"/>
          <p:cNvCxnSpPr/>
          <p:nvPr>
            <p:custDataLst>
              <p:tags r:id="rId13"/>
            </p:custDataLst>
          </p:nvPr>
        </p:nvCxnSpPr>
        <p:spPr>
          <a:xfrm>
            <a:off x="7808181" y="5842000"/>
            <a:ext cx="0" cy="25400"/>
          </a:xfrm>
          <a:prstGeom prst="line">
            <a:avLst/>
          </a:prstGeom>
          <a:ln w="15875" cap="flat" cmpd="sng" algn="ctr">
            <a:solidFill>
              <a:schemeClr val="accent4">
                <a:alpha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" name="TextBox 7788" hidden="1"/>
          <p:cNvSpPr txBox="1"/>
          <p:nvPr>
            <p:custDataLst>
              <p:tags r:id="rId14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06" name="TextBox 7805" hidden="1"/>
          <p:cNvSpPr txBox="1"/>
          <p:nvPr>
            <p:custDataLst>
              <p:tags r:id="rId15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23" name="TextBox 7822" hidden="1"/>
          <p:cNvSpPr txBox="1"/>
          <p:nvPr>
            <p:custDataLst>
              <p:tags r:id="rId16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40" name="TextBox 7839" hidden="1"/>
          <p:cNvSpPr txBox="1"/>
          <p:nvPr>
            <p:custDataLst>
              <p:tags r:id="rId17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sp>
        <p:nvSpPr>
          <p:cNvPr id="7857" name="TextBox 7856" hidden="1"/>
          <p:cNvSpPr txBox="1"/>
          <p:nvPr>
            <p:custDataLst>
              <p:tags r:id="rId18"/>
            </p:custDataLst>
          </p:nvPr>
        </p:nvSpPr>
        <p:spPr>
          <a:xfrm>
            <a:off x="12700" y="12700"/>
            <a:ext cx="65" cy="21544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400">
              <a:solidFill>
                <a:srgbClr val="17406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圖片 1" descr="p_multi_q1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407422" cy="3361307"/>
          </a:xfrm>
          <a:prstGeom prst="rect">
            <a:avLst/>
          </a:prstGeom>
        </p:spPr>
      </p:pic>
      <p:pic>
        <p:nvPicPr>
          <p:cNvPr id="3" name="圖片 2" descr="p_multi_q2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019"/>
            <a:ext cx="4400418" cy="337998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72213" y="859001"/>
            <a:ext cx="37798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Q1. What you look for in the opposite sex?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Balanced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53251" y="242761"/>
            <a:ext cx="259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/>
              <a:t>Observations</a:t>
            </a:r>
            <a:endParaRPr kumimoji="1" lang="zh-TW" altLang="en-US" sz="24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72212" y="4578121"/>
            <a:ext cx="3671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Q2. What do you think the opposite sex looks for in a date?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/>
              <a:t>Males                 </a:t>
            </a:r>
            <a:r>
              <a:rPr kumimoji="1" lang="en-US" altLang="zh-TW" dirty="0" smtClean="0">
                <a:sym typeface="Wingdings"/>
              </a:rPr>
              <a:t>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</a:p>
          <a:p>
            <a:pPr marL="285750" indent="-285750">
              <a:buSzPct val="70000"/>
              <a:buFont typeface="Wingdings" charset="2"/>
              <a:buChar char="l"/>
            </a:pPr>
            <a:r>
              <a:rPr kumimoji="1" lang="en-US" altLang="zh-TW" dirty="0" smtClean="0">
                <a:sym typeface="Wingdings"/>
              </a:rPr>
              <a:t>Females                      </a:t>
            </a:r>
            <a:r>
              <a:rPr kumimoji="1" lang="en-US" altLang="zh-TW" dirty="0" err="1" smtClean="0">
                <a:sym typeface="Wingdings"/>
              </a:rPr>
              <a:t>Phy</a:t>
            </a:r>
            <a:r>
              <a:rPr kumimoji="1" lang="en-US" altLang="zh-TW" dirty="0" smtClean="0">
                <a:sym typeface="Wingdings"/>
              </a:rPr>
              <a:t>. Attractiveness</a:t>
            </a:r>
            <a:endParaRPr kumimoji="1" lang="en-US" altLang="zh-TW" dirty="0" smtClean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16186" y="0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19958" y="3494017"/>
            <a:ext cx="716117" cy="3363983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32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JiNTMyMzQ3LTZiNzctNDU1YS05Nzg5LTI5ZWJiNzk0YTE5YiIsIlRpdGxlU2hhcGVOYW1lIjoiVGV4dEJveCA3NzQyIiwiRGF0ZVNoYXBlTmFtZSI6IlRleHRCb3ggNzc0NCIsIk1hcmtlclNoYXBlTmFtZSI6IkNoZXZyb24gNzczOSIsIkNvbm5lY3RvclNoYXBlTmFtZSI6IlN0cmFpZ2h0IENvbm5lY3RvciA3NzQ2In0seyJNaWxlc3RvbmVJZCI6ImQ2YmU1ZWY0LTI5MTEtNDU5ZC04NmZiLTAyMmQyOTAxODU4OCIsIlRpdGxlU2hhcGVOYW1lIjoiVGV4dEJveCA3NzUxIiwiRGF0ZVNoYXBlTmFtZSI6IlRleHRCb3ggNzc1MyIsIk1hcmtlclNoYXBlTmFtZSI6IkNoZXZyb24gNzc0OCIsIkNvbm5lY3RvclNoYXBlTmFtZSI6IlN0cmFpZ2h0IENvbm5lY3RvciA3NzU1In0seyJNaWxlc3RvbmVJZCI6IjY0NGFiOWY3LTA0MTAtNDRmMC05MGE0LTYzMzNjMDRkZjAzOCIsIlRpdGxlU2hhcGVOYW1lIjoiVGV4dEJveCA3NzYwIiwiRGF0ZVNoYXBlTmFtZSI6IlRleHRCb3ggNzc2MiIsIk1hcmtlclNoYXBlTmFtZSI6IkNoZXZyb24gNzc1NyIsIkNvbm5lY3RvclNoYXBlTmFtZSI6IlN0cmFpZ2h0IENvbm5lY3RvciA3NzY0In0seyJNaWxlc3RvbmVJZCI6ImRiYzBjNDRhLTZmYmEtNDg1YS05ODI4LWMzZWU3Y2Q1YzZlZiIsIlRpdGxlU2hhcGVOYW1lIjoiVGV4dEJveCA3NzY5IiwiRGF0ZVNoYXBlTmFtZSI6IlRleHRCb3ggNzc3MSIsIk1hcmtlclNoYXBlTmFtZSI6IkNoZXZyb24gNzc2NiIsIkNvbm5lY3RvclNoYXBlTmFtZSI6IlN0cmFpZ2h0IENvbm5lY3RvciA3NzczIn0seyJNaWxlc3RvbmVJZCI6IjRiZGQ2MDZmLTA4MTAtNDg2ZC1iMDQzLTkwOThlNTQ5YjZhZSIsIlRpdGxlU2hhcGVOYW1lIjoiVGV4dEJveCA3Nzc4IiwiRGF0ZVNoYXBlTmFtZSI6IlRleHRCb3ggNzc4MCIsIk1hcmtlclNoYXBlTmFtZSI6IkNoZXZyb24gNzc3NSIsIkNvbm5lY3RvclNoYXBlTmFtZSI6IlN0cmFpZ2h0IENvbm5lY3RvciA3NzgyIn1dLCJUYXNrcyI6W3siVGFza0lkIjoiNmQ0ODNiZmQtZDNmZS00NzI5LWFlZTAtOGNjMTk4MTQ2NzhkIiwiVGl0bGVTaGFwZU5hbWUiOiJUZXh0Qm94IDc3OTMiLCJEdXJhdGlvblRleHRTaGFwZU5hbWUiOm51bGwsIlNlZ21lbnRTaGFwZU5hbWUiOiJDaGV2cm9uIDc3OTEiLCJWZXJ0aWNhbExlZnRDb25uZWN0b3JTaGFwZU5hbWUiOiJTdHJhaWdodCBDb25uZWN0b3IgNzc5OCIsIlZlcnRpY2FsUmlnaHRDb25uZWN0b3JTaGFwZU5hbWUiOiJTdHJhaWdodCBDb25uZWN0b3IgNzgwMCIsIkhvcml6b250YWxDb25uZWN0b3JTaGFwZU5hbWUiOiJTdHJhaWdodCBDb25uZWN0b3IgNzc5NiIsIkxlZnREYXRlU2hhcGVOYW1lIjoiVGV4dEJveCA3Nzg2IiwiUmlnaHREYXRlU2hhcGVOYW1lIjoiVGV4dEJveCA3Nzg4In0seyJUYXNrSWQiOiJkZmVmOGU1Ny0yMWVmLTRlMjgtOTk0Yy01NTE1MjU4OGViODEiLCJUaXRsZVNoYXBlTmFtZSI6IlRleHRCb3ggNzgxMCIsIkR1cmF0aW9uVGV4dFNoYXBlTmFtZSI6bnVsbCwiU2VnbWVudFNoYXBlTmFtZSI6IkNoZXZyb24gNzgwOCIsIlZlcnRpY2FsTGVmdENvbm5lY3RvclNoYXBlTmFtZSI6IlN0cmFpZ2h0IENvbm5lY3RvciA3ODE1IiwiVmVydGljYWxSaWdodENvbm5lY3RvclNoYXBlTmFtZSI6IlN0cmFpZ2h0IENvbm5lY3RvciA3ODE3IiwiSG9yaXpvbnRhbENvbm5lY3RvclNoYXBlTmFtZSI6IlN0cmFpZ2h0IENvbm5lY3RvciA3ODEzIiwiTGVmdERhdGVTaGFwZU5hbWUiOiJUZXh0Qm94IDc4MDMiLCJSaWdodERhdGVTaGFwZU5hbWUiOiJUZXh0Qm94IDc4MDUifSx7IlRhc2tJZCI6ImZiNGYxZGYzLWQzY2YtNGQwMy1iY2JmLTgzMDYwYzliODY1MiIsIlRpdGxlU2hhcGVOYW1lIjoiVGV4dEJveCA3ODI3IiwiRHVyYXRpb25UZXh0U2hhcGVOYW1lIjpudWxsLCJTZWdtZW50U2hhcGVOYW1lIjoiQ2hldnJvbiA3ODI1IiwiVmVydGljYWxMZWZ0Q29ubmVjdG9yU2hhcGVOYW1lIjoiU3RyYWlnaHQgQ29ubmVjdG9yIDc4MzIiLCJWZXJ0aWNhbFJpZ2h0Q29ubmVjdG9yU2hhcGVOYW1lIjoiU3RyYWlnaHQgQ29ubmVjdG9yIDc4MzQiLCJIb3Jpem9udGFsQ29ubmVjdG9yU2hhcGVOYW1lIjoiU3RyYWlnaHQgQ29ubmVjdG9yIDc4MzAiLCJMZWZ0RGF0ZVNoYXBlTmFtZSI6IlRleHRCb3ggNzgyMCIsIlJpZ2h0RGF0ZVNoYXBlTmFtZSI6IlRleHRCb3ggNzgyMiJ9LHsiVGFza0lkIjoiZmYwNjMyODYtY2IwNC00MTViLTg1NzItMGM3M2QxNjI2NDk1IiwiVGl0bGVTaGFwZU5hbWUiOiJUZXh0Qm94IDc4NDQiLCJEdXJhdGlvblRleHRTaGFwZU5hbWUiOm51bGwsIlNlZ21lbnRTaGFwZU5hbWUiOiJDaGV2cm9uIDc4NDIiLCJWZXJ0aWNhbExlZnRDb25uZWN0b3JTaGFwZU5hbWUiOiJTdHJhaWdodCBDb25uZWN0b3IgNzg0OSIsIlZlcnRpY2FsUmlnaHRDb25uZWN0b3JTaGFwZU5hbWUiOiJTdHJhaWdodCBDb25uZWN0b3IgNzg1MSIsIkhvcml6b250YWxDb25uZWN0b3JTaGFwZU5hbWUiOiJTdHJhaWdodCBDb25uZWN0b3IgNzg0NyIsIkxlZnREYXRlU2hhcGVOYW1lIjoiVGV4dEJveCA3ODM3IiwiUmlnaHREYXRlU2hhcGVOYW1lIjoiVGV4dEJveCA3ODM5In0seyJUYXNrSWQiOiIwNTQ2ZTViMC04YjdmLTQ2MjktOGU5YS00YzFlYmMxMzljNmMiLCJUaXRsZVNoYXBlTmFtZSI6IlRleHRCb3ggNzg2MSIsIkR1cmF0aW9uVGV4dFNoYXBlTmFtZSI6bnVsbCwiU2VnbWVudFNoYXBlTmFtZSI6IkNoZXZyb24gNzg1OSIsIlZlcnRpY2FsTGVmdENvbm5lY3RvclNoYXBlTmFtZSI6IlN0cmFpZ2h0IENvbm5lY3RvciA3ODY2IiwiVmVydGljYWxSaWdodENvbm5lY3RvclNoYXBlTmFtZSI6IlN0cmFpZ2h0IENvbm5lY3RvciA3ODY4IiwiSG9yaXpvbnRhbENvbm5lY3RvclNoYXBlTmFtZSI6IlN0cmFpZ2h0IENvbm5lY3RvciA3ODY0IiwiTGVmdERhdGVTaGFwZU5hbWUiOiJUZXh0Qm94IDc4NTQiLCJSaWdodERhdGVTaGFwZU5hbWUiOiJUZXh0Qm94IDc4NTYifV0sIlRpbWViYW5kIjp7IkVsYXBzZWRUaW1lU2hhcGVOYW1lIjoiUmVjdGFuZ2xlIDc3MzQiLCJUb2RheU1hcmtlclNoYXBlTmFtZSI6Iklzb3NjZWxlcyBUcmlhbmdsZSA3NzM2IiwiVG9kYXlNYXJrZXJUZXh0U2hhcGVOYW1lIjoiVGV4dEJveCA3NzM3IiwiUmlnaHRFbmRDYXBzU2hhcGVOYW1lIjoiVGV4dEJveCA3NzMyIiwiTGVmdEVuZENhcHNTaGFwZU5hbWUiOiJUZXh0Qm94IDc3MTMiLCJFbGFwc2VkUmVjdGFuZ2xlU2hhcGVOYW1lIjpudWxsLCJTZWdtZW50U2hhcGVzTmFtZXMiOlsiUmVjdGFuZ2xlIDc3MTEiLCJUZXh0Qm94IDc3MTUiLCJTdHJhaWdodCBDb25uZWN0b3IgNzcxNyIsIlRleHRCb3ggNzcxOCIsIlN0cmFpZ2h0IENvbm5lY3RvciA3NzIwIiwiVGV4dEJveCA3NzIxIiwiU3RyYWlnaHQgQ29ubmVjdG9yIDc3MjMiLCJUZXh0Qm94IDc3MjQiLCJTdHJhaWdodCBDb25uZWN0b3IgNzcyNiIsIlRleHRCb3ggNzcyNyIsIlN0cmFpZ2h0IENvbm5lY3RvciA3NzI5IiwiVGV4dEJveCA3NzMwIl19fSwiRWRpdGlvbiI6MSwiSXNQbHVzRWRpdGlvbiI6dHJ1ZSwiQ3VsdHVyZUluZm9OYW1lIjoiZW4tVVMiLCJWZXJzaW9uIjoiMi4yLjAuMCIsIk1pbGVzdG9uZXMiOlt7IkRhdGVGb3JtYXQiOnsiRm9ybWF0U3RyaW5nIjoiTU0vZGQiLCJTZXBhcmF0b3IiOiIvIiwiVXNlSW50ZXJuYXRpb25hbERhdGVGb3JtYXQiOmZhbHNlfSwiSW50ZXJuYWxJZCI6IjRiZGQ2MDZmLTA4MTAtNDg2ZC1iMDQzLTkwOThlNTQ5YjZhZSIsIlRpdGxlTGVmdCI6MTIyLjUxNzMyNiwiVGl0bGVUb3AiOjQ4MC45NjQwODEsIlRpdGxlSGVpZ2h0IjozNC44OTc0OCwiVGl0bGVUb3BJc0N1c3RvbSI6dHJ1ZSwiVGl0bGVXaWR0aCI6OTguNTMwNDcsIkNvbG9yIjoiNzEsIDExNywgMjMxIiwiVXRjRGF0ZSI6IjIwMTMtMDUtMjhUMDA6MDA6MDBaIiwiVGl0bGUiOiJNaWxlc3RvbmUgMSBIZXJlIiwiU3R5bGUiOjcsIkJlbG93VGltZWJhbmQiOnRydWUsIkN1c3RvbVNldHRpbmdzIjp7IklzRGF0ZVZpc2libGUiOnRydWUsIlRpdGxlRm9udFNldHRpbmdzIjp7IkZvbnRTaXplIjoxOCwiRm9udE5hbWUiOiJDZW50dXJ5IEdvdGhpYyIsIklzQm9sZCI6ZmFsc2UsIklzSXRhbGljIjpmYWxzZSwiSXNVbmRlcmxpbmVkIjpmYWxzZSwiRm9yZWdyb3VuZENvbG9yIjoiNjksIDY5LCA4MSJ9LCJEYXRlRm9udFNldHRpbmdzIjp7IkZvbnRTaXplIjoxNCwiRm9udE5hbWUiOiJDZW50dXJ5IEdvdGhpYyIsIklzQm9sZCI6ZmFsc2UsIklzSXRhbGljIjpmYWxzZSwiSXNVbmRlcmxpbmVkIjpmYWxzZSwiRm9yZWdyb3VuZENvbG9yIjoiNzEsIDExNywgMjMxIn0sIkNvbm5lY3RvclNldHRpbmdzIjp7IkNvbG9yIjoiNzEsIDExNywgMjMxIiwiSXNWaXNpYmxlIjpmYWxzZSwiTGluZVdlaWdodCI6MC4xfX0sIkhpZGVEYXRlIjpmYWxzZSwiU2hhcGVUb3AiOm51bGwsIlF1aWNrU2hhcGVTaXplIjoxfSx7IkRhdGVGb3JtYXQiOnsiRm9ybWF0U3RyaW5nIjoiTU0vZGQiLCJTZXBhcmF0b3IiOiIvIiwiVXNlSW50ZXJuYXRpb25hbERhdGVGb3JtYXQiOmZhbHNlfSwiSW50ZXJuYWxJZCI6ImRiYzBjNDRhLTZmYmEtNDg1YS05ODI4LWMzZWU3Y2Q1YzZlZiIsIlRpdGxlTGVmdCI6MjQ3LjAzMDQsIlRpdGxlVG9wIjo0ODAuOTY0MDgxLCJUaXRsZUhlaWdodCI6MzQuODk3NDgsIlRpdGxlVG9wSXNDdXN0b20iOnRydWUsIlRpdGxlV2lkdGgiOjk4LjUzMDQ3LCJDb2xvciI6IjcxLCAxMTcsIDIzMSIsIlV0Y0RhdGUiOiIyMDEzLTA3LTEwVDAwOjAwOjAwWiIsIlRpdGxlIjoiTWlsZXN0b25lIDI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I2NDRhYjlmNy0wNDEwLTQ0ZjAtOTBhNC02MzMzYzA0ZGYwMzgiLCJUaXRsZUxlZnQiOjM0OC4zNzgyNjUsIlRpdGxlVG9wIjo0ODAuOTY0MDgxLCJUaXRsZUhlaWdodCI6MzQuODk3NDgsIlRpdGxlVG9wSXNDdXN0b20iOnRydWUsIlRpdGxlV2lkdGgiOjk4LjUzMDQ3LCJDb2xvciI6IjcxLCAxMTcsIDIzMSIsIlV0Y0RhdGUiOiIyMDEzLTA4LTE0VDAwOjAwOjAwWiIsIlRpdGxlIjoiTWlsZXN0b25lIDM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kNmJlNWVmNC0yOTExLTQ1OWQtODZmYi0wMjJkMjkwMTg1ODgiLCJUaXRsZUxlZnQiOjQ0OS43MjYxMzUsIlRpdGxlVG9wIjo0ODAuOTY0MDgxLCJUaXRsZUhlaWdodCI6MzQuODk3NDgsIlRpdGxlVG9wSXNDdXN0b20iOnRydWUsIlRpdGxlV2lkdGgiOjk4LjUzMDQ3LCJDb2xvciI6IjcxLCAxMTcsIDIzMSIsIlV0Y0RhdGUiOiIyMDEzLTA5LTE4VDAwOjAwOjAwWiIsIlRpdGxlIjoiTWlsZXN0b25lIDQgSGVyZSIsIlN0eWxlIjo3LCJCZWxvd1RpbWViYW5kIjp0cnVlLCJDdXN0b21TZXR0aW5ncyI6eyJJc0RhdGVWaXNpYmxlIjp0cnVlLCJUaXRsZUZvbnRTZXR0aW5ncyI6eyJGb250U2l6ZSI6MTgsIkZvbnROYW1lIjoiQ2VudHVyeSBHb3RoaWMiLCJJc0JvbGQiOmZhbHNlLCJJc0l0YWxpYyI6ZmFsc2UsIklzVW5kZXJsaW5lZCI6ZmFsc2UsIkZvcmVncm91bmRDb2xvciI6IjY5LCA2OSwgODEifSwiRGF0ZUZvbnRTZXR0aW5ncyI6eyJGb250U2l6ZSI6MTQsIkZvbnROYW1lIjoiQ2VudHVyeSBHb3RoaWMiLCJJc0JvbGQiOmZhbHNlLCJJc0l0YWxpYyI6ZmFsc2UsIklzVW5kZXJsaW5lZCI6ZmFsc2UsIkZvcmVncm91bmRDb2xvciI6IjcxLCAxMTcsIDIzMSJ9LCJDb25uZWN0b3JTZXR0aW5ncyI6eyJDb2xvciI6IjcxLCAxMTcsIDIzMSIsIklzVmlzaWJsZSI6ZmFsc2UsIkxpbmVXZWlnaHQiOjAuMX19LCJIaWRlRGF0ZSI6ZmFsc2UsIlNoYXBlVG9wIjpudWxsLCJRdWlja1NoYXBlU2l6ZSI6MX0seyJEYXRlRm9ybWF0Ijp7IkZvcm1hdFN0cmluZyI6Ik1NL2RkIiwiU2VwYXJhdG9yIjoiLyIsIlVzZUludGVybmF0aW9uYWxEYXRlRm9ybWF0IjpmYWxzZX0sIkludGVybmFsSWQiOiJiYjUzMjM0Ny02Yjc3LTQ1NWEtOTc4OS0yOWViYjc5NGExOWIiLCJUaXRsZUxlZnQiOjU2NS41NTIxLCJUaXRsZVRvcCI6NDgwLjk2NDA4MSwiVGl0bGVIZWlnaHQiOjM0Ljg5NzQ4LCJUaXRsZVRvcElzQ3VzdG9tIjp0cnVlLCJUaXRsZVdpZHRoIjo5OC41MzA0NywiQ29sb3IiOiI3MSwgMTE3LCAyMzEiLCJVdGNEYXRlIjoiMjAxMy0xMC0yOFQwMDowMDowMFoiLCJUaXRsZSI6Ik1pbGVzdG9uZSA1IEhlcmUiLCJTdHlsZSI6NywiQmVsb3dUaW1lYmFuZCI6dHJ1ZSwiQ3VzdG9tU2V0dGluZ3MiOnsiSXNEYXRlVmlzaWJsZSI6dHJ1ZSwiVGl0bGVGb250U2V0dGluZ3MiOnsiRm9udFNpemUiOjE4LCJGb250TmFtZSI6IkNlbnR1cnkgR290aGljIiwiSXNCb2xkIjpmYWxzZSwiSXNJdGFsaWMiOmZhbHNlLCJJc1VuZGVybGluZWQiOmZhbHNlLCJGb3JlZ3JvdW5kQ29sb3IiOiI2OSwgNjksIDgxIn0sIkRhdGVGb250U2V0dGluZ3MiOnsiRm9udFNpemUiOjE0LCJGb250TmFtZSI6IkNlbnR1cnkgR290aGljIiwiSXNCb2xkIjpmYWxzZSwiSXNJdGFsaWMiOmZhbHNlLCJJc1VuZGVybGluZWQiOmZhbHNlLCJGb3JlZ3JvdW5kQ29sb3IiOiI3MSwgMTE3LCAyMzEifSwiQ29ubmVjdG9yU2V0dGluZ3MiOnsiQ29sb3IiOiI3MSwgMTE3LCAyMzEiLCJJc1Zpc2libGUiOmZhbHNlLCJMaW5lV2VpZ2h0IjowLjF9fSwiSGlkZURhdGUiOmZhbHNlLCJTaGFwZVRvcCI6bnVsbCwiUXVpY2tTaGFwZVNpemUiOjF9XSwiVGltZUxpbmVUeXBlIjoxLCJUYXNrcyI6W3siRHVyYXRpb25WYWx1ZSI6MjAuMCwiRHVyYXRpb25Gb3JtYXQiOjAsIkludGVybmFsSWQiOiIwNTQ2ZTViMC04YjdmLTQ2MjktOGU5YS00YzFlYmMxMzljNmMiLCJJbmRleCI6MSwiQ29sb3IiOiI3OCwgMTY2LCAyMjAiLCJVdGNTdGFydERhdGUiOiIyMDEzLTA1LTE1VDAwOjAwOjAwWiIsIlV0Y0VuZERhdGUiOiIyMDEzLTA3LTIyVDAwOjAwOjAwWiIsIlRpdGxlIjoiVGFzayAx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EuMCwiRHVyYXRpb25Gb3JtYXQiOjAsIkludGVybmFsSWQiOiJmZjA2MzI4Ni1jYjA0LTQxNWItODU3Mi0wYzczZDE2MjY0OTUiLCJJbmRleCI6MiwiQ29sb3IiOiI3OCwgMTY2LCAyMjAiLCJVdGNTdGFydERhdGUiOiIyMDEzLTA3LTIyVDAwOjAwOjAwWiIsIlV0Y0VuZERhdGUiOiIyMDEzLTA5LTMwVDAwOjAwOjAwWiIsIlRpdGxlIjoiVGFzayAy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MuMCwiRHVyYXRpb25Gb3JtYXQiOjAsIkludGVybmFsSWQiOiJmYjRmMWRmMy1kM2NmLTRkMDMtYmNiZi04MzA2MGM5Yjg2NTIiLCJJbmRleCI6MywiQ29sb3IiOiI3OCwgMTY2LCAyMjAiLCJVdGNTdGFydERhdGUiOiIyMDEzLTA2LTE4VDAwOjAwOjAwWiIsIlV0Y0VuZERhdGUiOiIyMDEzLTA5LTA2VDAwOjAwOjAwWiIsIlRpdGxlIjoiVGFzayAz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TMuMCwiRHVyYXRpb25Gb3JtYXQiOjAsIkludGVybmFsSWQiOiJkZmVmOGU1Ny0yMWVmLTRlMjgtOTk0Yy01NTE1MjU4OGViODEiLCJJbmRleCI6NCwiQ29sb3IiOiI3OCwgMTY2LCAyMjAiLCJVdGNTdGFydERhdGUiOiIyMDEzLTA4LTEzVDAwOjAwOjAwWiIsIlV0Y0VuZERhdGUiOiIyMDEzLTA5LTI5VDAwOjAwOjAwWiIsIlRpdGxlIjoiVGFzayA0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V2hpdGU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ldoaXRl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LHsiRHVyYXRpb25WYWx1ZSI6MjUuMCwiRHVyYXRpb25Gb3JtYXQiOjAsIkludGVybmFsSWQiOiI2ZDQ4M2JmZC1kM2ZlLTQ3MjktYWVlMC04Y2MxOTgxNDY3OGQiLCJJbmRleCI6NSwiQ29sb3IiOiI3OCwgMTY2LCAyMjAiLCJVdGNTdGFydERhdGUiOiIyMDEzLTA4LTA1VDAwOjAwOjAwWiIsIlV0Y0VuZERhdGUiOiIyMDEzLTEwLTI4VDAwOjAwOjAwWiIsIlRpdGxlIjoiVGFzayA1IEhlcmUiLCJTaGFwZSI6NCwiQ3VzdG9tU2V0dGluZ3MiOnsiVGl0bGVXaWR0aCI6NDguNTk1MDQsIlRpdGxlRm9udFNldHRpbmdzIjp7IkZvbnRTaXplIjoyMCwiRm9udE5hbWUiOiJDYWxpYnJpIiwiSXNCb2xkIjp0cnVlLCJJc0l0YWxpYyI6dHJ1ZSwiSXNVbmRlcmxpbmVkIjpmYWxzZSwiRm9yZWdyb3VuZENvbG9yIjoiMjU1LCAyNTUsIDI1NSJ9LCJTdGFydERhdGVGb250U2V0dGluZ3MiOnsiRm9udFNpemUiOjE0LCJGb250TmFtZSI6IkNlbnR1cnkgR290aGljIiwiSXNCb2xkIjpmYWxzZSwiSXNJdGFsaWMiOmZhbHNlLCJJc1VuZGVybGluZWQiOmZhbHNlLCJGb3JlZ3JvdW5kQ29sb3IiOiIyMywgNjQsIDEwOSJ9LCJFbmREYXRlRm9udFNldHRpbmdzIjp7IkZvbnRTaXplIjoxNCwiRm9udE5hbWUiOiJDZW50dXJ5IEdvdGhpYyIsIklzQm9sZCI6ZmFsc2UsIklzSXRhbGljIjpmYWxzZSwiSXNVbmRlcmxpbmVkIjpmYWxzZSwiRm9yZWdyb3VuZENvbG9yIjoiMjMsIDY0LCAxMDkifSwiRHVyYXRpb25Gb250U2V0dGluZ3MiOnsiRm9udFNpemUiOjcsIkZvbnROYW1lIjoiQ2FsaWJyaSIsIklzQm9sZCI6ZmFsc2UsIklzSXRhbGljIjpmYWxzZSwiSXNVbmRlcmxpbmVkIjpmYWxzZSwiRm9yZWdyb3VuZENvbG9yIjoiQmxhY2sifSwiVGFza3NTcGFjaW5nIjoxMCwiU2hhcGVIZWlnaHQiOjIyLjAsIlZlcnRpY2FsQ29ubmVjdG9yU2V0dGluZ3MiOnsiQ29sb3IiOiIyMjcsIDQ1LCAxNDUiLCJJc1Zpc2libGUiOnRydWUsIkxpbmVXZWlnaHQiOjAuMX0sIkhvcml6b250YWxDb25uZWN0b3JTZXR0aW5ncyI6eyJDb2xvciI6IjIwNCwgMjA0LCAyMDQiLCJJc1Zpc2libGUiOmZhbHNlLCJMaW5lV2VpZ2h0IjowLjB9LCJTbWFydFRpdGxlRm9yZWdyb3VuZCI6IkJsYWNrIiwiU21hcnRUaXRsZUZvcmVncm91bmRJc0FjdGl2ZSI6ZmFsc2UsIlNtYXJ0RHVyYXRpb25Gb3JlZ3JvdW5kIjoiMjM3LCAxMjUsIDQ5IiwiU21hcnREdXJhdGlvbkZvcmVncm91bmRJc0FjdGl2ZSI6ZmFsc2UsIlNtYXJ0RGF0ZUZvcmVncm91bmQiOiI2OCwgODQsIDEwNiIsIlNtYXJ0RGF0ZUZvcmVncm91bmRJc0FjdGl2ZSI6ZmFsc2UsIkluY2x1ZGVOb25Xb3JraW5nRGF5c0luRHVyYXRpb24iOmZhbHNlLCJXb3JraW5nRGF5cyI6Njk5MDV9LCJUYXNrRGF0ZVBvc2l0aW9uIjo2LCJUYXNrVGl0bGVQb3NpdGlvbiI6MSwiVGFza0R1cmF0aW9uUG9zaXRpb24iOjIsIlRhc2tUaXRsZUlzV2lkZXIiOmZhbHNlLCJEYXRlRm9ybWF0Ijp7IkZvcm1hdFN0cmluZyI6Ik1NTSBkIiwiU2VwYXJhdG9yIjoiLyIsIlVzZUludGVybmF0aW9uYWxEYXRlRm9ybWF0IjpmYWxzZX19XSwiU3R5bGUiOnsiVGltZWxpbmVTZXR0aW5ncyI6eyJUb2RheU1hcmtlckNvbG9yIjoiMjAwLCA0OCwgMjA0IiwiVG9kYXlNYXJrZXJGb250U2V0dGluZ3MiOnsiRm9udFNpemUiOjI0LCJGb250TmFtZSI6IkNhbGlicmkiLCJJc0JvbGQiOmZhbHNlLCJJc0l0YWxpYyI6ZmFsc2UsIklzVW5kZXJsaW5lZCI6ZmFsc2UsIkZvcmVncm91bmRDb2xvciI6IjY5LCA2OSwgODEifSwiU3RhcnRZZWFyRm9udCI6eyJGb250U2l6ZSI6MTgsIkZvbnROYW1lIjoiQ2VudHVyeSBHb3RoaWMiLCJJc0JvbGQiOmZhbHNlLCJJc0l0YWxpYyI6ZmFsc2UsIklzVW5kZXJsaW5lZCI6ZmFsc2UsIkZvcmVncm91bmRDb2xvciI6IjAsIDAsIDAifSwiRW5kWWVhckZvbnQiOnsiRm9udFNpemUiOjE4LCJGb250TmFtZSI6IkNlbnR1cnkgR290aGljIiwiSXNCb2xkIjpmYWxzZSwiSXNJdGFsaWMiOmZhbHNlLCJJc1VuZGVybGluZWQiOmZhbHNlLCJGb3JlZ3JvdW5kQ29sb3IiOiIwLCAwLCAwIn0sIklzVGhpbiI6ZmFsc2UsIkhhczNERWZmZWN0IjpmYWxzZSwiVGltZWJhbmRJc1JvdW5kZWQiOmZhbHNlLCJUaW1lYmFuZENvbG9yIjoiMjI3LCA0NSwgMTQ1IiwiVGltZWJhbmRGb250U2V0dGluZ3MiOnsiRm9udFNpemUiOjIwLCJGb250TmFtZSI6IkNhbGlicmkiLCJJc0JvbGQiOmZhbHNlLCJJc0l0YWxpYyI6ZmFsc2UsIklzVW5kZXJsaW5lZCI6ZmFsc2UsIkZvcmVncm91bmRDb2xvciI6IldoaXRlIn0sIkVsYXBzZWRUaW1lQ29sb3IiOiIyNTUsIDE5MiwgMCIsIkVsYXBzZWRUaW1lU3R5bGUiOjIsIlRvZGF5TWFya2VyUG9zaXRpb24iOjEsIkNhcHNQb3NpdGlvbiI6M30sIkRlZmF1bHRNaWxlc3RvbmVTZXR0aW5ncyI6eyJGbGFnQ29ubmVjdG9yU2V0dGluZ3MiOnsiQ29sb3IiOiI3OSwgMTI5LCAxODkiLCJJc1Zpc2libGUiOmZhbHNlLCJMaW5lV2VpZ2h0IjowLjF9LCJEYXRlRm9ybWF0Ijp7IkZvcm1hdFN0cmluZyI6Ik1NL2RkIiwiU2VwYXJhdG9yIjoiLyIsIlVzZUludGVybmF0aW9uYWxEYXRlRm9ybWF0IjpmYWxzZX0sIldvcmRXcmFwIjp0cnVlLCJJc0RhdGVWaXNpYmxlIjp0cnVlLCJUaXRsZUZvbnRTZXR0aW5ncyI6eyJGb250U2l6ZSI6MTYsIkZvbnROYW1lIjoiQ2FsaWJyaSIsIklzQm9sZCI6dHJ1ZSwiSXNJdGFsaWMiOnRydWUsIklzVW5kZXJsaW5lZCI6ZmFsc2UsIkZvcmVncm91bmRDb2xvciI6IjIwMCwgNDgsIDIwNCJ9LCJEYXRlRm9udFNldHRpbmdzIjp7IkZvbnRTaXplIjoxNCwiRm9udE5hbWUiOiJDYWxpYnJpIiwiSXNCb2xkIjp0cnVlLCJJc0l0YWxpYyI6ZmFsc2UsIklzVW5kZXJsaW5lZCI6ZmFsc2UsIkZvcmVncm91bmRDb2xvciI6IjY5LCA2OSwgODEifSwiQ29ubmVjdG9yU2V0dGluZ3MiOnsiQ29sb3IiOiIiLCJJc1Zpc2libGUiOmZhbHNlLCJMaW5lV2VpZ2h0IjowLjF9fSwiRGVmYXVsdFRhc2tTZXR0aW5ncyI6eyJXb3JkV3JhcCI6ZmFsc2UsIkRhdGVGb250U2V0dGluZ3MiOnsiRm9udFNpemUiOjE0LCJGb250TmFtZSI6IkNhbGlicmkiLCJJc0JvbGQiOnRydWUsIklzSXRhbGljIjpmYWxzZSwiSXNVbmRlcmxpbmVkIjpmYWxzZSwiRm9yZWdyb3VuZENvbG9yIjoiNjgsIDg0LCAxMDYifSwiRHVyYXRpb25Gb250U2V0dGluZ3MiOnsiRm9udFNpemUiOjEwLCJGb250TmFtZSI6IkNhbGlicmkiLCJJc0JvbGQiOmZhbHNlLCJJc0l0YWxpYyI6ZmFsc2UsIklzVW5kZXJsaW5lZCI6ZmFsc2UsIkZvcmVncm91bmRDb2xvciI6IjIzNywgMTI1LCA0OSJ9LCJJc1RoaWNrIjpmYWxzZSwiVGFza3NBYm92ZVRpbWViYW5kIjp0cnVlLCJEYXRlRm9ybWF0Ijp7IkZvcm1hdFN0cmluZyI6Ik1NTSBkIiwiU2VwYXJhdG9yIjoiLyIsIlVzZUludGVybmF0aW9uYWxEYXRlRm9ybWF0IjpmYWxzZX0sIkR1cmF0aW9uUG9zaXRpb24iOjIsIkR1cmF0aW9uRm9ybWF0IjowLCJSZW5kZXJMb25nVGFza1RpdGxlQWJvdmVUYXNrU2hhcGUiOmZhbHNlLCJJc0hvcml6b250YWxDb25uZWN0b3JWaXNpYmxlIjpmYWxzZSwiSXNWZXJ0aWNhbENvbm5lY3RvclZpc2libGUiOnRydWUsIkludGVydmFsVGV4dFBvc2l0aW9uIjoxLCJJbnRlcnZhbERhdGVQb3NpdGlvbiI6NiwiVGl0bGVXaWR0aCI6bnVsbCwiVGl0bGVGb250U2V0dGluZ3MiOnsiRm9udFNpemUiOjIwLCJGb250TmFtZSI6IkNhbGlicmkiLCJJc0JvbGQiOnRydWUsIklzSXRhbGljIjp0cnVlLCJJc1VuZGVybGluZWQiOmZhbHNlLCJGb3JlZ3JvdW5kQ29sb3IiOiJXaGl0ZSJ9LCJUYXNrc1NwYWNpbmciOjEwLCJTaGFwZUhlaWdodCI6MjIuMCwiVmVydGljYWxDb25uZWN0b3JTZXR0aW5ncyI6eyJDb2xvciI6IjIyNywgNDUsIDE0NSIsIklzVmlzaWJsZSI6dHJ1ZSwiTGluZVdlaWdodCI6MC4xfSwiSG9yaXpvbnRhbENvbm5lY3RvclNldHRpbmdzIjp7IkNvbG9yIjoiMjA0LCAyMDQsIDIwNCIsIklzVmlzaWJsZSI6ZmFsc2UsIkxpbmVXZWlnaHQiOjAuMH0sIlNtYXJ0VGl0bGVGb3JlZ3JvdW5kIjoiIiwiU21hcnRUaXRsZUZvcmVncm91bmRJc0FjdGl2ZSI6ZmFsc2UsIlNtYXJ0RHVyYXRpb25Gb3JlZ3JvdW5kIjoiIiwiU21hcnREdXJhdGlvbkZvcmVncm91bmRJc0FjdGl2ZSI6ZmFsc2UsIlNtYXJ0RGF0ZUZvcmVncm91bmQiOiIiLCJTbWFydERhdGVGb3JlZ3JvdW5kSXNBY3RpdmUiOmZhbHNlLCJJbmNsdWRlTm9uV29ya2luZ0RheXNJbkR1cmF0aW9uIjpmYWxzZSwiV29ya2luZ0RheXMiOjY5OTA1fSwiU2NhbGVTZXR0aW5ncyI6eyJEYXRlRm9ybWF0IjoiTU1NIiwiSW50ZXJ2YWxUeXBlIjoyLCJVc2VBdXRvbWF0aWNUaW1lU2NhbGUiOnRydWUsIkN1c3RvbVRpbWVTY2FsZVV0Y1N0YXJ0RGF0ZSI6IjIwMTMtMDUtMTVUMDA6MDA6MDBaIiwiQ3VzdG9tVGltZVNjYWxlVXRjRW5kRGF0ZSI6IjIwMTMtMTAtMjhUMDA6MDA6MDBaIn19LCJUaW1lYmFuZFZlcnRpY2FsUG9zaXRpb24iOnsiUXVpY2tQb3NpdGlvbiI6MywiUmVsYXRpdmVQb3NpdGlvbiI6NzUuMCwiQWJzb2x1dGVQb3NpdGlvbiI6NDA1LjAsIlByZXZpb3VzQWJzb2x1dGVQb3NpdGlvbiI6NDA1LjB9fQ=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754</Words>
  <Application>Microsoft Macintosh PowerPoint</Application>
  <PresentationFormat>如螢幕大小 (4:3)</PresentationFormat>
  <Paragraphs>168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2_Office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2013-09-24T05:03:46Z</dcterms:created>
  <dcterms:modified xsi:type="dcterms:W3CDTF">2016-10-19T18:12:06Z</dcterms:modified>
</cp:coreProperties>
</file>