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813950" y="734375"/>
            <a:ext cx="8330100" cy="309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ctrTitle"/>
          </p:nvPr>
        </p:nvSpPr>
        <p:spPr>
          <a:xfrm>
            <a:off x="1408050" y="1190375"/>
            <a:ext cx="6929100" cy="21795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4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4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4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4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4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4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4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4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subTitle"/>
          </p:nvPr>
        </p:nvSpPr>
        <p:spPr>
          <a:xfrm>
            <a:off x="1397650" y="4064975"/>
            <a:ext cx="4804500" cy="6450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1"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389100" y="0"/>
            <a:ext cx="57549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9" name="Shape 59"/>
          <p:cNvCxnSpPr/>
          <p:nvPr/>
        </p:nvCxnSpPr>
        <p:spPr>
          <a:xfrm>
            <a:off x="372950" y="511683"/>
            <a:ext cx="642300" cy="0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Shape 60"/>
          <p:cNvSpPr txBox="1"/>
          <p:nvPr>
            <p:ph type="title"/>
          </p:nvPr>
        </p:nvSpPr>
        <p:spPr>
          <a:xfrm>
            <a:off x="321825" y="694100"/>
            <a:ext cx="2143800" cy="31494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2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607D8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673800" y="539250"/>
            <a:ext cx="7796400" cy="4065000"/>
          </a:xfrm>
          <a:prstGeom prst="rect">
            <a:avLst/>
          </a:prstGeom>
          <a:solidFill>
            <a:srgbClr val="FFFFFF"/>
          </a:solidFill>
          <a:ln cap="flat" cmpd="thinThick" w="1143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3"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607D8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673800" y="539250"/>
            <a:ext cx="7796400" cy="4065000"/>
          </a:xfrm>
          <a:prstGeom prst="rect">
            <a:avLst/>
          </a:prstGeom>
          <a:solidFill>
            <a:srgbClr val="FFFFFF"/>
          </a:solidFill>
          <a:ln cap="flat" cmpd="thinThick" w="1143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6"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2145712" y="2967150"/>
            <a:ext cx="90000" cy="900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3" name="Shape 73"/>
          <p:cNvCxnSpPr>
            <a:stCxn id="72" idx="6"/>
            <a:endCxn id="74" idx="2"/>
          </p:cNvCxnSpPr>
          <p:nvPr/>
        </p:nvCxnSpPr>
        <p:spPr>
          <a:xfrm>
            <a:off x="2235712" y="3012150"/>
            <a:ext cx="4672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Shape 74"/>
          <p:cNvSpPr/>
          <p:nvPr/>
        </p:nvSpPr>
        <p:spPr>
          <a:xfrm>
            <a:off x="6908487" y="2967150"/>
            <a:ext cx="90000" cy="900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>
            <p:ph type="title"/>
          </p:nvPr>
        </p:nvSpPr>
        <p:spPr>
          <a:xfrm>
            <a:off x="1268800" y="1629150"/>
            <a:ext cx="6606600" cy="11607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3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3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3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3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3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3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3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3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4">
    <p:bg>
      <p:bgPr>
        <a:solidFill>
          <a:srgbClr val="FFFFF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79" name="Shape 79"/>
          <p:cNvGrpSpPr/>
          <p:nvPr/>
        </p:nvGrpSpPr>
        <p:grpSpPr>
          <a:xfrm>
            <a:off x="2" y="4713898"/>
            <a:ext cx="3047923" cy="429600"/>
            <a:chOff x="-72" y="4713898"/>
            <a:chExt cx="3047923" cy="429600"/>
          </a:xfrm>
        </p:grpSpPr>
        <p:sp>
          <p:nvSpPr>
            <p:cNvPr id="80" name="Shape 80"/>
            <p:cNvSpPr/>
            <p:nvPr/>
          </p:nvSpPr>
          <p:spPr>
            <a:xfrm rot="-5400000">
              <a:off x="2452050" y="4547698"/>
              <a:ext cx="429600" cy="762000"/>
            </a:xfrm>
            <a:prstGeom prst="rtTriangl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rot="-5400000">
              <a:off x="928118" y="4547698"/>
              <a:ext cx="429600" cy="762000"/>
            </a:xfrm>
            <a:prstGeom prst="rtTriangle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flipH="1" rot="5400000">
              <a:off x="1689952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 rot="5400000">
              <a:off x="166127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>
            <p:ph type="title"/>
          </p:nvPr>
        </p:nvSpPr>
        <p:spPr>
          <a:xfrm>
            <a:off x="185350" y="352000"/>
            <a:ext cx="2683200" cy="40788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7"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9" name="Shape 89"/>
          <p:cNvCxnSpPr/>
          <p:nvPr/>
        </p:nvCxnSpPr>
        <p:spPr>
          <a:xfrm>
            <a:off x="3027472" y="0"/>
            <a:ext cx="0" cy="513330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l" dist="38100">
              <a:srgbClr val="000000">
                <a:alpha val="40000"/>
              </a:srgbClr>
            </a:outerShdw>
          </a:effectLst>
        </p:spPr>
      </p:cxnSp>
      <p:sp>
        <p:nvSpPr>
          <p:cNvPr id="90" name="Shape 90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381100" y="307975"/>
            <a:ext cx="5451300" cy="42687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5">
    <p:bg>
      <p:bgPr>
        <a:solidFill>
          <a:srgbClr val="FFFFF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6" name="Shape 96"/>
          <p:cNvCxnSpPr/>
          <p:nvPr/>
        </p:nvCxnSpPr>
        <p:spPr>
          <a:xfrm>
            <a:off x="3027472" y="0"/>
            <a:ext cx="0" cy="513330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l" dist="38100">
              <a:srgbClr val="000000">
                <a:alpha val="40000"/>
              </a:srgbClr>
            </a:outerShdw>
          </a:effectLst>
        </p:spPr>
      </p:cxnSp>
      <p:sp>
        <p:nvSpPr>
          <p:cNvPr id="97" name="Shape 97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381100" y="307975"/>
            <a:ext cx="5451300" cy="42687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ctrTitle"/>
          </p:nvPr>
        </p:nvSpPr>
        <p:spPr>
          <a:xfrm>
            <a:off x="1408050" y="1190375"/>
            <a:ext cx="6929100" cy="2179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Visualization</a:t>
            </a:r>
          </a:p>
        </p:txBody>
      </p:sp>
      <p:sp>
        <p:nvSpPr>
          <p:cNvPr id="106" name="Shape 106"/>
          <p:cNvSpPr txBox="1"/>
          <p:nvPr>
            <p:ph idx="1" type="subTitle"/>
          </p:nvPr>
        </p:nvSpPr>
        <p:spPr>
          <a:xfrm>
            <a:off x="1397650" y="4064975"/>
            <a:ext cx="4804500" cy="64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Jordan Waters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Does Confidence in games vary by week?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sz="1900"/>
              <a:t>Answer:</a:t>
            </a:r>
          </a:p>
          <a:p>
            <a:pPr lvl="0">
              <a:spcBef>
                <a:spcPts val="0"/>
              </a:spcBef>
              <a:buNone/>
            </a:pPr>
            <a:r>
              <a:rPr lang="en" sz="1900"/>
              <a:t>Not dramatically</a:t>
            </a:r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5025" y="907776"/>
            <a:ext cx="5968973" cy="332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rcRect b="0" l="5011" r="5011" t="0"/>
          <a:stretch/>
        </p:blipFill>
        <p:spPr>
          <a:xfrm>
            <a:off x="3047650" y="0"/>
            <a:ext cx="609634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>
            <p:ph type="title"/>
          </p:nvPr>
        </p:nvSpPr>
        <p:spPr>
          <a:xfrm>
            <a:off x="19675" y="352000"/>
            <a:ext cx="2988900" cy="4078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Distribution</a:t>
            </a:r>
            <a:r>
              <a:rPr lang="en"/>
              <a:t> of Strength of bets on winner by week 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19675" y="2379400"/>
            <a:ext cx="2988900" cy="20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Betters have less confidence as season progresses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Peaks slightly below zero indicate that public was generally good at picking close games.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Gap at zero is an artifact of how the money line works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Peak towards zero indicates betters need less incentive to bet both teams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98325" y="98325"/>
            <a:ext cx="2634900" cy="456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2"/>
                </a:solidFill>
              </a:rPr>
              <a:t>Distribution of Strength of bets on loser by week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b="0" lang="en" sz="1400">
                <a:solidFill>
                  <a:schemeClr val="dk1"/>
                </a:solidFill>
              </a:rPr>
              <a:t>If the public was always right, all of these moneylines would be above zero.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b="0" lang="en" sz="1400">
                <a:solidFill>
                  <a:schemeClr val="dk1"/>
                </a:solidFill>
              </a:rPr>
              <a:t>Again, most bets trending towards zero.</a:t>
            </a:r>
          </a:p>
          <a:p>
            <a:pPr indent="-317500" lvl="0" marL="457200">
              <a:spcBef>
                <a:spcPts val="0"/>
              </a:spcBef>
              <a:buSzPct val="100000"/>
              <a:buChar char="●"/>
            </a:pPr>
            <a:r>
              <a:rPr b="0" lang="en" sz="1400">
                <a:solidFill>
                  <a:schemeClr val="dk1"/>
                </a:solidFill>
              </a:rPr>
              <a:t>Public predictions seem to get worse as season progresses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0740"/>
              <a:buFont typeface="Arial"/>
              <a:buNone/>
            </a:pPr>
            <a:r>
              <a:t/>
            </a:r>
            <a:endParaRPr sz="2700">
              <a:solidFill>
                <a:schemeClr val="accent2"/>
              </a:solidFill>
            </a:endParaRPr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3375" y="0"/>
            <a:ext cx="641062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If I had more time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381100" y="307975"/>
            <a:ext cx="5451300" cy="426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Cleaning data took much more time than expected.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MORE DATA!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More seasons to see annual trends.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Finding non-game related data that may have an impact of games where betters were incorrect. (Abnormal weather, injuries, unusual game times)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Team trends. 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Do betters favor certain regions of the country? 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Are those trends unfounded?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Betting trends for home vs away?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Make visualizations prettier :(</a:t>
            </a:r>
          </a:p>
          <a:p>
            <a:pPr lvl="0" marR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1268800" y="1629150"/>
            <a:ext cx="6606600" cy="1160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Better Betting with Time?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Using money lines to assume public sentiment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381100" y="307975"/>
            <a:ext cx="5451300" cy="426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Casinos implement “money lines” to create even amounts of money wagered on both teams in a game.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 money line just means, bets placed on teams expected to win, payout less money, than bets placed on teams expected to lose.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The higher the money line for a team, the less likely betters think is it that that team will win.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I’m curious how well betters predict outcomes as the season progresses and more is learned about each team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 b="0" l="5405" r="5396" t="0"/>
          <a:stretch/>
        </p:blipFill>
        <p:spPr>
          <a:xfrm>
            <a:off x="673800" y="539249"/>
            <a:ext cx="7796398" cy="406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 b="0" l="8256" r="8264" t="0"/>
          <a:stretch/>
        </p:blipFill>
        <p:spPr>
          <a:xfrm>
            <a:off x="2379399" y="0"/>
            <a:ext cx="67645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>
            <p:ph type="title"/>
          </p:nvPr>
        </p:nvSpPr>
        <p:spPr>
          <a:xfrm>
            <a:off x="0" y="617600"/>
            <a:ext cx="2536800" cy="314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All money lines by Week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hape 133"/>
          <p:cNvPicPr preferRelativeResize="0"/>
          <p:nvPr/>
        </p:nvPicPr>
        <p:blipFill rotWithShape="1">
          <a:blip r:embed="rId3">
            <a:alphaModFix/>
          </a:blip>
          <a:srcRect b="0" l="8053" r="8053" t="0"/>
          <a:stretch/>
        </p:blipFill>
        <p:spPr>
          <a:xfrm>
            <a:off x="673800" y="539249"/>
            <a:ext cx="7796398" cy="4064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362" y="658262"/>
            <a:ext cx="7763277" cy="382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675" y="266738"/>
            <a:ext cx="8225324" cy="4610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700" y="570775"/>
            <a:ext cx="7542601" cy="400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