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38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25CA8-D464-0147-861E-F0CE7606C7A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81A6E-9CB9-B947-8499-AD81C88D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6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5B1EE-7E5E-4E77-8EE0-29A3849092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59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5B1EE-7E5E-4E77-8EE0-29A3849092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5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5B1EE-7E5E-4E77-8EE0-29A3849092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5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5B1EE-7E5E-4E77-8EE0-29A3849092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5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5B1EE-7E5E-4E77-8EE0-29A3849092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5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5B1EE-7E5E-4E77-8EE0-29A3849092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59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5B1EE-7E5E-4E77-8EE0-29A3849092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59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5B1EE-7E5E-4E77-8EE0-29A3849092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59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5B1EE-7E5E-4E77-8EE0-29A3849092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59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5B1EE-7E5E-4E77-8EE0-29A3849092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5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67E0-73D0-1742-BFD8-118E54F1498D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16F3-0AF3-A94C-9DF9-3AFE8F792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7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67E0-73D0-1742-BFD8-118E54F1498D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16F3-0AF3-A94C-9DF9-3AFE8F792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3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67E0-73D0-1742-BFD8-118E54F1498D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16F3-0AF3-A94C-9DF9-3AFE8F792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7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67E0-73D0-1742-BFD8-118E54F1498D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16F3-0AF3-A94C-9DF9-3AFE8F792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6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67E0-73D0-1742-BFD8-118E54F1498D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16F3-0AF3-A94C-9DF9-3AFE8F792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67E0-73D0-1742-BFD8-118E54F1498D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16F3-0AF3-A94C-9DF9-3AFE8F792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7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67E0-73D0-1742-BFD8-118E54F1498D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16F3-0AF3-A94C-9DF9-3AFE8F792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1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67E0-73D0-1742-BFD8-118E54F1498D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16F3-0AF3-A94C-9DF9-3AFE8F792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5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67E0-73D0-1742-BFD8-118E54F1498D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16F3-0AF3-A94C-9DF9-3AFE8F792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67E0-73D0-1742-BFD8-118E54F1498D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16F3-0AF3-A94C-9DF9-3AFE8F792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2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67E0-73D0-1742-BFD8-118E54F1498D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16F3-0AF3-A94C-9DF9-3AFE8F792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7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267E0-73D0-1742-BFD8-118E54F1498D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16F3-0AF3-A94C-9DF9-3AFE8F792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9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dc.gov/nchs/data/nvsr/nvsr61/nvsr61_06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39700" y="1024162"/>
            <a:ext cx="8902700" cy="4640037"/>
          </a:xfrm>
          <a:prstGeom prst="round2DiagRect">
            <a:avLst>
              <a:gd name="adj1" fmla="val 11352"/>
              <a:gd name="adj2" fmla="val 0"/>
            </a:avLst>
          </a:prstGeom>
          <a:solidFill>
            <a:srgbClr val="E2EEE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Chronic Diseases in the U.S.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Dina Mirijanian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3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139700" y="706662"/>
            <a:ext cx="8864600" cy="6075138"/>
          </a:xfrm>
          <a:prstGeom prst="round2DiagRect">
            <a:avLst>
              <a:gd name="adj1" fmla="val 11352"/>
              <a:gd name="adj2" fmla="val 0"/>
            </a:avLst>
          </a:prstGeom>
          <a:solidFill>
            <a:srgbClr val="E2EEE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rdio_map_cro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13" y="-2831848"/>
            <a:ext cx="7717024" cy="9986811"/>
          </a:xfrm>
          <a:prstGeom prst="rect">
            <a:avLst/>
          </a:prstGeom>
        </p:spPr>
      </p:pic>
      <p:sp>
        <p:nvSpPr>
          <p:cNvPr id="12" name="TextBox 11" descr="Table: Top 10 Causes of Death, US 2011"/>
          <p:cNvSpPr txBox="1"/>
          <p:nvPr/>
        </p:nvSpPr>
        <p:spPr>
          <a:xfrm>
            <a:off x="7993944" y="5926723"/>
            <a:ext cx="948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Times"/>
                <a:cs typeface="Times"/>
              </a:rPr>
              <a:t>2014</a:t>
            </a:r>
            <a:endParaRPr lang="en-US" sz="2000" b="1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6090" y="43742"/>
            <a:ext cx="853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Cardiovascular Disease and Diabetes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pic>
        <p:nvPicPr>
          <p:cNvPr id="9" name="Picture 8" descr="diab_map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8" y="3612972"/>
            <a:ext cx="4952992" cy="3121228"/>
          </a:xfrm>
          <a:prstGeom prst="rect">
            <a:avLst/>
          </a:prstGeom>
        </p:spPr>
      </p:pic>
      <p:sp>
        <p:nvSpPr>
          <p:cNvPr id="8" name="TextBox 7" descr="Table: Top 10 Causes of Death, US 2011"/>
          <p:cNvSpPr txBox="1"/>
          <p:nvPr/>
        </p:nvSpPr>
        <p:spPr>
          <a:xfrm>
            <a:off x="2730500" y="3524869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Times"/>
                <a:cs typeface="Times"/>
              </a:rPr>
              <a:t>p</a:t>
            </a:r>
            <a:r>
              <a:rPr lang="en-US" sz="1050" dirty="0" smtClean="0">
                <a:solidFill>
                  <a:srgbClr val="000000"/>
                </a:solidFill>
                <a:latin typeface="Times"/>
                <a:cs typeface="Times"/>
              </a:rPr>
              <a:t>er 100,000</a:t>
            </a:r>
            <a:endParaRPr lang="en-US" sz="105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20914" y="6605370"/>
            <a:ext cx="4951457" cy="13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 descr="Table: Top 10 Causes of Death, US 2011"/>
          <p:cNvSpPr txBox="1"/>
          <p:nvPr/>
        </p:nvSpPr>
        <p:spPr>
          <a:xfrm>
            <a:off x="2997200" y="6481654"/>
            <a:ext cx="33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0000"/>
                </a:solidFill>
                <a:latin typeface="Times"/>
                <a:cs typeface="Times"/>
              </a:rPr>
              <a:t>%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20908" y="3766085"/>
            <a:ext cx="4951463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 descr="Table: Top 10 Causes of Death, US 2011"/>
          <p:cNvSpPr txBox="1"/>
          <p:nvPr/>
        </p:nvSpPr>
        <p:spPr>
          <a:xfrm>
            <a:off x="150990" y="2138114"/>
            <a:ext cx="317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cardiovascular</a:t>
            </a:r>
          </a:p>
        </p:txBody>
      </p:sp>
      <p:sp>
        <p:nvSpPr>
          <p:cNvPr id="17" name="TextBox 16" descr="Table: Top 10 Causes of Death, US 2011"/>
          <p:cNvSpPr txBox="1"/>
          <p:nvPr/>
        </p:nvSpPr>
        <p:spPr>
          <a:xfrm>
            <a:off x="557390" y="4894014"/>
            <a:ext cx="317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diabetes</a:t>
            </a:r>
          </a:p>
        </p:txBody>
      </p:sp>
    </p:spTree>
    <p:extLst>
      <p:ext uri="{BB962C8B-B14F-4D97-AF65-F5344CB8AC3E}">
        <p14:creationId xmlns:p14="http://schemas.microsoft.com/office/powerpoint/2010/main" val="271570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50800" y="203200"/>
            <a:ext cx="9004300" cy="6438900"/>
          </a:xfrm>
          <a:prstGeom prst="round2DiagRect">
            <a:avLst>
              <a:gd name="adj1" fmla="val 11352"/>
              <a:gd name="adj2" fmla="val 0"/>
            </a:avLst>
          </a:prstGeom>
          <a:solidFill>
            <a:srgbClr val="E2EEE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6090" y="183442"/>
            <a:ext cx="853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Conclusions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6" name="TextBox 5" descr="Table: Top 10 Causes of Death, US 2011"/>
          <p:cNvSpPr txBox="1"/>
          <p:nvPr/>
        </p:nvSpPr>
        <p:spPr>
          <a:xfrm>
            <a:off x="176390" y="4492079"/>
            <a:ext cx="8827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Look at the gender stratification in lung cancer, diabetes and cardiovascular disease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Research the cause for the drop in use of mammography </a:t>
            </a:r>
          </a:p>
          <a:p>
            <a:pPr marL="342900" indent="-342900">
              <a:buFontTx/>
              <a:buChar char="-"/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090" y="4250491"/>
            <a:ext cx="853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Further </a:t>
            </a:r>
            <a:r>
              <a:rPr lang="en-US" sz="3200" b="1" dirty="0">
                <a:solidFill>
                  <a:srgbClr val="000000"/>
                </a:solidFill>
              </a:rPr>
              <a:t>W</a:t>
            </a:r>
            <a:r>
              <a:rPr lang="en-US" sz="3200" b="1" dirty="0" smtClean="0">
                <a:solidFill>
                  <a:srgbClr val="000000"/>
                </a:solidFill>
              </a:rPr>
              <a:t>ork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9" name="TextBox 8" descr="Table: Top 10 Causes of Death, US 2011"/>
          <p:cNvSpPr txBox="1"/>
          <p:nvPr/>
        </p:nvSpPr>
        <p:spPr>
          <a:xfrm>
            <a:off x="316090" y="742818"/>
            <a:ext cx="88279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Some trends in chronic diseases are troubling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- Mammography screening for early detection of breast cancer is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on the decline for the most vulnerable age group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- Mortality from cardiovascular disease is on the rise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Geography is a key factor in the prevalence of diabetes and 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cardiovascular disease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Possible correlation between diabetes and cardiovascular disease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3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139700" y="706662"/>
            <a:ext cx="8864600" cy="4589238"/>
          </a:xfrm>
          <a:prstGeom prst="round2DiagRect">
            <a:avLst>
              <a:gd name="adj1" fmla="val 11352"/>
              <a:gd name="adj2" fmla="val 0"/>
            </a:avLst>
          </a:prstGeom>
          <a:solidFill>
            <a:srgbClr val="E2EEE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d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" y="-2679707"/>
            <a:ext cx="8952462" cy="115854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6090" y="43742"/>
            <a:ext cx="853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Chronic Diseases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9500" y="3556000"/>
            <a:ext cx="2908300" cy="190500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38800" y="3568700"/>
            <a:ext cx="2990596" cy="190500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7990" y="3822700"/>
            <a:ext cx="5932310" cy="190500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one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0" y="5410200"/>
            <a:ext cx="140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7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139700" y="782863"/>
            <a:ext cx="8710790" cy="4017738"/>
          </a:xfrm>
          <a:prstGeom prst="round2DiagRect">
            <a:avLst>
              <a:gd name="adj1" fmla="val 11352"/>
              <a:gd name="adj2" fmla="val 0"/>
            </a:avLst>
          </a:prstGeom>
          <a:solidFill>
            <a:srgbClr val="E2EEE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6090" y="43742"/>
            <a:ext cx="853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Top </a:t>
            </a:r>
            <a:r>
              <a:rPr lang="en-US" sz="3200" b="1" dirty="0">
                <a:solidFill>
                  <a:srgbClr val="000000"/>
                </a:solidFill>
              </a:rPr>
              <a:t>Causes of Death, United States, </a:t>
            </a:r>
            <a:r>
              <a:rPr lang="en-US" sz="3200" b="1" dirty="0" smtClean="0">
                <a:solidFill>
                  <a:srgbClr val="000000"/>
                </a:solidFill>
              </a:rPr>
              <a:t>2011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8" name="TextBox 7" descr="Table: Top 10 Causes of Death, US 2011"/>
          <p:cNvSpPr txBox="1"/>
          <p:nvPr/>
        </p:nvSpPr>
        <p:spPr>
          <a:xfrm>
            <a:off x="258282" y="5939879"/>
            <a:ext cx="882791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Adapted from  </a:t>
            </a:r>
            <a:r>
              <a:rPr lang="en-US" sz="1600" dirty="0" err="1">
                <a:solidFill>
                  <a:srgbClr val="000000"/>
                </a:solidFill>
              </a:rPr>
              <a:t>Hoyert</a:t>
            </a:r>
            <a:r>
              <a:rPr lang="en-US" sz="1600" dirty="0">
                <a:solidFill>
                  <a:srgbClr val="000000"/>
                </a:solidFill>
              </a:rPr>
              <a:t> DL, Xu J. </a:t>
            </a:r>
            <a:r>
              <a:rPr lang="en-US" sz="1600" u="sng" dirty="0">
                <a:solidFill>
                  <a:srgbClr val="000000"/>
                </a:solidFill>
                <a:hlinkClick r:id="rId3"/>
              </a:rPr>
              <a:t>Deaths: Preliminary data for 2011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en-US" sz="1600" i="1" dirty="0" err="1">
                <a:solidFill>
                  <a:srgbClr val="000000"/>
                </a:solidFill>
              </a:rPr>
              <a:t>Natl</a:t>
            </a:r>
            <a:r>
              <a:rPr lang="en-US" sz="1600" i="1" dirty="0">
                <a:solidFill>
                  <a:srgbClr val="000000"/>
                </a:solidFill>
              </a:rPr>
              <a:t> Vital Stat Rep</a:t>
            </a:r>
            <a:r>
              <a:rPr lang="en-US" sz="1600" dirty="0">
                <a:solidFill>
                  <a:srgbClr val="000000"/>
                </a:solidFill>
              </a:rPr>
              <a:t>. 2012;61(6):1-51. Rates are per 100,000 </a:t>
            </a:r>
            <a:r>
              <a:rPr lang="en-US" sz="1600" dirty="0" smtClean="0">
                <a:solidFill>
                  <a:srgbClr val="000000"/>
                </a:solidFill>
              </a:rPr>
              <a:t>population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9" name="Table 8" descr="Table: Top 10 Causes of Death, US 20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85423"/>
              </p:ext>
            </p:extLst>
          </p:nvPr>
        </p:nvGraphicFramePr>
        <p:xfrm>
          <a:off x="616656" y="1222241"/>
          <a:ext cx="7587544" cy="2926080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200557"/>
                <a:gridCol w="3529020"/>
                <a:gridCol w="1588447"/>
                <a:gridCol w="1269520"/>
              </a:tblGrid>
              <a:tr h="59153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Rank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Cause of Death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Number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Death Rate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B w="38100" cmpd="sng">
                      <a:noFill/>
                    </a:lnB>
                  </a:tcPr>
                </a:tc>
              </a:tr>
              <a:tr h="27656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6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</a:rPr>
                        <a:t>Diseases of the heart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6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</a:rPr>
                        <a:t>596,339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6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</a:rPr>
                        <a:t>191.4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6AF"/>
                    </a:solidFill>
                  </a:tcPr>
                </a:tc>
              </a:tr>
              <a:tr h="2691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6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</a:rPr>
                        <a:t>Malignant neoplasms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6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</a:rPr>
                        <a:t>575,313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6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</a:rPr>
                        <a:t>184.6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6AF"/>
                    </a:solidFill>
                  </a:tcPr>
                </a:tc>
              </a:tr>
              <a:tr h="2691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6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6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6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6AF"/>
                    </a:solidFill>
                  </a:tcPr>
                </a:tc>
              </a:tr>
              <a:tr h="2540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6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</a:rPr>
                        <a:t>Diabetes mellitus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6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</a:rPr>
                        <a:t>73,282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6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</a:rPr>
                        <a:t>23.5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6A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73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139700" y="706662"/>
            <a:ext cx="8864600" cy="6075138"/>
          </a:xfrm>
          <a:prstGeom prst="round2DiagRect">
            <a:avLst>
              <a:gd name="adj1" fmla="val 11352"/>
              <a:gd name="adj2" fmla="val 0"/>
            </a:avLst>
          </a:prstGeom>
          <a:solidFill>
            <a:srgbClr val="E2EEE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6090" y="43742"/>
            <a:ext cx="853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Cancer</a:t>
            </a:r>
            <a:endParaRPr lang="en-US" sz="3200" b="1" dirty="0">
              <a:solidFill>
                <a:srgbClr val="000000"/>
              </a:solidFill>
            </a:endParaRPr>
          </a:p>
        </p:txBody>
      </p:sp>
      <p:pic>
        <p:nvPicPr>
          <p:cNvPr id="4" name="Picture 3" descr="lung_canc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454" y="1968500"/>
            <a:ext cx="4521200" cy="3390900"/>
          </a:xfrm>
          <a:prstGeom prst="rect">
            <a:avLst/>
          </a:prstGeom>
        </p:spPr>
      </p:pic>
      <p:sp>
        <p:nvSpPr>
          <p:cNvPr id="10" name="TextBox 9" descr="Table: Top 10 Causes of Death, US 2011"/>
          <p:cNvSpPr txBox="1"/>
          <p:nvPr/>
        </p:nvSpPr>
        <p:spPr>
          <a:xfrm>
            <a:off x="5658508" y="6121856"/>
            <a:ext cx="3536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*average over the years 2008-2012</a:t>
            </a:r>
            <a:endParaRPr lang="en-US" sz="1600" b="1" dirty="0">
              <a:solidFill>
                <a:srgbClr val="000000"/>
              </a:solidFill>
            </a:endParaRPr>
          </a:p>
        </p:txBody>
      </p:sp>
      <p:pic>
        <p:nvPicPr>
          <p:cNvPr id="3" name="Picture 2" descr="cancer_ba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0" y="790388"/>
            <a:ext cx="4511964" cy="5839011"/>
          </a:xfrm>
          <a:prstGeom prst="rect">
            <a:avLst/>
          </a:prstGeom>
        </p:spPr>
      </p:pic>
      <p:sp>
        <p:nvSpPr>
          <p:cNvPr id="11" name="TextBox 10" descr="Table: Top 10 Causes of Death, US 2011"/>
          <p:cNvSpPr txBox="1"/>
          <p:nvPr/>
        </p:nvSpPr>
        <p:spPr>
          <a:xfrm>
            <a:off x="4265743" y="714188"/>
            <a:ext cx="34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*</a:t>
            </a:r>
            <a:endParaRPr lang="en-US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4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139700" y="706662"/>
            <a:ext cx="8864600" cy="6075138"/>
          </a:xfrm>
          <a:prstGeom prst="round2DiagRect">
            <a:avLst>
              <a:gd name="adj1" fmla="val 11352"/>
              <a:gd name="adj2" fmla="val 0"/>
            </a:avLst>
          </a:prstGeom>
          <a:solidFill>
            <a:srgbClr val="E2EEE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6090" y="43742"/>
            <a:ext cx="853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Cancer</a:t>
            </a:r>
            <a:endParaRPr lang="en-US" sz="3200" b="1" dirty="0">
              <a:solidFill>
                <a:srgbClr val="000000"/>
              </a:solidFill>
            </a:endParaRPr>
          </a:p>
        </p:txBody>
      </p:sp>
      <p:pic>
        <p:nvPicPr>
          <p:cNvPr id="5" name="Picture 4" descr="breast_canc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258" y="2717800"/>
            <a:ext cx="4840941" cy="2286000"/>
          </a:xfrm>
          <a:prstGeom prst="rect">
            <a:avLst/>
          </a:prstGeom>
        </p:spPr>
      </p:pic>
      <p:pic>
        <p:nvPicPr>
          <p:cNvPr id="6" name="Picture 5" descr="mammography_us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53" y="901700"/>
            <a:ext cx="4435764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8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139700" y="706662"/>
            <a:ext cx="8864600" cy="6075138"/>
          </a:xfrm>
          <a:prstGeom prst="round2DiagRect">
            <a:avLst>
              <a:gd name="adj1" fmla="val 11352"/>
              <a:gd name="adj2" fmla="val 0"/>
            </a:avLst>
          </a:prstGeom>
          <a:solidFill>
            <a:srgbClr val="E2EEE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6090" y="43742"/>
            <a:ext cx="853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Diabetes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pic>
        <p:nvPicPr>
          <p:cNvPr id="3" name="Picture 2" descr="Diabet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17" y="2603500"/>
            <a:ext cx="3930973" cy="2620649"/>
          </a:xfrm>
          <a:prstGeom prst="rect">
            <a:avLst/>
          </a:prstGeom>
        </p:spPr>
      </p:pic>
      <p:pic>
        <p:nvPicPr>
          <p:cNvPr id="4" name="Picture 3" descr="diabetes_tren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7" y="864586"/>
            <a:ext cx="4521200" cy="58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5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139700" y="706662"/>
            <a:ext cx="8864600" cy="6075138"/>
          </a:xfrm>
          <a:prstGeom prst="round2DiagRect">
            <a:avLst>
              <a:gd name="adj1" fmla="val 11352"/>
              <a:gd name="adj2" fmla="val 0"/>
            </a:avLst>
          </a:prstGeom>
          <a:solidFill>
            <a:srgbClr val="E2EEE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6090" y="43742"/>
            <a:ext cx="853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Diabetes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pic>
        <p:nvPicPr>
          <p:cNvPr id="5" name="Picture 4" descr="diab_ma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90" y="1054100"/>
            <a:ext cx="8482361" cy="53453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6100" y="6159500"/>
            <a:ext cx="5892800" cy="2399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 descr="Table: Top 10 Causes of Death, US 2011"/>
          <p:cNvSpPr txBox="1"/>
          <p:nvPr/>
        </p:nvSpPr>
        <p:spPr>
          <a:xfrm>
            <a:off x="1912008" y="5968088"/>
            <a:ext cx="361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%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Box 8" descr="Table: Top 10 Causes of Death, US 2011"/>
          <p:cNvSpPr txBox="1"/>
          <p:nvPr/>
        </p:nvSpPr>
        <p:spPr>
          <a:xfrm>
            <a:off x="2906890" y="6329114"/>
            <a:ext cx="317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Where you live matters.</a:t>
            </a:r>
          </a:p>
        </p:txBody>
      </p:sp>
      <p:sp>
        <p:nvSpPr>
          <p:cNvPr id="10" name="TextBox 9" descr="Table: Top 10 Causes of Death, US 2011"/>
          <p:cNvSpPr txBox="1"/>
          <p:nvPr/>
        </p:nvSpPr>
        <p:spPr>
          <a:xfrm>
            <a:off x="7993944" y="5926723"/>
            <a:ext cx="948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Times"/>
                <a:cs typeface="Times"/>
              </a:rPr>
              <a:t>2014</a:t>
            </a:r>
            <a:endParaRPr lang="en-US" sz="2000" b="1" dirty="0">
              <a:solidFill>
                <a:srgbClr val="00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53650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139700" y="706662"/>
            <a:ext cx="8864600" cy="6075138"/>
          </a:xfrm>
          <a:prstGeom prst="round2DiagRect">
            <a:avLst>
              <a:gd name="adj1" fmla="val 11352"/>
              <a:gd name="adj2" fmla="val 0"/>
            </a:avLst>
          </a:prstGeom>
          <a:solidFill>
            <a:srgbClr val="E2EEE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6090" y="43742"/>
            <a:ext cx="853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Cardiovascular Disease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pic>
        <p:nvPicPr>
          <p:cNvPr id="6" name="Picture 5" descr="cardi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1951316"/>
            <a:ext cx="4406900" cy="3518176"/>
          </a:xfrm>
          <a:prstGeom prst="rect">
            <a:avLst/>
          </a:prstGeom>
        </p:spPr>
      </p:pic>
      <p:pic>
        <p:nvPicPr>
          <p:cNvPr id="5" name="Picture 4" descr="cardio_tren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918706"/>
            <a:ext cx="4462317" cy="577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3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139700" y="706662"/>
            <a:ext cx="8864600" cy="6075138"/>
          </a:xfrm>
          <a:prstGeom prst="round2DiagRect">
            <a:avLst>
              <a:gd name="adj1" fmla="val 11352"/>
              <a:gd name="adj2" fmla="val 0"/>
            </a:avLst>
          </a:prstGeom>
          <a:solidFill>
            <a:srgbClr val="E2EEE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6090" y="43742"/>
            <a:ext cx="853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Cardiovascular Disease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pic>
        <p:nvPicPr>
          <p:cNvPr id="4" name="Picture 3" descr="cardio_map_cro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8500" y="-5054601"/>
            <a:ext cx="13276675" cy="171815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3700" y="6121400"/>
            <a:ext cx="8548624" cy="2399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 descr="Table: Top 10 Causes of Death, US 2011"/>
          <p:cNvSpPr txBox="1"/>
          <p:nvPr/>
        </p:nvSpPr>
        <p:spPr>
          <a:xfrm>
            <a:off x="1524000" y="6006188"/>
            <a:ext cx="1206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"/>
                <a:cs typeface="Times"/>
              </a:rPr>
              <a:t>p</a:t>
            </a:r>
            <a:r>
              <a:rPr lang="en-US" sz="1600" dirty="0" smtClean="0">
                <a:solidFill>
                  <a:srgbClr val="000000"/>
                </a:solidFill>
                <a:latin typeface="Times"/>
                <a:cs typeface="Times"/>
              </a:rPr>
              <a:t>er 100,000</a:t>
            </a:r>
            <a:endParaRPr lang="en-US" sz="16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2" name="TextBox 11" descr="Table: Top 10 Causes of Death, US 2011"/>
          <p:cNvSpPr txBox="1"/>
          <p:nvPr/>
        </p:nvSpPr>
        <p:spPr>
          <a:xfrm>
            <a:off x="7993944" y="5926723"/>
            <a:ext cx="948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Times"/>
                <a:cs typeface="Times"/>
              </a:rPr>
              <a:t>2014</a:t>
            </a:r>
            <a:endParaRPr lang="en-US" sz="2000" b="1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3" name="TextBox 12" descr="Table: Top 10 Causes of Death, US 2011"/>
          <p:cNvSpPr txBox="1"/>
          <p:nvPr/>
        </p:nvSpPr>
        <p:spPr>
          <a:xfrm>
            <a:off x="2906890" y="6329114"/>
            <a:ext cx="317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Where you live matters.</a:t>
            </a:r>
          </a:p>
        </p:txBody>
      </p:sp>
    </p:spTree>
    <p:extLst>
      <p:ext uri="{BB962C8B-B14F-4D97-AF65-F5344CB8AC3E}">
        <p14:creationId xmlns:p14="http://schemas.microsoft.com/office/powerpoint/2010/main" val="53084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186</Words>
  <Application>Microsoft Macintosh PowerPoint</Application>
  <PresentationFormat>On-screen Show (4:3)</PresentationFormat>
  <Paragraphs>69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Chronic Diseases in the U.S.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  Mirijanian</dc:creator>
  <cp:lastModifiedBy>Dina  Mirijanian</cp:lastModifiedBy>
  <cp:revision>17</cp:revision>
  <dcterms:created xsi:type="dcterms:W3CDTF">2016-10-16T19:03:04Z</dcterms:created>
  <dcterms:modified xsi:type="dcterms:W3CDTF">2016-10-16T22:52:05Z</dcterms:modified>
</cp:coreProperties>
</file>