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3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2" r:id="rId1"/>
  </p:sldMasterIdLst>
  <p:notesMasterIdLst>
    <p:notesMasterId r:id="rId16"/>
  </p:notesMasterIdLst>
  <p:sldIdLst>
    <p:sldId id="286" r:id="rId2"/>
    <p:sldId id="264" r:id="rId3"/>
    <p:sldId id="266" r:id="rId4"/>
    <p:sldId id="288" r:id="rId5"/>
    <p:sldId id="290" r:id="rId6"/>
    <p:sldId id="291" r:id="rId7"/>
    <p:sldId id="292" r:id="rId8"/>
    <p:sldId id="294" r:id="rId9"/>
    <p:sldId id="296" r:id="rId10"/>
    <p:sldId id="297" r:id="rId11"/>
    <p:sldId id="298" r:id="rId12"/>
    <p:sldId id="299" r:id="rId13"/>
    <p:sldId id="300" r:id="rId14"/>
    <p:sldId id="30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31"/>
    <a:srgbClr val="FA7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5" autoAdjust="0"/>
    <p:restoredTop sz="83160" autoAdjust="0"/>
  </p:normalViewPr>
  <p:slideViewPr>
    <p:cSldViewPr snapToGrid="0">
      <p:cViewPr>
        <p:scale>
          <a:sx n="37" d="100"/>
          <a:sy n="37" d="100"/>
        </p:scale>
        <p:origin x="-848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6B92D-8D93-0A43-B114-58B789BA2BAA}" type="datetimeFigureOut">
              <a:rPr kumimoji="1" lang="zh-TW" altLang="en-US" smtClean="0"/>
              <a:t>10/19/16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2C07B-284F-ED49-A7CE-F1C273DEE5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523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Have</a:t>
            </a:r>
            <a:r>
              <a:rPr kumimoji="1" lang="en-US" altLang="zh-TW" baseline="0" dirty="0" smtClean="0"/>
              <a:t> you guys ever have the moment wondering one question? Why some of my friends are </a:t>
            </a:r>
            <a:r>
              <a:rPr kumimoji="1" lang="en-US" altLang="zh-TW" baseline="0" dirty="0" smtClean="0"/>
              <a:t>so popular? How can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C07B-284F-ED49-A7CE-F1C273DEE5AA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9906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score of</a:t>
            </a:r>
            <a:r>
              <a:rPr kumimoji="1" lang="en-US" altLang="zh-TW" baseline="0" dirty="0" smtClean="0"/>
              <a:t> each attribute will add up to 100 in total,  the score of each single attribute can reflect the percentage of how these attributes were weighted among the participants.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Male participants appear to place significance on physical attractiveness, while female participants placed more on ambition attribute.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C07B-284F-ED49-A7CE-F1C273DEE5AA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481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C07B-284F-ED49-A7CE-F1C273DEE5AA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98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8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7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6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3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3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0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3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8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1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5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6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notesSlide" Target="../notesSlides/notesSlide1.xml"/><Relationship Id="rId21" Type="http://schemas.openxmlformats.org/officeDocument/2006/relationships/image" Target="../media/image1.jpeg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20" Type="http://schemas.openxmlformats.org/officeDocument/2006/relationships/image" Target="../media/image5.png"/><Relationship Id="rId21" Type="http://schemas.openxmlformats.org/officeDocument/2006/relationships/image" Target="../media/image6.png"/><Relationship Id="rId10" Type="http://schemas.openxmlformats.org/officeDocument/2006/relationships/tags" Target="../tags/tag172.xml"/><Relationship Id="rId11" Type="http://schemas.openxmlformats.org/officeDocument/2006/relationships/tags" Target="../tags/tag173.xml"/><Relationship Id="rId12" Type="http://schemas.openxmlformats.org/officeDocument/2006/relationships/tags" Target="../tags/tag174.xml"/><Relationship Id="rId13" Type="http://schemas.openxmlformats.org/officeDocument/2006/relationships/tags" Target="../tags/tag175.xml"/><Relationship Id="rId14" Type="http://schemas.openxmlformats.org/officeDocument/2006/relationships/tags" Target="../tags/tag176.xml"/><Relationship Id="rId15" Type="http://schemas.openxmlformats.org/officeDocument/2006/relationships/tags" Target="../tags/tag177.xml"/><Relationship Id="rId16" Type="http://schemas.openxmlformats.org/officeDocument/2006/relationships/tags" Target="../tags/tag178.xml"/><Relationship Id="rId17" Type="http://schemas.openxmlformats.org/officeDocument/2006/relationships/tags" Target="../tags/tag179.xml"/><Relationship Id="rId18" Type="http://schemas.openxmlformats.org/officeDocument/2006/relationships/tags" Target="../tags/tag180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63.xml"/><Relationship Id="rId2" Type="http://schemas.openxmlformats.org/officeDocument/2006/relationships/tags" Target="../tags/tag164.xml"/><Relationship Id="rId3" Type="http://schemas.openxmlformats.org/officeDocument/2006/relationships/tags" Target="../tags/tag165.xml"/><Relationship Id="rId4" Type="http://schemas.openxmlformats.org/officeDocument/2006/relationships/tags" Target="../tags/tag166.xml"/><Relationship Id="rId5" Type="http://schemas.openxmlformats.org/officeDocument/2006/relationships/tags" Target="../tags/tag167.xml"/><Relationship Id="rId6" Type="http://schemas.openxmlformats.org/officeDocument/2006/relationships/tags" Target="../tags/tag168.xml"/><Relationship Id="rId7" Type="http://schemas.openxmlformats.org/officeDocument/2006/relationships/tags" Target="../tags/tag169.xml"/><Relationship Id="rId8" Type="http://schemas.openxmlformats.org/officeDocument/2006/relationships/tags" Target="../tags/tag17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20" Type="http://schemas.openxmlformats.org/officeDocument/2006/relationships/image" Target="../media/image7.png"/><Relationship Id="rId10" Type="http://schemas.openxmlformats.org/officeDocument/2006/relationships/tags" Target="../tags/tag190.xml"/><Relationship Id="rId11" Type="http://schemas.openxmlformats.org/officeDocument/2006/relationships/tags" Target="../tags/tag191.xml"/><Relationship Id="rId12" Type="http://schemas.openxmlformats.org/officeDocument/2006/relationships/tags" Target="../tags/tag192.xml"/><Relationship Id="rId13" Type="http://schemas.openxmlformats.org/officeDocument/2006/relationships/tags" Target="../tags/tag193.xml"/><Relationship Id="rId14" Type="http://schemas.openxmlformats.org/officeDocument/2006/relationships/tags" Target="../tags/tag194.xml"/><Relationship Id="rId15" Type="http://schemas.openxmlformats.org/officeDocument/2006/relationships/tags" Target="../tags/tag195.xml"/><Relationship Id="rId16" Type="http://schemas.openxmlformats.org/officeDocument/2006/relationships/tags" Target="../tags/tag196.xml"/><Relationship Id="rId17" Type="http://schemas.openxmlformats.org/officeDocument/2006/relationships/tags" Target="../tags/tag197.xml"/><Relationship Id="rId18" Type="http://schemas.openxmlformats.org/officeDocument/2006/relationships/tags" Target="../tags/tag198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81.xml"/><Relationship Id="rId2" Type="http://schemas.openxmlformats.org/officeDocument/2006/relationships/tags" Target="../tags/tag182.xml"/><Relationship Id="rId3" Type="http://schemas.openxmlformats.org/officeDocument/2006/relationships/tags" Target="../tags/tag183.xml"/><Relationship Id="rId4" Type="http://schemas.openxmlformats.org/officeDocument/2006/relationships/tags" Target="../tags/tag184.xml"/><Relationship Id="rId5" Type="http://schemas.openxmlformats.org/officeDocument/2006/relationships/tags" Target="../tags/tag185.xml"/><Relationship Id="rId6" Type="http://schemas.openxmlformats.org/officeDocument/2006/relationships/tags" Target="../tags/tag186.xml"/><Relationship Id="rId7" Type="http://schemas.openxmlformats.org/officeDocument/2006/relationships/tags" Target="../tags/tag187.xml"/><Relationship Id="rId8" Type="http://schemas.openxmlformats.org/officeDocument/2006/relationships/tags" Target="../tags/tag18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20" Type="http://schemas.openxmlformats.org/officeDocument/2006/relationships/notesSlide" Target="../notesSlides/notesSlide3.xml"/><Relationship Id="rId21" Type="http://schemas.openxmlformats.org/officeDocument/2006/relationships/image" Target="../media/image8.png"/><Relationship Id="rId10" Type="http://schemas.openxmlformats.org/officeDocument/2006/relationships/tags" Target="../tags/tag208.xml"/><Relationship Id="rId11" Type="http://schemas.openxmlformats.org/officeDocument/2006/relationships/tags" Target="../tags/tag209.xml"/><Relationship Id="rId12" Type="http://schemas.openxmlformats.org/officeDocument/2006/relationships/tags" Target="../tags/tag210.xml"/><Relationship Id="rId13" Type="http://schemas.openxmlformats.org/officeDocument/2006/relationships/tags" Target="../tags/tag211.xml"/><Relationship Id="rId14" Type="http://schemas.openxmlformats.org/officeDocument/2006/relationships/tags" Target="../tags/tag212.xml"/><Relationship Id="rId15" Type="http://schemas.openxmlformats.org/officeDocument/2006/relationships/tags" Target="../tags/tag213.xml"/><Relationship Id="rId16" Type="http://schemas.openxmlformats.org/officeDocument/2006/relationships/tags" Target="../tags/tag214.xml"/><Relationship Id="rId17" Type="http://schemas.openxmlformats.org/officeDocument/2006/relationships/tags" Target="../tags/tag215.xml"/><Relationship Id="rId18" Type="http://schemas.openxmlformats.org/officeDocument/2006/relationships/tags" Target="../tags/tag216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99.xml"/><Relationship Id="rId2" Type="http://schemas.openxmlformats.org/officeDocument/2006/relationships/tags" Target="../tags/tag200.xml"/><Relationship Id="rId3" Type="http://schemas.openxmlformats.org/officeDocument/2006/relationships/tags" Target="../tags/tag201.xml"/><Relationship Id="rId4" Type="http://schemas.openxmlformats.org/officeDocument/2006/relationships/tags" Target="../tags/tag202.xml"/><Relationship Id="rId5" Type="http://schemas.openxmlformats.org/officeDocument/2006/relationships/tags" Target="../tags/tag203.xml"/><Relationship Id="rId6" Type="http://schemas.openxmlformats.org/officeDocument/2006/relationships/tags" Target="../tags/tag204.xml"/><Relationship Id="rId7" Type="http://schemas.openxmlformats.org/officeDocument/2006/relationships/tags" Target="../tags/tag205.xml"/><Relationship Id="rId8" Type="http://schemas.openxmlformats.org/officeDocument/2006/relationships/tags" Target="../tags/tag206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tags" Target="../tags/tag227.xml"/><Relationship Id="rId12" Type="http://schemas.openxmlformats.org/officeDocument/2006/relationships/tags" Target="../tags/tag228.xml"/><Relationship Id="rId13" Type="http://schemas.openxmlformats.org/officeDocument/2006/relationships/tags" Target="../tags/tag229.xml"/><Relationship Id="rId14" Type="http://schemas.openxmlformats.org/officeDocument/2006/relationships/tags" Target="../tags/tag230.xml"/><Relationship Id="rId15" Type="http://schemas.openxmlformats.org/officeDocument/2006/relationships/tags" Target="../tags/tag231.xml"/><Relationship Id="rId16" Type="http://schemas.openxmlformats.org/officeDocument/2006/relationships/tags" Target="../tags/tag232.xml"/><Relationship Id="rId17" Type="http://schemas.openxmlformats.org/officeDocument/2006/relationships/tags" Target="../tags/tag233.xml"/><Relationship Id="rId18" Type="http://schemas.openxmlformats.org/officeDocument/2006/relationships/tags" Target="../tags/tag234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217.xml"/><Relationship Id="rId2" Type="http://schemas.openxmlformats.org/officeDocument/2006/relationships/tags" Target="../tags/tag218.xml"/><Relationship Id="rId3" Type="http://schemas.openxmlformats.org/officeDocument/2006/relationships/tags" Target="../tags/tag219.xml"/><Relationship Id="rId4" Type="http://schemas.openxmlformats.org/officeDocument/2006/relationships/tags" Target="../tags/tag220.xml"/><Relationship Id="rId5" Type="http://schemas.openxmlformats.org/officeDocument/2006/relationships/tags" Target="../tags/tag221.xml"/><Relationship Id="rId6" Type="http://schemas.openxmlformats.org/officeDocument/2006/relationships/tags" Target="../tags/tag222.xml"/><Relationship Id="rId7" Type="http://schemas.openxmlformats.org/officeDocument/2006/relationships/tags" Target="../tags/tag223.xml"/><Relationship Id="rId8" Type="http://schemas.openxmlformats.org/officeDocument/2006/relationships/tags" Target="../tags/tag224.xml"/><Relationship Id="rId9" Type="http://schemas.openxmlformats.org/officeDocument/2006/relationships/tags" Target="../tags/tag225.xml"/><Relationship Id="rId10" Type="http://schemas.openxmlformats.org/officeDocument/2006/relationships/tags" Target="../tags/tag226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tags" Target="../tags/tag245.xml"/><Relationship Id="rId12" Type="http://schemas.openxmlformats.org/officeDocument/2006/relationships/tags" Target="../tags/tag246.xml"/><Relationship Id="rId13" Type="http://schemas.openxmlformats.org/officeDocument/2006/relationships/tags" Target="../tags/tag247.xml"/><Relationship Id="rId14" Type="http://schemas.openxmlformats.org/officeDocument/2006/relationships/tags" Target="../tags/tag248.xml"/><Relationship Id="rId15" Type="http://schemas.openxmlformats.org/officeDocument/2006/relationships/tags" Target="../tags/tag249.xml"/><Relationship Id="rId16" Type="http://schemas.openxmlformats.org/officeDocument/2006/relationships/tags" Target="../tags/tag250.xml"/><Relationship Id="rId17" Type="http://schemas.openxmlformats.org/officeDocument/2006/relationships/tags" Target="../tags/tag251.xml"/><Relationship Id="rId18" Type="http://schemas.openxmlformats.org/officeDocument/2006/relationships/tags" Target="../tags/tag252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235.xml"/><Relationship Id="rId2" Type="http://schemas.openxmlformats.org/officeDocument/2006/relationships/tags" Target="../tags/tag236.xml"/><Relationship Id="rId3" Type="http://schemas.openxmlformats.org/officeDocument/2006/relationships/tags" Target="../tags/tag237.xml"/><Relationship Id="rId4" Type="http://schemas.openxmlformats.org/officeDocument/2006/relationships/tags" Target="../tags/tag238.xml"/><Relationship Id="rId5" Type="http://schemas.openxmlformats.org/officeDocument/2006/relationships/tags" Target="../tags/tag239.xml"/><Relationship Id="rId6" Type="http://schemas.openxmlformats.org/officeDocument/2006/relationships/tags" Target="../tags/tag240.xml"/><Relationship Id="rId7" Type="http://schemas.openxmlformats.org/officeDocument/2006/relationships/tags" Target="../tags/tag241.xml"/><Relationship Id="rId8" Type="http://schemas.openxmlformats.org/officeDocument/2006/relationships/tags" Target="../tags/tag242.xml"/><Relationship Id="rId9" Type="http://schemas.openxmlformats.org/officeDocument/2006/relationships/tags" Target="../tags/tag243.xml"/><Relationship Id="rId10" Type="http://schemas.openxmlformats.org/officeDocument/2006/relationships/tags" Target="../tags/tag244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tags" Target="../tags/tag29.xml"/><Relationship Id="rId12" Type="http://schemas.openxmlformats.org/officeDocument/2006/relationships/tags" Target="../tags/tag30.xml"/><Relationship Id="rId13" Type="http://schemas.openxmlformats.org/officeDocument/2006/relationships/tags" Target="../tags/tag31.xml"/><Relationship Id="rId14" Type="http://schemas.openxmlformats.org/officeDocument/2006/relationships/tags" Target="../tags/tag32.xml"/><Relationship Id="rId15" Type="http://schemas.openxmlformats.org/officeDocument/2006/relationships/tags" Target="../tags/tag33.xml"/><Relationship Id="rId16" Type="http://schemas.openxmlformats.org/officeDocument/2006/relationships/tags" Target="../tags/tag34.xml"/><Relationship Id="rId17" Type="http://schemas.openxmlformats.org/officeDocument/2006/relationships/tags" Target="../tags/tag35.xml"/><Relationship Id="rId18" Type="http://schemas.openxmlformats.org/officeDocument/2006/relationships/tags" Target="../tags/tag36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5" Type="http://schemas.openxmlformats.org/officeDocument/2006/relationships/tags" Target="../tags/tag23.xml"/><Relationship Id="rId6" Type="http://schemas.openxmlformats.org/officeDocument/2006/relationships/tags" Target="../tags/tag24.xml"/><Relationship Id="rId7" Type="http://schemas.openxmlformats.org/officeDocument/2006/relationships/tags" Target="../tags/tag25.xml"/><Relationship Id="rId8" Type="http://schemas.openxmlformats.org/officeDocument/2006/relationships/tags" Target="../tags/tag26.xml"/><Relationship Id="rId9" Type="http://schemas.openxmlformats.org/officeDocument/2006/relationships/tags" Target="../tags/tag27.xml"/><Relationship Id="rId10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tags" Target="../tags/tag47.xml"/><Relationship Id="rId12" Type="http://schemas.openxmlformats.org/officeDocument/2006/relationships/tags" Target="../tags/tag48.xml"/><Relationship Id="rId13" Type="http://schemas.openxmlformats.org/officeDocument/2006/relationships/tags" Target="../tags/tag49.xml"/><Relationship Id="rId14" Type="http://schemas.openxmlformats.org/officeDocument/2006/relationships/tags" Target="../tags/tag50.xml"/><Relationship Id="rId15" Type="http://schemas.openxmlformats.org/officeDocument/2006/relationships/tags" Target="../tags/tag51.xml"/><Relationship Id="rId16" Type="http://schemas.openxmlformats.org/officeDocument/2006/relationships/tags" Target="../tags/tag52.xml"/><Relationship Id="rId17" Type="http://schemas.openxmlformats.org/officeDocument/2006/relationships/tags" Target="../tags/tag53.xml"/><Relationship Id="rId18" Type="http://schemas.openxmlformats.org/officeDocument/2006/relationships/tags" Target="../tags/tag54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tags" Target="../tags/tag41.xml"/><Relationship Id="rId6" Type="http://schemas.openxmlformats.org/officeDocument/2006/relationships/tags" Target="../tags/tag42.xml"/><Relationship Id="rId7" Type="http://schemas.openxmlformats.org/officeDocument/2006/relationships/tags" Target="../tags/tag43.xml"/><Relationship Id="rId8" Type="http://schemas.openxmlformats.org/officeDocument/2006/relationships/tags" Target="../tags/tag44.xml"/><Relationship Id="rId9" Type="http://schemas.openxmlformats.org/officeDocument/2006/relationships/tags" Target="../tags/tag45.xml"/><Relationship Id="rId10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tags" Target="../tags/tag65.xml"/><Relationship Id="rId12" Type="http://schemas.openxmlformats.org/officeDocument/2006/relationships/tags" Target="../tags/tag66.xml"/><Relationship Id="rId13" Type="http://schemas.openxmlformats.org/officeDocument/2006/relationships/tags" Target="../tags/tag67.xml"/><Relationship Id="rId14" Type="http://schemas.openxmlformats.org/officeDocument/2006/relationships/tags" Target="../tags/tag68.xml"/><Relationship Id="rId15" Type="http://schemas.openxmlformats.org/officeDocument/2006/relationships/tags" Target="../tags/tag69.xml"/><Relationship Id="rId16" Type="http://schemas.openxmlformats.org/officeDocument/2006/relationships/tags" Target="../tags/tag70.xml"/><Relationship Id="rId17" Type="http://schemas.openxmlformats.org/officeDocument/2006/relationships/tags" Target="../tags/tag71.xml"/><Relationship Id="rId18" Type="http://schemas.openxmlformats.org/officeDocument/2006/relationships/tags" Target="../tags/tag72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tags" Target="../tags/tag59.xml"/><Relationship Id="rId6" Type="http://schemas.openxmlformats.org/officeDocument/2006/relationships/tags" Target="../tags/tag60.xml"/><Relationship Id="rId7" Type="http://schemas.openxmlformats.org/officeDocument/2006/relationships/tags" Target="../tags/tag61.xml"/><Relationship Id="rId8" Type="http://schemas.openxmlformats.org/officeDocument/2006/relationships/tags" Target="../tags/tag62.xml"/><Relationship Id="rId9" Type="http://schemas.openxmlformats.org/officeDocument/2006/relationships/tags" Target="../tags/tag63.xml"/><Relationship Id="rId10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tags" Target="../tags/tag83.xml"/><Relationship Id="rId12" Type="http://schemas.openxmlformats.org/officeDocument/2006/relationships/tags" Target="../tags/tag84.xml"/><Relationship Id="rId13" Type="http://schemas.openxmlformats.org/officeDocument/2006/relationships/tags" Target="../tags/tag85.xml"/><Relationship Id="rId14" Type="http://schemas.openxmlformats.org/officeDocument/2006/relationships/tags" Target="../tags/tag86.xml"/><Relationship Id="rId15" Type="http://schemas.openxmlformats.org/officeDocument/2006/relationships/tags" Target="../tags/tag87.xml"/><Relationship Id="rId16" Type="http://schemas.openxmlformats.org/officeDocument/2006/relationships/tags" Target="../tags/tag88.xml"/><Relationship Id="rId17" Type="http://schemas.openxmlformats.org/officeDocument/2006/relationships/tags" Target="../tags/tag89.xml"/><Relationship Id="rId18" Type="http://schemas.openxmlformats.org/officeDocument/2006/relationships/tags" Target="../tags/tag90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73.xml"/><Relationship Id="rId2" Type="http://schemas.openxmlformats.org/officeDocument/2006/relationships/tags" Target="../tags/tag74.xml"/><Relationship Id="rId3" Type="http://schemas.openxmlformats.org/officeDocument/2006/relationships/tags" Target="../tags/tag75.xml"/><Relationship Id="rId4" Type="http://schemas.openxmlformats.org/officeDocument/2006/relationships/tags" Target="../tags/tag76.xml"/><Relationship Id="rId5" Type="http://schemas.openxmlformats.org/officeDocument/2006/relationships/tags" Target="../tags/tag77.xml"/><Relationship Id="rId6" Type="http://schemas.openxmlformats.org/officeDocument/2006/relationships/tags" Target="../tags/tag78.xml"/><Relationship Id="rId7" Type="http://schemas.openxmlformats.org/officeDocument/2006/relationships/tags" Target="../tags/tag79.xml"/><Relationship Id="rId8" Type="http://schemas.openxmlformats.org/officeDocument/2006/relationships/tags" Target="../tags/tag80.xml"/><Relationship Id="rId9" Type="http://schemas.openxmlformats.org/officeDocument/2006/relationships/tags" Target="../tags/tag81.xml"/><Relationship Id="rId10" Type="http://schemas.openxmlformats.org/officeDocument/2006/relationships/tags" Target="../tags/tag8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tags" Target="../tags/tag101.xml"/><Relationship Id="rId12" Type="http://schemas.openxmlformats.org/officeDocument/2006/relationships/tags" Target="../tags/tag102.xml"/><Relationship Id="rId13" Type="http://schemas.openxmlformats.org/officeDocument/2006/relationships/tags" Target="../tags/tag103.xml"/><Relationship Id="rId14" Type="http://schemas.openxmlformats.org/officeDocument/2006/relationships/tags" Target="../tags/tag104.xml"/><Relationship Id="rId15" Type="http://schemas.openxmlformats.org/officeDocument/2006/relationships/tags" Target="../tags/tag105.xml"/><Relationship Id="rId16" Type="http://schemas.openxmlformats.org/officeDocument/2006/relationships/tags" Target="../tags/tag106.xml"/><Relationship Id="rId17" Type="http://schemas.openxmlformats.org/officeDocument/2006/relationships/tags" Target="../tags/tag107.xml"/><Relationship Id="rId18" Type="http://schemas.openxmlformats.org/officeDocument/2006/relationships/tags" Target="../tags/tag108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91.xml"/><Relationship Id="rId2" Type="http://schemas.openxmlformats.org/officeDocument/2006/relationships/tags" Target="../tags/tag92.xml"/><Relationship Id="rId3" Type="http://schemas.openxmlformats.org/officeDocument/2006/relationships/tags" Target="../tags/tag93.xml"/><Relationship Id="rId4" Type="http://schemas.openxmlformats.org/officeDocument/2006/relationships/tags" Target="../tags/tag94.xml"/><Relationship Id="rId5" Type="http://schemas.openxmlformats.org/officeDocument/2006/relationships/tags" Target="../tags/tag95.xml"/><Relationship Id="rId6" Type="http://schemas.openxmlformats.org/officeDocument/2006/relationships/tags" Target="../tags/tag96.xml"/><Relationship Id="rId7" Type="http://schemas.openxmlformats.org/officeDocument/2006/relationships/tags" Target="../tags/tag97.xml"/><Relationship Id="rId8" Type="http://schemas.openxmlformats.org/officeDocument/2006/relationships/tags" Target="../tags/tag98.xml"/><Relationship Id="rId9" Type="http://schemas.openxmlformats.org/officeDocument/2006/relationships/tags" Target="../tags/tag99.xml"/><Relationship Id="rId10" Type="http://schemas.openxmlformats.org/officeDocument/2006/relationships/tags" Target="../tags/tag10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20" Type="http://schemas.openxmlformats.org/officeDocument/2006/relationships/notesSlide" Target="../notesSlides/notesSlide2.xml"/><Relationship Id="rId21" Type="http://schemas.openxmlformats.org/officeDocument/2006/relationships/image" Target="../media/image2.png"/><Relationship Id="rId10" Type="http://schemas.openxmlformats.org/officeDocument/2006/relationships/tags" Target="../tags/tag118.xml"/><Relationship Id="rId11" Type="http://schemas.openxmlformats.org/officeDocument/2006/relationships/tags" Target="../tags/tag119.xml"/><Relationship Id="rId12" Type="http://schemas.openxmlformats.org/officeDocument/2006/relationships/tags" Target="../tags/tag120.xml"/><Relationship Id="rId13" Type="http://schemas.openxmlformats.org/officeDocument/2006/relationships/tags" Target="../tags/tag121.xml"/><Relationship Id="rId14" Type="http://schemas.openxmlformats.org/officeDocument/2006/relationships/tags" Target="../tags/tag122.xml"/><Relationship Id="rId15" Type="http://schemas.openxmlformats.org/officeDocument/2006/relationships/tags" Target="../tags/tag123.xml"/><Relationship Id="rId16" Type="http://schemas.openxmlformats.org/officeDocument/2006/relationships/tags" Target="../tags/tag124.xml"/><Relationship Id="rId17" Type="http://schemas.openxmlformats.org/officeDocument/2006/relationships/tags" Target="../tags/tag125.xml"/><Relationship Id="rId18" Type="http://schemas.openxmlformats.org/officeDocument/2006/relationships/tags" Target="../tags/tag126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09.xml"/><Relationship Id="rId2" Type="http://schemas.openxmlformats.org/officeDocument/2006/relationships/tags" Target="../tags/tag110.xml"/><Relationship Id="rId3" Type="http://schemas.openxmlformats.org/officeDocument/2006/relationships/tags" Target="../tags/tag111.xml"/><Relationship Id="rId4" Type="http://schemas.openxmlformats.org/officeDocument/2006/relationships/tags" Target="../tags/tag112.xml"/><Relationship Id="rId5" Type="http://schemas.openxmlformats.org/officeDocument/2006/relationships/tags" Target="../tags/tag113.xml"/><Relationship Id="rId6" Type="http://schemas.openxmlformats.org/officeDocument/2006/relationships/tags" Target="../tags/tag114.xml"/><Relationship Id="rId7" Type="http://schemas.openxmlformats.org/officeDocument/2006/relationships/tags" Target="../tags/tag115.xml"/><Relationship Id="rId8" Type="http://schemas.openxmlformats.org/officeDocument/2006/relationships/tags" Target="../tags/tag116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tags" Target="../tags/tag137.xml"/><Relationship Id="rId12" Type="http://schemas.openxmlformats.org/officeDocument/2006/relationships/tags" Target="../tags/tag138.xml"/><Relationship Id="rId13" Type="http://schemas.openxmlformats.org/officeDocument/2006/relationships/tags" Target="../tags/tag139.xml"/><Relationship Id="rId14" Type="http://schemas.openxmlformats.org/officeDocument/2006/relationships/tags" Target="../tags/tag140.xml"/><Relationship Id="rId15" Type="http://schemas.openxmlformats.org/officeDocument/2006/relationships/tags" Target="../tags/tag141.xml"/><Relationship Id="rId16" Type="http://schemas.openxmlformats.org/officeDocument/2006/relationships/tags" Target="../tags/tag142.xml"/><Relationship Id="rId17" Type="http://schemas.openxmlformats.org/officeDocument/2006/relationships/tags" Target="../tags/tag143.xml"/><Relationship Id="rId18" Type="http://schemas.openxmlformats.org/officeDocument/2006/relationships/tags" Target="../tags/tag144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27.xml"/><Relationship Id="rId2" Type="http://schemas.openxmlformats.org/officeDocument/2006/relationships/tags" Target="../tags/tag128.xml"/><Relationship Id="rId3" Type="http://schemas.openxmlformats.org/officeDocument/2006/relationships/tags" Target="../tags/tag129.xml"/><Relationship Id="rId4" Type="http://schemas.openxmlformats.org/officeDocument/2006/relationships/tags" Target="../tags/tag130.xml"/><Relationship Id="rId5" Type="http://schemas.openxmlformats.org/officeDocument/2006/relationships/tags" Target="../tags/tag131.xml"/><Relationship Id="rId6" Type="http://schemas.openxmlformats.org/officeDocument/2006/relationships/tags" Target="../tags/tag132.xml"/><Relationship Id="rId7" Type="http://schemas.openxmlformats.org/officeDocument/2006/relationships/tags" Target="../tags/tag133.xml"/><Relationship Id="rId8" Type="http://schemas.openxmlformats.org/officeDocument/2006/relationships/tags" Target="../tags/tag134.xml"/><Relationship Id="rId9" Type="http://schemas.openxmlformats.org/officeDocument/2006/relationships/tags" Target="../tags/tag135.xml"/><Relationship Id="rId10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10" Type="http://schemas.openxmlformats.org/officeDocument/2006/relationships/tags" Target="../tags/tag154.xml"/><Relationship Id="rId11" Type="http://schemas.openxmlformats.org/officeDocument/2006/relationships/tags" Target="../tags/tag155.xml"/><Relationship Id="rId12" Type="http://schemas.openxmlformats.org/officeDocument/2006/relationships/tags" Target="../tags/tag156.xml"/><Relationship Id="rId13" Type="http://schemas.openxmlformats.org/officeDocument/2006/relationships/tags" Target="../tags/tag157.xml"/><Relationship Id="rId14" Type="http://schemas.openxmlformats.org/officeDocument/2006/relationships/tags" Target="../tags/tag158.xml"/><Relationship Id="rId15" Type="http://schemas.openxmlformats.org/officeDocument/2006/relationships/tags" Target="../tags/tag159.xml"/><Relationship Id="rId16" Type="http://schemas.openxmlformats.org/officeDocument/2006/relationships/tags" Target="../tags/tag160.xml"/><Relationship Id="rId17" Type="http://schemas.openxmlformats.org/officeDocument/2006/relationships/tags" Target="../tags/tag161.xml"/><Relationship Id="rId18" Type="http://schemas.openxmlformats.org/officeDocument/2006/relationships/tags" Target="../tags/tag162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45.xml"/><Relationship Id="rId2" Type="http://schemas.openxmlformats.org/officeDocument/2006/relationships/tags" Target="../tags/tag146.xml"/><Relationship Id="rId3" Type="http://schemas.openxmlformats.org/officeDocument/2006/relationships/tags" Target="../tags/tag147.xml"/><Relationship Id="rId4" Type="http://schemas.openxmlformats.org/officeDocument/2006/relationships/tags" Target="../tags/tag148.xml"/><Relationship Id="rId5" Type="http://schemas.openxmlformats.org/officeDocument/2006/relationships/tags" Target="../tags/tag149.xml"/><Relationship Id="rId6" Type="http://schemas.openxmlformats.org/officeDocument/2006/relationships/tags" Target="../tags/tag150.xml"/><Relationship Id="rId7" Type="http://schemas.openxmlformats.org/officeDocument/2006/relationships/tags" Target="../tags/tag151.xml"/><Relationship Id="rId8" Type="http://schemas.openxmlformats.org/officeDocument/2006/relationships/tags" Target="../tags/tag1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44899" y="21231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2" name="圖片 1" descr="speed-dating-back-jpg.jpe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45" y="0"/>
            <a:ext cx="4758054" cy="6858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0" y="2083443"/>
            <a:ext cx="4286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 smtClean="0">
                <a:latin typeface="Apple Chancery"/>
                <a:cs typeface="Apple Chancery"/>
              </a:rPr>
              <a:t>Speed Dating Experiment</a:t>
            </a:r>
            <a:endParaRPr kumimoji="1" lang="zh-TW" altLang="en-US" sz="2800" b="1" dirty="0">
              <a:latin typeface="Apple Chancery"/>
              <a:cs typeface="Apple Chancery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39824" y="2817423"/>
            <a:ext cx="3757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i="1" dirty="0" smtClean="0">
                <a:latin typeface="Apple Chancery"/>
                <a:cs typeface="Apple Chancery"/>
              </a:rPr>
              <a:t>- How to win a dating partner?</a:t>
            </a:r>
            <a:endParaRPr kumimoji="1" lang="zh-TW" altLang="en-US" sz="2000" i="1" dirty="0">
              <a:latin typeface="Apple Chancery"/>
              <a:cs typeface="Apple Chancery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05979" y="4762155"/>
            <a:ext cx="236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Apple Chancery"/>
                <a:cs typeface="Apple Chancery"/>
              </a:rPr>
              <a:t>Presenter:</a:t>
            </a:r>
          </a:p>
          <a:p>
            <a:r>
              <a:rPr kumimoji="1" lang="en-US" altLang="zh-TW" dirty="0">
                <a:latin typeface="Apple Chancery"/>
                <a:cs typeface="Apple Chancery"/>
              </a:rPr>
              <a:t>	</a:t>
            </a:r>
            <a:r>
              <a:rPr kumimoji="1" lang="en-US" altLang="zh-TW" dirty="0" smtClean="0">
                <a:latin typeface="Apple Chancery"/>
                <a:cs typeface="Apple Chancery"/>
              </a:rPr>
              <a:t>	David Dai</a:t>
            </a:r>
            <a:endParaRPr kumimoji="1" lang="zh-TW" altLang="en-US" dirty="0">
              <a:latin typeface="Apple Chancery"/>
              <a:cs typeface="Apple Chancery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322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圖片 5" descr="p_multi_q3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26098" cy="3384649"/>
          </a:xfrm>
          <a:prstGeom prst="rect">
            <a:avLst/>
          </a:prstGeom>
        </p:spPr>
      </p:pic>
      <p:pic>
        <p:nvPicPr>
          <p:cNvPr id="7" name="圖片 6" descr="p_multi_q4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8876"/>
            <a:ext cx="4419094" cy="3339124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5453251" y="242761"/>
            <a:ext cx="25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/>
              <a:t>Observations</a:t>
            </a:r>
            <a:endParaRPr kumimoji="1" lang="zh-TW" altLang="en-US" sz="2400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650204" y="859001"/>
            <a:ext cx="4493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Q3. How do you think you measure up?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/>
              <a:t>Males                 </a:t>
            </a:r>
            <a:r>
              <a:rPr kumimoji="1" lang="en-US" altLang="zh-TW" dirty="0" smtClean="0">
                <a:sym typeface="Wingdings"/>
              </a:rPr>
              <a:t>         About even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>
                <a:sym typeface="Wingdings"/>
              </a:rPr>
              <a:t>Females                      About even</a:t>
            </a:r>
            <a:endParaRPr kumimoji="1" lang="en-US" altLang="zh-TW" dirty="0" smtClean="0"/>
          </a:p>
          <a:p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50204" y="4764861"/>
            <a:ext cx="4493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Q4. Distribute the points that best reflects the actual importance of these attributes in your decisions?</a:t>
            </a:r>
          </a:p>
          <a:p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219958" y="3494017"/>
            <a:ext cx="716117" cy="3363983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7677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 Analysis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0" y="1176455"/>
            <a:ext cx="9144001" cy="121380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SzPct val="70000"/>
              <a:buFont typeface="Wingdings" charset="2"/>
              <a:buChar char="n"/>
            </a:pPr>
            <a:r>
              <a:rPr kumimoji="1" lang="en-US" altLang="zh-TW" sz="2800" dirty="0" smtClean="0">
                <a:solidFill>
                  <a:srgbClr val="000000"/>
                </a:solidFill>
                <a:cs typeface="Calibri"/>
              </a:rPr>
              <a:t>Will being physically attractive help you get more dates?</a:t>
            </a: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2" name="圖片 1" descr="p_phy_attr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04" y="1826601"/>
            <a:ext cx="4440286" cy="4440286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899041" y="2322601"/>
            <a:ext cx="25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/>
              <a:t>Observations</a:t>
            </a:r>
            <a:endParaRPr kumimoji="1" lang="zh-TW" altLang="en-US" sz="24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75163" y="3026414"/>
            <a:ext cx="4458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/>
              <a:t>Males               </a:t>
            </a:r>
          </a:p>
          <a:p>
            <a:pPr lvl="1">
              <a:buSzPct val="70000"/>
            </a:pPr>
            <a:r>
              <a:rPr kumimoji="1" lang="en-US" altLang="zh-TW" dirty="0" smtClean="0"/>
              <a:t>Those rated high in physical attractiveness  have a higher mean score in liking degree from females than other groups.</a:t>
            </a:r>
          </a:p>
          <a:p>
            <a:pPr lvl="1">
              <a:buSzPct val="70000"/>
            </a:pPr>
            <a:r>
              <a:rPr kumimoji="1" lang="en-US" altLang="zh-TW" dirty="0" smtClean="0"/>
              <a:t> 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>
                <a:sym typeface="Wingdings"/>
              </a:rPr>
              <a:t>Females</a:t>
            </a:r>
          </a:p>
          <a:p>
            <a:pPr lvl="1">
              <a:buSzPct val="70000"/>
            </a:pPr>
            <a:r>
              <a:rPr kumimoji="1" lang="en-US" altLang="zh-TW" dirty="0" smtClean="0"/>
              <a:t>There is no distinct differences among different attractiveness group.</a:t>
            </a:r>
            <a:endParaRPr kumimoji="1"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63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 Analysis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0" y="1176455"/>
            <a:ext cx="9144001" cy="121380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SzPct val="70000"/>
              <a:buFont typeface="Wingdings" charset="2"/>
              <a:buChar char="n"/>
            </a:pPr>
            <a:r>
              <a:rPr kumimoji="1" lang="en-US" altLang="zh-TW" sz="2800" dirty="0" smtClean="0">
                <a:solidFill>
                  <a:srgbClr val="000000"/>
                </a:solidFill>
                <a:cs typeface="Calibri"/>
              </a:rPr>
              <a:t>Will being physically attractive help you get more dates?</a:t>
            </a: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99041" y="2322601"/>
            <a:ext cx="25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/>
              <a:t>Observations</a:t>
            </a:r>
            <a:endParaRPr kumimoji="1" lang="zh-TW" altLang="en-US" sz="24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75163" y="3026414"/>
            <a:ext cx="4458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/>
              <a:t>Males  </a:t>
            </a:r>
          </a:p>
          <a:p>
            <a:pPr marL="800100" lvl="1" indent="-342900">
              <a:buSzPct val="70000"/>
              <a:buFont typeface="+mj-lt"/>
              <a:buAutoNum type="alphaLcPeriod"/>
            </a:pPr>
            <a:r>
              <a:rPr kumimoji="1" lang="en-US" altLang="zh-TW" dirty="0"/>
              <a:t>T</a:t>
            </a:r>
            <a:r>
              <a:rPr kumimoji="1" lang="en-US" altLang="zh-TW" dirty="0" smtClean="0"/>
              <a:t>he higher mean physical attractiveness scored by the partner, t</a:t>
            </a:r>
            <a:r>
              <a:rPr kumimoji="1" lang="en-US" altLang="zh-TW" dirty="0" smtClean="0"/>
              <a:t>he </a:t>
            </a:r>
            <a:r>
              <a:rPr kumimoji="1" lang="en-US" altLang="zh-TW" dirty="0"/>
              <a:t>more dates </a:t>
            </a:r>
            <a:r>
              <a:rPr kumimoji="1" lang="en-US" altLang="zh-TW" dirty="0" smtClean="0"/>
              <a:t>they would get.</a:t>
            </a:r>
            <a:endParaRPr kumimoji="1" lang="en-US" altLang="zh-TW" dirty="0" smtClean="0"/>
          </a:p>
          <a:p>
            <a:pPr lvl="2">
              <a:buSzPct val="70000"/>
            </a:pPr>
            <a:r>
              <a:rPr kumimoji="1" lang="en-US" altLang="zh-TW" dirty="0" smtClean="0"/>
              <a:t> 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>
                <a:sym typeface="Wingdings"/>
              </a:rPr>
              <a:t>Females</a:t>
            </a:r>
            <a:endParaRPr kumimoji="1" lang="en-US" altLang="zh-TW" dirty="0">
              <a:sym typeface="Wingdings"/>
            </a:endParaRPr>
          </a:p>
          <a:p>
            <a:pPr marL="800100" lvl="1" indent="-342900">
              <a:buSzPct val="70000"/>
              <a:buFont typeface="+mj-lt"/>
              <a:buAutoNum type="alphaLcPeriod"/>
            </a:pPr>
            <a:r>
              <a:rPr kumimoji="1" lang="en-US" altLang="zh-TW" i="1" dirty="0" smtClean="0">
                <a:sym typeface="Wingdings"/>
              </a:rPr>
              <a:t>(same as above)</a:t>
            </a:r>
          </a:p>
          <a:p>
            <a:pPr lvl="1">
              <a:buSzPct val="70000"/>
            </a:pPr>
            <a:endParaRPr kumimoji="1" lang="en-US" altLang="zh-TW" dirty="0" smtClean="0">
              <a:sym typeface="Wingdings"/>
            </a:endParaRPr>
          </a:p>
        </p:txBody>
      </p:sp>
      <p:pic>
        <p:nvPicPr>
          <p:cNvPr id="6" name="圖片 5" descr="p_att_match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89" y="1804748"/>
            <a:ext cx="4631811" cy="46318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248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Summary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22119" y="1263519"/>
            <a:ext cx="8256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charset="2"/>
              <a:buChar char="l"/>
            </a:pPr>
            <a:r>
              <a:rPr lang="en-US" altLang="zh-TW" dirty="0"/>
              <a:t>Physical attractiveness is probably the most considered and valued attribute among </a:t>
            </a:r>
            <a:r>
              <a:rPr lang="en-US" altLang="zh-TW" dirty="0" smtClean="0"/>
              <a:t>these </a:t>
            </a:r>
            <a:r>
              <a:rPr lang="en-US" altLang="zh-TW" dirty="0"/>
              <a:t>six attributes: attractiveness, sincerity, intelligence, fun, ambition, and shared interests</a:t>
            </a:r>
            <a:r>
              <a:rPr lang="en-US" altLang="zh-TW" dirty="0" smtClean="0"/>
              <a:t>.</a:t>
            </a:r>
          </a:p>
          <a:p>
            <a:pPr marL="285750" indent="-285750">
              <a:buSzPct val="70000"/>
              <a:buFont typeface="Wingdings" charset="2"/>
              <a:buChar char="l"/>
            </a:pPr>
            <a:endParaRPr kumimoji="1" lang="en-US" altLang="zh-TW" dirty="0">
              <a:sym typeface="Wingding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28046" y="3495319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Limitations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15761" y="4110389"/>
            <a:ext cx="8262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charset="2"/>
              <a:buChar char="l"/>
            </a:pPr>
            <a:r>
              <a:rPr lang="en-US" altLang="zh-TW" dirty="0" smtClean="0">
                <a:sym typeface="Wingdings"/>
              </a:rPr>
              <a:t>The data was collected from a small group of people, which might lose generality. </a:t>
            </a:r>
          </a:p>
          <a:p>
            <a:pPr marL="285750" indent="-285750">
              <a:buSzPct val="70000"/>
              <a:buFont typeface="Wingdings" charset="2"/>
              <a:buChar char="l"/>
            </a:pPr>
            <a:endParaRPr kumimoji="1" lang="en-US" altLang="zh-TW" sz="1600" dirty="0" smtClean="0">
              <a:sym typeface="Wingdings"/>
            </a:endParaRP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sz="1600" dirty="0" smtClean="0">
                <a:sym typeface="Wingdings"/>
              </a:rPr>
              <a:t>The understandings of those 6 attributes varied by different individual, which might introduce inaccuracy and these scores could not reflect the true preference among people.</a:t>
            </a:r>
          </a:p>
          <a:p>
            <a:pPr marL="285750" indent="-285750">
              <a:buSzPct val="70000"/>
              <a:buFont typeface="Wingdings" charset="2"/>
              <a:buChar char="l"/>
            </a:pPr>
            <a:endParaRPr kumimoji="1" lang="en-US" altLang="zh-TW" sz="1600" dirty="0">
              <a:sym typeface="Wingdings"/>
            </a:endParaRP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sz="1600" dirty="0" smtClean="0">
                <a:sym typeface="Wingdings"/>
              </a:rPr>
              <a:t>More surveys can be conducted to collect the chronological change in people’s preference on different attributes.</a:t>
            </a:r>
          </a:p>
          <a:p>
            <a:pPr marL="285750" indent="-285750">
              <a:buSzPct val="70000"/>
              <a:buFont typeface="Wingdings" charset="2"/>
              <a:buChar char="l"/>
            </a:pPr>
            <a:endParaRPr kumimoji="1" lang="en-US" altLang="zh-TW" sz="1600" dirty="0">
              <a:sym typeface="Wingdings"/>
            </a:endParaRP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sz="1600" dirty="0" smtClean="0">
                <a:sym typeface="Wingdings"/>
              </a:rPr>
              <a:t>Too much subjective manipulations were implemented by the presenter, which might lead to loss of information from key features.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321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803946" y="2983726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300" b="1" dirty="0" smtClean="0">
                <a:latin typeface="News Gothic MT"/>
                <a:cs typeface="News Gothic MT"/>
              </a:rPr>
              <a:t>Thank you very much! 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424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Outline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79" name="Content Placeholder 4"/>
          <p:cNvSpPr txBox="1">
            <a:spLocks/>
          </p:cNvSpPr>
          <p:nvPr/>
        </p:nvSpPr>
        <p:spPr>
          <a:xfrm>
            <a:off x="1155844" y="1213339"/>
            <a:ext cx="7344816" cy="46085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SzPct val="90000"/>
              <a:buFont typeface="+mj-lt"/>
              <a:buAutoNum type="arabicPeriod"/>
            </a:pPr>
            <a:r>
              <a:rPr lang="en-US" sz="1900" b="1" i="0" dirty="0" smtClean="0"/>
              <a:t>Introduction</a:t>
            </a:r>
          </a:p>
          <a:p>
            <a:pPr lvl="1">
              <a:buSzPct val="60000"/>
              <a:buFont typeface="Wingdings" charset="2"/>
              <a:buChar char="²"/>
            </a:pPr>
            <a:r>
              <a:rPr lang="en-US" sz="1900" dirty="0" smtClean="0"/>
              <a:t>Data background</a:t>
            </a:r>
          </a:p>
          <a:p>
            <a:pPr lvl="1">
              <a:buSzPct val="60000"/>
              <a:buFont typeface="Wingdings" charset="2"/>
              <a:buChar char="²"/>
            </a:pPr>
            <a:r>
              <a:rPr lang="en-US" altLang="zh-TW" sz="1900" dirty="0"/>
              <a:t>Features of the </a:t>
            </a:r>
            <a:r>
              <a:rPr lang="en-US" altLang="zh-TW" sz="1900" dirty="0" smtClean="0"/>
              <a:t>dataset</a:t>
            </a:r>
          </a:p>
          <a:p>
            <a:pPr lvl="1">
              <a:buSzPct val="60000"/>
              <a:buFont typeface="Wingdings" charset="2"/>
              <a:buChar char="²"/>
            </a:pPr>
            <a:r>
              <a:rPr lang="en-US" altLang="zh-TW" sz="1900" dirty="0" smtClean="0"/>
              <a:t>Research Question</a:t>
            </a:r>
            <a:endParaRPr lang="en-US" altLang="zh-TW" sz="1900" dirty="0"/>
          </a:p>
          <a:p>
            <a:pPr lvl="1">
              <a:buSzPct val="60000"/>
              <a:buFont typeface="Wingdings" charset="2"/>
              <a:buChar char="²"/>
            </a:pPr>
            <a:endParaRPr lang="en-US" sz="1900" i="0" dirty="0" smtClean="0"/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sz="1900" b="1" i="0" dirty="0" smtClean="0"/>
              <a:t>Data Analysis</a:t>
            </a:r>
          </a:p>
          <a:p>
            <a:pPr lvl="1">
              <a:buSzPct val="60000"/>
              <a:buFont typeface="Wingdings" charset="2"/>
              <a:buChar char="²"/>
            </a:pPr>
            <a:r>
              <a:rPr lang="en-US" sz="1900" dirty="0" smtClean="0"/>
              <a:t>Exploratory </a:t>
            </a:r>
            <a:r>
              <a:rPr lang="en-US" sz="1900" dirty="0" smtClean="0"/>
              <a:t>data analysis</a:t>
            </a:r>
          </a:p>
          <a:p>
            <a:pPr lvl="1">
              <a:buSzPct val="60000"/>
              <a:buFont typeface="Wingdings" charset="2"/>
              <a:buChar char="²"/>
            </a:pPr>
            <a:endParaRPr lang="en-US" sz="1900" dirty="0" smtClean="0"/>
          </a:p>
          <a:p>
            <a:pPr lvl="1">
              <a:buSzPct val="60000"/>
              <a:buFont typeface="Wingdings" charset="2"/>
              <a:buChar char="²"/>
            </a:pPr>
            <a:endParaRPr lang="en-US" sz="1900" dirty="0" smtClean="0"/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sz="1900" b="1" i="0" dirty="0" smtClean="0"/>
              <a:t>Conclusion</a:t>
            </a:r>
          </a:p>
          <a:p>
            <a:pPr lvl="1">
              <a:buSzPct val="60000"/>
              <a:buFont typeface="Wingdings" charset="2"/>
              <a:buChar char="²"/>
            </a:pPr>
            <a:r>
              <a:rPr lang="en-US" sz="1900" dirty="0" smtClean="0"/>
              <a:t>Summary &amp; Limitations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8730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Dataset</a:t>
            </a:r>
            <a:r>
              <a:rPr kumimoji="1" lang="en-US" altLang="zh-TW" sz="3300" b="1" dirty="0" smtClean="0"/>
              <a:t> </a:t>
            </a:r>
            <a:r>
              <a:rPr kumimoji="1" lang="en-US" altLang="zh-CN" sz="3300" b="1" dirty="0" smtClean="0"/>
              <a:t>Background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410861" y="1269827"/>
            <a:ext cx="8733139" cy="560217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Arial"/>
              <a:buChar char="•"/>
            </a:pP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Data was gathered from participants in experimental speed dating events from </a:t>
            </a:r>
            <a:r>
              <a:rPr kumimoji="1" lang="en-US" altLang="zh-TW" sz="2000" i="1" dirty="0" smtClean="0">
                <a:solidFill>
                  <a:srgbClr val="000000"/>
                </a:solidFill>
                <a:latin typeface="Calibri"/>
                <a:cs typeface="Calibri"/>
              </a:rPr>
              <a:t>2002 – 2004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>
              <a:buSzPct val="80000"/>
              <a:buFont typeface="Arial"/>
              <a:buChar char="•"/>
            </a:pPr>
            <a:endParaRPr kumimoji="1" lang="en-US" altLang="zh-TW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SzPct val="70000"/>
              <a:buFont typeface="Arial"/>
              <a:buChar char="•"/>
            </a:pP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The subjects were drawn from students in graduate and professional schools at </a:t>
            </a:r>
            <a:r>
              <a:rPr kumimoji="1" lang="en-US" altLang="zh-TW" sz="2000" i="1" dirty="0" smtClean="0">
                <a:solidFill>
                  <a:srgbClr val="000000"/>
                </a:solidFill>
                <a:latin typeface="Calibri"/>
                <a:cs typeface="Calibri"/>
              </a:rPr>
              <a:t>Columbia University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. </a:t>
            </a:r>
          </a:p>
          <a:p>
            <a:pPr>
              <a:buSzPct val="70000"/>
              <a:buFont typeface="Arial"/>
              <a:buChar char="•"/>
            </a:pPr>
            <a:endParaRPr kumimoji="1" lang="en-US" altLang="zh-TW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SzPct val="70000"/>
              <a:buFont typeface="Arial"/>
              <a:buChar char="•"/>
            </a:pP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At the end of their speed dating events, participants were asked if they would like to see their date again. </a:t>
            </a:r>
          </a:p>
          <a:p>
            <a:pPr>
              <a:buSzPct val="70000"/>
              <a:buFont typeface="Arial"/>
              <a:buChar char="•"/>
            </a:pPr>
            <a:endParaRPr kumimoji="1" lang="en-US" altLang="zh-TW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SzPct val="70000"/>
              <a:buFont typeface="Arial"/>
              <a:buChar char="•"/>
            </a:pPr>
            <a:r>
              <a:rPr kumimoji="1" lang="en-US" altLang="zh-TW" sz="2000" dirty="0">
                <a:solidFill>
                  <a:srgbClr val="000000"/>
                </a:solidFill>
                <a:cs typeface="Calibri"/>
              </a:rPr>
              <a:t>The dataset includes questionnaire data gathered from participants at different points in the process. </a:t>
            </a:r>
            <a:endParaRPr kumimoji="1" lang="en-US" altLang="zh-TW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They were also asked to rate their date on </a:t>
            </a:r>
            <a:r>
              <a:rPr kumimoji="1" lang="en-US" altLang="zh-TW" sz="2000" i="1" u="sng" dirty="0" smtClean="0">
                <a:solidFill>
                  <a:srgbClr val="FF0000"/>
                </a:solidFill>
                <a:latin typeface="Calibri"/>
                <a:cs typeface="Calibri"/>
              </a:rPr>
              <a:t>six</a:t>
            </a:r>
            <a:r>
              <a:rPr kumimoji="1" lang="en-US" altLang="zh-TW" sz="20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attributes: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Attractiveness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Sincerity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Intelligence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Fun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Ambition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Shared Interest</a:t>
            </a:r>
          </a:p>
          <a:p>
            <a:pPr marL="0" indent="0">
              <a:buNone/>
            </a:pPr>
            <a:endParaRPr kumimoji="1" lang="en-US" altLang="zh-TW" sz="20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459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Dataset</a:t>
            </a:r>
            <a:r>
              <a:rPr kumimoji="1" lang="en-US" altLang="zh-TW" sz="3300" b="1" dirty="0" smtClean="0"/>
              <a:t> </a:t>
            </a:r>
            <a:r>
              <a:rPr kumimoji="1" lang="en-US" altLang="zh-CN" sz="3300" b="1" dirty="0" smtClean="0"/>
              <a:t>Background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514550" y="1441696"/>
            <a:ext cx="8440062" cy="26499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SzPct val="70000"/>
              <a:buFont typeface="Wingdings" charset="2"/>
              <a:buChar char="n"/>
            </a:pPr>
            <a:r>
              <a:rPr lang="en-US" altLang="zh-CN" b="1" i="0" dirty="0" smtClean="0">
                <a:latin typeface="Calibri"/>
                <a:cs typeface="Calibri"/>
              </a:rPr>
              <a:t>Source: </a:t>
            </a:r>
          </a:p>
          <a:p>
            <a:pPr marL="0" indent="0">
              <a:buSzPct val="70000"/>
            </a:pPr>
            <a:r>
              <a:rPr lang="en-US" i="0" dirty="0" smtClean="0">
                <a:latin typeface="Calibri"/>
                <a:cs typeface="Calibri"/>
              </a:rPr>
              <a:t>The data </a:t>
            </a:r>
            <a:r>
              <a:rPr lang="en-US" i="0" dirty="0" smtClean="0">
                <a:latin typeface="Calibri"/>
                <a:cs typeface="Calibri"/>
              </a:rPr>
              <a:t>compiled by Columbia Business School and can be accessed on </a:t>
            </a:r>
            <a:r>
              <a:rPr lang="en-US" i="0" dirty="0" err="1" smtClean="0">
                <a:latin typeface="Calibri"/>
                <a:cs typeface="Calibri"/>
              </a:rPr>
              <a:t>Kaggle.com</a:t>
            </a:r>
            <a:r>
              <a:rPr lang="en-US" i="0" dirty="0" smtClean="0">
                <a:latin typeface="Calibri"/>
                <a:cs typeface="Calibri"/>
              </a:rPr>
              <a:t>.</a:t>
            </a:r>
            <a:endParaRPr lang="en-US" i="0" dirty="0" smtClean="0">
              <a:latin typeface="Calibri"/>
              <a:cs typeface="Calibri"/>
            </a:endParaRPr>
          </a:p>
          <a:p>
            <a:pPr marL="0" indent="0">
              <a:buSzPct val="70000"/>
            </a:pPr>
            <a:endParaRPr lang="en-US" i="0" dirty="0" smtClean="0">
              <a:latin typeface="Calibri"/>
              <a:cs typeface="Calibri"/>
            </a:endParaRPr>
          </a:p>
          <a:p>
            <a:pPr marL="457200" indent="-457200">
              <a:buSzPct val="70000"/>
              <a:buFont typeface="Wingdings" charset="2"/>
              <a:buChar char="n"/>
            </a:pPr>
            <a:r>
              <a:rPr kumimoji="1" lang="en-US" altLang="zh-CN" b="1" dirty="0">
                <a:solidFill>
                  <a:srgbClr val="000000"/>
                </a:solidFill>
                <a:latin typeface="Calibri"/>
                <a:cs typeface="Calibri"/>
              </a:rPr>
              <a:t>Dataset</a:t>
            </a:r>
          </a:p>
          <a:p>
            <a:pPr marL="0" indent="0">
              <a:buSzPct val="70000"/>
            </a:pPr>
            <a:r>
              <a:rPr kumimoji="1" lang="en-US" altLang="zh-CN" dirty="0">
                <a:solidFill>
                  <a:srgbClr val="000000"/>
                </a:solidFill>
                <a:latin typeface="Calibri"/>
                <a:cs typeface="Calibri"/>
              </a:rPr>
              <a:t>The dataset has </a:t>
            </a:r>
            <a:r>
              <a:rPr kumimoji="1"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195 </a:t>
            </a:r>
            <a:r>
              <a:rPr kumimoji="1"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variables</a:t>
            </a:r>
            <a:r>
              <a:rPr kumimoji="1" lang="en-US" altLang="zh-CN" dirty="0">
                <a:solidFill>
                  <a:srgbClr val="000000"/>
                </a:solidFill>
                <a:latin typeface="Calibri"/>
                <a:cs typeface="Calibri"/>
              </a:rPr>
              <a:t>, corresponding to </a:t>
            </a:r>
            <a:r>
              <a:rPr kumimoji="1"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8378 speed dating pairs from 551 participants in a total of 21 dating events. </a:t>
            </a:r>
            <a:endParaRPr lang="en-US" altLang="zh-TW" dirty="0">
              <a:latin typeface="Calibri"/>
              <a:cs typeface="Calibri"/>
            </a:endParaRPr>
          </a:p>
          <a:p>
            <a:pPr marL="457200" lvl="1" indent="0">
              <a:buSzPct val="70000"/>
            </a:pPr>
            <a:endParaRPr lang="en-US" dirty="0" smtClean="0">
              <a:latin typeface="Calibri"/>
              <a:cs typeface="Calibri"/>
            </a:endParaRPr>
          </a:p>
          <a:p>
            <a:pPr marL="0" indent="0">
              <a:buSzPct val="70000"/>
            </a:pPr>
            <a:r>
              <a:rPr kumimoji="1" lang="en-US" altLang="zh-TW" dirty="0" smtClean="0">
                <a:solidFill>
                  <a:srgbClr val="000000"/>
                </a:solidFill>
                <a:latin typeface="Calibri"/>
                <a:cs typeface="Calibri"/>
              </a:rPr>
              <a:t>                </a:t>
            </a:r>
            <a:endParaRPr kumimoji="1" lang="en-US" altLang="zh-TW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SzPct val="70000"/>
              <a:buFont typeface="Wingdings" charset="2"/>
              <a:buChar char="n"/>
            </a:pPr>
            <a:endParaRPr kumimoji="1" lang="en-US" altLang="zh-TW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58633" y="4173707"/>
            <a:ext cx="8555275" cy="2400657"/>
          </a:xfrm>
          <a:prstGeom prst="rect">
            <a:avLst/>
          </a:prstGeom>
          <a:solidFill>
            <a:srgbClr val="F7DAE3"/>
          </a:solidFill>
          <a:ln>
            <a:solidFill>
              <a:schemeClr val="accent1">
                <a:alpha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SzPct val="70000"/>
              <a:buFont typeface="Wingdings" charset="2"/>
              <a:buChar char="n"/>
            </a:pPr>
            <a:r>
              <a:rPr kumimoji="1" lang="en-US" altLang="zh-TW" sz="2200" b="1" dirty="0">
                <a:solidFill>
                  <a:srgbClr val="FF0000"/>
                </a:solidFill>
                <a:cs typeface="Calibri"/>
              </a:rPr>
              <a:t>Aim</a:t>
            </a:r>
          </a:p>
          <a:p>
            <a:pPr>
              <a:buSzPct val="70000"/>
            </a:pPr>
            <a:r>
              <a:rPr kumimoji="1" lang="en-US" altLang="zh-TW" sz="2200" dirty="0">
                <a:solidFill>
                  <a:srgbClr val="000000"/>
                </a:solidFill>
                <a:cs typeface="Calibri"/>
              </a:rPr>
              <a:t>The aim for the analysis is </a:t>
            </a:r>
            <a:r>
              <a:rPr kumimoji="1" lang="en-US" altLang="zh-CN" sz="2200" dirty="0">
                <a:solidFill>
                  <a:srgbClr val="000000"/>
                </a:solidFill>
                <a:cs typeface="Calibri"/>
              </a:rPr>
              <a:t>use exploratory data analysis strategies to extract information from our dataset</a:t>
            </a:r>
            <a:r>
              <a:rPr kumimoji="1" lang="en-US" altLang="zh-CN" sz="2200" dirty="0" smtClean="0">
                <a:solidFill>
                  <a:srgbClr val="000000"/>
                </a:solidFill>
                <a:cs typeface="Calibri"/>
              </a:rPr>
              <a:t>:</a:t>
            </a:r>
          </a:p>
          <a:p>
            <a:pPr>
              <a:buSzPct val="70000"/>
            </a:pPr>
            <a:endParaRPr kumimoji="1" lang="en-US" altLang="zh-CN" sz="2200" dirty="0">
              <a:solidFill>
                <a:srgbClr val="000000"/>
              </a:solidFill>
              <a:cs typeface="Calibri"/>
            </a:endParaRPr>
          </a:p>
          <a:p>
            <a:pPr marL="857250" lvl="1" indent="-457200">
              <a:buSzPct val="70000"/>
              <a:buFont typeface="+mj-lt"/>
              <a:buAutoNum type="alphaLcPeriod"/>
            </a:pPr>
            <a:r>
              <a:rPr kumimoji="1" lang="en-US" altLang="zh-TW" sz="2000" i="1" dirty="0">
                <a:solidFill>
                  <a:srgbClr val="000000"/>
                </a:solidFill>
                <a:cs typeface="Calibri"/>
              </a:rPr>
              <a:t>What are the most/least desirable attributes in a </a:t>
            </a:r>
            <a:r>
              <a:rPr kumimoji="1" lang="en-US" altLang="zh-TW" sz="2000" i="1" dirty="0" smtClean="0">
                <a:solidFill>
                  <a:srgbClr val="000000"/>
                </a:solidFill>
                <a:cs typeface="Calibri"/>
              </a:rPr>
              <a:t>male/female </a:t>
            </a:r>
            <a:r>
              <a:rPr kumimoji="1" lang="en-US" altLang="zh-TW" sz="2000" i="1" dirty="0">
                <a:solidFill>
                  <a:srgbClr val="000000"/>
                </a:solidFill>
                <a:cs typeface="Calibri"/>
              </a:rPr>
              <a:t>partner?</a:t>
            </a:r>
          </a:p>
          <a:p>
            <a:pPr marL="857250" lvl="1" indent="-457200">
              <a:buSzPct val="70000"/>
              <a:buFont typeface="+mj-lt"/>
              <a:buAutoNum type="alphaLcPeriod"/>
            </a:pPr>
            <a:r>
              <a:rPr kumimoji="1" lang="en-US" altLang="zh-TW" sz="2000" i="1" dirty="0">
                <a:solidFill>
                  <a:srgbClr val="000000"/>
                </a:solidFill>
                <a:cs typeface="Calibri"/>
              </a:rPr>
              <a:t>Will being physically attractive help you get more dates?</a:t>
            </a:r>
          </a:p>
          <a:p>
            <a:endParaRPr kumimoji="1" lang="zh-TW" alt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7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Dataset</a:t>
            </a:r>
            <a:r>
              <a:rPr kumimoji="1" lang="en-US" altLang="zh-TW" sz="3300" b="1" dirty="0" smtClean="0"/>
              <a:t> </a:t>
            </a:r>
            <a:r>
              <a:rPr kumimoji="1" lang="en-US" altLang="zh-CN" sz="3300" b="1" dirty="0" smtClean="0"/>
              <a:t>Structure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410860" y="1166216"/>
            <a:ext cx="8733139" cy="569178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en-US" altLang="zh-TW" sz="20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534525"/>
              </p:ext>
            </p:extLst>
          </p:nvPr>
        </p:nvGraphicFramePr>
        <p:xfrm>
          <a:off x="552881" y="1307172"/>
          <a:ext cx="4134684" cy="3473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671"/>
                <a:gridCol w="1033671"/>
                <a:gridCol w="1033671"/>
                <a:gridCol w="1033671"/>
              </a:tblGrid>
              <a:tr h="375471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Survey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Survey 1.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Survey 2.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Survey 3.</a:t>
                      </a:r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</a:t>
                      </a:r>
                      <a:r>
                        <a:rPr lang="en-US" altLang="zh-TW" baseline="0" dirty="0" smtClean="0"/>
                        <a:t> 1.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 var.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 var.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</a:t>
                      </a:r>
                      <a:r>
                        <a:rPr lang="en-US" altLang="zh-TW" baseline="0" dirty="0" smtClean="0"/>
                        <a:t> 2.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 3.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 4.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 5.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 6.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N/A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87346"/>
              </p:ext>
            </p:extLst>
          </p:nvPr>
        </p:nvGraphicFramePr>
        <p:xfrm>
          <a:off x="5034997" y="1307172"/>
          <a:ext cx="3891900" cy="347335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45950"/>
                <a:gridCol w="1945950"/>
              </a:tblGrid>
              <a:tr h="3412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Var.</a:t>
                      </a:r>
                      <a:r>
                        <a:rPr lang="en-US" altLang="zh-TW" baseline="0" dirty="0" smtClean="0"/>
                        <a:t> Without Repetition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578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Unique Personal</a:t>
                      </a:r>
                      <a:r>
                        <a:rPr lang="en-US" altLang="zh-TW" baseline="0" dirty="0" smtClean="0"/>
                        <a:t> Info.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 var.</a:t>
                      </a:r>
                      <a:endParaRPr lang="zh-TW" altLang="en-US" dirty="0"/>
                    </a:p>
                  </a:txBody>
                  <a:tcPr/>
                </a:tc>
              </a:tr>
              <a:tr h="425785">
                <a:tc gridSpan="2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578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Var. On Scorecard</a:t>
                      </a:r>
                      <a:endParaRPr lang="zh-TW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774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Scorecard</a:t>
                      </a:r>
                      <a:r>
                        <a:rPr lang="en-US" altLang="zh-TW" baseline="0" dirty="0" smtClean="0"/>
                        <a:t> (filled by partners)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 </a:t>
                      </a:r>
                      <a:r>
                        <a:rPr lang="en-US" altLang="zh-TW" dirty="0" smtClean="0"/>
                        <a:t>var.</a:t>
                      </a:r>
                      <a:endParaRPr lang="zh-TW" altLang="en-US" dirty="0"/>
                    </a:p>
                  </a:txBody>
                  <a:tcPr/>
                </a:tc>
              </a:tr>
              <a:tr h="425785"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578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Var. Of Sports</a:t>
                      </a:r>
                      <a:endParaRPr lang="zh-TW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578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Sport activities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 var.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195232" y="4929917"/>
            <a:ext cx="705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i="1" dirty="0" smtClean="0"/>
              <a:t>NOTE:  11 variables were removed because of duplicate survey questions.</a:t>
            </a:r>
            <a:endParaRPr kumimoji="1" lang="zh-TW" altLang="en-US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73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106039" y="3141915"/>
            <a:ext cx="29448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 Analysis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531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 Analysis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0" y="1176455"/>
            <a:ext cx="9144001" cy="121380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SzPct val="70000"/>
              <a:buFont typeface="Wingdings" charset="2"/>
              <a:buChar char="n"/>
            </a:pPr>
            <a:r>
              <a:rPr kumimoji="1" lang="en-US" altLang="zh-TW" sz="2800" dirty="0">
                <a:solidFill>
                  <a:srgbClr val="000000"/>
                </a:solidFill>
                <a:cs typeface="Calibri"/>
              </a:rPr>
              <a:t>What are the most/least desirable attributes in a </a:t>
            </a:r>
            <a:r>
              <a:rPr kumimoji="1" lang="en-US" altLang="zh-TW" sz="2800" dirty="0" smtClean="0">
                <a:solidFill>
                  <a:srgbClr val="000000"/>
                </a:solidFill>
                <a:cs typeface="Calibri"/>
              </a:rPr>
              <a:t>male/female partner?</a:t>
            </a: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83759" y="6125048"/>
            <a:ext cx="786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For Male 		 </a:t>
            </a:r>
            <a:r>
              <a:rPr kumimoji="1" lang="en-US" altLang="zh-TW" dirty="0" smtClean="0">
                <a:sym typeface="Wingdings"/>
              </a:rPr>
              <a:t>	Partner Being Physical Attractive</a:t>
            </a:r>
          </a:p>
          <a:p>
            <a:r>
              <a:rPr kumimoji="1" lang="en-US" altLang="zh-TW" dirty="0" smtClean="0">
                <a:sym typeface="Wingdings"/>
              </a:rPr>
              <a:t>For Female	 	Partner Being Intelligent </a:t>
            </a:r>
            <a:endParaRPr kumimoji="1" lang="zh-TW" altLang="en-US" dirty="0"/>
          </a:p>
        </p:txBody>
      </p:sp>
      <p:pic>
        <p:nvPicPr>
          <p:cNvPr id="9" name="圖片 8" descr="p_p1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6" y="1913666"/>
            <a:ext cx="8343597" cy="41717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216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 Analysis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-1" y="1549933"/>
            <a:ext cx="9144001" cy="59756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SzPct val="70000"/>
              <a:buFont typeface="Wingdings" charset="2"/>
              <a:buChar char="n"/>
            </a:pPr>
            <a:r>
              <a:rPr kumimoji="1" lang="en-US" altLang="zh-TW" sz="2800" dirty="0" smtClean="0">
                <a:solidFill>
                  <a:srgbClr val="000000"/>
                </a:solidFill>
                <a:cs typeface="Calibri"/>
              </a:rPr>
              <a:t>Take a look at the result of surveys for more information </a:t>
            </a: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282237" y="2405862"/>
            <a:ext cx="8661112" cy="428013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SzPct val="70000"/>
              <a:buNone/>
            </a:pPr>
            <a:r>
              <a:rPr kumimoji="1" lang="en-US" altLang="zh-TW" b="1" i="1" u="sng" dirty="0" smtClean="0">
                <a:solidFill>
                  <a:srgbClr val="FFFFFF"/>
                </a:solidFill>
                <a:cs typeface="Calibri"/>
              </a:rPr>
              <a:t>NOTE: </a:t>
            </a:r>
          </a:p>
          <a:p>
            <a:pPr marL="400050" lvl="1" indent="0">
              <a:buSzPct val="70000"/>
              <a:buNone/>
            </a:pPr>
            <a:endParaRPr kumimoji="1" lang="en-US" altLang="zh-TW" b="1" i="1" u="sng" dirty="0" smtClean="0">
              <a:solidFill>
                <a:srgbClr val="FFFFFF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3 different surveys were made to collect information </a:t>
            </a:r>
            <a:r>
              <a:rPr kumimoji="1" lang="en-US" altLang="zh-TW" i="1" dirty="0">
                <a:solidFill>
                  <a:srgbClr val="000000"/>
                </a:solidFill>
                <a:cs typeface="Calibri"/>
              </a:rPr>
              <a:t>from participants at different points in the </a:t>
            </a: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process</a:t>
            </a:r>
            <a:r>
              <a:rPr kumimoji="1" lang="zh-CN" altLang="en-US" i="1" dirty="0" smtClean="0">
                <a:solidFill>
                  <a:srgbClr val="000000"/>
                </a:solidFill>
                <a:cs typeface="Calibri"/>
              </a:rPr>
              <a:t>：</a:t>
            </a:r>
            <a:endParaRPr kumimoji="1" lang="en-US" altLang="zh-TW" i="1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endParaRPr kumimoji="1" lang="en-US" altLang="zh-TW" i="1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r>
              <a:rPr kumimoji="1" lang="en-US" altLang="zh-TW" i="1" dirty="0">
                <a:solidFill>
                  <a:srgbClr val="000000"/>
                </a:solidFill>
                <a:cs typeface="Calibri"/>
              </a:rPr>
              <a:t>	</a:t>
            </a:r>
            <a:r>
              <a:rPr kumimoji="1" lang="en-US" altLang="zh-TW" i="1" u="sng" dirty="0" smtClean="0">
                <a:solidFill>
                  <a:srgbClr val="000000"/>
                </a:solidFill>
                <a:cs typeface="Calibri"/>
              </a:rPr>
              <a:t>Survey 1</a:t>
            </a: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.: Filled out before the speed dating event.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		* containing original score on the preference of the 6 attributes.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>
                <a:solidFill>
                  <a:srgbClr val="000000"/>
                </a:solidFill>
                <a:cs typeface="Calibri"/>
              </a:rPr>
              <a:t>	</a:t>
            </a:r>
            <a:r>
              <a:rPr kumimoji="1" lang="en-US" altLang="zh-TW" i="1" u="sng" dirty="0" smtClean="0">
                <a:solidFill>
                  <a:srgbClr val="000000"/>
                </a:solidFill>
                <a:cs typeface="Calibri"/>
              </a:rPr>
              <a:t>Survey 2</a:t>
            </a: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.: Filled out the day after participating in the event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	</a:t>
            </a:r>
            <a:r>
              <a:rPr kumimoji="1" lang="en-US" altLang="zh-TW" i="1" u="sng" dirty="0" smtClean="0">
                <a:solidFill>
                  <a:srgbClr val="000000"/>
                </a:solidFill>
                <a:cs typeface="Calibri"/>
              </a:rPr>
              <a:t>Survey 3</a:t>
            </a: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.: Filled out 3-4 weeks after they had been sent their matches.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>
                <a:solidFill>
                  <a:srgbClr val="000000"/>
                </a:solidFill>
                <a:cs typeface="Calibri"/>
              </a:rPr>
              <a:t>	</a:t>
            </a: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	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 </a:t>
            </a:r>
          </a:p>
          <a:p>
            <a:pPr marL="400050" lvl="1" indent="0">
              <a:buSzPct val="70000"/>
              <a:buNone/>
            </a:pPr>
            <a:r>
              <a:rPr kumimoji="1" lang="zh-CN" altLang="en-US" sz="1600" b="1" i="1" dirty="0" smtClean="0">
                <a:solidFill>
                  <a:srgbClr val="000000"/>
                </a:solidFill>
                <a:cs typeface="Calibri"/>
              </a:rPr>
              <a:t>** </a:t>
            </a: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All attribute-related variables were normalized so that the number for these variables can reflect weight (percentage) among all attributes measured in the same question.</a:t>
            </a: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i="1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i="1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endParaRPr kumimoji="1" lang="en-US" altLang="zh-TW" i="1" dirty="0" smtClean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i="1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i="1" dirty="0">
              <a:solidFill>
                <a:srgbClr val="000000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492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圖片 1" descr="p_multi_q1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407422" cy="3361307"/>
          </a:xfrm>
          <a:prstGeom prst="rect">
            <a:avLst/>
          </a:prstGeom>
        </p:spPr>
      </p:pic>
      <p:pic>
        <p:nvPicPr>
          <p:cNvPr id="3" name="圖片 2" descr="p_multi_q2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8019"/>
            <a:ext cx="4400418" cy="337998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472213" y="859001"/>
            <a:ext cx="377988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Q1. What you look for in the opposite sex?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/>
              <a:t>Males                 </a:t>
            </a:r>
            <a:r>
              <a:rPr kumimoji="1" lang="en-US" altLang="zh-TW" dirty="0" smtClean="0">
                <a:sym typeface="Wingdings"/>
              </a:rPr>
              <a:t>         </a:t>
            </a:r>
            <a:r>
              <a:rPr kumimoji="1" lang="en-US" altLang="zh-TW" dirty="0" err="1" smtClean="0">
                <a:sym typeface="Wingdings"/>
              </a:rPr>
              <a:t>Phy</a:t>
            </a:r>
            <a:r>
              <a:rPr kumimoji="1" lang="en-US" altLang="zh-TW" dirty="0" smtClean="0">
                <a:sym typeface="Wingdings"/>
              </a:rPr>
              <a:t>. Attractiveness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>
                <a:sym typeface="Wingdings"/>
              </a:rPr>
              <a:t>Females                      Balanced</a:t>
            </a:r>
            <a:endParaRPr kumimoji="1" lang="en-US" altLang="zh-TW" dirty="0" smtClean="0"/>
          </a:p>
          <a:p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453251" y="242761"/>
            <a:ext cx="25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/>
              <a:t>Observations</a:t>
            </a:r>
            <a:endParaRPr kumimoji="1" lang="zh-TW" altLang="en-US" sz="24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472212" y="4578121"/>
            <a:ext cx="3671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Q2. What do you think the opposite sex looks for in a date?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/>
              <a:t>Males                 </a:t>
            </a:r>
            <a:r>
              <a:rPr kumimoji="1" lang="en-US" altLang="zh-TW" dirty="0" smtClean="0">
                <a:sym typeface="Wingdings"/>
              </a:rPr>
              <a:t>         </a:t>
            </a:r>
            <a:r>
              <a:rPr kumimoji="1" lang="en-US" altLang="zh-TW" dirty="0" err="1" smtClean="0">
                <a:sym typeface="Wingdings"/>
              </a:rPr>
              <a:t>Phy</a:t>
            </a:r>
            <a:r>
              <a:rPr kumimoji="1" lang="en-US" altLang="zh-TW" dirty="0" smtClean="0">
                <a:sym typeface="Wingdings"/>
              </a:rPr>
              <a:t>. Attractiveness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>
                <a:sym typeface="Wingdings"/>
              </a:rPr>
              <a:t>Females                      </a:t>
            </a:r>
            <a:r>
              <a:rPr kumimoji="1" lang="en-US" altLang="zh-TW" dirty="0" err="1" smtClean="0">
                <a:sym typeface="Wingdings"/>
              </a:rPr>
              <a:t>Phy</a:t>
            </a:r>
            <a:r>
              <a:rPr kumimoji="1" lang="en-US" altLang="zh-TW" dirty="0" smtClean="0">
                <a:sym typeface="Wingdings"/>
              </a:rPr>
              <a:t>. Attractiveness</a:t>
            </a:r>
            <a:endParaRPr kumimoji="1" lang="en-US" altLang="zh-TW" dirty="0" smtClean="0"/>
          </a:p>
          <a:p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16186" y="0"/>
            <a:ext cx="716117" cy="3363983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219958" y="3494017"/>
            <a:ext cx="716117" cy="3363983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32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2_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754</Words>
  <Application>Microsoft Macintosh PowerPoint</Application>
  <PresentationFormat>如螢幕大小 (4:3)</PresentationFormat>
  <Paragraphs>168</Paragraphs>
  <Slides>14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2_Office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2013-09-24T05:03:46Z</dcterms:created>
  <dcterms:modified xsi:type="dcterms:W3CDTF">2016-10-19T18:50:55Z</dcterms:modified>
</cp:coreProperties>
</file>