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Cormorant Garamond Bold Italics" panose="020B0604020202020204" charset="0"/>
      <p:regular r:id="rId12"/>
    </p:embeddedFont>
    <p:embeddedFont>
      <p:font typeface="Quicksand" panose="020B0604020202020204" charset="0"/>
      <p:regular r:id="rId13"/>
    </p:embeddedFont>
    <p:embeddedFont>
      <p:font typeface="Quicksand Bold"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5" d="100"/>
          <a:sy n="55" d="100"/>
        </p:scale>
        <p:origin x="658"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1043764" y="2516442"/>
            <a:ext cx="16229942" cy="2984501"/>
          </a:xfrm>
          <a:prstGeom prst="rect">
            <a:avLst/>
          </a:prstGeom>
        </p:spPr>
        <p:txBody>
          <a:bodyPr lIns="0" tIns="0" rIns="0" bIns="0" rtlCol="0" anchor="t">
            <a:spAutoFit/>
          </a:bodyPr>
          <a:lstStyle/>
          <a:p>
            <a:pPr marL="0" lvl="0" indent="0" algn="ctr">
              <a:lnSpc>
                <a:spcPts val="24499"/>
              </a:lnSpc>
              <a:spcBef>
                <a:spcPct val="0"/>
              </a:spcBef>
            </a:pPr>
            <a:r>
              <a:rPr lang="en-US" sz="17499" b="1" i="1">
                <a:solidFill>
                  <a:srgbClr val="0F4662"/>
                </a:solidFill>
                <a:latin typeface="Cormorant Garamond Bold Italics"/>
                <a:ea typeface="Cormorant Garamond Bold Italics"/>
                <a:cs typeface="Cormorant Garamond Bold Italics"/>
                <a:sym typeface="Cormorant Garamond Bold Italics"/>
              </a:rPr>
              <a:t>Ali Hasan -B5IPT0</a:t>
            </a:r>
          </a:p>
        </p:txBody>
      </p:sp>
      <p:sp>
        <p:nvSpPr>
          <p:cNvPr id="3" name="AutoShape 3"/>
          <p:cNvSpPr/>
          <p:nvPr/>
        </p:nvSpPr>
        <p:spPr>
          <a:xfrm>
            <a:off x="9158735" y="990600"/>
            <a:ext cx="8114971" cy="0"/>
          </a:xfrm>
          <a:prstGeom prst="line">
            <a:avLst/>
          </a:prstGeom>
          <a:ln w="76200" cap="flat">
            <a:solidFill>
              <a:srgbClr val="0F4662"/>
            </a:solidFill>
            <a:prstDash val="solid"/>
            <a:headEnd type="none" w="sm" len="sm"/>
            <a:tailEnd type="none" w="sm" len="sm"/>
          </a:ln>
        </p:spPr>
      </p:sp>
      <p:sp>
        <p:nvSpPr>
          <p:cNvPr id="4" name="AutoShape 4"/>
          <p:cNvSpPr/>
          <p:nvPr/>
        </p:nvSpPr>
        <p:spPr>
          <a:xfrm>
            <a:off x="1043764" y="9296400"/>
            <a:ext cx="8114971" cy="0"/>
          </a:xfrm>
          <a:prstGeom prst="line">
            <a:avLst/>
          </a:prstGeom>
          <a:ln w="76200" cap="flat">
            <a:solidFill>
              <a:srgbClr val="0F4662"/>
            </a:solidFill>
            <a:prstDash val="solid"/>
            <a:headEnd type="none" w="sm" len="sm"/>
            <a:tailEnd type="none" w="sm" len="sm"/>
          </a:ln>
        </p:spPr>
      </p:sp>
      <p:sp>
        <p:nvSpPr>
          <p:cNvPr id="5" name="Freeform 5"/>
          <p:cNvSpPr/>
          <p:nvPr/>
        </p:nvSpPr>
        <p:spPr>
          <a:xfrm>
            <a:off x="9618706" y="90374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2737539" y="5908475"/>
            <a:ext cx="12812922" cy="837844"/>
          </a:xfrm>
          <a:prstGeom prst="rect">
            <a:avLst/>
          </a:prstGeom>
        </p:spPr>
        <p:txBody>
          <a:bodyPr lIns="0" tIns="0" rIns="0" bIns="0" rtlCol="0" anchor="t">
            <a:spAutoFit/>
          </a:bodyPr>
          <a:lstStyle/>
          <a:p>
            <a:pPr marL="0" lvl="0" indent="0" algn="ctr">
              <a:lnSpc>
                <a:spcPts val="6844"/>
              </a:lnSpc>
              <a:spcBef>
                <a:spcPct val="0"/>
              </a:spcBef>
            </a:pPr>
            <a:r>
              <a:rPr lang="en-US" sz="4889">
                <a:solidFill>
                  <a:srgbClr val="0F4662"/>
                </a:solidFill>
                <a:latin typeface="Quicksand"/>
                <a:ea typeface="Quicksand"/>
                <a:cs typeface="Quicksand"/>
                <a:sym typeface="Quicksand"/>
              </a:rPr>
              <a:t>Simulate stock options using Monte Carlo</a:t>
            </a:r>
          </a:p>
        </p:txBody>
      </p:sp>
      <p:sp>
        <p:nvSpPr>
          <p:cNvPr id="7" name="TextBox 7"/>
          <p:cNvSpPr txBox="1"/>
          <p:nvPr/>
        </p:nvSpPr>
        <p:spPr>
          <a:xfrm>
            <a:off x="5599064" y="7032069"/>
            <a:ext cx="6988496" cy="525912"/>
          </a:xfrm>
          <a:prstGeom prst="rect">
            <a:avLst/>
          </a:prstGeom>
        </p:spPr>
        <p:txBody>
          <a:bodyPr lIns="0" tIns="0" rIns="0" bIns="0" rtlCol="0" anchor="t">
            <a:spAutoFit/>
          </a:bodyPr>
          <a:lstStyle/>
          <a:p>
            <a:pPr marL="0" lvl="0" indent="0" algn="ctr">
              <a:lnSpc>
                <a:spcPts val="4397"/>
              </a:lnSpc>
              <a:spcBef>
                <a:spcPct val="0"/>
              </a:spcBef>
            </a:pPr>
            <a:r>
              <a:rPr lang="en-US" sz="3141">
                <a:solidFill>
                  <a:srgbClr val="0F4662"/>
                </a:solidFill>
                <a:latin typeface="Quicksand"/>
                <a:ea typeface="Quicksand"/>
                <a:cs typeface="Quicksand"/>
                <a:sym typeface="Quicksand"/>
              </a:rPr>
              <a:t>17 December, 2024</a:t>
            </a:r>
          </a:p>
        </p:txBody>
      </p:sp>
      <p:sp>
        <p:nvSpPr>
          <p:cNvPr id="8" name="Freeform 8"/>
          <p:cNvSpPr/>
          <p:nvPr/>
        </p:nvSpPr>
        <p:spPr>
          <a:xfrm>
            <a:off x="5646742" y="8078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3442710" y="3369664"/>
            <a:ext cx="11402580" cy="3185722"/>
          </a:xfrm>
          <a:prstGeom prst="rect">
            <a:avLst/>
          </a:prstGeom>
        </p:spPr>
        <p:txBody>
          <a:bodyPr lIns="0" tIns="0" rIns="0" bIns="0" rtlCol="0" anchor="t">
            <a:spAutoFit/>
          </a:bodyPr>
          <a:lstStyle/>
          <a:p>
            <a:pPr marL="0" lvl="0" indent="0" algn="ctr">
              <a:lnSpc>
                <a:spcPts val="26009"/>
              </a:lnSpc>
              <a:spcBef>
                <a:spcPct val="0"/>
              </a:spcBef>
            </a:pPr>
            <a:r>
              <a:rPr lang="en-US" sz="18577" b="1" i="1">
                <a:solidFill>
                  <a:srgbClr val="0F4662"/>
                </a:solidFill>
                <a:latin typeface="Cormorant Garamond Bold Italics"/>
                <a:ea typeface="Cormorant Garamond Bold Italics"/>
                <a:cs typeface="Cormorant Garamond Bold Italics"/>
                <a:sym typeface="Cormorant Garamond Bold Italics"/>
              </a:rPr>
              <a:t>Thank you</a:t>
            </a:r>
          </a:p>
        </p:txBody>
      </p:sp>
      <p:sp>
        <p:nvSpPr>
          <p:cNvPr id="3" name="AutoShape 3"/>
          <p:cNvSpPr/>
          <p:nvPr/>
        </p:nvSpPr>
        <p:spPr>
          <a:xfrm>
            <a:off x="5897880" y="2215083"/>
            <a:ext cx="6492240" cy="0"/>
          </a:xfrm>
          <a:prstGeom prst="line">
            <a:avLst/>
          </a:prstGeom>
          <a:ln w="76200" cap="flat">
            <a:solidFill>
              <a:srgbClr val="0F4662"/>
            </a:solidFill>
            <a:prstDash val="solid"/>
            <a:headEnd type="none" w="sm" len="sm"/>
            <a:tailEnd type="none" w="sm" len="sm"/>
          </a:ln>
        </p:spPr>
      </p:sp>
      <p:sp>
        <p:nvSpPr>
          <p:cNvPr id="4" name="Freeform 4"/>
          <p:cNvSpPr/>
          <p:nvPr/>
        </p:nvSpPr>
        <p:spPr>
          <a:xfrm>
            <a:off x="8304001" y="1116666"/>
            <a:ext cx="1679997" cy="249900"/>
          </a:xfrm>
          <a:custGeom>
            <a:avLst/>
            <a:gdLst/>
            <a:ahLst/>
            <a:cxnLst/>
            <a:rect l="l" t="t" r="r" b="b"/>
            <a:pathLst>
              <a:path w="1679997" h="249900">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AutoShape 5"/>
          <p:cNvSpPr/>
          <p:nvPr/>
        </p:nvSpPr>
        <p:spPr>
          <a:xfrm>
            <a:off x="5897880" y="8159883"/>
            <a:ext cx="6492240" cy="0"/>
          </a:xfrm>
          <a:prstGeom prst="line">
            <a:avLst/>
          </a:prstGeom>
          <a:ln w="76200" cap="flat">
            <a:solidFill>
              <a:srgbClr val="0F4662"/>
            </a:solidFill>
            <a:prstDash val="solid"/>
            <a:headEnd type="none" w="sm" len="sm"/>
            <a:tailEnd type="none" w="sm" len="sm"/>
          </a:ln>
        </p:spPr>
      </p:sp>
      <p:sp>
        <p:nvSpPr>
          <p:cNvPr id="6" name="Freeform 6"/>
          <p:cNvSpPr/>
          <p:nvPr/>
        </p:nvSpPr>
        <p:spPr>
          <a:xfrm>
            <a:off x="8304001" y="9008400"/>
            <a:ext cx="1679997" cy="249900"/>
          </a:xfrm>
          <a:custGeom>
            <a:avLst/>
            <a:gdLst/>
            <a:ahLst/>
            <a:cxnLst/>
            <a:rect l="l" t="t" r="r" b="b"/>
            <a:pathLst>
              <a:path w="1679997" h="249900">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4163754" y="4293667"/>
            <a:ext cx="9960491" cy="2543175"/>
          </a:xfrm>
          <a:prstGeom prst="rect">
            <a:avLst/>
          </a:prstGeom>
        </p:spPr>
        <p:txBody>
          <a:bodyPr lIns="0" tIns="0" rIns="0" bIns="0" rtlCol="0" anchor="t">
            <a:spAutoFit/>
          </a:bodyPr>
          <a:lstStyle/>
          <a:p>
            <a:pPr algn="ctr">
              <a:lnSpc>
                <a:spcPts val="4079"/>
              </a:lnSpc>
            </a:pPr>
            <a:r>
              <a:rPr lang="en-US" sz="2400">
                <a:solidFill>
                  <a:srgbClr val="0F4662"/>
                </a:solidFill>
                <a:latin typeface="Quicksand"/>
                <a:ea typeface="Quicksand"/>
                <a:cs typeface="Quicksand"/>
                <a:sym typeface="Quicksand"/>
              </a:rPr>
              <a:t>I used my laptop mainly for this task and it has:</a:t>
            </a:r>
          </a:p>
          <a:p>
            <a:pPr algn="ctr">
              <a:lnSpc>
                <a:spcPts val="4079"/>
              </a:lnSpc>
            </a:pPr>
            <a:r>
              <a:rPr lang="en-US" sz="2400">
                <a:solidFill>
                  <a:srgbClr val="0F4662"/>
                </a:solidFill>
                <a:latin typeface="Quicksand"/>
                <a:ea typeface="Quicksand"/>
                <a:cs typeface="Quicksand"/>
                <a:sym typeface="Quicksand"/>
              </a:rPr>
              <a:t>6 cores, 6 logical processors </a:t>
            </a:r>
          </a:p>
          <a:p>
            <a:pPr algn="ctr">
              <a:lnSpc>
                <a:spcPts val="4079"/>
              </a:lnSpc>
            </a:pPr>
            <a:r>
              <a:rPr lang="en-US" sz="2400">
                <a:solidFill>
                  <a:srgbClr val="0F4662"/>
                </a:solidFill>
                <a:latin typeface="Quicksand"/>
                <a:ea typeface="Quicksand"/>
                <a:cs typeface="Quicksand"/>
                <a:sym typeface="Quicksand"/>
              </a:rPr>
              <a:t>Base speed is 2.38 GHz</a:t>
            </a:r>
          </a:p>
          <a:p>
            <a:pPr algn="ctr">
              <a:lnSpc>
                <a:spcPts val="4079"/>
              </a:lnSpc>
            </a:pPr>
            <a:r>
              <a:rPr lang="en-US" sz="2400">
                <a:solidFill>
                  <a:srgbClr val="0F4662"/>
                </a:solidFill>
                <a:latin typeface="Quicksand"/>
                <a:ea typeface="Quicksand"/>
                <a:cs typeface="Quicksand"/>
                <a:sym typeface="Quicksand"/>
              </a:rPr>
              <a:t>L1 Cache: 384 KB, L2 Cache: 3.0 MB,  L3 Cache: 8.0 MB</a:t>
            </a:r>
          </a:p>
          <a:p>
            <a:pPr marL="0" lvl="0" indent="0" algn="ctr">
              <a:lnSpc>
                <a:spcPts val="4079"/>
              </a:lnSpc>
            </a:pPr>
            <a:endParaRPr lang="en-US" sz="2400">
              <a:solidFill>
                <a:srgbClr val="0F4662"/>
              </a:solidFill>
              <a:latin typeface="Quicksand"/>
              <a:ea typeface="Quicksand"/>
              <a:cs typeface="Quicksand"/>
              <a:sym typeface="Quicksand"/>
            </a:endParaRPr>
          </a:p>
        </p:txBody>
      </p:sp>
      <p:sp>
        <p:nvSpPr>
          <p:cNvPr id="3" name="AutoShape 3"/>
          <p:cNvSpPr/>
          <p:nvPr/>
        </p:nvSpPr>
        <p:spPr>
          <a:xfrm>
            <a:off x="5897880" y="3568974"/>
            <a:ext cx="6492240" cy="0"/>
          </a:xfrm>
          <a:prstGeom prst="line">
            <a:avLst/>
          </a:prstGeom>
          <a:ln w="76200" cap="flat">
            <a:solidFill>
              <a:srgbClr val="0F4662"/>
            </a:solidFill>
            <a:prstDash val="solid"/>
            <a:headEnd type="none" w="sm" len="sm"/>
            <a:tailEnd type="none" w="sm" len="sm"/>
          </a:ln>
        </p:spPr>
      </p:sp>
      <p:sp>
        <p:nvSpPr>
          <p:cNvPr id="4" name="AutoShape 4"/>
          <p:cNvSpPr/>
          <p:nvPr/>
        </p:nvSpPr>
        <p:spPr>
          <a:xfrm>
            <a:off x="5897880" y="7171009"/>
            <a:ext cx="6492240" cy="0"/>
          </a:xfrm>
          <a:prstGeom prst="line">
            <a:avLst/>
          </a:prstGeom>
          <a:ln w="76200" cap="flat">
            <a:solidFill>
              <a:srgbClr val="0F4662"/>
            </a:solidFill>
            <a:prstDash val="solid"/>
            <a:headEnd type="none" w="sm" len="sm"/>
            <a:tailEnd type="none" w="sm" len="sm"/>
          </a:ln>
        </p:spPr>
      </p:sp>
      <p:sp>
        <p:nvSpPr>
          <p:cNvPr id="5" name="Freeform 5"/>
          <p:cNvSpPr/>
          <p:nvPr/>
        </p:nvSpPr>
        <p:spPr>
          <a:xfrm>
            <a:off x="8304001" y="2470557"/>
            <a:ext cx="1679997" cy="249900"/>
          </a:xfrm>
          <a:custGeom>
            <a:avLst/>
            <a:gdLst/>
            <a:ahLst/>
            <a:cxnLst/>
            <a:rect l="l" t="t" r="r" b="b"/>
            <a:pathLst>
              <a:path w="1679997" h="249900">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1028700" y="599709"/>
            <a:ext cx="8048163"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F4662"/>
                </a:solidFill>
                <a:latin typeface="Cormorant Garamond Bold Italics"/>
                <a:ea typeface="Cormorant Garamond Bold Italics"/>
                <a:cs typeface="Cormorant Garamond Bold Italics"/>
                <a:sym typeface="Cormorant Garamond Bold Italics"/>
              </a:rPr>
              <a:t>Hardware Used</a:t>
            </a:r>
          </a:p>
        </p:txBody>
      </p:sp>
      <p:sp>
        <p:nvSpPr>
          <p:cNvPr id="7" name="Freeform 7"/>
          <p:cNvSpPr/>
          <p:nvPr/>
        </p:nvSpPr>
        <p:spPr>
          <a:xfrm>
            <a:off x="8304001" y="8019527"/>
            <a:ext cx="1679997" cy="249900"/>
          </a:xfrm>
          <a:custGeom>
            <a:avLst/>
            <a:gdLst/>
            <a:ahLst/>
            <a:cxnLst/>
            <a:rect l="l" t="t" r="r" b="b"/>
            <a:pathLst>
              <a:path w="1679997" h="249900">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15579303" y="714009"/>
            <a:ext cx="1679997" cy="249900"/>
          </a:xfrm>
          <a:custGeom>
            <a:avLst/>
            <a:gdLst/>
            <a:ahLst/>
            <a:cxnLst/>
            <a:rect l="l" t="t" r="r" b="b"/>
            <a:pathLst>
              <a:path w="1679997" h="249900">
                <a:moveTo>
                  <a:pt x="0" y="0"/>
                </a:moveTo>
                <a:lnTo>
                  <a:pt x="1679997" y="0"/>
                </a:lnTo>
                <a:lnTo>
                  <a:pt x="1679997"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024384" y="9529723"/>
            <a:ext cx="1679997" cy="249900"/>
          </a:xfrm>
          <a:custGeom>
            <a:avLst/>
            <a:gdLst/>
            <a:ahLst/>
            <a:cxnLst/>
            <a:rect l="l" t="t" r="r" b="b"/>
            <a:pathLst>
              <a:path w="1679997" h="249900">
                <a:moveTo>
                  <a:pt x="0" y="0"/>
                </a:moveTo>
                <a:lnTo>
                  <a:pt x="1679997" y="0"/>
                </a:lnTo>
                <a:lnTo>
                  <a:pt x="1679997"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3039348" y="2137704"/>
            <a:ext cx="12209304" cy="6648844"/>
          </a:xfrm>
          <a:custGeom>
            <a:avLst/>
            <a:gdLst/>
            <a:ahLst/>
            <a:cxnLst/>
            <a:rect l="l" t="t" r="r" b="b"/>
            <a:pathLst>
              <a:path w="12209304" h="6648844">
                <a:moveTo>
                  <a:pt x="0" y="0"/>
                </a:moveTo>
                <a:lnTo>
                  <a:pt x="12209304" y="0"/>
                </a:lnTo>
                <a:lnTo>
                  <a:pt x="12209304" y="6648844"/>
                </a:lnTo>
                <a:lnTo>
                  <a:pt x="0" y="6648844"/>
                </a:lnTo>
                <a:lnTo>
                  <a:pt x="0" y="0"/>
                </a:lnTo>
                <a:close/>
              </a:path>
            </a:pathLst>
          </a:custGeom>
          <a:blipFill>
            <a:blip r:embed="rId4">
              <a:alphaModFix amt="84000"/>
            </a:blip>
            <a:stretch>
              <a:fillRect/>
            </a:stretch>
          </a:blipFill>
        </p:spPr>
      </p:sp>
      <p:sp>
        <p:nvSpPr>
          <p:cNvPr id="5" name="TextBox 5"/>
          <p:cNvSpPr txBox="1"/>
          <p:nvPr/>
        </p:nvSpPr>
        <p:spPr>
          <a:xfrm>
            <a:off x="1024384" y="599709"/>
            <a:ext cx="14072064" cy="1099019"/>
          </a:xfrm>
          <a:prstGeom prst="rect">
            <a:avLst/>
          </a:prstGeom>
        </p:spPr>
        <p:txBody>
          <a:bodyPr lIns="0" tIns="0" rIns="0" bIns="0" rtlCol="0" anchor="t">
            <a:spAutoFit/>
          </a:bodyPr>
          <a:lstStyle/>
          <a:p>
            <a:pPr marL="0" lvl="0" indent="0" algn="l">
              <a:lnSpc>
                <a:spcPts val="8959"/>
              </a:lnSpc>
              <a:spcBef>
                <a:spcPct val="0"/>
              </a:spcBef>
            </a:pPr>
            <a:r>
              <a:rPr lang="en-US" sz="6399" b="1" i="1" dirty="0">
                <a:solidFill>
                  <a:srgbClr val="0F4662"/>
                </a:solidFill>
                <a:latin typeface="Cormorant Garamond Bold Italics"/>
                <a:ea typeface="Cormorant Garamond Bold Italics"/>
                <a:cs typeface="Cormorant Garamond Bold Italics"/>
                <a:sym typeface="Cormorant Garamond Bold Italics"/>
              </a:rPr>
              <a:t>Main Functionality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1028700" y="599709"/>
            <a:ext cx="8115300"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F4662"/>
                </a:solidFill>
                <a:latin typeface="Cormorant Garamond Bold Italics"/>
                <a:ea typeface="Cormorant Garamond Bold Italics"/>
                <a:cs typeface="Cormorant Garamond Bold Italics"/>
                <a:sym typeface="Cormorant Garamond Bold Italics"/>
              </a:rPr>
              <a:t>Avg payoff - iterations</a:t>
            </a:r>
          </a:p>
        </p:txBody>
      </p:sp>
      <p:sp>
        <p:nvSpPr>
          <p:cNvPr id="3" name="AutoShape 3"/>
          <p:cNvSpPr/>
          <p:nvPr/>
        </p:nvSpPr>
        <p:spPr>
          <a:xfrm>
            <a:off x="10767060" y="990600"/>
            <a:ext cx="6492240" cy="0"/>
          </a:xfrm>
          <a:prstGeom prst="line">
            <a:avLst/>
          </a:prstGeom>
          <a:ln w="76200" cap="flat">
            <a:solidFill>
              <a:srgbClr val="0F4662"/>
            </a:solidFill>
            <a:prstDash val="solid"/>
            <a:headEnd type="none" w="sm" len="sm"/>
            <a:tailEnd type="none" w="sm" len="sm"/>
          </a:ln>
        </p:spPr>
      </p:sp>
      <p:pic>
        <p:nvPicPr>
          <p:cNvPr id="4" name="Picture 4"/>
          <p:cNvPicPr>
            <a:picLocks noChangeAspect="1"/>
          </p:cNvPicPr>
          <p:nvPr/>
        </p:nvPicPr>
        <p:blipFill>
          <a:blip r:embed="rId2"/>
          <a:stretch>
            <a:fillRect/>
          </a:stretch>
        </p:blipFill>
        <p:spPr>
          <a:xfrm>
            <a:off x="52813" y="1209223"/>
            <a:ext cx="11710649" cy="9024965"/>
          </a:xfrm>
          <a:prstGeom prst="rect">
            <a:avLst/>
          </a:prstGeom>
        </p:spPr>
      </p:pic>
      <p:grpSp>
        <p:nvGrpSpPr>
          <p:cNvPr id="5" name="Group 5"/>
          <p:cNvGrpSpPr/>
          <p:nvPr/>
        </p:nvGrpSpPr>
        <p:grpSpPr>
          <a:xfrm>
            <a:off x="11355291" y="2185110"/>
            <a:ext cx="810923" cy="810923"/>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994A0"/>
            </a:solidFill>
          </p:spPr>
        </p:sp>
        <p:sp>
          <p:nvSpPr>
            <p:cNvPr id="7" name="TextBox 7"/>
            <p:cNvSpPr txBox="1"/>
            <p:nvPr/>
          </p:nvSpPr>
          <p:spPr>
            <a:xfrm>
              <a:off x="76200" y="-47625"/>
              <a:ext cx="660400" cy="784225"/>
            </a:xfrm>
            <a:prstGeom prst="rect">
              <a:avLst/>
            </a:prstGeom>
          </p:spPr>
          <p:txBody>
            <a:bodyPr lIns="50800" tIns="50800" rIns="50800" bIns="50800" rtlCol="0" anchor="ctr"/>
            <a:lstStyle/>
            <a:p>
              <a:pPr algn="ctr">
                <a:lnSpc>
                  <a:spcPts val="4079"/>
                </a:lnSpc>
              </a:pPr>
              <a:endParaRPr/>
            </a:p>
          </p:txBody>
        </p:sp>
      </p:grpSp>
      <p:sp>
        <p:nvSpPr>
          <p:cNvPr id="8" name="TextBox 8"/>
          <p:cNvSpPr txBox="1"/>
          <p:nvPr/>
        </p:nvSpPr>
        <p:spPr>
          <a:xfrm>
            <a:off x="11760752" y="3069865"/>
            <a:ext cx="5904009" cy="5629275"/>
          </a:xfrm>
          <a:prstGeom prst="rect">
            <a:avLst/>
          </a:prstGeom>
        </p:spPr>
        <p:txBody>
          <a:bodyPr lIns="0" tIns="0" rIns="0" bIns="0" rtlCol="0" anchor="t">
            <a:spAutoFit/>
          </a:bodyPr>
          <a:lstStyle/>
          <a:p>
            <a:pPr algn="l">
              <a:lnSpc>
                <a:spcPts val="4079"/>
              </a:lnSpc>
            </a:pPr>
            <a:r>
              <a:rPr lang="en-US" sz="2400">
                <a:solidFill>
                  <a:srgbClr val="0F4662"/>
                </a:solidFill>
                <a:latin typeface="Quicksand"/>
                <a:ea typeface="Quicksand"/>
                <a:cs typeface="Quicksand"/>
                <a:sym typeface="Quicksand"/>
              </a:rPr>
              <a:t>Avg payoff will 100% fluctuate what ever the number of iteration is , because it is based on random variable generation, which by itself depends on multiple variables and random generation of C program itself.</a:t>
            </a:r>
          </a:p>
          <a:p>
            <a:pPr marL="0" lvl="0" indent="0" algn="l">
              <a:lnSpc>
                <a:spcPts val="4079"/>
              </a:lnSpc>
            </a:pPr>
            <a:r>
              <a:rPr lang="en-US" sz="2400">
                <a:solidFill>
                  <a:srgbClr val="0F4662"/>
                </a:solidFill>
                <a:latin typeface="Quicksand"/>
                <a:ea typeface="Quicksand"/>
                <a:cs typeface="Quicksand"/>
                <a:sym typeface="Quicksand"/>
              </a:rPr>
              <a:t>However, we can see from iteration 1500 , the average fluctuation is less than 3 (3 dollar let’s say) which is a very small number, that’s why I chose 2000 iterations as my base number of iteration </a:t>
            </a:r>
          </a:p>
        </p:txBody>
      </p:sp>
      <p:sp>
        <p:nvSpPr>
          <p:cNvPr id="9" name="TextBox 9"/>
          <p:cNvSpPr txBox="1"/>
          <p:nvPr/>
        </p:nvSpPr>
        <p:spPr>
          <a:xfrm>
            <a:off x="12566225" y="2354352"/>
            <a:ext cx="4693075" cy="415290"/>
          </a:xfrm>
          <a:prstGeom prst="rect">
            <a:avLst/>
          </a:prstGeom>
        </p:spPr>
        <p:txBody>
          <a:bodyPr lIns="0" tIns="0" rIns="0" bIns="0" rtlCol="0" anchor="t">
            <a:spAutoFit/>
          </a:bodyPr>
          <a:lstStyle/>
          <a:p>
            <a:pPr algn="l">
              <a:lnSpc>
                <a:spcPts val="3359"/>
              </a:lnSpc>
            </a:pPr>
            <a:r>
              <a:rPr lang="en-US" sz="2400">
                <a:solidFill>
                  <a:srgbClr val="0F4662"/>
                </a:solidFill>
                <a:latin typeface="Quicksand"/>
                <a:ea typeface="Quicksand"/>
                <a:cs typeface="Quicksand"/>
                <a:sym typeface="Quicksand"/>
              </a:rPr>
              <a:t>Insights: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868206" y="1804242"/>
            <a:ext cx="6812047" cy="7448847"/>
            <a:chOff x="0" y="0"/>
            <a:chExt cx="1055364" cy="1154021"/>
          </a:xfrm>
        </p:grpSpPr>
        <p:sp>
          <p:nvSpPr>
            <p:cNvPr id="3" name="Freeform 3"/>
            <p:cNvSpPr/>
            <p:nvPr/>
          </p:nvSpPr>
          <p:spPr>
            <a:xfrm>
              <a:off x="0" y="0"/>
              <a:ext cx="1055364" cy="1154021"/>
            </a:xfrm>
            <a:custGeom>
              <a:avLst/>
              <a:gdLst/>
              <a:ahLst/>
              <a:cxnLst/>
              <a:rect l="l" t="t" r="r" b="b"/>
              <a:pathLst>
                <a:path w="1055364" h="1154021">
                  <a:moveTo>
                    <a:pt x="26140" y="0"/>
                  </a:moveTo>
                  <a:lnTo>
                    <a:pt x="1029225" y="0"/>
                  </a:lnTo>
                  <a:cubicBezTo>
                    <a:pt x="1043661" y="0"/>
                    <a:pt x="1055364" y="11703"/>
                    <a:pt x="1055364" y="26140"/>
                  </a:cubicBezTo>
                  <a:lnTo>
                    <a:pt x="1055364" y="1127882"/>
                  </a:lnTo>
                  <a:cubicBezTo>
                    <a:pt x="1055364" y="1142318"/>
                    <a:pt x="1043661" y="1154021"/>
                    <a:pt x="1029225" y="1154021"/>
                  </a:cubicBezTo>
                  <a:lnTo>
                    <a:pt x="26140" y="1154021"/>
                  </a:lnTo>
                  <a:cubicBezTo>
                    <a:pt x="11703" y="1154021"/>
                    <a:pt x="0" y="1142318"/>
                    <a:pt x="0" y="1127882"/>
                  </a:cubicBezTo>
                  <a:lnTo>
                    <a:pt x="0" y="26140"/>
                  </a:lnTo>
                  <a:cubicBezTo>
                    <a:pt x="0" y="11703"/>
                    <a:pt x="11703" y="0"/>
                    <a:pt x="26140" y="0"/>
                  </a:cubicBezTo>
                  <a:close/>
                </a:path>
              </a:pathLst>
            </a:custGeom>
            <a:blipFill>
              <a:blip r:embed="rId2"/>
              <a:stretch>
                <a:fillRect l="-4674" r="-4674"/>
              </a:stretch>
            </a:blipFill>
            <a:ln w="9525" cap="rnd">
              <a:solidFill>
                <a:srgbClr val="000000"/>
              </a:solidFill>
              <a:prstDash val="sysDot"/>
              <a:round/>
            </a:ln>
          </p:spPr>
        </p:sp>
      </p:grpSp>
      <p:grpSp>
        <p:nvGrpSpPr>
          <p:cNvPr id="4" name="Group 4"/>
          <p:cNvGrpSpPr/>
          <p:nvPr/>
        </p:nvGrpSpPr>
        <p:grpSpPr>
          <a:xfrm>
            <a:off x="8449761" y="0"/>
            <a:ext cx="9838239" cy="10287000"/>
            <a:chOff x="0" y="0"/>
            <a:chExt cx="2591141" cy="2709333"/>
          </a:xfrm>
        </p:grpSpPr>
        <p:sp>
          <p:nvSpPr>
            <p:cNvPr id="5" name="Freeform 5"/>
            <p:cNvSpPr/>
            <p:nvPr/>
          </p:nvSpPr>
          <p:spPr>
            <a:xfrm>
              <a:off x="0" y="0"/>
              <a:ext cx="2591141" cy="2709333"/>
            </a:xfrm>
            <a:custGeom>
              <a:avLst/>
              <a:gdLst/>
              <a:ahLst/>
              <a:cxnLst/>
              <a:rect l="l" t="t" r="r" b="b"/>
              <a:pathLst>
                <a:path w="2591141" h="2709333">
                  <a:moveTo>
                    <a:pt x="0" y="0"/>
                  </a:moveTo>
                  <a:lnTo>
                    <a:pt x="2591141" y="0"/>
                  </a:lnTo>
                  <a:lnTo>
                    <a:pt x="2591141" y="2709333"/>
                  </a:lnTo>
                  <a:lnTo>
                    <a:pt x="0" y="2709333"/>
                  </a:lnTo>
                  <a:close/>
                </a:path>
              </a:pathLst>
            </a:custGeom>
            <a:solidFill>
              <a:srgbClr val="DBE5EA"/>
            </a:solidFill>
          </p:spPr>
        </p:sp>
        <p:sp>
          <p:nvSpPr>
            <p:cNvPr id="6" name="TextBox 6"/>
            <p:cNvSpPr txBox="1"/>
            <p:nvPr/>
          </p:nvSpPr>
          <p:spPr>
            <a:xfrm>
              <a:off x="0" y="-123825"/>
              <a:ext cx="2591141" cy="2833158"/>
            </a:xfrm>
            <a:prstGeom prst="rect">
              <a:avLst/>
            </a:prstGeom>
          </p:spPr>
          <p:txBody>
            <a:bodyPr lIns="50800" tIns="50800" rIns="50800" bIns="50800" rtlCol="0" anchor="ctr"/>
            <a:lstStyle/>
            <a:p>
              <a:pPr algn="ctr">
                <a:lnSpc>
                  <a:spcPts val="4079"/>
                </a:lnSpc>
              </a:pPr>
              <a:endParaRPr/>
            </a:p>
          </p:txBody>
        </p:sp>
      </p:grpSp>
      <p:sp>
        <p:nvSpPr>
          <p:cNvPr id="7" name="TextBox 7"/>
          <p:cNvSpPr txBox="1"/>
          <p:nvPr/>
        </p:nvSpPr>
        <p:spPr>
          <a:xfrm>
            <a:off x="1028700" y="599709"/>
            <a:ext cx="9480749" cy="1099019"/>
          </a:xfrm>
          <a:prstGeom prst="rect">
            <a:avLst/>
          </a:prstGeom>
        </p:spPr>
        <p:txBody>
          <a:bodyPr lIns="0" tIns="0" rIns="0" bIns="0" rtlCol="0" anchor="t">
            <a:spAutoFit/>
          </a:bodyPr>
          <a:lstStyle/>
          <a:p>
            <a:pPr marL="0" lvl="0" indent="0" algn="l">
              <a:lnSpc>
                <a:spcPts val="8959"/>
              </a:lnSpc>
              <a:spcBef>
                <a:spcPct val="0"/>
              </a:spcBef>
            </a:pPr>
            <a:r>
              <a:rPr lang="en-US" sz="6399" b="1" i="1" dirty="0">
                <a:solidFill>
                  <a:srgbClr val="0F4662"/>
                </a:solidFill>
                <a:latin typeface="Cormorant Garamond Bold Italics"/>
                <a:ea typeface="Cormorant Garamond Bold Italics"/>
                <a:cs typeface="Cormorant Garamond Bold Italics"/>
                <a:sym typeface="Cormorant Garamond Bold Italics"/>
              </a:rPr>
              <a:t>Paths box plot</a:t>
            </a:r>
          </a:p>
        </p:txBody>
      </p:sp>
      <p:sp>
        <p:nvSpPr>
          <p:cNvPr id="8" name="TextBox 8"/>
          <p:cNvSpPr txBox="1"/>
          <p:nvPr/>
        </p:nvSpPr>
        <p:spPr>
          <a:xfrm>
            <a:off x="8652617" y="2027481"/>
            <a:ext cx="8606683" cy="2028825"/>
          </a:xfrm>
          <a:prstGeom prst="rect">
            <a:avLst/>
          </a:prstGeom>
        </p:spPr>
        <p:txBody>
          <a:bodyPr lIns="0" tIns="0" rIns="0" bIns="0" rtlCol="0" anchor="t">
            <a:spAutoFit/>
          </a:bodyPr>
          <a:lstStyle/>
          <a:p>
            <a:pPr marL="518160" lvl="1" indent="-259080" algn="l">
              <a:lnSpc>
                <a:spcPts val="4079"/>
              </a:lnSpc>
              <a:buFont typeface="Arial"/>
              <a:buChar char="•"/>
            </a:pPr>
            <a:r>
              <a:rPr lang="en-US" sz="2400">
                <a:solidFill>
                  <a:srgbClr val="0F4662"/>
                </a:solidFill>
                <a:latin typeface="Quicksand"/>
                <a:ea typeface="Quicksand"/>
                <a:cs typeface="Quicksand"/>
                <a:sym typeface="Quicksand"/>
              </a:rPr>
              <a:t>The fluctuation mainly comes for the idea of generating random variables using random variable generation which depend on time and gpu-id which differs a lot each time.</a:t>
            </a:r>
          </a:p>
        </p:txBody>
      </p:sp>
      <p:sp>
        <p:nvSpPr>
          <p:cNvPr id="9" name="TextBox 9"/>
          <p:cNvSpPr txBox="1"/>
          <p:nvPr/>
        </p:nvSpPr>
        <p:spPr>
          <a:xfrm>
            <a:off x="8652617" y="7224263"/>
            <a:ext cx="8606683" cy="2543175"/>
          </a:xfrm>
          <a:prstGeom prst="rect">
            <a:avLst/>
          </a:prstGeom>
        </p:spPr>
        <p:txBody>
          <a:bodyPr lIns="0" tIns="0" rIns="0" bIns="0" rtlCol="0" anchor="t">
            <a:spAutoFit/>
          </a:bodyPr>
          <a:lstStyle/>
          <a:p>
            <a:pPr marL="518160" lvl="1" indent="-259080" algn="l">
              <a:lnSpc>
                <a:spcPts val="4079"/>
              </a:lnSpc>
              <a:buFont typeface="Arial"/>
              <a:buChar char="•"/>
            </a:pPr>
            <a:r>
              <a:rPr lang="en-US" sz="2400">
                <a:solidFill>
                  <a:srgbClr val="0F4662"/>
                </a:solidFill>
                <a:latin typeface="Quicksand"/>
                <a:ea typeface="Quicksand"/>
                <a:cs typeface="Quicksand"/>
                <a:sym typeface="Quicksand"/>
              </a:rPr>
              <a:t>with 3000 iterations, there are multiple outliers, which is normal, because the generated numbers may be very large if the generated random variable is too small, however, the chart show very reasonable results for the simulation. </a:t>
            </a:r>
          </a:p>
        </p:txBody>
      </p:sp>
      <p:sp>
        <p:nvSpPr>
          <p:cNvPr id="10" name="TextBox 10"/>
          <p:cNvSpPr txBox="1"/>
          <p:nvPr/>
        </p:nvSpPr>
        <p:spPr>
          <a:xfrm>
            <a:off x="8652617" y="4613652"/>
            <a:ext cx="8606683" cy="2028825"/>
          </a:xfrm>
          <a:prstGeom prst="rect">
            <a:avLst/>
          </a:prstGeom>
        </p:spPr>
        <p:txBody>
          <a:bodyPr lIns="0" tIns="0" rIns="0" bIns="0" rtlCol="0" anchor="t">
            <a:spAutoFit/>
          </a:bodyPr>
          <a:lstStyle/>
          <a:p>
            <a:pPr marL="518160" lvl="1" indent="-259080" algn="l">
              <a:lnSpc>
                <a:spcPts val="4079"/>
              </a:lnSpc>
              <a:buFont typeface="Arial"/>
              <a:buChar char="•"/>
            </a:pPr>
            <a:r>
              <a:rPr lang="en-US" sz="2400">
                <a:solidFill>
                  <a:srgbClr val="0F4662"/>
                </a:solidFill>
                <a:latin typeface="Quicksand"/>
                <a:ea typeface="Quicksand"/>
                <a:cs typeface="Quicksand"/>
                <a:sym typeface="Quicksand"/>
              </a:rPr>
              <a:t>mean of means of payoff for all paths is 100, because, the starting price is 100 , which totally make sense</a:t>
            </a:r>
          </a:p>
          <a:p>
            <a:pPr marL="518160" lvl="1" indent="-259080" algn="l">
              <a:lnSpc>
                <a:spcPts val="4079"/>
              </a:lnSpc>
              <a:buFont typeface="Arial"/>
              <a:buChar char="•"/>
            </a:pPr>
            <a:r>
              <a:rPr lang="en-US" sz="2400">
                <a:solidFill>
                  <a:srgbClr val="0F4662"/>
                </a:solidFill>
                <a:latin typeface="Quicksand"/>
                <a:ea typeface="Quicksand"/>
                <a:cs typeface="Quicksand"/>
                <a:sym typeface="Quicksand"/>
              </a:rPr>
              <a:t>expected return is set to 0.03 and the expected volatility is set to 0.5</a:t>
            </a:r>
          </a:p>
        </p:txBody>
      </p:sp>
      <p:sp>
        <p:nvSpPr>
          <p:cNvPr id="11" name="TextBox 11"/>
          <p:cNvSpPr txBox="1"/>
          <p:nvPr/>
        </p:nvSpPr>
        <p:spPr>
          <a:xfrm>
            <a:off x="8811930" y="1483202"/>
            <a:ext cx="8606683" cy="518255"/>
          </a:xfrm>
          <a:prstGeom prst="rect">
            <a:avLst/>
          </a:prstGeom>
        </p:spPr>
        <p:txBody>
          <a:bodyPr lIns="0" tIns="0" rIns="0" bIns="0" rtlCol="0" anchor="t">
            <a:spAutoFit/>
          </a:bodyPr>
          <a:lstStyle/>
          <a:p>
            <a:pPr marL="0" lvl="0" indent="0" algn="l">
              <a:lnSpc>
                <a:spcPts val="4485"/>
              </a:lnSpc>
            </a:pPr>
            <a:r>
              <a:rPr lang="en-US" sz="2638" b="1">
                <a:solidFill>
                  <a:srgbClr val="0F4662"/>
                </a:solidFill>
                <a:latin typeface="Quicksand Bold"/>
                <a:ea typeface="Quicksand Bold"/>
                <a:cs typeface="Quicksand Bold"/>
                <a:sym typeface="Quicksand Bold"/>
              </a:rPr>
              <a:t>Fluctuation:</a:t>
            </a:r>
          </a:p>
        </p:txBody>
      </p:sp>
      <p:sp>
        <p:nvSpPr>
          <p:cNvPr id="12" name="TextBox 12"/>
          <p:cNvSpPr txBox="1"/>
          <p:nvPr/>
        </p:nvSpPr>
        <p:spPr>
          <a:xfrm>
            <a:off x="8652617" y="6714391"/>
            <a:ext cx="8606683" cy="565150"/>
          </a:xfrm>
          <a:prstGeom prst="rect">
            <a:avLst/>
          </a:prstGeom>
        </p:spPr>
        <p:txBody>
          <a:bodyPr lIns="0" tIns="0" rIns="0" bIns="0" rtlCol="0" anchor="t">
            <a:spAutoFit/>
          </a:bodyPr>
          <a:lstStyle/>
          <a:p>
            <a:pPr marL="0" lvl="0" indent="0" algn="l">
              <a:lnSpc>
                <a:spcPts val="4759"/>
              </a:lnSpc>
            </a:pPr>
            <a:r>
              <a:rPr lang="en-US" sz="2799" b="1">
                <a:solidFill>
                  <a:srgbClr val="0F4662"/>
                </a:solidFill>
                <a:latin typeface="Quicksand Bold"/>
                <a:ea typeface="Quicksand Bold"/>
                <a:cs typeface="Quicksand Bold"/>
                <a:sym typeface="Quicksand Bold"/>
              </a:rPr>
              <a:t>insights</a:t>
            </a:r>
          </a:p>
        </p:txBody>
      </p:sp>
      <p:sp>
        <p:nvSpPr>
          <p:cNvPr id="13" name="TextBox 13"/>
          <p:cNvSpPr txBox="1"/>
          <p:nvPr/>
        </p:nvSpPr>
        <p:spPr>
          <a:xfrm>
            <a:off x="8652617" y="4147270"/>
            <a:ext cx="8606683" cy="518255"/>
          </a:xfrm>
          <a:prstGeom prst="rect">
            <a:avLst/>
          </a:prstGeom>
        </p:spPr>
        <p:txBody>
          <a:bodyPr lIns="0" tIns="0" rIns="0" bIns="0" rtlCol="0" anchor="t">
            <a:spAutoFit/>
          </a:bodyPr>
          <a:lstStyle/>
          <a:p>
            <a:pPr marL="0" lvl="0" indent="0" algn="l">
              <a:lnSpc>
                <a:spcPts val="4485"/>
              </a:lnSpc>
            </a:pPr>
            <a:r>
              <a:rPr lang="en-US" sz="2638" b="1">
                <a:solidFill>
                  <a:srgbClr val="0F4662"/>
                </a:solidFill>
                <a:latin typeface="Quicksand Bold"/>
                <a:ea typeface="Quicksand Bold"/>
                <a:cs typeface="Quicksand Bold"/>
                <a:sym typeface="Quicksand Bold"/>
              </a:rPr>
              <a:t>mean avg:</a:t>
            </a:r>
          </a:p>
        </p:txBody>
      </p:sp>
      <p:sp>
        <p:nvSpPr>
          <p:cNvPr id="14" name="AutoShape 14"/>
          <p:cNvSpPr/>
          <p:nvPr/>
        </p:nvSpPr>
        <p:spPr>
          <a:xfrm>
            <a:off x="1028700" y="9741523"/>
            <a:ext cx="6492240" cy="0"/>
          </a:xfrm>
          <a:prstGeom prst="line">
            <a:avLst/>
          </a:prstGeom>
          <a:ln w="76200" cap="flat">
            <a:solidFill>
              <a:srgbClr val="0F4662"/>
            </a:solidFill>
            <a:prstDash val="solid"/>
            <a:headEnd type="none" w="sm" len="sm"/>
            <a:tailEnd type="none" w="sm" len="sm"/>
          </a:ln>
        </p:spPr>
      </p:sp>
      <p:sp>
        <p:nvSpPr>
          <p:cNvPr id="15" name="AutoShape 15"/>
          <p:cNvSpPr/>
          <p:nvPr/>
        </p:nvSpPr>
        <p:spPr>
          <a:xfrm>
            <a:off x="10767060" y="1028700"/>
            <a:ext cx="6492240" cy="0"/>
          </a:xfrm>
          <a:prstGeom prst="line">
            <a:avLst/>
          </a:prstGeom>
          <a:ln w="76200" cap="flat">
            <a:solidFill>
              <a:srgbClr val="0F4662"/>
            </a:solidFill>
            <a:prstDash val="solid"/>
            <a:headEnd type="none" w="sm" len="sm"/>
            <a:tailEnd type="none" w="sm" len="sm"/>
          </a:ln>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BE5EA"/>
        </a:solidFill>
        <a:effectLst/>
      </p:bgPr>
    </p:bg>
    <p:spTree>
      <p:nvGrpSpPr>
        <p:cNvPr id="1" name=""/>
        <p:cNvGrpSpPr/>
        <p:nvPr/>
      </p:nvGrpSpPr>
      <p:grpSpPr>
        <a:xfrm>
          <a:off x="0" y="0"/>
          <a:ext cx="0" cy="0"/>
          <a:chOff x="0" y="0"/>
          <a:chExt cx="0" cy="0"/>
        </a:xfrm>
      </p:grpSpPr>
      <p:grpSp>
        <p:nvGrpSpPr>
          <p:cNvPr id="2" name="Group 2"/>
          <p:cNvGrpSpPr/>
          <p:nvPr/>
        </p:nvGrpSpPr>
        <p:grpSpPr>
          <a:xfrm>
            <a:off x="1028700" y="2930452"/>
            <a:ext cx="16230600" cy="7069349"/>
            <a:chOff x="0" y="0"/>
            <a:chExt cx="4274726" cy="1861886"/>
          </a:xfrm>
        </p:grpSpPr>
        <p:sp>
          <p:nvSpPr>
            <p:cNvPr id="3" name="Freeform 3"/>
            <p:cNvSpPr/>
            <p:nvPr/>
          </p:nvSpPr>
          <p:spPr>
            <a:xfrm>
              <a:off x="0" y="0"/>
              <a:ext cx="4274726" cy="1861886"/>
            </a:xfrm>
            <a:custGeom>
              <a:avLst/>
              <a:gdLst/>
              <a:ahLst/>
              <a:cxnLst/>
              <a:rect l="l" t="t" r="r" b="b"/>
              <a:pathLst>
                <a:path w="4274726" h="1861886">
                  <a:moveTo>
                    <a:pt x="24327" y="0"/>
                  </a:moveTo>
                  <a:lnTo>
                    <a:pt x="4250399" y="0"/>
                  </a:lnTo>
                  <a:cubicBezTo>
                    <a:pt x="4263834" y="0"/>
                    <a:pt x="4274726" y="10891"/>
                    <a:pt x="4274726" y="24327"/>
                  </a:cubicBezTo>
                  <a:lnTo>
                    <a:pt x="4274726" y="1837559"/>
                  </a:lnTo>
                  <a:cubicBezTo>
                    <a:pt x="4274726" y="1850995"/>
                    <a:pt x="4263834" y="1861886"/>
                    <a:pt x="4250399" y="1861886"/>
                  </a:cubicBezTo>
                  <a:lnTo>
                    <a:pt x="24327" y="1861886"/>
                  </a:lnTo>
                  <a:cubicBezTo>
                    <a:pt x="10891" y="1861886"/>
                    <a:pt x="0" y="1850995"/>
                    <a:pt x="0" y="1837559"/>
                  </a:cubicBezTo>
                  <a:lnTo>
                    <a:pt x="0" y="24327"/>
                  </a:lnTo>
                  <a:cubicBezTo>
                    <a:pt x="0" y="10891"/>
                    <a:pt x="10891" y="0"/>
                    <a:pt x="24327" y="0"/>
                  </a:cubicBezTo>
                  <a:close/>
                </a:path>
              </a:pathLst>
            </a:custGeom>
            <a:solidFill>
              <a:srgbClr val="FFFFFF"/>
            </a:solidFill>
          </p:spPr>
        </p:sp>
        <p:sp>
          <p:nvSpPr>
            <p:cNvPr id="4" name="TextBox 4"/>
            <p:cNvSpPr txBox="1"/>
            <p:nvPr/>
          </p:nvSpPr>
          <p:spPr>
            <a:xfrm>
              <a:off x="0" y="-123825"/>
              <a:ext cx="4274726" cy="1985711"/>
            </a:xfrm>
            <a:prstGeom prst="rect">
              <a:avLst/>
            </a:prstGeom>
          </p:spPr>
          <p:txBody>
            <a:bodyPr lIns="50800" tIns="50800" rIns="50800" bIns="50800" rtlCol="0" anchor="ctr"/>
            <a:lstStyle/>
            <a:p>
              <a:pPr algn="ctr">
                <a:lnSpc>
                  <a:spcPts val="4079"/>
                </a:lnSpc>
              </a:pPr>
              <a:endParaRPr/>
            </a:p>
          </p:txBody>
        </p:sp>
      </p:grpSp>
      <p:pic>
        <p:nvPicPr>
          <p:cNvPr id="5" name="Picture 5"/>
          <p:cNvPicPr>
            <a:picLocks noChangeAspect="1"/>
          </p:cNvPicPr>
          <p:nvPr/>
        </p:nvPicPr>
        <p:blipFill>
          <a:blip r:embed="rId2"/>
          <a:stretch>
            <a:fillRect/>
          </a:stretch>
        </p:blipFill>
        <p:spPr>
          <a:xfrm>
            <a:off x="-103922" y="2453412"/>
            <a:ext cx="18941696" cy="8762526"/>
          </a:xfrm>
          <a:prstGeom prst="rect">
            <a:avLst/>
          </a:prstGeom>
        </p:spPr>
      </p:pic>
      <p:sp>
        <p:nvSpPr>
          <p:cNvPr id="6" name="TextBox 6"/>
          <p:cNvSpPr txBox="1"/>
          <p:nvPr/>
        </p:nvSpPr>
        <p:spPr>
          <a:xfrm>
            <a:off x="1028700" y="599709"/>
            <a:ext cx="10326591" cy="1099019"/>
          </a:xfrm>
          <a:prstGeom prst="rect">
            <a:avLst/>
          </a:prstGeom>
        </p:spPr>
        <p:txBody>
          <a:bodyPr lIns="0" tIns="0" rIns="0" bIns="0" rtlCol="0" anchor="t">
            <a:spAutoFit/>
          </a:bodyPr>
          <a:lstStyle/>
          <a:p>
            <a:pPr marL="0" lvl="0" indent="0" algn="l">
              <a:lnSpc>
                <a:spcPts val="8959"/>
              </a:lnSpc>
              <a:spcBef>
                <a:spcPct val="0"/>
              </a:spcBef>
            </a:pPr>
            <a:r>
              <a:rPr lang="en-US" sz="6399" b="1" i="1" dirty="0">
                <a:solidFill>
                  <a:srgbClr val="0F4662"/>
                </a:solidFill>
                <a:latin typeface="Cormorant Garamond Bold Italics"/>
                <a:ea typeface="Cormorant Garamond Bold Italics"/>
                <a:cs typeface="Cormorant Garamond Bold Italics"/>
                <a:sym typeface="Cormorant Garamond Bold Italics"/>
              </a:rPr>
              <a:t>Paths end price</a:t>
            </a:r>
          </a:p>
        </p:txBody>
      </p:sp>
      <p:sp>
        <p:nvSpPr>
          <p:cNvPr id="7" name="TextBox 7"/>
          <p:cNvSpPr txBox="1"/>
          <p:nvPr/>
        </p:nvSpPr>
        <p:spPr>
          <a:xfrm>
            <a:off x="1028700" y="1934897"/>
            <a:ext cx="16230600" cy="485775"/>
          </a:xfrm>
          <a:prstGeom prst="rect">
            <a:avLst/>
          </a:prstGeom>
        </p:spPr>
        <p:txBody>
          <a:bodyPr lIns="0" tIns="0" rIns="0" bIns="0" rtlCol="0" anchor="t">
            <a:spAutoFit/>
          </a:bodyPr>
          <a:lstStyle/>
          <a:p>
            <a:pPr marL="0" lvl="0" indent="0" algn="l">
              <a:lnSpc>
                <a:spcPts val="4079"/>
              </a:lnSpc>
            </a:pPr>
            <a:r>
              <a:rPr lang="en-US" sz="2400" dirty="0">
                <a:solidFill>
                  <a:srgbClr val="0F4662"/>
                </a:solidFill>
                <a:latin typeface="Quicksand"/>
                <a:ea typeface="Quicksand"/>
                <a:cs typeface="Quicksand"/>
                <a:sym typeface="Quicksand"/>
              </a:rPr>
              <a:t>The average of end prices seems to be between 100 and 150 with some outliers, which is totally normal .</a:t>
            </a:r>
          </a:p>
        </p:txBody>
      </p:sp>
      <p:sp>
        <p:nvSpPr>
          <p:cNvPr id="8" name="TextBox 8"/>
          <p:cNvSpPr txBox="1"/>
          <p:nvPr/>
        </p:nvSpPr>
        <p:spPr>
          <a:xfrm>
            <a:off x="8022175" y="3136885"/>
            <a:ext cx="2689503" cy="530858"/>
          </a:xfrm>
          <a:prstGeom prst="rect">
            <a:avLst/>
          </a:prstGeom>
        </p:spPr>
        <p:txBody>
          <a:bodyPr lIns="0" tIns="0" rIns="0" bIns="0" rtlCol="0" anchor="t">
            <a:spAutoFit/>
          </a:bodyPr>
          <a:lstStyle/>
          <a:p>
            <a:pPr algn="ctr">
              <a:lnSpc>
                <a:spcPts val="4340"/>
              </a:lnSpc>
              <a:spcBef>
                <a:spcPct val="0"/>
              </a:spcBef>
            </a:pPr>
            <a:r>
              <a:rPr lang="en-US" sz="3100" b="1" i="1">
                <a:solidFill>
                  <a:srgbClr val="0F4662"/>
                </a:solidFill>
                <a:latin typeface="Cormorant Garamond Bold Italics"/>
                <a:ea typeface="Cormorant Garamond Bold Italics"/>
                <a:cs typeface="Cormorant Garamond Bold Italics"/>
                <a:sym typeface="Cormorant Garamond Bold Italics"/>
              </a:rPr>
              <a:t>iteration end price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tretch>
            <a:fillRect/>
          </a:stretch>
        </p:blipFill>
        <p:spPr>
          <a:xfrm>
            <a:off x="-594360" y="1796415"/>
            <a:ext cx="19476720" cy="9092360"/>
          </a:xfrm>
          <a:prstGeom prst="rect">
            <a:avLst/>
          </a:prstGeom>
        </p:spPr>
      </p:pic>
      <p:sp>
        <p:nvSpPr>
          <p:cNvPr id="3" name="TextBox 3"/>
          <p:cNvSpPr txBox="1"/>
          <p:nvPr/>
        </p:nvSpPr>
        <p:spPr>
          <a:xfrm>
            <a:off x="1028700" y="599709"/>
            <a:ext cx="11537525"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F4662"/>
                </a:solidFill>
                <a:latin typeface="Cormorant Garamond Bold Italics"/>
                <a:ea typeface="Cormorant Garamond Bold Italics"/>
                <a:cs typeface="Cormorant Garamond Bold Italics"/>
                <a:sym typeface="Cormorant Garamond Bold Italics"/>
              </a:rPr>
              <a:t>Number of threads</a:t>
            </a:r>
          </a:p>
        </p:txBody>
      </p:sp>
      <p:sp>
        <p:nvSpPr>
          <p:cNvPr id="4" name="TextBox 4"/>
          <p:cNvSpPr txBox="1"/>
          <p:nvPr/>
        </p:nvSpPr>
        <p:spPr>
          <a:xfrm>
            <a:off x="1028700" y="1733050"/>
            <a:ext cx="15553828" cy="1533525"/>
          </a:xfrm>
          <a:prstGeom prst="rect">
            <a:avLst/>
          </a:prstGeom>
        </p:spPr>
        <p:txBody>
          <a:bodyPr lIns="0" tIns="0" rIns="0" bIns="0" rtlCol="0" anchor="t">
            <a:spAutoFit/>
          </a:bodyPr>
          <a:lstStyle/>
          <a:p>
            <a:pPr algn="l">
              <a:lnSpc>
                <a:spcPts val="4079"/>
              </a:lnSpc>
            </a:pPr>
            <a:r>
              <a:rPr lang="en-US" sz="2400" dirty="0">
                <a:solidFill>
                  <a:srgbClr val="0F4662"/>
                </a:solidFill>
                <a:latin typeface="Quicksand"/>
                <a:ea typeface="Quicksand"/>
                <a:cs typeface="Quicksand"/>
                <a:sym typeface="Quicksand"/>
              </a:rPr>
              <a:t>Handling 3000 iterations with different number of threads:</a:t>
            </a:r>
          </a:p>
          <a:p>
            <a:pPr algn="l">
              <a:lnSpc>
                <a:spcPts val="4249"/>
              </a:lnSpc>
            </a:pPr>
            <a:r>
              <a:rPr lang="en-US" sz="2499" dirty="0">
                <a:solidFill>
                  <a:srgbClr val="0F4662"/>
                </a:solidFill>
                <a:latin typeface="Quicksand"/>
                <a:ea typeface="Quicksand"/>
                <a:cs typeface="Quicksand"/>
                <a:sym typeface="Quicksand"/>
              </a:rPr>
              <a:t>the optimal number of thread for this task is only </a:t>
            </a:r>
            <a:r>
              <a:rPr lang="en-US" sz="2499" b="1" dirty="0">
                <a:solidFill>
                  <a:srgbClr val="C2A9F5"/>
                </a:solidFill>
                <a:latin typeface="Quicksand Bold"/>
                <a:ea typeface="Quicksand Bold"/>
                <a:cs typeface="Quicksand Bold"/>
                <a:sym typeface="Quicksand Bold"/>
              </a:rPr>
              <a:t>6 threads</a:t>
            </a:r>
          </a:p>
          <a:p>
            <a:pPr marL="0" lvl="0" indent="0" algn="l">
              <a:lnSpc>
                <a:spcPts val="4079"/>
              </a:lnSpc>
            </a:pPr>
            <a:endParaRPr lang="en-US" sz="2499" b="1" dirty="0">
              <a:solidFill>
                <a:srgbClr val="C2A9F5"/>
              </a:solidFill>
              <a:latin typeface="Quicksand Bold"/>
              <a:ea typeface="Quicksand Bold"/>
              <a:cs typeface="Quicksand Bold"/>
              <a:sym typeface="Quicksand Bo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1028700" y="3089547"/>
            <a:ext cx="16230600" cy="6690075"/>
          </a:xfrm>
          <a:custGeom>
            <a:avLst/>
            <a:gdLst/>
            <a:ahLst/>
            <a:cxnLst/>
            <a:rect l="l" t="t" r="r" b="b"/>
            <a:pathLst>
              <a:path w="16230600" h="6690075">
                <a:moveTo>
                  <a:pt x="0" y="0"/>
                </a:moveTo>
                <a:lnTo>
                  <a:pt x="16230600" y="0"/>
                </a:lnTo>
                <a:lnTo>
                  <a:pt x="16230600" y="6690076"/>
                </a:lnTo>
                <a:lnTo>
                  <a:pt x="0" y="6690076"/>
                </a:lnTo>
                <a:lnTo>
                  <a:pt x="0" y="0"/>
                </a:lnTo>
                <a:close/>
              </a:path>
            </a:pathLst>
          </a:custGeom>
          <a:blipFill>
            <a:blip r:embed="rId2"/>
            <a:stretch>
              <a:fillRect l="-2335" t="-5808" r="-2335"/>
            </a:stretch>
          </a:blipFill>
        </p:spPr>
      </p:sp>
      <p:sp>
        <p:nvSpPr>
          <p:cNvPr id="3" name="TextBox 3"/>
          <p:cNvSpPr txBox="1"/>
          <p:nvPr/>
        </p:nvSpPr>
        <p:spPr>
          <a:xfrm>
            <a:off x="1028700" y="599709"/>
            <a:ext cx="11537525"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F4662"/>
                </a:solidFill>
                <a:latin typeface="Cormorant Garamond Bold Italics"/>
                <a:ea typeface="Cormorant Garamond Bold Italics"/>
                <a:cs typeface="Cormorant Garamond Bold Italics"/>
                <a:sym typeface="Cormorant Garamond Bold Italics"/>
              </a:rPr>
              <a:t>Schedules statistics</a:t>
            </a:r>
          </a:p>
        </p:txBody>
      </p:sp>
      <p:sp>
        <p:nvSpPr>
          <p:cNvPr id="4" name="TextBox 4"/>
          <p:cNvSpPr txBox="1"/>
          <p:nvPr/>
        </p:nvSpPr>
        <p:spPr>
          <a:xfrm>
            <a:off x="1028700" y="1733050"/>
            <a:ext cx="16230600" cy="1000125"/>
          </a:xfrm>
          <a:prstGeom prst="rect">
            <a:avLst/>
          </a:prstGeom>
        </p:spPr>
        <p:txBody>
          <a:bodyPr lIns="0" tIns="0" rIns="0" bIns="0" rtlCol="0" anchor="t">
            <a:spAutoFit/>
          </a:bodyPr>
          <a:lstStyle/>
          <a:p>
            <a:pPr marL="0" lvl="0" indent="0" algn="l">
              <a:lnSpc>
                <a:spcPts val="4079"/>
              </a:lnSpc>
            </a:pPr>
            <a:r>
              <a:rPr lang="en-US" sz="2400" dirty="0">
                <a:solidFill>
                  <a:srgbClr val="0F4662"/>
                </a:solidFill>
                <a:latin typeface="Quicksand"/>
                <a:ea typeface="Quicksand"/>
                <a:cs typeface="Quicksand"/>
                <a:sym typeface="Quicksand"/>
              </a:rPr>
              <a:t>Obviously, static schedule is the most powerful schedule in this case (giving that all threads will do the same calculation over and over) and each thread can do 1 to 5 iteration in order to ensure the most optimized workload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823869" y="2137970"/>
            <a:ext cx="17044699" cy="8149030"/>
          </a:xfrm>
          <a:custGeom>
            <a:avLst/>
            <a:gdLst/>
            <a:ahLst/>
            <a:cxnLst/>
            <a:rect l="l" t="t" r="r" b="b"/>
            <a:pathLst>
              <a:path w="17044699" h="8149030">
                <a:moveTo>
                  <a:pt x="0" y="0"/>
                </a:moveTo>
                <a:lnTo>
                  <a:pt x="17044699" y="0"/>
                </a:lnTo>
                <a:lnTo>
                  <a:pt x="17044699" y="8149030"/>
                </a:lnTo>
                <a:lnTo>
                  <a:pt x="0" y="8149030"/>
                </a:lnTo>
                <a:lnTo>
                  <a:pt x="0" y="0"/>
                </a:lnTo>
                <a:close/>
              </a:path>
            </a:pathLst>
          </a:custGeom>
          <a:blipFill>
            <a:blip r:embed="rId2"/>
            <a:stretch>
              <a:fillRect l="-9873" t="-14337" b="-570"/>
            </a:stretch>
          </a:blipFill>
        </p:spPr>
      </p:sp>
      <p:sp>
        <p:nvSpPr>
          <p:cNvPr id="3" name="TextBox 3"/>
          <p:cNvSpPr txBox="1"/>
          <p:nvPr/>
        </p:nvSpPr>
        <p:spPr>
          <a:xfrm>
            <a:off x="1028700" y="636767"/>
            <a:ext cx="11534821"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F4662"/>
                </a:solidFill>
                <a:latin typeface="Cormorant Garamond Bold Italics"/>
                <a:ea typeface="Cormorant Garamond Bold Italics"/>
                <a:cs typeface="Cormorant Garamond Bold Italics"/>
                <a:sym typeface="Cormorant Garamond Bold Italics"/>
              </a:rPr>
              <a:t>Parallel vs serial  / speedup</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362</Words>
  <Application>Microsoft Office PowerPoint</Application>
  <PresentationFormat>Custom</PresentationFormat>
  <Paragraphs>31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Quicksand Bold</vt:lpstr>
      <vt:lpstr>Cormorant Garamond Bold Italics</vt:lpstr>
      <vt:lpstr>Quicksand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Blue Simple Modern Enhancing Sales Strategy Presentation</dc:title>
  <cp:lastModifiedBy>Ali Hasan</cp:lastModifiedBy>
  <cp:revision>7</cp:revision>
  <dcterms:created xsi:type="dcterms:W3CDTF">2006-08-16T00:00:00Z</dcterms:created>
  <dcterms:modified xsi:type="dcterms:W3CDTF">2024-12-20T09:26:47Z</dcterms:modified>
  <dc:identifier>DAGZlfdYyfo</dc:identifier>
</cp:coreProperties>
</file>