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6" r:id="rId14"/>
    <p:sldId id="267" r:id="rId15"/>
    <p:sldId id="273" r:id="rId16"/>
    <p:sldId id="265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8" r:id="rId25"/>
    <p:sldId id="281" r:id="rId26"/>
    <p:sldId id="282" r:id="rId27"/>
    <p:sldId id="283" r:id="rId28"/>
    <p:sldId id="297" r:id="rId29"/>
    <p:sldId id="299" r:id="rId30"/>
    <p:sldId id="300" r:id="rId31"/>
    <p:sldId id="301" r:id="rId32"/>
    <p:sldId id="302" r:id="rId33"/>
    <p:sldId id="284" r:id="rId34"/>
    <p:sldId id="286" r:id="rId35"/>
    <p:sldId id="287" r:id="rId36"/>
    <p:sldId id="288" r:id="rId37"/>
    <p:sldId id="291" r:id="rId38"/>
    <p:sldId id="289" r:id="rId39"/>
    <p:sldId id="290" r:id="rId40"/>
    <p:sldId id="292" r:id="rId41"/>
    <p:sldId id="293" r:id="rId42"/>
    <p:sldId id="294" r:id="rId43"/>
    <p:sldId id="295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03DB-EE9F-4E36-84C7-A93864041B0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0D16A-694E-4272-8231-A14EAFE10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0D16A-694E-4272-8231-A14EAFE100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3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A855-71DF-0E73-85AA-66C1D60FB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27FC5-25DF-ECC1-6A44-AAE5C5AA7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FC94-E3F7-7507-42E4-18EEC945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15D-A33D-4F68-A884-67CF50599B33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099D-C6EC-0512-037A-BAD6F76B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BBCB-EBAC-67ED-5771-212663B4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D41A-7465-39C4-CCDC-A317720C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2C1DC-C13D-5939-DB4C-3BAACFE26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8D3A-E5D2-67CB-E183-744AB306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97CA-25CF-4AC6-AF7E-0945296692FF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DF78-67A4-82D6-0E8D-D507FB33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68CD-FD40-40E7-3E4E-B831D3E7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DA038-097F-6904-D1CF-1328A303A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D5C14-8E6B-3EBA-FB06-74E546B8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82C4-92AB-4708-B0A0-8616B2BD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1407-8577-4AB4-9F6F-19BFD67C0A0D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07ED8-7CCB-300C-5544-2ACBA46F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23E5-C1F6-1AA2-2649-AB39E04D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BF4F-69EB-F6CB-F304-32A2FEC3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8FB3-D900-F96A-EF56-FA3253E9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61953-155A-7339-1A28-5C5C56E1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61D6-F38F-405B-A2E6-5DB6B8198BB6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0BB7-6E31-BD90-D6DD-7D167A6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24CC-2A64-BA1A-E9F8-DFA13DD6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4C1C-8F84-C849-87D7-6EC7263A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C0854-896A-C4F4-CA96-E9DAB2A4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6478-999B-0FCE-55D0-C5C59B76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1694-B29C-4986-AC5A-05D35B07BE75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D20B-6E02-5D1D-ECA3-E8E18FF5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15D9-6192-8BDB-B049-8457955F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9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3B79-F0FA-9206-C124-EBCFCA91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2442-95DE-0D59-7EB0-52B71461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8022-20E3-0D8F-8FC6-34E88AD7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A80EE-1FF6-B9CE-C612-F6FDA847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4AE4-4444-4CEF-9E2D-D6701BE7A093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BD56B-DB42-5C6C-1458-7279803B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E9386-D3B3-01A7-F2EC-A7CBC2DE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7F61-2D0E-5765-BCC7-807F008D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DD26-2B43-3F52-2B60-7A3CCCCC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B2EBB-2D83-0B70-65C9-FFB3CCAE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3C06C-4376-DDBA-D7E8-AA769BDC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35951-DFC1-DDCF-7ECF-F16DFEA0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9EFB7-D881-17A7-5B71-99C5CA1A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ED8-D99F-4601-94F4-0B9257541EC5}" type="datetime1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6E8AB-83D6-4EE8-9801-BB17711A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D215-70D3-5391-47C0-3A5536FD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D8DA-F91D-665B-C970-E389C9D4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5EE25-9B67-76EC-BC71-F9AA8D31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CD73-5582-41FA-A05B-5C3EF6DE8F9D}" type="datetime1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A5C38-CDE9-0D93-E17A-DDAE72E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D9382-19D7-D72B-0C6B-E641CBBD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FE904-16EE-832F-FC6A-112A16B7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6AF8-D6F7-4C17-91BA-D79BAC3C3CE3}" type="datetime1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12893-F8B7-99A3-0035-08B5BA03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0D49-C1F5-19D4-CD4E-EEA6BB26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11FE-4D19-D134-1A36-3402A752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20FA-B924-D4FE-27F4-176CB4A9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77572-A3F0-4F0E-D264-61F32334F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62A0-A9FD-4A63-836E-B0533AD9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27C05-F2F9-431D-9443-8641F2903EC4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41065-0518-3BA3-0ED1-E49FDA2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2DC9B-E076-696A-9099-145DE298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EF13-AF38-F6A7-2D21-F8252661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27709-0BDA-CAA8-8CFC-CFFD92FEE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33787-60C2-315C-52B3-0279FB582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C79F1-C464-DADD-3E44-4C9F083A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21E7-9DAD-438A-B81F-29930390F932}" type="datetime1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4CDB7-F6D5-52BC-E1BE-AC7F6E1D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F176-4DBB-83F7-E377-E337A3C7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23860-7BA9-C05E-41A1-B659113C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7D32-AE8E-75F3-B42C-2CE71487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7A55-DC16-D6EF-551F-D43C17313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AB104-4BE1-4D69-A01B-A0A09E5A3351}" type="datetime1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A9D9-554B-F9A2-9AF9-E6CE3D24D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EBF2-495D-CCAA-8153-9FCA42063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9A4C-AC7A-401F-A0C8-EB0BDC5D2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96E-C880-D376-3723-45B363202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Modeling using Relational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3FBA6-A0A4-8FF3-788A-5754A1862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BC698-465A-1D1E-E094-A11291A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Relational Model – Key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773B-7A9C-3FF9-8A65-479599B8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Superkey</a:t>
            </a:r>
            <a:r>
              <a:rPr lang="en-US" b="1" dirty="0">
                <a:solidFill>
                  <a:srgbClr val="0070C0"/>
                </a:solidFill>
              </a:rPr>
              <a:t> of R: </a:t>
            </a:r>
          </a:p>
          <a:p>
            <a:pPr lvl="1"/>
            <a:r>
              <a:rPr lang="en-US" dirty="0"/>
              <a:t>Any set of attributes that allows to identify unique rows in a given table.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consider the Student (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Roll_no</a:t>
            </a:r>
            <a:r>
              <a:rPr lang="en-US" dirty="0"/>
              <a:t>, Name, Age, Address, Email)</a:t>
            </a:r>
          </a:p>
          <a:p>
            <a:pPr lvl="2"/>
            <a:r>
              <a:rPr lang="en-US" dirty="0"/>
              <a:t>{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Roll_no</a:t>
            </a:r>
            <a:r>
              <a:rPr lang="en-US" dirty="0"/>
              <a:t>, Email} are </a:t>
            </a:r>
            <a:r>
              <a:rPr lang="en-US" dirty="0" err="1"/>
              <a:t>superkeys</a:t>
            </a:r>
            <a:r>
              <a:rPr lang="en-US" dirty="0"/>
              <a:t> for the Student table.</a:t>
            </a:r>
          </a:p>
          <a:p>
            <a:r>
              <a:rPr lang="en-US" b="1" dirty="0">
                <a:solidFill>
                  <a:srgbClr val="0070C0"/>
                </a:solidFill>
              </a:rPr>
              <a:t>Key of R: </a:t>
            </a:r>
          </a:p>
          <a:p>
            <a:pPr lvl="1"/>
            <a:r>
              <a:rPr lang="en-US" dirty="0"/>
              <a:t>A "minimal" </a:t>
            </a:r>
            <a:r>
              <a:rPr lang="en-US" dirty="0" err="1"/>
              <a:t>superkey</a:t>
            </a:r>
            <a:r>
              <a:rPr lang="en-US" dirty="0"/>
              <a:t>. </a:t>
            </a:r>
          </a:p>
          <a:p>
            <a:r>
              <a:rPr lang="en-US" u="sng" dirty="0"/>
              <a:t>In general: </a:t>
            </a:r>
          </a:p>
          <a:p>
            <a:pPr lvl="1"/>
            <a:r>
              <a:rPr lang="en-US" dirty="0"/>
              <a:t>A Key is a </a:t>
            </a:r>
            <a:r>
              <a:rPr lang="en-US" dirty="0" err="1"/>
              <a:t>Superkey</a:t>
            </a:r>
            <a:r>
              <a:rPr lang="en-US" dirty="0"/>
              <a:t> but not vice versa.</a:t>
            </a:r>
          </a:p>
          <a:p>
            <a:pPr lvl="1"/>
            <a:r>
              <a:rPr lang="en-US" dirty="0"/>
              <a:t>Any set of attributes that includes a key is a </a:t>
            </a:r>
            <a:r>
              <a:rPr lang="en-US" dirty="0" err="1"/>
              <a:t>superkey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minimal </a:t>
            </a:r>
            <a:r>
              <a:rPr lang="en-US" dirty="0" err="1"/>
              <a:t>superkey</a:t>
            </a:r>
            <a:r>
              <a:rPr lang="en-US" dirty="0"/>
              <a:t> is also a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8D57-6A82-0BEF-11F5-EDB8D865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Relational Model – Key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773B-7A9C-3FF9-8A65-479599B8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Candidate Key:</a:t>
            </a:r>
          </a:p>
          <a:p>
            <a:pPr lvl="1"/>
            <a:r>
              <a:rPr lang="en-US" dirty="0"/>
              <a:t>A relation can has several candidate keys.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roll_no</a:t>
            </a:r>
            <a:r>
              <a:rPr lang="en-US" dirty="0"/>
              <a:t>, and Email.</a:t>
            </a:r>
          </a:p>
          <a:p>
            <a:pPr lvl="1"/>
            <a:r>
              <a:rPr lang="en-US" dirty="0"/>
              <a:t>One of them is chosen to be a primary key.</a:t>
            </a:r>
          </a:p>
          <a:p>
            <a:r>
              <a:rPr lang="en-US" b="1" dirty="0">
                <a:solidFill>
                  <a:srgbClr val="0070C0"/>
                </a:solidFill>
              </a:rPr>
              <a:t>Primary key:</a:t>
            </a:r>
          </a:p>
          <a:p>
            <a:pPr lvl="1"/>
            <a:r>
              <a:rPr lang="en-US" dirty="0"/>
              <a:t>used to uniquely identify each row in a table.</a:t>
            </a:r>
          </a:p>
          <a:p>
            <a:pPr lvl="1"/>
            <a:r>
              <a:rPr lang="en-US" dirty="0"/>
              <a:t>The primary key attributes are underlined.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In general: </a:t>
            </a:r>
          </a:p>
          <a:p>
            <a:pPr lvl="1"/>
            <a:r>
              <a:rPr lang="en-US" dirty="0"/>
              <a:t>Choosing the primary key is subjective according to the domain of the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9079-A0C0-B4F0-9C9E-0EF1B0C2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Model – Key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5EEB9-D27C-377D-8C77-7EB97884A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2088563"/>
            <a:ext cx="7347537" cy="26818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E79F1D-2358-AB54-7260-51C9862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4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 Relational Model – Domain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773B-7A9C-3FF9-8A65-479599B8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have specific values in real-world scenario. The same constraints have been tried to employ on the attributes of a relation. </a:t>
            </a:r>
          </a:p>
          <a:p>
            <a:pPr lvl="1"/>
            <a:r>
              <a:rPr lang="en-US" dirty="0"/>
              <a:t>For example, age can only be a positive integer. </a:t>
            </a:r>
          </a:p>
          <a:p>
            <a:r>
              <a:rPr lang="en-US" dirty="0"/>
              <a:t>Every attribute is bound to have a specific range of values. </a:t>
            </a:r>
          </a:p>
          <a:p>
            <a:pPr lvl="1"/>
            <a:r>
              <a:rPr lang="en-US" dirty="0"/>
              <a:t>For example, age cannot be less than zero and telephone numbers cannot contain a digit outside 0-9.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C8A2E-5AE2-6210-E0AF-BA00EC21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7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Relational Model – Entity and Referential 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773B-7A9C-3FF9-8A65-479599B8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Entity Integrity constraint:</a:t>
            </a:r>
          </a:p>
          <a:p>
            <a:pPr lvl="1"/>
            <a:r>
              <a:rPr lang="en-US" sz="2800" dirty="0"/>
              <a:t>The primary key attributes PK of any relation schema R </a:t>
            </a:r>
            <a:r>
              <a:rPr lang="en-US" sz="2800" b="1" u="sng" dirty="0"/>
              <a:t>cannot have null values</a:t>
            </a:r>
            <a:r>
              <a:rPr lang="en-US" sz="2800" dirty="0"/>
              <a:t> in any tuple of r(R). </a:t>
            </a:r>
          </a:p>
          <a:p>
            <a:pPr lvl="1"/>
            <a:r>
              <a:rPr lang="en-US" sz="2800" dirty="0"/>
              <a:t>This is because primary key values are used to identify the individual tuples. </a:t>
            </a:r>
          </a:p>
          <a:p>
            <a:pPr lvl="1"/>
            <a:r>
              <a:rPr lang="en-US" sz="2800" dirty="0"/>
              <a:t>If PK has several attributes, null is not allowed in any of these attributes. </a:t>
            </a:r>
          </a:p>
          <a:p>
            <a:pPr lvl="1"/>
            <a:r>
              <a:rPr lang="en-US" sz="2800" u="sng" dirty="0"/>
              <a:t>Note: </a:t>
            </a:r>
            <a:r>
              <a:rPr lang="en-US" sz="2800" dirty="0"/>
              <a:t>Other attributes of R may be constrained to disallow null values, even though they are not members of the primary key.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5A40C-5E65-0BC9-0A40-9CCAC66C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Relational Model – Entity and Referential Integrity 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773B-7A9C-3FF9-8A65-479599B8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Referential integrity constraint (Foreign key constraints):</a:t>
            </a:r>
          </a:p>
          <a:p>
            <a:pPr lvl="1"/>
            <a:r>
              <a:rPr lang="en-US" dirty="0"/>
              <a:t>states that if a relation refers to a key attribute of a different or same relation, then that key element must exist.</a:t>
            </a:r>
          </a:p>
          <a:p>
            <a:pPr lvl="1"/>
            <a:r>
              <a:rPr lang="en-US" dirty="0"/>
              <a:t>Referential integrity constraints work on the concept of Foreign Keys. </a:t>
            </a:r>
          </a:p>
          <a:p>
            <a:pPr lvl="1"/>
            <a:r>
              <a:rPr lang="en-US" dirty="0"/>
              <a:t>A foreign key is a key attribute of a relation that can be referred in other relation.</a:t>
            </a:r>
          </a:p>
          <a:p>
            <a:pPr lvl="1"/>
            <a:r>
              <a:rPr lang="en-US" dirty="0"/>
              <a:t>The value in the foreign key column (or columns) FK of the referencing relation R1 can be either: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value of an existing primary key value of a corresponding primary key PK in the referenced relation R2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 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32AC-9B2F-4B11-9E5A-D8446A31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CA72-7CC5-45AC-6E84-41FB2872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 Relational Model – Referential Integrity  Constraints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677FA-B4CA-5339-376B-151024A58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34192"/>
              </p:ext>
            </p:extLst>
          </p:nvPr>
        </p:nvGraphicFramePr>
        <p:xfrm>
          <a:off x="402100" y="2884964"/>
          <a:ext cx="6744288" cy="2903220"/>
        </p:xfrm>
        <a:graphic>
          <a:graphicData uri="http://schemas.openxmlformats.org/drawingml/2006/table">
            <a:tbl>
              <a:tblPr/>
              <a:tblGrid>
                <a:gridCol w="1124048">
                  <a:extLst>
                    <a:ext uri="{9D8B030D-6E8A-4147-A177-3AD203B41FA5}">
                      <a16:colId xmlns:a16="http://schemas.microsoft.com/office/drawing/2014/main" val="339794917"/>
                    </a:ext>
                  </a:extLst>
                </a:gridCol>
                <a:gridCol w="1124048">
                  <a:extLst>
                    <a:ext uri="{9D8B030D-6E8A-4147-A177-3AD203B41FA5}">
                      <a16:colId xmlns:a16="http://schemas.microsoft.com/office/drawing/2014/main" val="3470974095"/>
                    </a:ext>
                  </a:extLst>
                </a:gridCol>
                <a:gridCol w="1124048">
                  <a:extLst>
                    <a:ext uri="{9D8B030D-6E8A-4147-A177-3AD203B41FA5}">
                      <a16:colId xmlns:a16="http://schemas.microsoft.com/office/drawing/2014/main" val="4058261378"/>
                    </a:ext>
                  </a:extLst>
                </a:gridCol>
                <a:gridCol w="1124048">
                  <a:extLst>
                    <a:ext uri="{9D8B030D-6E8A-4147-A177-3AD203B41FA5}">
                      <a16:colId xmlns:a16="http://schemas.microsoft.com/office/drawing/2014/main" val="3263056278"/>
                    </a:ext>
                  </a:extLst>
                </a:gridCol>
                <a:gridCol w="1124048">
                  <a:extLst>
                    <a:ext uri="{9D8B030D-6E8A-4147-A177-3AD203B41FA5}">
                      <a16:colId xmlns:a16="http://schemas.microsoft.com/office/drawing/2014/main" val="2455237763"/>
                    </a:ext>
                  </a:extLst>
                </a:gridCol>
                <a:gridCol w="1124048">
                  <a:extLst>
                    <a:ext uri="{9D8B030D-6E8A-4147-A177-3AD203B41FA5}">
                      <a16:colId xmlns:a16="http://schemas.microsoft.com/office/drawing/2014/main" val="1778000097"/>
                    </a:ext>
                  </a:extLst>
                </a:gridCol>
              </a:tblGrid>
              <a:tr h="59609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ROLL_NO</a:t>
                      </a:r>
                    </a:p>
                  </a:txBody>
                  <a:tcPr marL="38100" marR="381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NAME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ADDRESS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PHONE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AGE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_Code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599624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1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RAM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DELHI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9455123451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18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CS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42122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2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RAMESH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GURGAON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9652431543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18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CS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90243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3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SUJIT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ROHTAK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9156253131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20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ECE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17113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4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SURESH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DELHI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18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IT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43398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5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Ahmed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Delhi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9156382983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19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50" b="0" dirty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79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E2B072B-C06C-8612-4825-F570957D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92" y="2481613"/>
            <a:ext cx="161778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Table 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E11EFC-61EA-AADE-0935-47234E51A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83928"/>
              </p:ext>
            </p:extLst>
          </p:nvPr>
        </p:nvGraphicFramePr>
        <p:xfrm>
          <a:off x="7675101" y="2884964"/>
          <a:ext cx="3114820" cy="3017520"/>
        </p:xfrm>
        <a:graphic>
          <a:graphicData uri="http://schemas.openxmlformats.org/drawingml/2006/table">
            <a:tbl>
              <a:tblPr/>
              <a:tblGrid>
                <a:gridCol w="1201613">
                  <a:extLst>
                    <a:ext uri="{9D8B030D-6E8A-4147-A177-3AD203B41FA5}">
                      <a16:colId xmlns:a16="http://schemas.microsoft.com/office/drawing/2014/main" val="2089961567"/>
                    </a:ext>
                  </a:extLst>
                </a:gridCol>
                <a:gridCol w="1913207">
                  <a:extLst>
                    <a:ext uri="{9D8B030D-6E8A-4147-A177-3AD203B41FA5}">
                      <a16:colId xmlns:a16="http://schemas.microsoft.com/office/drawing/2014/main" val="2462050399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Department</a:t>
                      </a:r>
                    </a:p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_CODE</a:t>
                      </a:r>
                    </a:p>
                  </a:txBody>
                  <a:tcPr marL="38100" marR="381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 err="1">
                          <a:effectLst/>
                        </a:rPr>
                        <a:t>Department_NAME</a:t>
                      </a:r>
                      <a:endParaRPr lang="en-US" sz="1400" b="1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179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 dirty="0">
                          <a:effectLst/>
                        </a:rPr>
                        <a:t>CS</a:t>
                      </a:r>
                      <a:endParaRPr lang="en-US" sz="1250" b="0" dirty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COMPUTER SCIENCE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862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 dirty="0">
                          <a:effectLst/>
                        </a:rPr>
                        <a:t>IT</a:t>
                      </a:r>
                      <a:endParaRPr lang="en-US" sz="1250" b="0" dirty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INFORMATION TECHNOLOGY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7385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>
                          <a:effectLst/>
                        </a:rPr>
                        <a:t>ECE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ELECTRONICS AND COMMUNICATION ENGINEERING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43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>
                          <a:effectLst/>
                        </a:rPr>
                        <a:t>CV</a:t>
                      </a:r>
                      <a:endParaRPr lang="en-US" sz="1250" b="0">
                        <a:effectLst/>
                      </a:endParaRP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CIVIL ENGINEERING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45854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89B86A3-1736-01A7-2843-987DFC6D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101" y="2479040"/>
            <a:ext cx="311481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Table Department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03516-9C7C-B6F5-68D2-8D1C079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5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4D7-C771-E2BD-9B54-BA603A2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ER Model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FB5A-4F3F-8B2F-9B98-8427C124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Lets take the COMPANY database as an 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F340F-CF72-C229-D453-E9D8BEDE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24" y="2288611"/>
            <a:ext cx="7441809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B1EE-57D4-E633-0EE7-D617A977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4D7-C771-E2BD-9B54-BA603A2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ER Model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FB5A-4F3F-8B2F-9B98-8427C124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54969" cy="4351338"/>
          </a:xfrm>
        </p:spPr>
        <p:txBody>
          <a:bodyPr>
            <a:normAutofit/>
          </a:bodyPr>
          <a:lstStyle/>
          <a:p>
            <a:r>
              <a:rPr lang="en-US" dirty="0"/>
              <a:t>Step 1 (Strong entities):</a:t>
            </a:r>
          </a:p>
          <a:p>
            <a:pPr lvl="1"/>
            <a:r>
              <a:rPr lang="en-US" dirty="0"/>
              <a:t>Create a corresponding relation(table) that includes all the simple attributes.</a:t>
            </a:r>
          </a:p>
          <a:p>
            <a:pPr lvl="1"/>
            <a:r>
              <a:rPr lang="en-US" dirty="0"/>
              <a:t>Choose one of the attributes as a primary key. If composite, the simple attributes together form the primary key.</a:t>
            </a:r>
          </a:p>
          <a:p>
            <a:pPr lvl="1"/>
            <a:r>
              <a:rPr lang="en-US" dirty="0"/>
              <a:t>For the given ER-Diagram we have Employee, Department and Project as strong entity, as they are enclosed in single rectangle.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0D3263-7A49-F6BD-DDBE-2CD2FCEA1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6726" y="3092479"/>
            <a:ext cx="4137074" cy="18176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0CA0-9C8F-1C94-8605-89B3DA53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4D7-C771-E2BD-9B54-BA603A2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ER Model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FB5A-4F3F-8B2F-9B98-8427C124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015" y="1825625"/>
            <a:ext cx="6274191" cy="4895850"/>
          </a:xfrm>
        </p:spPr>
        <p:txBody>
          <a:bodyPr>
            <a:normAutofit/>
          </a:bodyPr>
          <a:lstStyle/>
          <a:p>
            <a:r>
              <a:rPr lang="en-US" dirty="0"/>
              <a:t>Step 2 (Weak Entity):</a:t>
            </a:r>
          </a:p>
          <a:p>
            <a:pPr lvl="1"/>
            <a:r>
              <a:rPr lang="en-US" dirty="0"/>
              <a:t>Create a corresponding relation(table) that includes all its simple attributes.</a:t>
            </a:r>
          </a:p>
          <a:p>
            <a:pPr lvl="1"/>
            <a:r>
              <a:rPr lang="en-US" dirty="0"/>
              <a:t>Add as foreign key all of the primary key attributes in the entity corresponding to the owner entity.</a:t>
            </a:r>
          </a:p>
          <a:p>
            <a:pPr lvl="1"/>
            <a:r>
              <a:rPr lang="en-US" dirty="0"/>
              <a:t>The primary key is a combination of all the primary key attributes from the owner and the primary key of the weak entity.</a:t>
            </a:r>
          </a:p>
          <a:p>
            <a:pPr lvl="1"/>
            <a:r>
              <a:rPr lang="en-US" dirty="0"/>
              <a:t>For the given ER-Diagram we have Dependent as a weak entity, as it is enclosed in a double rectangle that is indicative of an entity being weak.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AB56B2-F695-323C-4D11-2F61CEB18F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2154" y="2545382"/>
            <a:ext cx="4417255" cy="29118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89730-1033-F58C-61AE-6776A261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1313-7214-1ED0-CC64-D559D0E2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7A9D-604C-4DA8-E552-C5030D59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model represents how data is stored in Relational Databases. </a:t>
            </a:r>
          </a:p>
          <a:p>
            <a:r>
              <a:rPr lang="en-US" dirty="0"/>
              <a:t>A relational database consists of a collection of tables, each of which is assigned a unique name. </a:t>
            </a:r>
          </a:p>
          <a:p>
            <a:r>
              <a:rPr lang="en-US" dirty="0"/>
              <a:t>Example, consider a relation STUDENT with attributes ROLL_NO, NAME, ADDRESS, PHONE, and AGE.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37739-6C16-0396-DB0D-1F330EB9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6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4D7-C771-E2BD-9B54-BA603A2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ER Model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FB5A-4F3F-8B2F-9B98-8427C124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470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3 (1-1 relationships):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choose one table as S, the other as T.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Better if S has total participation (reduces the number of NULL values).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Then we need to add to S all the simple attributes of the relationship if there exists any.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Add as a foreign key in S the primary key attributes of T.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Example: Employee and Department entity. Department has total participation therefore consider it as relation S and Employee as relation 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153C1-D040-35D6-2F5A-713FA228D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3115" y="1825625"/>
            <a:ext cx="5039428" cy="31262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37604-8BF4-D705-2302-A2D4500E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4D7-C771-E2BD-9B54-BA603A2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from ER Model to Relational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FB5A-4F3F-8B2F-9B98-8427C124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" y="1825625"/>
            <a:ext cx="4881489" cy="4351338"/>
          </a:xfrm>
        </p:spPr>
        <p:txBody>
          <a:bodyPr>
            <a:normAutofit/>
          </a:bodyPr>
          <a:lstStyle/>
          <a:p>
            <a:r>
              <a:rPr lang="en-US" dirty="0"/>
              <a:t>Step 4 (1-N relationships):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the two relations S (the N-side) and T (the 1-side) on the 1-N relationship.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ource-serif-pro"/>
              </a:rPr>
              <a:t>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dd as a foreign key to S (the N-side) all of the primary key attributes of T (the 1-side).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the given ER diagram there are two 1-to-M relationships that exists between Employee-Department and Employee-Dependent entity.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C31951-A51C-938B-1598-D3DA24EFA4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5213" y="1915769"/>
            <a:ext cx="5698588" cy="3914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8AA70-EC2D-15BC-A296-5F2BE3C7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4D7-C771-E2BD-9B54-BA603A2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ER Model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FB5A-4F3F-8B2F-9B98-8427C124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74" y="1825625"/>
            <a:ext cx="5997526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5 (M-N relationships):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Create a new relation(table) S.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primary keys of relations(tables) between which M-to-N relationship exists, are added to the new relation S created, that acts as a foreign key.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we,add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any simple attributes of the M-to-N relationship to S.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the given ER-Diagram there exists M-to-N relationship between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Employee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and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Project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entity.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new table 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source-serif-pro"/>
              </a:rPr>
              <a:t>Works_On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is created for mapping the relationship between Employee and Project relation(table).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E71EF-09F6-988F-9D14-C6EC51786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4191" y="1882291"/>
            <a:ext cx="5416061" cy="42380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19108-FE53-AC89-AA52-4AC755F2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4D7-C771-E2BD-9B54-BA603A2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ER Model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FB5A-4F3F-8B2F-9B98-8427C124E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354" y="1825625"/>
            <a:ext cx="5486399" cy="4895850"/>
          </a:xfrm>
        </p:spPr>
        <p:txBody>
          <a:bodyPr>
            <a:normAutofit/>
          </a:bodyPr>
          <a:lstStyle/>
          <a:p>
            <a:r>
              <a:rPr lang="en-US" dirty="0"/>
              <a:t>Step 6 (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multi-valued attributes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reate a new relation S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ource-serif-pro"/>
              </a:rPr>
              <a:t>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dd as foreign keys the primary keys of the corresponding relation.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ource-serif-pro"/>
              </a:rPr>
              <a:t>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dd the multi-valued attribute to S; the combination of all attributes in S forms the primary key.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the given ER-Diagram there exists a multi-valued attribute (Locations) in Department relation(table).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So, we create a new relation called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Dept_Locations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C6C4D-23C3-7878-2B20-1B1536AAD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4362" y="1862633"/>
            <a:ext cx="5795889" cy="42773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DDAB6-0303-6D7E-A6F6-443837DD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6BC4D-8B6F-D835-7417-44B47C6D8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7A60-EA7C-0E5E-6A77-EAA863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ER Model to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D1EF-A56C-3D62-9AD8-0DECA6716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74" y="1825625"/>
            <a:ext cx="5997526" cy="4895850"/>
          </a:xfrm>
        </p:spPr>
        <p:txBody>
          <a:bodyPr>
            <a:normAutofit/>
          </a:bodyPr>
          <a:lstStyle/>
          <a:p>
            <a:r>
              <a:rPr lang="en-US" dirty="0"/>
              <a:t>Step 7 (N-</a:t>
            </a:r>
            <a:r>
              <a:rPr lang="en-US" dirty="0" err="1"/>
              <a:t>ary</a:t>
            </a:r>
            <a:r>
              <a:rPr lang="en-US" dirty="0"/>
              <a:t> relationships):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Create a new relation(table) S.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primary keys of relations(tables) between n entities are added to the new relation S created, that acts as a foreign key.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Then we add any simple attributes of the n-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relationship to 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4443-9B69-90C6-BBFE-87CCEE0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326F6-ECC7-79AE-B43C-AFBB246074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9EA09-6237-D746-BA99-5689F0B5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58" y="1801655"/>
            <a:ext cx="511793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5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EF1E-5286-392B-FF3B-BA3E3746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ER to Relational Transformations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42B3B6-E994-2CE6-9CDD-247172590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717926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662052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17950490"/>
                    </a:ext>
                  </a:extLst>
                </a:gridCol>
              </a:tblGrid>
              <a:tr h="363366">
                <a:tc>
                  <a:txBody>
                    <a:bodyPr/>
                    <a:lstStyle/>
                    <a:p>
                      <a:r>
                        <a:rPr lang="en-US" dirty="0"/>
                        <a:t>EER 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Representation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5742"/>
                  </a:ext>
                </a:extLst>
              </a:tr>
              <a:tr h="627180">
                <a:tc>
                  <a:txBody>
                    <a:bodyPr/>
                    <a:lstStyle/>
                    <a:p>
                      <a:r>
                        <a:rPr lang="en-US" dirty="0"/>
                        <a:t>Regular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relation with primary key and </a:t>
                      </a:r>
                      <a:r>
                        <a:rPr lang="en-US" dirty="0" err="1"/>
                        <a:t>nonkey</a:t>
                      </a:r>
                      <a:r>
                        <a:rPr lang="en-US" dirty="0"/>
                        <a:t>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9774"/>
                  </a:ext>
                </a:extLst>
              </a:tr>
              <a:tr h="627180">
                <a:tc>
                  <a:txBody>
                    <a:bodyPr/>
                    <a:lstStyle/>
                    <a:p>
                      <a:r>
                        <a:rPr lang="en-US" dirty="0"/>
                        <a:t>Composite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component of a composite attribute becomes a separate attribute in the target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92947"/>
                  </a:ext>
                </a:extLst>
              </a:tr>
              <a:tr h="895972">
                <a:tc>
                  <a:txBody>
                    <a:bodyPr/>
                    <a:lstStyle/>
                    <a:p>
                      <a:r>
                        <a:rPr lang="en-US" dirty="0"/>
                        <a:t>Multivalued attribute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separate relation for multivalued attribute with composite primary key, including the primary key of the entity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27124"/>
                  </a:ext>
                </a:extLst>
              </a:tr>
              <a:tr h="895972">
                <a:tc>
                  <a:txBody>
                    <a:bodyPr/>
                    <a:lstStyle/>
                    <a:p>
                      <a:r>
                        <a:rPr lang="en-US" dirty="0"/>
                        <a:t>Weak entity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relation with a composite primary key (which includes the primary key of the entity on which this entity depends) and </a:t>
                      </a:r>
                      <a:r>
                        <a:rPr lang="en-US" dirty="0" err="1"/>
                        <a:t>nonkey</a:t>
                      </a:r>
                      <a:r>
                        <a:rPr lang="en-US" dirty="0"/>
                        <a:t> attributes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88876"/>
                  </a:ext>
                </a:extLst>
              </a:tr>
              <a:tr h="895972">
                <a:tc>
                  <a:txBody>
                    <a:bodyPr/>
                    <a:lstStyle/>
                    <a:p>
                      <a:r>
                        <a:rPr lang="en-US" dirty="0"/>
                        <a:t>Binary or unary 1:N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the primary key of the entity on the one side of the relationship as a foreign key in the relation for the entity on the many side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7309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50C7-C89F-641D-E46D-7B4136BF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EF1E-5286-392B-FF3B-BA3E3746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ER to Relational Transformations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42B3B6-E994-2CE6-9CDD-247172590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85508"/>
              </p:ext>
            </p:extLst>
          </p:nvPr>
        </p:nvGraphicFramePr>
        <p:xfrm>
          <a:off x="838200" y="1867828"/>
          <a:ext cx="1068324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279">
                  <a:extLst>
                    <a:ext uri="{9D8B030D-6E8A-4147-A177-3AD203B41FA5}">
                      <a16:colId xmlns:a16="http://schemas.microsoft.com/office/drawing/2014/main" val="2666205215"/>
                    </a:ext>
                  </a:extLst>
                </a:gridCol>
                <a:gridCol w="4681961">
                  <a:extLst>
                    <a:ext uri="{9D8B030D-6E8A-4147-A177-3AD203B41FA5}">
                      <a16:colId xmlns:a16="http://schemas.microsoft.com/office/drawing/2014/main" val="181795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EER 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Representation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or unary 1:1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the primary key of either entity in the relation for the other entity; if one side of the relationship is optional, place the foreign key of the entity on the mandatory side in the relation for the entity on the optional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49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or unary M:N relationship or associative entity with its own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relation with the primary key associated with the associative entity plus any </a:t>
                      </a:r>
                      <a:r>
                        <a:rPr lang="en-US" dirty="0" err="1"/>
                        <a:t>nonkey</a:t>
                      </a:r>
                      <a:r>
                        <a:rPr lang="en-US" dirty="0"/>
                        <a:t> attributes of the associative entity and the primary keys of the related entities as foreign keys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271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F0E1F-F140-FB86-EF3F-CDFBFF3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9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EF1E-5286-392B-FF3B-BA3E3746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ER to Relational Transformations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642B3B6-E994-2CE6-9CDD-247172590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448461"/>
              </p:ext>
            </p:extLst>
          </p:nvPr>
        </p:nvGraphicFramePr>
        <p:xfrm>
          <a:off x="838200" y="1867828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662052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1795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EER 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Representation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Ternary and n-</a:t>
                      </a:r>
                      <a:r>
                        <a:rPr lang="en-US" dirty="0" err="1"/>
                        <a:t>ary</a:t>
                      </a:r>
                      <a:r>
                        <a:rPr lang="en-US" dirty="0"/>
                        <a:t> relationships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binary M:N relationships above; without its own key, include as part of primary key of relation for the relationship or associative entity the primary keys from all related entities; with its own surrogate key, the primary keys of the associated entities are included as foreign keys in the relation for the relationship or associative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08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Supertype/subtype relationship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relation for the superclass, which contains the primary and all </a:t>
                      </a:r>
                      <a:r>
                        <a:rPr lang="en-US" dirty="0" err="1"/>
                        <a:t>nonkey</a:t>
                      </a:r>
                      <a:r>
                        <a:rPr lang="en-US" dirty="0"/>
                        <a:t> attributes in common with all subclasses, plus create a separate relation for each subclass with the same primary key (with the same or local name) but with only the </a:t>
                      </a:r>
                      <a:r>
                        <a:rPr lang="en-US" dirty="0" err="1"/>
                        <a:t>nonkey</a:t>
                      </a:r>
                      <a:r>
                        <a:rPr lang="en-US" dirty="0"/>
                        <a:t> attributes related to that subclass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73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B329F-6ADB-5477-FFA9-D036D945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E996-CBB1-3B8E-5ACD-5500725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Options for Mapping Specialization or Generalization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ECF8-010C-6079-CA98-59004D8E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each specialization with m subclasses {S1, S2, … , </a:t>
            </a:r>
            <a:r>
              <a:rPr lang="en-US" dirty="0" err="1"/>
              <a:t>Sm</a:t>
            </a:r>
            <a:r>
              <a:rPr lang="en-US" dirty="0"/>
              <a:t>} and (generalized) superclass C, where the attributes of C are {a1, … , an} and k is the (primary) 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559C-77FB-6998-0075-328680B7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6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BC16-14E8-322A-F715-F91B04AD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8A: Multiple relations—superclass and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ADA5-E0D7-2B87-DB26-9A7C4EF4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works for any specialization (total or partial, disjoint or overlapping).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701F0-17FD-5156-2E99-1BA4D2A4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D9AD7-C2C9-AF78-0B97-CCEC138C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2" y="3136334"/>
            <a:ext cx="5092505" cy="2687691"/>
          </a:xfrm>
          <a:prstGeom prst="rect">
            <a:avLst/>
          </a:prstGeom>
        </p:spPr>
      </p:pic>
      <p:pic>
        <p:nvPicPr>
          <p:cNvPr id="7" name="Content Placeholder 24">
            <a:extLst>
              <a:ext uri="{FF2B5EF4-FFF2-40B4-BE49-F238E27FC236}">
                <a16:creationId xmlns:a16="http://schemas.microsoft.com/office/drawing/2014/main" id="{5C24A6A8-6F0F-1150-B619-F8598640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63" y="2799471"/>
            <a:ext cx="5259388" cy="3444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9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4DC3A-71BD-E1D1-7A88-DB734F09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Model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B62A-B058-7BAD-C646-429ACB8F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2" y="1969358"/>
            <a:ext cx="4864875" cy="420284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b="1" dirty="0"/>
              <a:t>Relation:</a:t>
            </a:r>
            <a:r>
              <a:rPr lang="en-US" dirty="0"/>
              <a:t> looks like a table of values. The table has rows and columns, where rows represents records and columns represent the attributes.</a:t>
            </a:r>
          </a:p>
          <a:p>
            <a:r>
              <a:rPr lang="en-US" b="1" dirty="0"/>
              <a:t>Tuple: </a:t>
            </a:r>
            <a:r>
              <a:rPr lang="en-US" dirty="0"/>
              <a:t>a single row of a table, which contains a single record for that relation is called a tuple.</a:t>
            </a:r>
          </a:p>
          <a:p>
            <a:r>
              <a:rPr lang="en-US" b="1" dirty="0"/>
              <a:t>Attribute: </a:t>
            </a:r>
            <a:r>
              <a:rPr lang="en-US" dirty="0"/>
              <a:t>a column header that gives an indication of the meaning of the data items in that column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16591-D1AE-324E-139F-10001B8C7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7017" y="1969359"/>
            <a:ext cx="6316792" cy="43869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F9FDC-E88E-D1EE-BC08-8017B9BF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1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2A99-E78E-46A4-CD36-9BB2AF71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8B: Multiple relations—subclass relations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F639-4C95-0267-70A5-5A9F22CB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only works for a specialization whose subclasses are total (every entity in the superclass must belong to (at least) one of the subclasses). </a:t>
            </a:r>
          </a:p>
          <a:p>
            <a:r>
              <a:rPr lang="en-US" dirty="0"/>
              <a:t>It is only recommended if the specialization has the </a:t>
            </a:r>
            <a:r>
              <a:rPr lang="en-US" b="1" u="sng" dirty="0"/>
              <a:t>disjointedness </a:t>
            </a:r>
            <a:r>
              <a:rPr lang="en-US" dirty="0"/>
              <a:t>constraint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6545-D75D-8EA3-AD02-A7ADFB80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97189-080C-E63A-7DF0-AAC43629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609" y="4009291"/>
            <a:ext cx="5847123" cy="2471420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9DA9E10F-EA58-008C-BD2D-7D86B57E2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28"/>
          <a:stretch/>
        </p:blipFill>
        <p:spPr>
          <a:xfrm>
            <a:off x="1089833" y="4009293"/>
            <a:ext cx="4519143" cy="24617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868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67CB-E4A2-6954-7A21-C76C7A64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8C: Single relation with one type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9055-A745-0826-E087-89847CBD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attribute t is called a type (or discriminating) attribute whose value indicates the subclass to which each tuple belongs, if any. </a:t>
            </a:r>
          </a:p>
          <a:p>
            <a:r>
              <a:rPr lang="en-US" dirty="0"/>
              <a:t>This option works only for a specialization whose subclasses are </a:t>
            </a:r>
            <a:r>
              <a:rPr lang="en-US" b="1" u="sng" dirty="0"/>
              <a:t>disjoint</a:t>
            </a:r>
            <a:r>
              <a:rPr lang="en-US" dirty="0"/>
              <a:t>, but it generates many NULL values if many specific (local) attributes exist in the subclasses.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7E375-F527-DFBF-A60C-CE27C541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8EB8DC-42A3-05AD-73FF-2BAA5067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7" y="4323565"/>
            <a:ext cx="10044333" cy="116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27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2212-E976-A071-BD39-71E48025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8D: Single relation with multiple type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E79E-BA53-FED3-9578-46AA3BA4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option is used for a specialization whose subclasses are overlapping (but will also work for a disjoint).</a:t>
            </a:r>
            <a:endParaRPr lang="ar-EG" dirty="0"/>
          </a:p>
          <a:p>
            <a:endParaRPr lang="ar-E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3554D-C6A8-1DD2-4540-2656A93A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EC656-B0C3-D158-0240-486747F4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20" y="5534052"/>
            <a:ext cx="8821381" cy="114810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4138312-CC58-45FD-5962-666DDC66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03" y="2785403"/>
            <a:ext cx="6091310" cy="250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72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Regular Entity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0ED66-A2E1-2E45-5718-5597174B9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416" y="2543765"/>
            <a:ext cx="6573167" cy="291505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B4722-5E10-C463-AD53-B33F8144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8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Composite attribute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9CCB64-C5BD-7B38-1CF7-6629B2BCD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11" y="2496134"/>
            <a:ext cx="6649378" cy="301032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70B69A-E9B7-C193-2954-CB39B8B7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7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</a:t>
            </a:r>
            <a:br>
              <a:rPr lang="en-US" dirty="0"/>
            </a:br>
            <a:r>
              <a:rPr lang="en-US" dirty="0"/>
              <a:t>Multivalued-attribute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566CDC-0A8C-3097-5F8F-38A4BF43A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600" y="1919791"/>
            <a:ext cx="6620799" cy="4163006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514EA-343A-70A8-F8A0-B2DDC3E3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0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Weak entity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819265-9FB2-6BA2-CDEB-75FD3D879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724" y="1825625"/>
            <a:ext cx="6142551" cy="4351338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FEC5C6-DF4F-657B-2824-9FF40DB2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8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1:1 relationship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B1E0-2A2F-51AA-1996-263C0F34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6F249-748D-CB72-6437-F4D4A1B3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12" y="1765537"/>
            <a:ext cx="8539088" cy="467742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21FDE-BE72-30F8-7619-96AA1334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1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1:M relationship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37482-565C-57CC-315F-C45068E6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DBA9B-F6C2-8822-F985-820A8FE2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895913"/>
            <a:ext cx="6668431" cy="41915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17B2EB-18DF-AEF1-D3F2-A9048320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M:N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F5BFF-E26B-547D-2B83-08991174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289" y="1871003"/>
            <a:ext cx="7554351" cy="460138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0AA8B-035D-9E4E-7637-9331EFE0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9C7-6029-19E5-9A6D-7B70D296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A5DD-898D-42F8-49A5-1247D2D7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Relation key: </a:t>
            </a:r>
            <a:r>
              <a:rPr lang="en-US" dirty="0"/>
              <a:t> each row has a value of a data item (or set of items) that uniquely identifies that row in the table, called the key </a:t>
            </a:r>
          </a:p>
          <a:p>
            <a:pPr lvl="1"/>
            <a:r>
              <a:rPr lang="en-US" dirty="0"/>
              <a:t>In the STUDENT table, SSN is the key </a:t>
            </a:r>
          </a:p>
          <a:p>
            <a:pPr lvl="1"/>
            <a:r>
              <a:rPr lang="en-US" dirty="0"/>
              <a:t>Sometimes row-ids are sequential numbers to identify the rows in a table (e.g., auto number), this called </a:t>
            </a:r>
            <a:r>
              <a:rPr lang="en-US" u="sng" dirty="0"/>
              <a:t>artificial key </a:t>
            </a:r>
            <a:r>
              <a:rPr lang="en-US" dirty="0"/>
              <a:t>or </a:t>
            </a:r>
            <a:r>
              <a:rPr lang="en-US" u="sng" dirty="0"/>
              <a:t>surrogate key.</a:t>
            </a:r>
          </a:p>
          <a:p>
            <a:pPr marL="457200" lvl="1" indent="0">
              <a:buNone/>
            </a:pPr>
            <a:endParaRPr lang="en-US" u="sng" dirty="0"/>
          </a:p>
          <a:p>
            <a:r>
              <a:rPr lang="en-US" b="1" dirty="0">
                <a:solidFill>
                  <a:srgbClr val="0070C0"/>
                </a:solidFill>
              </a:rPr>
              <a:t>Relation schema: </a:t>
            </a:r>
            <a:r>
              <a:rPr lang="en-US" dirty="0"/>
              <a:t>a relation schema describes the relation's name (table name), attributes, and their names.</a:t>
            </a:r>
          </a:p>
          <a:p>
            <a:pPr lvl="1"/>
            <a:r>
              <a:rPr lang="en-US" dirty="0"/>
              <a:t>Denoted by R(A1, A2, .....An)</a:t>
            </a:r>
          </a:p>
          <a:p>
            <a:pPr lvl="1"/>
            <a:r>
              <a:rPr lang="en-US" dirty="0"/>
              <a:t>R is the name of the relation, A1, A2, ..., An are the attributes of the relation </a:t>
            </a:r>
          </a:p>
          <a:p>
            <a:pPr lvl="1"/>
            <a:r>
              <a:rPr lang="en-US" dirty="0"/>
              <a:t>Example: CUSTOMER (Cust-id, Cust-name, Address, Phone#) </a:t>
            </a:r>
          </a:p>
          <a:p>
            <a:pPr lvl="1"/>
            <a:r>
              <a:rPr lang="en-US" dirty="0"/>
              <a:t>CUSTOMER is the relation’s name and Cust-id, Cust-name, Address, Phone# are its attributes.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8F8E0-D476-A312-95EF-C90121DB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9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M:N relationship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3E12-14DB-7A2C-71FD-4C9EBAA7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7540B-82C1-247D-A100-C4C9450E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1" y="1596723"/>
            <a:ext cx="6968032" cy="467742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910BA8-3C77-1FE0-2369-6A12E8AE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7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</a:t>
            </a:r>
            <a:br>
              <a:rPr lang="en-US" dirty="0"/>
            </a:br>
            <a:r>
              <a:rPr lang="en-US" dirty="0"/>
              <a:t>1:N Recursive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69FCD-EF4D-8111-E227-B78C90B03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680" y="2124220"/>
            <a:ext cx="6020640" cy="385909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06B8-441F-F6A9-CEDC-9A2A6460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24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</a:t>
            </a:r>
            <a:br>
              <a:rPr lang="en-US" dirty="0"/>
            </a:br>
            <a:r>
              <a:rPr lang="en-US" dirty="0"/>
              <a:t>M:N Recursive relationship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367078-C83D-42A9-4389-010D44D0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965" y="1783421"/>
            <a:ext cx="6738425" cy="466725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773863-592F-4077-2049-ECC5AF21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5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</a:t>
            </a:r>
            <a:br>
              <a:rPr lang="en-US" dirty="0"/>
            </a:br>
            <a:r>
              <a:rPr lang="en-US" dirty="0"/>
              <a:t>A ternary relationship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5CC2CF-EA91-CAEF-074F-FA03180E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665" y="1659988"/>
            <a:ext cx="8510953" cy="506148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02E896-E9AA-6332-D5D4-F256E118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FAF-AA00-5235-607E-2B4F0880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– </a:t>
            </a:r>
            <a:br>
              <a:rPr lang="en-US" dirty="0"/>
            </a:br>
            <a:r>
              <a:rPr lang="en-US" dirty="0"/>
              <a:t>Supertype/ subtype relationships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23BF98-62E0-8611-3E81-829CD8910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658" y="1704793"/>
            <a:ext cx="7076050" cy="21497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A7ACE-598C-B53E-9693-3B5B8F29C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68" y="3968860"/>
            <a:ext cx="7440063" cy="246007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AD8DED-6D30-A65F-9D17-F4160027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8A8F4-099C-86B2-594E-33E84C7F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COMPANY Database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1D3BB-60C2-7362-178A-B44DFE1E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06858"/>
            <a:ext cx="7347537" cy="44452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AA515-4024-6627-B1D6-983D0E08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9C7-6029-19E5-9A6D-7B70D296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A5DD-898D-42F8-49A5-1247D2D7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Attribute domain: </a:t>
            </a:r>
            <a:r>
              <a:rPr lang="en-US" dirty="0"/>
              <a:t>every attribute has some pre-defined value scope, known as attribute domain.</a:t>
            </a:r>
          </a:p>
          <a:p>
            <a:pPr lvl="1"/>
            <a:r>
              <a:rPr lang="en-US" dirty="0"/>
              <a:t>For example, the domain of Cust-id is 6 digit numbers. </a:t>
            </a:r>
          </a:p>
          <a:p>
            <a:pPr lvl="1"/>
            <a:r>
              <a:rPr lang="en-US" dirty="0"/>
              <a:t>A domain also has a data-type or a format defined for it.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Relation state: </a:t>
            </a:r>
            <a:r>
              <a:rPr lang="en-US" dirty="0"/>
              <a:t>the set of all possible values the attribute can take. </a:t>
            </a:r>
          </a:p>
          <a:p>
            <a:pPr lvl="1"/>
            <a:r>
              <a:rPr lang="en-US" dirty="0"/>
              <a:t>Example: attribute Cust-name is defined over the domain of character strings of maximum length 25</a:t>
            </a:r>
          </a:p>
          <a:p>
            <a:pPr lvl="1"/>
            <a:r>
              <a:rPr lang="en-US" dirty="0"/>
              <a:t>The role these strings play in the CUSTOMER relation is that of the name of a customer.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744C9-DD4D-DD57-79DE-AD7C4BCB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7847-2EFB-2723-901D-0C4E0AEF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Concepts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282C45-23F2-A5CF-582D-F1417F691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373968"/>
              </p:ext>
            </p:extLst>
          </p:nvPr>
        </p:nvGraphicFramePr>
        <p:xfrm>
          <a:off x="838200" y="1825625"/>
          <a:ext cx="10515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143676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8623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Informal 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Formal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1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92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Column Header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5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All possible Column Values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3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5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Table 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Schema of a Relation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Populated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State of the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04222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4B444-E854-65DE-8D3E-65581D7F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773B-7A9C-3FF9-8A65-479599B8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relation has some conditions that must hold for it to be a valid relation. </a:t>
            </a:r>
          </a:p>
          <a:p>
            <a:r>
              <a:rPr lang="en-US" dirty="0"/>
              <a:t>These conditions are called </a:t>
            </a:r>
            <a:r>
              <a:rPr lang="en-US" u="sng" dirty="0">
                <a:solidFill>
                  <a:srgbClr val="0070C0"/>
                </a:solidFill>
              </a:rPr>
              <a:t>Relational Integrity Constraints</a:t>
            </a:r>
            <a:r>
              <a:rPr lang="en-US" dirty="0"/>
              <a:t>. </a:t>
            </a:r>
          </a:p>
          <a:p>
            <a:r>
              <a:rPr lang="en-US" dirty="0"/>
              <a:t>There are three main integrity constraints: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Key constraints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Domain constraints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Referential integrity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CE45D-E545-FDC1-338C-609952E6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E1F7-A9D8-0BD0-D0BB-22CC87DE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8" y="365125"/>
            <a:ext cx="10515600" cy="1325563"/>
          </a:xfrm>
        </p:spPr>
        <p:txBody>
          <a:bodyPr/>
          <a:lstStyle/>
          <a:p>
            <a:r>
              <a:rPr lang="en-US" dirty="0"/>
              <a:t>a) Relational Model – Key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773B-7A9C-3FF9-8A65-479599B8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must be at least one minimal subset of attributes in the relation, which can identify a tuple uniquely. </a:t>
            </a:r>
          </a:p>
          <a:p>
            <a:r>
              <a:rPr lang="en-US" dirty="0"/>
              <a:t>This minimal subset of attributes is called </a:t>
            </a:r>
            <a:r>
              <a:rPr lang="en-US" b="1" dirty="0">
                <a:solidFill>
                  <a:srgbClr val="0070C0"/>
                </a:solidFill>
              </a:rPr>
              <a:t>key for that relation</a:t>
            </a:r>
            <a:r>
              <a:rPr lang="en-US" dirty="0"/>
              <a:t>. </a:t>
            </a:r>
          </a:p>
          <a:p>
            <a:r>
              <a:rPr lang="en-US" dirty="0"/>
              <a:t>If there are more than one such minimal subsets, these are called candidate keys.</a:t>
            </a:r>
          </a:p>
          <a:p>
            <a:r>
              <a:rPr lang="en-US" dirty="0"/>
              <a:t>Key constraints force that:</a:t>
            </a:r>
          </a:p>
          <a:p>
            <a:pPr lvl="1"/>
            <a:r>
              <a:rPr lang="en-US" dirty="0"/>
              <a:t>in a relation with a key attribute, no two tuples can have identical values for key attributes.</a:t>
            </a:r>
          </a:p>
          <a:p>
            <a:pPr lvl="1"/>
            <a:r>
              <a:rPr lang="en-US" dirty="0"/>
              <a:t>A key attribute can not have NULL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1EA5-8E93-5FBA-1618-E8BB9DC0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9A4C-AC7A-401F-A0C8-EB0BDC5D2E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2393</Words>
  <Application>Microsoft Office PowerPoint</Application>
  <PresentationFormat>Widescreen</PresentationFormat>
  <Paragraphs>290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Nunito</vt:lpstr>
      <vt:lpstr>source-serif-pro</vt:lpstr>
      <vt:lpstr>Office Theme</vt:lpstr>
      <vt:lpstr>Data Modeling using Relational Model</vt:lpstr>
      <vt:lpstr>The Relational Model</vt:lpstr>
      <vt:lpstr>Relational Model Concepts</vt:lpstr>
      <vt:lpstr>Relational Model Concepts</vt:lpstr>
      <vt:lpstr>COMPANY Database Schema</vt:lpstr>
      <vt:lpstr>Relational Model Concepts</vt:lpstr>
      <vt:lpstr>Relational Model Concepts - Summary</vt:lpstr>
      <vt:lpstr>Relational Model Constraints</vt:lpstr>
      <vt:lpstr>a) Relational Model – Key Constraints</vt:lpstr>
      <vt:lpstr>a) Relational Model – Key Constraints</vt:lpstr>
      <vt:lpstr>a) Relational Model – Key Constraints</vt:lpstr>
      <vt:lpstr>Relational Model – Key Constraints</vt:lpstr>
      <vt:lpstr>b) Relational Model – Domain Constraints</vt:lpstr>
      <vt:lpstr>c) Relational Model – Entity and Referential Integrity Constraints</vt:lpstr>
      <vt:lpstr>c) Relational Model – Entity and Referential Integrity  Constraints</vt:lpstr>
      <vt:lpstr>c) Relational Model – Referential Integrity  Constraints </vt:lpstr>
      <vt:lpstr>Mapping from ER Model to Relational Model</vt:lpstr>
      <vt:lpstr>Mapping from ER Model to Relational Model</vt:lpstr>
      <vt:lpstr>Mapping from ER Model to Relational Model</vt:lpstr>
      <vt:lpstr>Mapping from ER Model to Relational Model</vt:lpstr>
      <vt:lpstr>Mapping from ER Model to Relational Model</vt:lpstr>
      <vt:lpstr>Mapping from ER Model to Relational Model</vt:lpstr>
      <vt:lpstr>Mapping from ER Model to Relational Model</vt:lpstr>
      <vt:lpstr>Mapping from ER Model to Relational Model</vt:lpstr>
      <vt:lpstr>Summary of ER to Relational Transformations</vt:lpstr>
      <vt:lpstr>Summary of ER to Relational Transformations</vt:lpstr>
      <vt:lpstr>Summary of ER to Relational Transformations</vt:lpstr>
      <vt:lpstr>Step 8: Options for Mapping Specialization or Generalization</vt:lpstr>
      <vt:lpstr>Option 8A: Multiple relations—superclass and subclasses</vt:lpstr>
      <vt:lpstr>Option 8B: Multiple relations—subclass relations only</vt:lpstr>
      <vt:lpstr>Option 8C: Single relation with one type attribute</vt:lpstr>
      <vt:lpstr>Option 8D: Single relation with multiple type attributes</vt:lpstr>
      <vt:lpstr>An Illustrative Example – Regular Entity</vt:lpstr>
      <vt:lpstr>An Illustrative Example – Composite attribute</vt:lpstr>
      <vt:lpstr>An Illustrative Example –  Multivalued-attribute</vt:lpstr>
      <vt:lpstr>An Illustrative Example – Weak entity</vt:lpstr>
      <vt:lpstr>An Illustrative Example – 1:1 relationship</vt:lpstr>
      <vt:lpstr>An Illustrative Example – 1:M relationship</vt:lpstr>
      <vt:lpstr>An Illustrative Example – M:N relationship</vt:lpstr>
      <vt:lpstr>An Illustrative Example – M:N relationship</vt:lpstr>
      <vt:lpstr>An Illustrative Example –  1:N Recursive relationship</vt:lpstr>
      <vt:lpstr>An Illustrative Example –  M:N Recursive relationship</vt:lpstr>
      <vt:lpstr>An Illustrative Example –  A ternary relationship</vt:lpstr>
      <vt:lpstr>An Illustrative Example –  Supertype/ subtype relationships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using Relational Model</dc:title>
  <dc:creator>marwa hussien</dc:creator>
  <cp:lastModifiedBy>moaiad mahmoud ahmed</cp:lastModifiedBy>
  <cp:revision>16</cp:revision>
  <dcterms:created xsi:type="dcterms:W3CDTF">2023-12-27T21:15:13Z</dcterms:created>
  <dcterms:modified xsi:type="dcterms:W3CDTF">2024-06-09T06:15:44Z</dcterms:modified>
</cp:coreProperties>
</file>