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5" r:id="rId9"/>
    <p:sldId id="264"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D4C33-E5D9-A5EC-1196-9909C33265C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9DBE1F-E9AD-E959-295C-F962E4B9B5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C8237D-09A2-F883-12F1-FD55B8A19A7A}"/>
              </a:ext>
            </a:extLst>
          </p:cNvPr>
          <p:cNvSpPr>
            <a:spLocks noGrp="1"/>
          </p:cNvSpPr>
          <p:nvPr>
            <p:ph type="dt" sz="half" idx="10"/>
          </p:nvPr>
        </p:nvSpPr>
        <p:spPr/>
        <p:txBody>
          <a:bodyPr/>
          <a:lstStyle/>
          <a:p>
            <a:fld id="{6128DEE7-13EC-4755-BC82-06C9DBC81200}" type="datetimeFigureOut">
              <a:rPr lang="en-US" smtClean="0"/>
              <a:t>11/7/2024</a:t>
            </a:fld>
            <a:endParaRPr lang="en-US"/>
          </a:p>
        </p:txBody>
      </p:sp>
      <p:sp>
        <p:nvSpPr>
          <p:cNvPr id="5" name="Footer Placeholder 4">
            <a:extLst>
              <a:ext uri="{FF2B5EF4-FFF2-40B4-BE49-F238E27FC236}">
                <a16:creationId xmlns:a16="http://schemas.microsoft.com/office/drawing/2014/main" id="{4BAB03C5-C45C-7F20-4346-B4BE859C43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C815970-AE92-1CCB-6302-2BB50E17693C}"/>
              </a:ext>
            </a:extLst>
          </p:cNvPr>
          <p:cNvSpPr>
            <a:spLocks noGrp="1"/>
          </p:cNvSpPr>
          <p:nvPr>
            <p:ph type="sldNum" sz="quarter" idx="12"/>
          </p:nvPr>
        </p:nvSpPr>
        <p:spPr/>
        <p:txBody>
          <a:bodyPr/>
          <a:lstStyle/>
          <a:p>
            <a:fld id="{840512A6-2E14-45F6-B5A2-C620A6714652}" type="slidenum">
              <a:rPr lang="en-US" smtClean="0"/>
              <a:t>‹#›</a:t>
            </a:fld>
            <a:endParaRPr lang="en-US"/>
          </a:p>
        </p:txBody>
      </p:sp>
    </p:spTree>
    <p:extLst>
      <p:ext uri="{BB962C8B-B14F-4D97-AF65-F5344CB8AC3E}">
        <p14:creationId xmlns:p14="http://schemas.microsoft.com/office/powerpoint/2010/main" val="2607046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B768-43C6-31F8-BB74-EC22CCC000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F10EBC-53B2-33B9-9188-F3274ABFD4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C995AD-2218-7BD3-E195-353162C6E84E}"/>
              </a:ext>
            </a:extLst>
          </p:cNvPr>
          <p:cNvSpPr>
            <a:spLocks noGrp="1"/>
          </p:cNvSpPr>
          <p:nvPr>
            <p:ph type="dt" sz="half" idx="10"/>
          </p:nvPr>
        </p:nvSpPr>
        <p:spPr/>
        <p:txBody>
          <a:bodyPr/>
          <a:lstStyle/>
          <a:p>
            <a:fld id="{6128DEE7-13EC-4755-BC82-06C9DBC81200}" type="datetimeFigureOut">
              <a:rPr lang="en-US" smtClean="0"/>
              <a:t>11/7/2024</a:t>
            </a:fld>
            <a:endParaRPr lang="en-US"/>
          </a:p>
        </p:txBody>
      </p:sp>
      <p:sp>
        <p:nvSpPr>
          <p:cNvPr id="5" name="Footer Placeholder 4">
            <a:extLst>
              <a:ext uri="{FF2B5EF4-FFF2-40B4-BE49-F238E27FC236}">
                <a16:creationId xmlns:a16="http://schemas.microsoft.com/office/drawing/2014/main" id="{E2ECCF40-F378-E6B2-FAEE-5274C85C71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8A850A-A31C-EF0A-28FC-E6E0BF0FD18F}"/>
              </a:ext>
            </a:extLst>
          </p:cNvPr>
          <p:cNvSpPr>
            <a:spLocks noGrp="1"/>
          </p:cNvSpPr>
          <p:nvPr>
            <p:ph type="sldNum" sz="quarter" idx="12"/>
          </p:nvPr>
        </p:nvSpPr>
        <p:spPr/>
        <p:txBody>
          <a:bodyPr/>
          <a:lstStyle/>
          <a:p>
            <a:fld id="{840512A6-2E14-45F6-B5A2-C620A6714652}" type="slidenum">
              <a:rPr lang="en-US" smtClean="0"/>
              <a:t>‹#›</a:t>
            </a:fld>
            <a:endParaRPr lang="en-US"/>
          </a:p>
        </p:txBody>
      </p:sp>
    </p:spTree>
    <p:extLst>
      <p:ext uri="{BB962C8B-B14F-4D97-AF65-F5344CB8AC3E}">
        <p14:creationId xmlns:p14="http://schemas.microsoft.com/office/powerpoint/2010/main" val="963709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112087-10E2-5FE2-F148-9D7AC76A0CB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ACB02D-54F3-D18D-4E5A-04ADC2E3D5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F685DF-9845-1D27-AD11-BF2E5AE5176B}"/>
              </a:ext>
            </a:extLst>
          </p:cNvPr>
          <p:cNvSpPr>
            <a:spLocks noGrp="1"/>
          </p:cNvSpPr>
          <p:nvPr>
            <p:ph type="dt" sz="half" idx="10"/>
          </p:nvPr>
        </p:nvSpPr>
        <p:spPr/>
        <p:txBody>
          <a:bodyPr/>
          <a:lstStyle/>
          <a:p>
            <a:fld id="{6128DEE7-13EC-4755-BC82-06C9DBC81200}" type="datetimeFigureOut">
              <a:rPr lang="en-US" smtClean="0"/>
              <a:t>11/7/2024</a:t>
            </a:fld>
            <a:endParaRPr lang="en-US"/>
          </a:p>
        </p:txBody>
      </p:sp>
      <p:sp>
        <p:nvSpPr>
          <p:cNvPr id="5" name="Footer Placeholder 4">
            <a:extLst>
              <a:ext uri="{FF2B5EF4-FFF2-40B4-BE49-F238E27FC236}">
                <a16:creationId xmlns:a16="http://schemas.microsoft.com/office/drawing/2014/main" id="{C96562B0-77A7-945D-4C00-B9403DB2C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45659-472B-1754-C636-38A472078A17}"/>
              </a:ext>
            </a:extLst>
          </p:cNvPr>
          <p:cNvSpPr>
            <a:spLocks noGrp="1"/>
          </p:cNvSpPr>
          <p:nvPr>
            <p:ph type="sldNum" sz="quarter" idx="12"/>
          </p:nvPr>
        </p:nvSpPr>
        <p:spPr/>
        <p:txBody>
          <a:bodyPr/>
          <a:lstStyle/>
          <a:p>
            <a:fld id="{840512A6-2E14-45F6-B5A2-C620A6714652}" type="slidenum">
              <a:rPr lang="en-US" smtClean="0"/>
              <a:t>‹#›</a:t>
            </a:fld>
            <a:endParaRPr lang="en-US"/>
          </a:p>
        </p:txBody>
      </p:sp>
    </p:spTree>
    <p:extLst>
      <p:ext uri="{BB962C8B-B14F-4D97-AF65-F5344CB8AC3E}">
        <p14:creationId xmlns:p14="http://schemas.microsoft.com/office/powerpoint/2010/main" val="286607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8322B-ECB4-4D24-F2E8-7D66444F04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8B7686-018C-B0EF-78A0-688AB6B74B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1FD6C-A455-C4D8-F6EB-7E0396AF437C}"/>
              </a:ext>
            </a:extLst>
          </p:cNvPr>
          <p:cNvSpPr>
            <a:spLocks noGrp="1"/>
          </p:cNvSpPr>
          <p:nvPr>
            <p:ph type="dt" sz="half" idx="10"/>
          </p:nvPr>
        </p:nvSpPr>
        <p:spPr/>
        <p:txBody>
          <a:bodyPr/>
          <a:lstStyle/>
          <a:p>
            <a:fld id="{6128DEE7-13EC-4755-BC82-06C9DBC81200}" type="datetimeFigureOut">
              <a:rPr lang="en-US" smtClean="0"/>
              <a:t>11/7/2024</a:t>
            </a:fld>
            <a:endParaRPr lang="en-US"/>
          </a:p>
        </p:txBody>
      </p:sp>
      <p:sp>
        <p:nvSpPr>
          <p:cNvPr id="5" name="Footer Placeholder 4">
            <a:extLst>
              <a:ext uri="{FF2B5EF4-FFF2-40B4-BE49-F238E27FC236}">
                <a16:creationId xmlns:a16="http://schemas.microsoft.com/office/drawing/2014/main" id="{B7BC2371-B018-60EF-7286-C5DD026876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E6352-0ADE-C441-C0D1-E06767A476B3}"/>
              </a:ext>
            </a:extLst>
          </p:cNvPr>
          <p:cNvSpPr>
            <a:spLocks noGrp="1"/>
          </p:cNvSpPr>
          <p:nvPr>
            <p:ph type="sldNum" sz="quarter" idx="12"/>
          </p:nvPr>
        </p:nvSpPr>
        <p:spPr/>
        <p:txBody>
          <a:bodyPr/>
          <a:lstStyle/>
          <a:p>
            <a:fld id="{840512A6-2E14-45F6-B5A2-C620A6714652}" type="slidenum">
              <a:rPr lang="en-US" smtClean="0"/>
              <a:t>‹#›</a:t>
            </a:fld>
            <a:endParaRPr lang="en-US"/>
          </a:p>
        </p:txBody>
      </p:sp>
    </p:spTree>
    <p:extLst>
      <p:ext uri="{BB962C8B-B14F-4D97-AF65-F5344CB8AC3E}">
        <p14:creationId xmlns:p14="http://schemas.microsoft.com/office/powerpoint/2010/main" val="196890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2BF63-CB4C-9F25-8B65-C91F37D5AF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E235333-AA43-6391-4BFB-B8DD5BD030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6F2502-9BCE-F0D1-DDDC-23148FC53ED2}"/>
              </a:ext>
            </a:extLst>
          </p:cNvPr>
          <p:cNvSpPr>
            <a:spLocks noGrp="1"/>
          </p:cNvSpPr>
          <p:nvPr>
            <p:ph type="dt" sz="half" idx="10"/>
          </p:nvPr>
        </p:nvSpPr>
        <p:spPr/>
        <p:txBody>
          <a:bodyPr/>
          <a:lstStyle/>
          <a:p>
            <a:fld id="{6128DEE7-13EC-4755-BC82-06C9DBC81200}" type="datetimeFigureOut">
              <a:rPr lang="en-US" smtClean="0"/>
              <a:t>11/7/2024</a:t>
            </a:fld>
            <a:endParaRPr lang="en-US"/>
          </a:p>
        </p:txBody>
      </p:sp>
      <p:sp>
        <p:nvSpPr>
          <p:cNvPr id="5" name="Footer Placeholder 4">
            <a:extLst>
              <a:ext uri="{FF2B5EF4-FFF2-40B4-BE49-F238E27FC236}">
                <a16:creationId xmlns:a16="http://schemas.microsoft.com/office/drawing/2014/main" id="{8CD01D2F-1153-F322-5093-6679066C51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566C8D-6792-13E1-98A8-4209231AFB40}"/>
              </a:ext>
            </a:extLst>
          </p:cNvPr>
          <p:cNvSpPr>
            <a:spLocks noGrp="1"/>
          </p:cNvSpPr>
          <p:nvPr>
            <p:ph type="sldNum" sz="quarter" idx="12"/>
          </p:nvPr>
        </p:nvSpPr>
        <p:spPr/>
        <p:txBody>
          <a:bodyPr/>
          <a:lstStyle/>
          <a:p>
            <a:fld id="{840512A6-2E14-45F6-B5A2-C620A6714652}" type="slidenum">
              <a:rPr lang="en-US" smtClean="0"/>
              <a:t>‹#›</a:t>
            </a:fld>
            <a:endParaRPr lang="en-US"/>
          </a:p>
        </p:txBody>
      </p:sp>
    </p:spTree>
    <p:extLst>
      <p:ext uri="{BB962C8B-B14F-4D97-AF65-F5344CB8AC3E}">
        <p14:creationId xmlns:p14="http://schemas.microsoft.com/office/powerpoint/2010/main" val="2104057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D62-BCD5-020A-BFD8-8E2A56D6733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8B2B69-3B8A-1CB4-DBD7-230D9EA774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21B3AAE-B040-6E5C-272F-E17D30B4587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2320BA-4783-9A36-3FAF-0E9B680BF622}"/>
              </a:ext>
            </a:extLst>
          </p:cNvPr>
          <p:cNvSpPr>
            <a:spLocks noGrp="1"/>
          </p:cNvSpPr>
          <p:nvPr>
            <p:ph type="dt" sz="half" idx="10"/>
          </p:nvPr>
        </p:nvSpPr>
        <p:spPr/>
        <p:txBody>
          <a:bodyPr/>
          <a:lstStyle/>
          <a:p>
            <a:fld id="{6128DEE7-13EC-4755-BC82-06C9DBC81200}" type="datetimeFigureOut">
              <a:rPr lang="en-US" smtClean="0"/>
              <a:t>11/7/2024</a:t>
            </a:fld>
            <a:endParaRPr lang="en-US"/>
          </a:p>
        </p:txBody>
      </p:sp>
      <p:sp>
        <p:nvSpPr>
          <p:cNvPr id="6" name="Footer Placeholder 5">
            <a:extLst>
              <a:ext uri="{FF2B5EF4-FFF2-40B4-BE49-F238E27FC236}">
                <a16:creationId xmlns:a16="http://schemas.microsoft.com/office/drawing/2014/main" id="{5F99798B-CEC2-6170-3E91-658EE4ECE8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8592C-D5D7-5EC8-A4CD-09BF752AA773}"/>
              </a:ext>
            </a:extLst>
          </p:cNvPr>
          <p:cNvSpPr>
            <a:spLocks noGrp="1"/>
          </p:cNvSpPr>
          <p:nvPr>
            <p:ph type="sldNum" sz="quarter" idx="12"/>
          </p:nvPr>
        </p:nvSpPr>
        <p:spPr/>
        <p:txBody>
          <a:bodyPr/>
          <a:lstStyle/>
          <a:p>
            <a:fld id="{840512A6-2E14-45F6-B5A2-C620A6714652}" type="slidenum">
              <a:rPr lang="en-US" smtClean="0"/>
              <a:t>‹#›</a:t>
            </a:fld>
            <a:endParaRPr lang="en-US"/>
          </a:p>
        </p:txBody>
      </p:sp>
    </p:spTree>
    <p:extLst>
      <p:ext uri="{BB962C8B-B14F-4D97-AF65-F5344CB8AC3E}">
        <p14:creationId xmlns:p14="http://schemas.microsoft.com/office/powerpoint/2010/main" val="18286760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3E4F7-A75B-ED94-13A7-27104767AD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F0A0B5-FD41-6A1B-CA6C-19D6DA0F29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DC7AF3-5903-90DD-AF35-42E405D63B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40C0CF7-3334-7925-1061-06D8AD485B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D8A3C2-BCBC-EE14-FABE-17375FD340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CEFE26-504E-6D84-BE35-4F1241B5B487}"/>
              </a:ext>
            </a:extLst>
          </p:cNvPr>
          <p:cNvSpPr>
            <a:spLocks noGrp="1"/>
          </p:cNvSpPr>
          <p:nvPr>
            <p:ph type="dt" sz="half" idx="10"/>
          </p:nvPr>
        </p:nvSpPr>
        <p:spPr/>
        <p:txBody>
          <a:bodyPr/>
          <a:lstStyle/>
          <a:p>
            <a:fld id="{6128DEE7-13EC-4755-BC82-06C9DBC81200}" type="datetimeFigureOut">
              <a:rPr lang="en-US" smtClean="0"/>
              <a:t>11/7/2024</a:t>
            </a:fld>
            <a:endParaRPr lang="en-US"/>
          </a:p>
        </p:txBody>
      </p:sp>
      <p:sp>
        <p:nvSpPr>
          <p:cNvPr id="8" name="Footer Placeholder 7">
            <a:extLst>
              <a:ext uri="{FF2B5EF4-FFF2-40B4-BE49-F238E27FC236}">
                <a16:creationId xmlns:a16="http://schemas.microsoft.com/office/drawing/2014/main" id="{1F84A9DC-CBB6-8AD9-6EAE-00BDF944AA2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D12AA2-07CE-F6A5-730A-C6A49E0ABBB6}"/>
              </a:ext>
            </a:extLst>
          </p:cNvPr>
          <p:cNvSpPr>
            <a:spLocks noGrp="1"/>
          </p:cNvSpPr>
          <p:nvPr>
            <p:ph type="sldNum" sz="quarter" idx="12"/>
          </p:nvPr>
        </p:nvSpPr>
        <p:spPr/>
        <p:txBody>
          <a:bodyPr/>
          <a:lstStyle/>
          <a:p>
            <a:fld id="{840512A6-2E14-45F6-B5A2-C620A6714652}" type="slidenum">
              <a:rPr lang="en-US" smtClean="0"/>
              <a:t>‹#›</a:t>
            </a:fld>
            <a:endParaRPr lang="en-US"/>
          </a:p>
        </p:txBody>
      </p:sp>
    </p:spTree>
    <p:extLst>
      <p:ext uri="{BB962C8B-B14F-4D97-AF65-F5344CB8AC3E}">
        <p14:creationId xmlns:p14="http://schemas.microsoft.com/office/powerpoint/2010/main" val="15311194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01D7B-7E95-66C1-3EFA-F7FD0D77D1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8401AC-4AD0-491F-37E7-15BCC80645B1}"/>
              </a:ext>
            </a:extLst>
          </p:cNvPr>
          <p:cNvSpPr>
            <a:spLocks noGrp="1"/>
          </p:cNvSpPr>
          <p:nvPr>
            <p:ph type="dt" sz="half" idx="10"/>
          </p:nvPr>
        </p:nvSpPr>
        <p:spPr/>
        <p:txBody>
          <a:bodyPr/>
          <a:lstStyle/>
          <a:p>
            <a:fld id="{6128DEE7-13EC-4755-BC82-06C9DBC81200}" type="datetimeFigureOut">
              <a:rPr lang="en-US" smtClean="0"/>
              <a:t>11/7/2024</a:t>
            </a:fld>
            <a:endParaRPr lang="en-US"/>
          </a:p>
        </p:txBody>
      </p:sp>
      <p:sp>
        <p:nvSpPr>
          <p:cNvPr id="4" name="Footer Placeholder 3">
            <a:extLst>
              <a:ext uri="{FF2B5EF4-FFF2-40B4-BE49-F238E27FC236}">
                <a16:creationId xmlns:a16="http://schemas.microsoft.com/office/drawing/2014/main" id="{95FA4B51-3EFC-78B7-165C-37F34D9327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E868DE0-A2D7-B90C-DA97-2C973E39C1BA}"/>
              </a:ext>
            </a:extLst>
          </p:cNvPr>
          <p:cNvSpPr>
            <a:spLocks noGrp="1"/>
          </p:cNvSpPr>
          <p:nvPr>
            <p:ph type="sldNum" sz="quarter" idx="12"/>
          </p:nvPr>
        </p:nvSpPr>
        <p:spPr/>
        <p:txBody>
          <a:bodyPr/>
          <a:lstStyle/>
          <a:p>
            <a:fld id="{840512A6-2E14-45F6-B5A2-C620A6714652}" type="slidenum">
              <a:rPr lang="en-US" smtClean="0"/>
              <a:t>‹#›</a:t>
            </a:fld>
            <a:endParaRPr lang="en-US"/>
          </a:p>
        </p:txBody>
      </p:sp>
    </p:spTree>
    <p:extLst>
      <p:ext uri="{BB962C8B-B14F-4D97-AF65-F5344CB8AC3E}">
        <p14:creationId xmlns:p14="http://schemas.microsoft.com/office/powerpoint/2010/main" val="3802595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D66ED22-AA1C-817B-8353-F77C7AD45A6E}"/>
              </a:ext>
            </a:extLst>
          </p:cNvPr>
          <p:cNvSpPr>
            <a:spLocks noGrp="1"/>
          </p:cNvSpPr>
          <p:nvPr>
            <p:ph type="dt" sz="half" idx="10"/>
          </p:nvPr>
        </p:nvSpPr>
        <p:spPr/>
        <p:txBody>
          <a:bodyPr/>
          <a:lstStyle/>
          <a:p>
            <a:fld id="{6128DEE7-13EC-4755-BC82-06C9DBC81200}" type="datetimeFigureOut">
              <a:rPr lang="en-US" smtClean="0"/>
              <a:t>11/7/2024</a:t>
            </a:fld>
            <a:endParaRPr lang="en-US"/>
          </a:p>
        </p:txBody>
      </p:sp>
      <p:sp>
        <p:nvSpPr>
          <p:cNvPr id="3" name="Footer Placeholder 2">
            <a:extLst>
              <a:ext uri="{FF2B5EF4-FFF2-40B4-BE49-F238E27FC236}">
                <a16:creationId xmlns:a16="http://schemas.microsoft.com/office/drawing/2014/main" id="{F158C91D-15F4-F008-E14E-A2A4C0F374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389C60-94CA-42F1-EE9A-168D76B51C96}"/>
              </a:ext>
            </a:extLst>
          </p:cNvPr>
          <p:cNvSpPr>
            <a:spLocks noGrp="1"/>
          </p:cNvSpPr>
          <p:nvPr>
            <p:ph type="sldNum" sz="quarter" idx="12"/>
          </p:nvPr>
        </p:nvSpPr>
        <p:spPr/>
        <p:txBody>
          <a:bodyPr/>
          <a:lstStyle/>
          <a:p>
            <a:fld id="{840512A6-2E14-45F6-B5A2-C620A6714652}" type="slidenum">
              <a:rPr lang="en-US" smtClean="0"/>
              <a:t>‹#›</a:t>
            </a:fld>
            <a:endParaRPr lang="en-US"/>
          </a:p>
        </p:txBody>
      </p:sp>
    </p:spTree>
    <p:extLst>
      <p:ext uri="{BB962C8B-B14F-4D97-AF65-F5344CB8AC3E}">
        <p14:creationId xmlns:p14="http://schemas.microsoft.com/office/powerpoint/2010/main" val="10362938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016F-4E8A-F5B6-CFE4-2F537DD262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F4BC62-5423-6436-9040-5B58D03A76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24CCF1-CA14-502A-A5CE-A962E14730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3CA256-11F7-D94F-E9E5-931C3EBB5499}"/>
              </a:ext>
            </a:extLst>
          </p:cNvPr>
          <p:cNvSpPr>
            <a:spLocks noGrp="1"/>
          </p:cNvSpPr>
          <p:nvPr>
            <p:ph type="dt" sz="half" idx="10"/>
          </p:nvPr>
        </p:nvSpPr>
        <p:spPr/>
        <p:txBody>
          <a:bodyPr/>
          <a:lstStyle/>
          <a:p>
            <a:fld id="{6128DEE7-13EC-4755-BC82-06C9DBC81200}" type="datetimeFigureOut">
              <a:rPr lang="en-US" smtClean="0"/>
              <a:t>11/7/2024</a:t>
            </a:fld>
            <a:endParaRPr lang="en-US"/>
          </a:p>
        </p:txBody>
      </p:sp>
      <p:sp>
        <p:nvSpPr>
          <p:cNvPr id="6" name="Footer Placeholder 5">
            <a:extLst>
              <a:ext uri="{FF2B5EF4-FFF2-40B4-BE49-F238E27FC236}">
                <a16:creationId xmlns:a16="http://schemas.microsoft.com/office/drawing/2014/main" id="{7DDAC691-DB5D-7460-A968-3C4D16488F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28B3D1-F804-98CF-1C07-B5963C52EEA1}"/>
              </a:ext>
            </a:extLst>
          </p:cNvPr>
          <p:cNvSpPr>
            <a:spLocks noGrp="1"/>
          </p:cNvSpPr>
          <p:nvPr>
            <p:ph type="sldNum" sz="quarter" idx="12"/>
          </p:nvPr>
        </p:nvSpPr>
        <p:spPr/>
        <p:txBody>
          <a:bodyPr/>
          <a:lstStyle/>
          <a:p>
            <a:fld id="{840512A6-2E14-45F6-B5A2-C620A6714652}" type="slidenum">
              <a:rPr lang="en-US" smtClean="0"/>
              <a:t>‹#›</a:t>
            </a:fld>
            <a:endParaRPr lang="en-US"/>
          </a:p>
        </p:txBody>
      </p:sp>
    </p:spTree>
    <p:extLst>
      <p:ext uri="{BB962C8B-B14F-4D97-AF65-F5344CB8AC3E}">
        <p14:creationId xmlns:p14="http://schemas.microsoft.com/office/powerpoint/2010/main" val="275673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C891D-FE65-14F8-5201-5B673C2928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4E03D6F-7185-FB11-D681-CC209C414C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2F8A7C3-9078-A0AE-FAC9-0F74D774AE2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005629-5856-4EA2-1B5B-D5E586C0141C}"/>
              </a:ext>
            </a:extLst>
          </p:cNvPr>
          <p:cNvSpPr>
            <a:spLocks noGrp="1"/>
          </p:cNvSpPr>
          <p:nvPr>
            <p:ph type="dt" sz="half" idx="10"/>
          </p:nvPr>
        </p:nvSpPr>
        <p:spPr/>
        <p:txBody>
          <a:bodyPr/>
          <a:lstStyle/>
          <a:p>
            <a:fld id="{6128DEE7-13EC-4755-BC82-06C9DBC81200}" type="datetimeFigureOut">
              <a:rPr lang="en-US" smtClean="0"/>
              <a:t>11/7/2024</a:t>
            </a:fld>
            <a:endParaRPr lang="en-US"/>
          </a:p>
        </p:txBody>
      </p:sp>
      <p:sp>
        <p:nvSpPr>
          <p:cNvPr id="6" name="Footer Placeholder 5">
            <a:extLst>
              <a:ext uri="{FF2B5EF4-FFF2-40B4-BE49-F238E27FC236}">
                <a16:creationId xmlns:a16="http://schemas.microsoft.com/office/drawing/2014/main" id="{7A92640E-A253-4044-C042-73E045D26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DFF653-2E56-4635-7CD6-E06A21319AD8}"/>
              </a:ext>
            </a:extLst>
          </p:cNvPr>
          <p:cNvSpPr>
            <a:spLocks noGrp="1"/>
          </p:cNvSpPr>
          <p:nvPr>
            <p:ph type="sldNum" sz="quarter" idx="12"/>
          </p:nvPr>
        </p:nvSpPr>
        <p:spPr/>
        <p:txBody>
          <a:bodyPr/>
          <a:lstStyle/>
          <a:p>
            <a:fld id="{840512A6-2E14-45F6-B5A2-C620A6714652}" type="slidenum">
              <a:rPr lang="en-US" smtClean="0"/>
              <a:t>‹#›</a:t>
            </a:fld>
            <a:endParaRPr lang="en-US"/>
          </a:p>
        </p:txBody>
      </p:sp>
    </p:spTree>
    <p:extLst>
      <p:ext uri="{BB962C8B-B14F-4D97-AF65-F5344CB8AC3E}">
        <p14:creationId xmlns:p14="http://schemas.microsoft.com/office/powerpoint/2010/main" val="69965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34691-435B-F636-37BA-58694C3A15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829422E-27D1-DFCB-00D3-9C7EA28362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E54A1-FC1B-7838-D839-ACC420B2E48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28DEE7-13EC-4755-BC82-06C9DBC81200}" type="datetimeFigureOut">
              <a:rPr lang="en-US" smtClean="0"/>
              <a:t>11/7/2024</a:t>
            </a:fld>
            <a:endParaRPr lang="en-US"/>
          </a:p>
        </p:txBody>
      </p:sp>
      <p:sp>
        <p:nvSpPr>
          <p:cNvPr id="5" name="Footer Placeholder 4">
            <a:extLst>
              <a:ext uri="{FF2B5EF4-FFF2-40B4-BE49-F238E27FC236}">
                <a16:creationId xmlns:a16="http://schemas.microsoft.com/office/drawing/2014/main" id="{B0D93C7C-0162-7E38-4A2C-1C6E37C81D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760ECFE-A18F-A990-621F-E401ECE78E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40512A6-2E14-45F6-B5A2-C620A6714652}" type="slidenum">
              <a:rPr lang="en-US" smtClean="0"/>
              <a:t>‹#›</a:t>
            </a:fld>
            <a:endParaRPr lang="en-US"/>
          </a:p>
        </p:txBody>
      </p:sp>
    </p:spTree>
    <p:extLst>
      <p:ext uri="{BB962C8B-B14F-4D97-AF65-F5344CB8AC3E}">
        <p14:creationId xmlns:p14="http://schemas.microsoft.com/office/powerpoint/2010/main" val="13228723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rapid7/metasploit-framework/blob/master/modules/exploits/unix/webapp/php_eval.rb" TargetMode="External"/><Relationship Id="rId2" Type="http://schemas.openxmlformats.org/officeDocument/2006/relationships/hyperlink" Target="https://github.com/rapid7/metasploit-framework/blob/master/modules/exploits/windows/browser/ms06_001_wmf_setabortproc.rb"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7BB5-6183-F03C-AD25-968D98856DC7}"/>
              </a:ext>
            </a:extLst>
          </p:cNvPr>
          <p:cNvSpPr>
            <a:spLocks noGrp="1"/>
          </p:cNvSpPr>
          <p:nvPr>
            <p:ph type="ctrTitle"/>
          </p:nvPr>
        </p:nvSpPr>
        <p:spPr/>
        <p:txBody>
          <a:bodyPr/>
          <a:lstStyle/>
          <a:p>
            <a:r>
              <a:rPr lang="en-US" b="0" i="0" dirty="0">
                <a:effectLst/>
                <a:latin typeface="Source Sans Pro" panose="020B0503030403020204" pitchFamily="34" charset="0"/>
              </a:rPr>
              <a:t>Metasploit</a:t>
            </a:r>
            <a:endParaRPr lang="en-US" dirty="0"/>
          </a:p>
        </p:txBody>
      </p:sp>
      <p:sp>
        <p:nvSpPr>
          <p:cNvPr id="3" name="Subtitle 2">
            <a:extLst>
              <a:ext uri="{FF2B5EF4-FFF2-40B4-BE49-F238E27FC236}">
                <a16:creationId xmlns:a16="http://schemas.microsoft.com/office/drawing/2014/main" id="{DA96F102-775A-B1A9-2CDD-8CF0F868F212}"/>
              </a:ext>
            </a:extLst>
          </p:cNvPr>
          <p:cNvSpPr>
            <a:spLocks noGrp="1"/>
          </p:cNvSpPr>
          <p:nvPr>
            <p:ph type="subTitle" idx="1"/>
          </p:nvPr>
        </p:nvSpPr>
        <p:spPr/>
        <p:txBody>
          <a:bodyPr/>
          <a:lstStyle/>
          <a:p>
            <a:r>
              <a:rPr lang="en-US" b="0" i="0" dirty="0">
                <a:solidFill>
                  <a:srgbClr val="525A6A"/>
                </a:solidFill>
                <a:effectLst/>
                <a:latin typeface="Source Sans Pro" panose="020B0503030403020204" pitchFamily="34" charset="0"/>
              </a:rPr>
              <a:t>Metasploit is an open-source penetration testing framework that helps security professionals find and exploit vulnerabilities in computer systems. It includes a database of known vulnerabilities and tools and scripts for exploiting them.</a:t>
            </a:r>
            <a:endParaRPr lang="en-US" dirty="0"/>
          </a:p>
        </p:txBody>
      </p:sp>
    </p:spTree>
    <p:extLst>
      <p:ext uri="{BB962C8B-B14F-4D97-AF65-F5344CB8AC3E}">
        <p14:creationId xmlns:p14="http://schemas.microsoft.com/office/powerpoint/2010/main" val="2798444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1F1D9-1526-5964-7464-C18C08EEF401}"/>
              </a:ext>
            </a:extLst>
          </p:cNvPr>
          <p:cNvSpPr>
            <a:spLocks noGrp="1"/>
          </p:cNvSpPr>
          <p:nvPr>
            <p:ph type="title"/>
          </p:nvPr>
        </p:nvSpPr>
        <p:spPr>
          <a:xfrm>
            <a:off x="946355" y="1"/>
            <a:ext cx="10515600" cy="886044"/>
          </a:xfrm>
        </p:spPr>
        <p:txBody>
          <a:bodyPr/>
          <a:lstStyle/>
          <a:p>
            <a:r>
              <a:rPr lang="en-US" dirty="0"/>
              <a:t>Search Ranking </a:t>
            </a:r>
            <a:r>
              <a:rPr lang="en-US" sz="2500" b="1" dirty="0"/>
              <a:t>(Based on </a:t>
            </a:r>
            <a:r>
              <a:rPr lang="en-US" sz="2500" b="1" dirty="0" err="1"/>
              <a:t>Rliability</a:t>
            </a:r>
            <a:r>
              <a:rPr lang="en-US" sz="2500" b="1" dirty="0"/>
              <a:t>)</a:t>
            </a:r>
          </a:p>
        </p:txBody>
      </p:sp>
      <p:graphicFrame>
        <p:nvGraphicFramePr>
          <p:cNvPr id="4" name="Content Placeholder 3">
            <a:extLst>
              <a:ext uri="{FF2B5EF4-FFF2-40B4-BE49-F238E27FC236}">
                <a16:creationId xmlns:a16="http://schemas.microsoft.com/office/drawing/2014/main" id="{A11EF11B-52BD-1D7F-2308-452971746218}"/>
              </a:ext>
            </a:extLst>
          </p:cNvPr>
          <p:cNvGraphicFramePr>
            <a:graphicFrameLocks noGrp="1"/>
          </p:cNvGraphicFramePr>
          <p:nvPr>
            <p:ph idx="1"/>
            <p:extLst>
              <p:ext uri="{D42A27DB-BD31-4B8C-83A1-F6EECF244321}">
                <p14:modId xmlns:p14="http://schemas.microsoft.com/office/powerpoint/2010/main" val="1122789005"/>
              </p:ext>
            </p:extLst>
          </p:nvPr>
        </p:nvGraphicFramePr>
        <p:xfrm>
          <a:off x="818535" y="1081548"/>
          <a:ext cx="10301749" cy="5584723"/>
        </p:xfrm>
        <a:graphic>
          <a:graphicData uri="http://schemas.openxmlformats.org/drawingml/2006/table">
            <a:tbl>
              <a:tblPr/>
              <a:tblGrid>
                <a:gridCol w="2062317">
                  <a:extLst>
                    <a:ext uri="{9D8B030D-6E8A-4147-A177-3AD203B41FA5}">
                      <a16:colId xmlns:a16="http://schemas.microsoft.com/office/drawing/2014/main" val="2798653946"/>
                    </a:ext>
                  </a:extLst>
                </a:gridCol>
                <a:gridCol w="8239432">
                  <a:extLst>
                    <a:ext uri="{9D8B030D-6E8A-4147-A177-3AD203B41FA5}">
                      <a16:colId xmlns:a16="http://schemas.microsoft.com/office/drawing/2014/main" val="458696465"/>
                    </a:ext>
                  </a:extLst>
                </a:gridCol>
              </a:tblGrid>
              <a:tr h="331282">
                <a:tc>
                  <a:txBody>
                    <a:bodyPr/>
                    <a:lstStyle/>
                    <a:p>
                      <a:r>
                        <a:rPr lang="en-US" sz="1600" u="sng">
                          <a:effectLst>
                            <a:outerShdw blurRad="38100" dist="38100" dir="2700000" algn="tl">
                              <a:srgbClr val="000000">
                                <a:alpha val="43137"/>
                              </a:srgbClr>
                            </a:outerShdw>
                          </a:effectLst>
                        </a:rPr>
                        <a:t>Ranking</a:t>
                      </a:r>
                    </a:p>
                  </a:txBody>
                  <a:tcPr marL="47297" marR="47297" marT="23649" marB="23649" anchor="ctr">
                    <a:lnL>
                      <a:noFill/>
                    </a:lnL>
                    <a:lnR w="7620" cap="flat" cmpd="sng" algn="ctr">
                      <a:solidFill>
                        <a:srgbClr val="EEEBEE"/>
                      </a:solidFill>
                      <a:prstDash val="solid"/>
                      <a:round/>
                      <a:headEnd type="none" w="med" len="med"/>
                      <a:tailEnd type="none" w="med" len="med"/>
                    </a:lnR>
                    <a:lnT>
                      <a:noFill/>
                    </a:lnT>
                    <a:lnB w="7620" cap="flat" cmpd="sng" algn="ctr">
                      <a:solidFill>
                        <a:srgbClr val="EEEBEE"/>
                      </a:solidFill>
                      <a:prstDash val="solid"/>
                      <a:round/>
                      <a:headEnd type="none" w="med" len="med"/>
                      <a:tailEnd type="none" w="med" len="med"/>
                    </a:lnB>
                    <a:solidFill>
                      <a:srgbClr val="FFFFFF"/>
                    </a:solidFill>
                  </a:tcPr>
                </a:tc>
                <a:tc>
                  <a:txBody>
                    <a:bodyPr/>
                    <a:lstStyle/>
                    <a:p>
                      <a:r>
                        <a:rPr lang="en-US" sz="1600" u="sng" dirty="0">
                          <a:effectLst>
                            <a:outerShdw blurRad="38100" dist="38100" dir="2700000" algn="tl">
                              <a:srgbClr val="000000">
                                <a:alpha val="43137"/>
                              </a:srgbClr>
                            </a:outerShdw>
                          </a:effectLst>
                        </a:rPr>
                        <a:t>Description</a:t>
                      </a:r>
                    </a:p>
                  </a:txBody>
                  <a:tcPr marL="47297" marR="47297" marT="23649" marB="23649" anchor="ctr">
                    <a:lnL w="7620" cap="flat" cmpd="sng" algn="ctr">
                      <a:solidFill>
                        <a:srgbClr val="EEEBEE"/>
                      </a:solidFill>
                      <a:prstDash val="solid"/>
                      <a:round/>
                      <a:headEnd type="none" w="med" len="med"/>
                      <a:tailEnd type="none" w="med" len="med"/>
                    </a:lnL>
                    <a:lnR>
                      <a:noFill/>
                    </a:lnR>
                    <a:lnT>
                      <a:noFill/>
                    </a:lnT>
                    <a:lnB w="7620" cap="flat" cmpd="sng" algn="ctr">
                      <a:solidFill>
                        <a:srgbClr val="EEEBEE"/>
                      </a:solidFill>
                      <a:prstDash val="solid"/>
                      <a:round/>
                      <a:headEnd type="none" w="med" len="med"/>
                      <a:tailEnd type="none" w="med" len="med"/>
                    </a:lnB>
                    <a:solidFill>
                      <a:srgbClr val="FFFFFF"/>
                    </a:solidFill>
                  </a:tcPr>
                </a:tc>
                <a:extLst>
                  <a:ext uri="{0D108BD9-81ED-4DB2-BD59-A6C34878D82A}">
                    <a16:rowId xmlns:a16="http://schemas.microsoft.com/office/drawing/2014/main" val="3791988120"/>
                  </a:ext>
                </a:extLst>
              </a:tr>
              <a:tr h="896407">
                <a:tc>
                  <a:txBody>
                    <a:bodyPr/>
                    <a:lstStyle/>
                    <a:p>
                      <a:r>
                        <a:rPr lang="en-US" sz="1600" b="1" dirty="0" err="1">
                          <a:effectLst/>
                        </a:rPr>
                        <a:t>ExcellentRanking</a:t>
                      </a:r>
                      <a:endParaRPr lang="en-US" sz="1600" dirty="0">
                        <a:effectLst/>
                      </a:endParaRPr>
                    </a:p>
                  </a:txBody>
                  <a:tcPr marL="47297" marR="47297" marT="23649" marB="23649" anchor="ctr">
                    <a:lnL>
                      <a:noFill/>
                    </a:lnL>
                    <a:lnR w="7620" cap="flat" cmpd="sng" algn="ctr">
                      <a:solidFill>
                        <a:srgbClr val="A010D9"/>
                      </a:solidFill>
                      <a:prstDash val="solid"/>
                      <a:round/>
                      <a:headEnd type="none" w="med" len="med"/>
                      <a:tailEnd type="none" w="med" len="med"/>
                    </a:lnR>
                    <a:lnT w="7620" cap="flat" cmpd="sng" algn="ctr">
                      <a:solidFill>
                        <a:srgbClr val="EEEBEE"/>
                      </a:solidFill>
                      <a:prstDash val="solid"/>
                      <a:round/>
                      <a:headEnd type="none" w="med" len="med"/>
                      <a:tailEnd type="none" w="med" len="med"/>
                    </a:lnT>
                    <a:lnB>
                      <a:noFill/>
                    </a:lnB>
                    <a:solidFill>
                      <a:srgbClr val="FFFFFF"/>
                    </a:solidFill>
                  </a:tcPr>
                </a:tc>
                <a:tc>
                  <a:txBody>
                    <a:bodyPr/>
                    <a:lstStyle/>
                    <a:p>
                      <a:r>
                        <a:rPr lang="en-US" sz="1600" dirty="0">
                          <a:effectLst/>
                        </a:rPr>
                        <a:t>The exploit will never crash the service. This is the case for SQL Injection, CMD execution, RFI, LFI, etc. No typical memory corruption exploits should be given this ranking unless there are extraordinary circumstances (</a:t>
                      </a:r>
                      <a:r>
                        <a:rPr lang="en-US" sz="1600" u="none" strike="noStrike" dirty="0">
                          <a:solidFill>
                            <a:srgbClr val="7253ED"/>
                          </a:solidFill>
                          <a:effectLst/>
                          <a:hlinkClick r:id="rId2"/>
                        </a:rPr>
                        <a:t>WMF Escape()</a:t>
                      </a:r>
                      <a:r>
                        <a:rPr lang="en-US" sz="1600" dirty="0">
                          <a:effectLst/>
                        </a:rPr>
                        <a:t>).</a:t>
                      </a:r>
                    </a:p>
                  </a:txBody>
                  <a:tcPr marL="47297" marR="47297" marT="23649" marB="23649" anchor="ctr">
                    <a:lnL w="7620" cap="flat" cmpd="sng" algn="ctr">
                      <a:solidFill>
                        <a:srgbClr val="A010D9"/>
                      </a:solidFill>
                      <a:prstDash val="solid"/>
                      <a:round/>
                      <a:headEnd type="none" w="med" len="med"/>
                      <a:tailEnd type="none" w="med" len="med"/>
                    </a:lnL>
                    <a:lnR>
                      <a:noFill/>
                    </a:lnR>
                    <a:lnT w="7620" cap="flat" cmpd="sng" algn="ctr">
                      <a:solidFill>
                        <a:srgbClr val="EEEBEE"/>
                      </a:solidFill>
                      <a:prstDash val="solid"/>
                      <a:round/>
                      <a:headEnd type="none" w="med" len="med"/>
                      <a:tailEnd type="none" w="med" len="med"/>
                    </a:lnT>
                    <a:lnB>
                      <a:noFill/>
                    </a:lnB>
                    <a:solidFill>
                      <a:srgbClr val="FFFFFF"/>
                    </a:solidFill>
                  </a:tcPr>
                </a:tc>
                <a:extLst>
                  <a:ext uri="{0D108BD9-81ED-4DB2-BD59-A6C34878D82A}">
                    <a16:rowId xmlns:a16="http://schemas.microsoft.com/office/drawing/2014/main" val="2812068421"/>
                  </a:ext>
                </a:extLst>
              </a:tr>
              <a:tr h="668266">
                <a:tc>
                  <a:txBody>
                    <a:bodyPr/>
                    <a:lstStyle/>
                    <a:p>
                      <a:r>
                        <a:rPr lang="en-US" sz="1600" b="1">
                          <a:effectLst/>
                        </a:rPr>
                        <a:t>GreatRanking</a:t>
                      </a:r>
                      <a:endParaRPr lang="en-US" sz="1600">
                        <a:effectLst/>
                      </a:endParaRPr>
                    </a:p>
                  </a:txBody>
                  <a:tcPr marL="47297" marR="47297" marT="23649" marB="23649" anchor="ctr">
                    <a:lnL>
                      <a:noFill/>
                    </a:lnL>
                    <a:lnR w="7620" cap="flat" cmpd="sng" algn="ctr">
                      <a:solidFill>
                        <a:srgbClr val="201BD9"/>
                      </a:solidFill>
                      <a:prstDash val="solid"/>
                      <a:round/>
                      <a:headEnd type="none" w="med" len="med"/>
                      <a:tailEnd type="none" w="med" len="med"/>
                    </a:lnR>
                    <a:lnT>
                      <a:noFill/>
                    </a:lnT>
                    <a:lnB>
                      <a:noFill/>
                    </a:lnB>
                    <a:solidFill>
                      <a:srgbClr val="FFFFFF"/>
                    </a:solidFill>
                  </a:tcPr>
                </a:tc>
                <a:tc>
                  <a:txBody>
                    <a:bodyPr/>
                    <a:lstStyle/>
                    <a:p>
                      <a:r>
                        <a:rPr lang="en-US" sz="1600" dirty="0">
                          <a:effectLst/>
                        </a:rPr>
                        <a:t>The exploit has a default target AND either auto-detects the appropriate target or uses an application-specific return address AFTER a version check.</a:t>
                      </a:r>
                    </a:p>
                  </a:txBody>
                  <a:tcPr marL="47297" marR="47297" marT="23649" marB="23649" anchor="ctr">
                    <a:lnL w="7620" cap="flat" cmpd="sng" algn="ctr">
                      <a:solidFill>
                        <a:srgbClr val="201BD9"/>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476777375"/>
                  </a:ext>
                </a:extLst>
              </a:tr>
              <a:tr h="896407">
                <a:tc>
                  <a:txBody>
                    <a:bodyPr/>
                    <a:lstStyle/>
                    <a:p>
                      <a:r>
                        <a:rPr lang="en-US" sz="1600" b="1" dirty="0" err="1">
                          <a:effectLst/>
                        </a:rPr>
                        <a:t>GoodRanking</a:t>
                      </a:r>
                      <a:endParaRPr lang="en-US" sz="1600" dirty="0">
                        <a:effectLst/>
                      </a:endParaRPr>
                    </a:p>
                  </a:txBody>
                  <a:tcPr marL="47297" marR="47297" marT="23649" marB="23649" anchor="ctr">
                    <a:lnL>
                      <a:noFill/>
                    </a:lnL>
                    <a:lnR w="7620" cap="flat" cmpd="sng" algn="ctr">
                      <a:solidFill>
                        <a:srgbClr val="202FD9"/>
                      </a:solidFill>
                      <a:prstDash val="solid"/>
                      <a:round/>
                      <a:headEnd type="none" w="med" len="med"/>
                      <a:tailEnd type="none" w="med" len="med"/>
                    </a:lnR>
                    <a:lnT>
                      <a:noFill/>
                    </a:lnT>
                    <a:lnB>
                      <a:noFill/>
                    </a:lnB>
                    <a:solidFill>
                      <a:srgbClr val="FFFFFF"/>
                    </a:solidFill>
                  </a:tcPr>
                </a:tc>
                <a:tc>
                  <a:txBody>
                    <a:bodyPr/>
                    <a:lstStyle/>
                    <a:p>
                      <a:r>
                        <a:rPr lang="en-US" sz="1600" dirty="0">
                          <a:effectLst/>
                        </a:rPr>
                        <a:t>The exploit has a default target and it is the “common case” for this type of software (English, Windows 7 for a desktop app, 2012 for server, </a:t>
                      </a:r>
                      <a:r>
                        <a:rPr lang="en-US" sz="1600" dirty="0" err="1">
                          <a:effectLst/>
                        </a:rPr>
                        <a:t>etc</a:t>
                      </a:r>
                      <a:r>
                        <a:rPr lang="en-US" sz="1600" dirty="0">
                          <a:effectLst/>
                        </a:rPr>
                        <a:t>). Exploit does not auto-detect the target.</a:t>
                      </a:r>
                    </a:p>
                  </a:txBody>
                  <a:tcPr marL="47297" marR="47297" marT="23649" marB="23649" anchor="ctr">
                    <a:lnL w="7620" cap="flat" cmpd="sng" algn="ctr">
                      <a:solidFill>
                        <a:srgbClr val="202FD9"/>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375532341"/>
                  </a:ext>
                </a:extLst>
              </a:tr>
              <a:tr h="668266">
                <a:tc>
                  <a:txBody>
                    <a:bodyPr/>
                    <a:lstStyle/>
                    <a:p>
                      <a:r>
                        <a:rPr lang="en-US" sz="1600" b="1">
                          <a:effectLst/>
                        </a:rPr>
                        <a:t>NormalRanking</a:t>
                      </a:r>
                      <a:endParaRPr lang="en-US" sz="1600">
                        <a:effectLst/>
                      </a:endParaRPr>
                    </a:p>
                  </a:txBody>
                  <a:tcPr marL="47297" marR="47297" marT="23649" marB="23649" anchor="ctr">
                    <a:lnL>
                      <a:noFill/>
                    </a:lnL>
                    <a:lnR w="7620" cap="flat" cmpd="sng" algn="ctr">
                      <a:solidFill>
                        <a:srgbClr val="6023D9"/>
                      </a:solidFill>
                      <a:prstDash val="solid"/>
                      <a:round/>
                      <a:headEnd type="none" w="med" len="med"/>
                      <a:tailEnd type="none" w="med" len="med"/>
                    </a:lnR>
                    <a:lnT>
                      <a:noFill/>
                    </a:lnT>
                    <a:lnB>
                      <a:noFill/>
                    </a:lnB>
                    <a:solidFill>
                      <a:srgbClr val="FFFFFF"/>
                    </a:solidFill>
                  </a:tcPr>
                </a:tc>
                <a:tc>
                  <a:txBody>
                    <a:bodyPr/>
                    <a:lstStyle/>
                    <a:p>
                      <a:r>
                        <a:rPr lang="en-US" sz="1600" dirty="0">
                          <a:effectLst/>
                        </a:rPr>
                        <a:t>The exploit is otherwise reliable, but depends on a specific version that is not the “common case” for this type of software and can’t (or doesn’t) reliably autodetect.</a:t>
                      </a:r>
                    </a:p>
                  </a:txBody>
                  <a:tcPr marL="47297" marR="47297" marT="23649" marB="23649" anchor="ctr">
                    <a:lnL w="7620" cap="flat" cmpd="sng" algn="ctr">
                      <a:solidFill>
                        <a:srgbClr val="6023D9"/>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814259536"/>
                  </a:ext>
                </a:extLst>
              </a:tr>
              <a:tr h="613844">
                <a:tc>
                  <a:txBody>
                    <a:bodyPr/>
                    <a:lstStyle/>
                    <a:p>
                      <a:r>
                        <a:rPr lang="en-US" sz="1600" b="1">
                          <a:effectLst/>
                        </a:rPr>
                        <a:t>AverageRanking</a:t>
                      </a:r>
                      <a:endParaRPr lang="en-US" sz="1600">
                        <a:effectLst/>
                      </a:endParaRPr>
                    </a:p>
                  </a:txBody>
                  <a:tcPr marL="47297" marR="47297" marT="23649" marB="23649" anchor="ctr">
                    <a:lnL>
                      <a:noFill/>
                    </a:lnL>
                    <a:lnR w="7620" cap="flat" cmpd="sng" algn="ctr">
                      <a:solidFill>
                        <a:srgbClr val="6021D9"/>
                      </a:solidFill>
                      <a:prstDash val="solid"/>
                      <a:round/>
                      <a:headEnd type="none" w="med" len="med"/>
                      <a:tailEnd type="none" w="med" len="med"/>
                    </a:lnR>
                    <a:lnT>
                      <a:noFill/>
                    </a:lnT>
                    <a:lnB>
                      <a:noFill/>
                    </a:lnB>
                    <a:solidFill>
                      <a:srgbClr val="FFFFFF"/>
                    </a:solidFill>
                  </a:tcPr>
                </a:tc>
                <a:tc>
                  <a:txBody>
                    <a:bodyPr/>
                    <a:lstStyle/>
                    <a:p>
                      <a:r>
                        <a:rPr lang="en-US" sz="1600">
                          <a:effectLst/>
                        </a:rPr>
                        <a:t>The exploit is generally unreliable or difficult to exploit, but has a success rate of 50% or more for common platforms.</a:t>
                      </a:r>
                    </a:p>
                  </a:txBody>
                  <a:tcPr marL="47297" marR="47297" marT="23649" marB="23649" anchor="ctr">
                    <a:lnL w="7620" cap="flat" cmpd="sng" algn="ctr">
                      <a:solidFill>
                        <a:srgbClr val="6021D9"/>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1909734512"/>
                  </a:ext>
                </a:extLst>
              </a:tr>
              <a:tr h="613844">
                <a:tc>
                  <a:txBody>
                    <a:bodyPr/>
                    <a:lstStyle/>
                    <a:p>
                      <a:r>
                        <a:rPr lang="en-US" sz="1600" b="1">
                          <a:effectLst/>
                        </a:rPr>
                        <a:t>LowRanking</a:t>
                      </a:r>
                      <a:endParaRPr lang="en-US" sz="1600">
                        <a:effectLst/>
                      </a:endParaRPr>
                    </a:p>
                  </a:txBody>
                  <a:tcPr marL="47297" marR="47297" marT="23649" marB="23649" anchor="ctr">
                    <a:lnL>
                      <a:noFill/>
                    </a:lnL>
                    <a:lnR w="7620" cap="flat" cmpd="sng" algn="ctr">
                      <a:solidFill>
                        <a:srgbClr val="E03FD9"/>
                      </a:solidFill>
                      <a:prstDash val="solid"/>
                      <a:round/>
                      <a:headEnd type="none" w="med" len="med"/>
                      <a:tailEnd type="none" w="med" len="med"/>
                    </a:lnR>
                    <a:lnT>
                      <a:noFill/>
                    </a:lnT>
                    <a:lnB>
                      <a:noFill/>
                    </a:lnB>
                    <a:solidFill>
                      <a:srgbClr val="FFFFFF"/>
                    </a:solidFill>
                  </a:tcPr>
                </a:tc>
                <a:tc>
                  <a:txBody>
                    <a:bodyPr/>
                    <a:lstStyle/>
                    <a:p>
                      <a:r>
                        <a:rPr lang="en-US" sz="1600">
                          <a:effectLst/>
                        </a:rPr>
                        <a:t>The exploit is nearly impossible to exploit (under 50% success rate) for common platforms.</a:t>
                      </a:r>
                    </a:p>
                  </a:txBody>
                  <a:tcPr marL="47297" marR="47297" marT="23649" marB="23649" anchor="ctr">
                    <a:lnL w="7620" cap="flat" cmpd="sng" algn="ctr">
                      <a:solidFill>
                        <a:srgbClr val="E03FD9"/>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3334987856"/>
                  </a:ext>
                </a:extLst>
              </a:tr>
              <a:tr h="896407">
                <a:tc>
                  <a:txBody>
                    <a:bodyPr/>
                    <a:lstStyle/>
                    <a:p>
                      <a:r>
                        <a:rPr lang="en-US" sz="1600" b="1">
                          <a:effectLst/>
                        </a:rPr>
                        <a:t>ManualRanking</a:t>
                      </a:r>
                      <a:endParaRPr lang="en-US" sz="1600">
                        <a:effectLst/>
                      </a:endParaRPr>
                    </a:p>
                  </a:txBody>
                  <a:tcPr marL="47297" marR="47297" marT="23649" marB="23649" anchor="ctr">
                    <a:lnL>
                      <a:noFill/>
                    </a:lnL>
                    <a:lnR w="7620" cap="flat" cmpd="sng" algn="ctr">
                      <a:solidFill>
                        <a:srgbClr val="EEEBEE"/>
                      </a:solidFill>
                      <a:prstDash val="solid"/>
                      <a:round/>
                      <a:headEnd type="none" w="med" len="med"/>
                      <a:tailEnd type="none" w="med" len="med"/>
                    </a:lnR>
                    <a:lnT>
                      <a:noFill/>
                    </a:lnT>
                    <a:lnB>
                      <a:noFill/>
                    </a:lnB>
                    <a:solidFill>
                      <a:srgbClr val="FFFFFF"/>
                    </a:solidFill>
                  </a:tcPr>
                </a:tc>
                <a:tc>
                  <a:txBody>
                    <a:bodyPr/>
                    <a:lstStyle/>
                    <a:p>
                      <a:r>
                        <a:rPr lang="en-US" sz="1600" dirty="0">
                          <a:effectLst/>
                        </a:rPr>
                        <a:t>The exploit is unstable or difficult to exploit and is basically a DoS (15% success rate or lower). This ranking is also used when the module has no use unless specifically configured by the user (e.g.: </a:t>
                      </a:r>
                      <a:r>
                        <a:rPr lang="en-US" sz="1600" u="none" strike="noStrike" dirty="0">
                          <a:solidFill>
                            <a:srgbClr val="7253ED"/>
                          </a:solidFill>
                          <a:effectLst/>
                          <a:hlinkClick r:id="rId3"/>
                        </a:rPr>
                        <a:t>exploit/</a:t>
                      </a:r>
                      <a:r>
                        <a:rPr lang="en-US" sz="1600" u="none" strike="noStrike" dirty="0" err="1">
                          <a:solidFill>
                            <a:srgbClr val="7253ED"/>
                          </a:solidFill>
                          <a:effectLst/>
                          <a:hlinkClick r:id="rId3"/>
                        </a:rPr>
                        <a:t>unix</a:t>
                      </a:r>
                      <a:r>
                        <a:rPr lang="en-US" sz="1600" u="none" strike="noStrike" dirty="0">
                          <a:solidFill>
                            <a:srgbClr val="7253ED"/>
                          </a:solidFill>
                          <a:effectLst/>
                          <a:hlinkClick r:id="rId3"/>
                        </a:rPr>
                        <a:t>/webapp/</a:t>
                      </a:r>
                      <a:r>
                        <a:rPr lang="en-US" sz="1600" u="none" strike="noStrike" dirty="0" err="1">
                          <a:solidFill>
                            <a:srgbClr val="7253ED"/>
                          </a:solidFill>
                          <a:effectLst/>
                          <a:hlinkClick r:id="rId3"/>
                        </a:rPr>
                        <a:t>php_eval</a:t>
                      </a:r>
                      <a:r>
                        <a:rPr lang="en-US" sz="1600" dirty="0">
                          <a:effectLst/>
                        </a:rPr>
                        <a:t>).</a:t>
                      </a:r>
                    </a:p>
                  </a:txBody>
                  <a:tcPr marL="47297" marR="47297" marT="23649" marB="23649" anchor="ctr">
                    <a:lnL w="7620" cap="flat" cmpd="sng" algn="ctr">
                      <a:solidFill>
                        <a:srgbClr val="EEEBEE"/>
                      </a:solidFill>
                      <a:prstDash val="solid"/>
                      <a:round/>
                      <a:headEnd type="none" w="med" len="med"/>
                      <a:tailEnd type="none" w="med" len="med"/>
                    </a:lnL>
                    <a:lnR>
                      <a:noFill/>
                    </a:lnR>
                    <a:lnT>
                      <a:noFill/>
                    </a:lnT>
                    <a:lnB>
                      <a:noFill/>
                    </a:lnB>
                    <a:solidFill>
                      <a:srgbClr val="FFFFFF"/>
                    </a:solidFill>
                  </a:tcPr>
                </a:tc>
                <a:extLst>
                  <a:ext uri="{0D108BD9-81ED-4DB2-BD59-A6C34878D82A}">
                    <a16:rowId xmlns:a16="http://schemas.microsoft.com/office/drawing/2014/main" val="975381750"/>
                  </a:ext>
                </a:extLst>
              </a:tr>
            </a:tbl>
          </a:graphicData>
        </a:graphic>
      </p:graphicFrame>
    </p:spTree>
    <p:extLst>
      <p:ext uri="{BB962C8B-B14F-4D97-AF65-F5344CB8AC3E}">
        <p14:creationId xmlns:p14="http://schemas.microsoft.com/office/powerpoint/2010/main" val="564295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8CE7-0B6A-AF1A-42D7-28E19BBF174B}"/>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1FCB25AD-B66F-6BD6-E420-7F573F6217E5}"/>
              </a:ext>
            </a:extLst>
          </p:cNvPr>
          <p:cNvSpPr>
            <a:spLocks noGrp="1"/>
          </p:cNvSpPr>
          <p:nvPr>
            <p:ph idx="1"/>
          </p:nvPr>
        </p:nvSpPr>
        <p:spPr/>
        <p:txBody>
          <a:bodyPr>
            <a:normAutofit lnSpcReduction="10000"/>
          </a:bodyPr>
          <a:lstStyle/>
          <a:p>
            <a:pPr algn="l"/>
            <a:r>
              <a:rPr lang="en-US" b="0" i="0" dirty="0">
                <a:solidFill>
                  <a:srgbClr val="0E101A"/>
                </a:solidFill>
                <a:effectLst/>
                <a:latin typeface="Source Sans Pro" panose="020B0503030403020204" pitchFamily="34" charset="0"/>
              </a:rPr>
              <a:t>Metasploit has two main versions:</a:t>
            </a:r>
          </a:p>
          <a:p>
            <a:pPr lvl="1"/>
            <a:r>
              <a:rPr lang="en-US" b="1" i="0" dirty="0">
                <a:solidFill>
                  <a:srgbClr val="0E101A"/>
                </a:solidFill>
                <a:effectLst/>
                <a:latin typeface="Source Sans Pro" panose="020B0503030403020204" pitchFamily="34" charset="0"/>
              </a:rPr>
              <a:t>Metasploit Pro</a:t>
            </a:r>
            <a:r>
              <a:rPr lang="en-US" b="0" i="0" dirty="0">
                <a:solidFill>
                  <a:srgbClr val="0E101A"/>
                </a:solidFill>
                <a:effectLst/>
                <a:latin typeface="Source Sans Pro" panose="020B0503030403020204" pitchFamily="34" charset="0"/>
              </a:rPr>
              <a:t>: The commercial version that facilitates the automation and management of tasks. This version has a graphical user interface (GUI).</a:t>
            </a:r>
          </a:p>
          <a:p>
            <a:pPr lvl="1"/>
            <a:r>
              <a:rPr lang="en-US" b="1" i="0" dirty="0">
                <a:solidFill>
                  <a:srgbClr val="0E101A"/>
                </a:solidFill>
                <a:effectLst/>
                <a:latin typeface="Source Sans Pro" panose="020B0503030403020204" pitchFamily="34" charset="0"/>
              </a:rPr>
              <a:t>Metasploit Framework</a:t>
            </a:r>
            <a:r>
              <a:rPr lang="en-US" b="0" i="0" dirty="0">
                <a:solidFill>
                  <a:srgbClr val="0E101A"/>
                </a:solidFill>
                <a:effectLst/>
                <a:latin typeface="Source Sans Pro" panose="020B0503030403020204" pitchFamily="34" charset="0"/>
              </a:rPr>
              <a:t>: The open-source version that works from the command line.</a:t>
            </a:r>
          </a:p>
          <a:p>
            <a:r>
              <a:rPr lang="en-US" b="0" i="0" dirty="0">
                <a:solidFill>
                  <a:srgbClr val="0E101A"/>
                </a:solidFill>
                <a:effectLst/>
                <a:latin typeface="Source Sans Pro" panose="020B0503030403020204" pitchFamily="34" charset="0"/>
              </a:rPr>
              <a:t> </a:t>
            </a:r>
            <a:r>
              <a:rPr lang="en-US" b="1" i="0" dirty="0">
                <a:solidFill>
                  <a:srgbClr val="0E101A"/>
                </a:solidFill>
                <a:effectLst/>
                <a:latin typeface="Source Sans Pro" panose="020B0503030403020204" pitchFamily="34" charset="0"/>
              </a:rPr>
              <a:t>Metasploit</a:t>
            </a:r>
            <a:r>
              <a:rPr lang="en-US" b="0" i="0" dirty="0">
                <a:solidFill>
                  <a:srgbClr val="0E101A"/>
                </a:solidFill>
                <a:effectLst/>
                <a:latin typeface="Source Sans Pro" panose="020B0503030403020204" pitchFamily="34" charset="0"/>
              </a:rPr>
              <a:t> Framework is a set of tools that allow </a:t>
            </a:r>
            <a:r>
              <a:rPr lang="en-US" b="1" i="0" dirty="0">
                <a:solidFill>
                  <a:srgbClr val="0E101A"/>
                </a:solidFill>
                <a:effectLst/>
                <a:latin typeface="Source Sans Pro" panose="020B0503030403020204" pitchFamily="34" charset="0"/>
              </a:rPr>
              <a:t>information gathering, scanning, exploitation, exploit development, post-exploitation</a:t>
            </a:r>
            <a:r>
              <a:rPr lang="en-US" b="0" i="0" dirty="0">
                <a:solidFill>
                  <a:srgbClr val="0E101A"/>
                </a:solidFill>
                <a:effectLst/>
                <a:latin typeface="Source Sans Pro" panose="020B0503030403020204" pitchFamily="34" charset="0"/>
              </a:rPr>
              <a:t>, and more. While the primary usage of the Metasploit Framework focuses on the penetration testing domain, it is also useful for vulnerability research and exploit development.</a:t>
            </a:r>
            <a:endParaRPr lang="en-US" dirty="0"/>
          </a:p>
        </p:txBody>
      </p:sp>
    </p:spTree>
    <p:extLst>
      <p:ext uri="{BB962C8B-B14F-4D97-AF65-F5344CB8AC3E}">
        <p14:creationId xmlns:p14="http://schemas.microsoft.com/office/powerpoint/2010/main" val="38043632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0712E-E44D-043C-8D5C-E985678807F2}"/>
              </a:ext>
            </a:extLst>
          </p:cNvPr>
          <p:cNvSpPr>
            <a:spLocks noGrp="1"/>
          </p:cNvSpPr>
          <p:nvPr>
            <p:ph type="title"/>
          </p:nvPr>
        </p:nvSpPr>
        <p:spPr/>
        <p:txBody>
          <a:bodyPr/>
          <a:lstStyle/>
          <a:p>
            <a:r>
              <a:rPr lang="en-US" b="0" i="0" dirty="0">
                <a:solidFill>
                  <a:srgbClr val="0E101A"/>
                </a:solidFill>
                <a:effectLst/>
                <a:latin typeface="Source Sans Pro" panose="020B0503030403020204" pitchFamily="34" charset="0"/>
              </a:rPr>
              <a:t>Metasploit Framework components</a:t>
            </a:r>
            <a:endParaRPr lang="en-US" dirty="0"/>
          </a:p>
        </p:txBody>
      </p:sp>
      <p:sp>
        <p:nvSpPr>
          <p:cNvPr id="3" name="Content Placeholder 2">
            <a:extLst>
              <a:ext uri="{FF2B5EF4-FFF2-40B4-BE49-F238E27FC236}">
                <a16:creationId xmlns:a16="http://schemas.microsoft.com/office/drawing/2014/main" id="{EA73F420-11CF-8430-8F1C-B51BBE366D84}"/>
              </a:ext>
            </a:extLst>
          </p:cNvPr>
          <p:cNvSpPr>
            <a:spLocks noGrp="1"/>
          </p:cNvSpPr>
          <p:nvPr>
            <p:ph idx="1"/>
          </p:nvPr>
        </p:nvSpPr>
        <p:spPr/>
        <p:txBody>
          <a:bodyPr>
            <a:normAutofit/>
          </a:bodyPr>
          <a:lstStyle/>
          <a:p>
            <a:pPr algn="l">
              <a:buFont typeface="Arial" panose="020B0604020202020204" pitchFamily="34" charset="0"/>
              <a:buChar char="•"/>
            </a:pPr>
            <a:r>
              <a:rPr lang="en-US" b="1" i="0" dirty="0" err="1">
                <a:solidFill>
                  <a:srgbClr val="0E101A"/>
                </a:solidFill>
                <a:effectLst/>
                <a:latin typeface="Source Sans Pro" panose="020B0503030403020204" pitchFamily="34" charset="0"/>
              </a:rPr>
              <a:t>msfconsole</a:t>
            </a:r>
            <a:r>
              <a:rPr lang="en-US" b="0" i="0" dirty="0">
                <a:solidFill>
                  <a:srgbClr val="0E101A"/>
                </a:solidFill>
                <a:effectLst/>
                <a:latin typeface="Source Sans Pro" panose="020B0503030403020204" pitchFamily="34" charset="0"/>
              </a:rPr>
              <a:t>: The main command-line interface.</a:t>
            </a:r>
          </a:p>
          <a:p>
            <a:pPr algn="l">
              <a:buFont typeface="Arial" panose="020B0604020202020204" pitchFamily="34" charset="0"/>
              <a:buChar char="•"/>
            </a:pPr>
            <a:r>
              <a:rPr lang="en-US" b="1" i="0" dirty="0">
                <a:solidFill>
                  <a:srgbClr val="0E101A"/>
                </a:solidFill>
                <a:effectLst/>
                <a:latin typeface="Source Sans Pro" panose="020B0503030403020204" pitchFamily="34" charset="0"/>
              </a:rPr>
              <a:t>Modules</a:t>
            </a:r>
            <a:r>
              <a:rPr lang="en-US" b="0" i="0" dirty="0">
                <a:solidFill>
                  <a:srgbClr val="0E101A"/>
                </a:solidFill>
                <a:effectLst/>
                <a:latin typeface="Source Sans Pro" panose="020B0503030403020204" pitchFamily="34" charset="0"/>
              </a:rPr>
              <a:t>: </a:t>
            </a:r>
            <a:r>
              <a:rPr lang="en-US" b="0" i="0" dirty="0">
                <a:solidFill>
                  <a:srgbClr val="151C2B"/>
                </a:solidFill>
                <a:effectLst/>
                <a:latin typeface="Source Sans Pro" panose="020B0503030403020204" pitchFamily="34" charset="0"/>
              </a:rPr>
              <a:t>small components within the Metasploit framework that are built to perform a specific task, </a:t>
            </a:r>
            <a:r>
              <a:rPr lang="en-US" b="0" i="0" dirty="0">
                <a:solidFill>
                  <a:srgbClr val="0E101A"/>
                </a:solidFill>
                <a:effectLst/>
                <a:latin typeface="Source Sans Pro" panose="020B0503030403020204" pitchFamily="34" charset="0"/>
              </a:rPr>
              <a:t>supporting modules such as exploits, scanners, payloads, etc.</a:t>
            </a:r>
          </a:p>
          <a:p>
            <a:pPr algn="l">
              <a:buFont typeface="Arial" panose="020B0604020202020204" pitchFamily="34" charset="0"/>
              <a:buChar char="•"/>
            </a:pPr>
            <a:r>
              <a:rPr lang="en-US" b="1" i="0" dirty="0">
                <a:solidFill>
                  <a:srgbClr val="0E101A"/>
                </a:solidFill>
                <a:effectLst/>
                <a:latin typeface="Source Sans Pro" panose="020B0503030403020204" pitchFamily="34" charset="0"/>
              </a:rPr>
              <a:t>Tools</a:t>
            </a:r>
            <a:r>
              <a:rPr lang="en-US" b="0" i="0" dirty="0">
                <a:solidFill>
                  <a:srgbClr val="0E101A"/>
                </a:solidFill>
                <a:effectLst/>
                <a:latin typeface="Source Sans Pro" panose="020B0503030403020204" pitchFamily="34" charset="0"/>
              </a:rPr>
              <a:t>: Stand-alone tools that will help vulnerability research, vulnerability assessment, or penetration testing. Some of these tools are </a:t>
            </a:r>
            <a:r>
              <a:rPr lang="en-US" b="1" i="0" dirty="0" err="1">
                <a:solidFill>
                  <a:srgbClr val="0E101A"/>
                </a:solidFill>
                <a:effectLst/>
                <a:latin typeface="Source Sans Pro" panose="020B0503030403020204" pitchFamily="34" charset="0"/>
              </a:rPr>
              <a:t>msfvenom</a:t>
            </a:r>
            <a:r>
              <a:rPr lang="en-US" b="0" i="0" dirty="0">
                <a:solidFill>
                  <a:srgbClr val="0E101A"/>
                </a:solidFill>
                <a:effectLst/>
                <a:latin typeface="Source Sans Pro" panose="020B0503030403020204" pitchFamily="34" charset="0"/>
              </a:rPr>
              <a:t>, </a:t>
            </a:r>
            <a:r>
              <a:rPr lang="en-US" b="1" i="0" dirty="0" err="1">
                <a:solidFill>
                  <a:srgbClr val="0E101A"/>
                </a:solidFill>
                <a:effectLst/>
                <a:latin typeface="Source Sans Pro" panose="020B0503030403020204" pitchFamily="34" charset="0"/>
              </a:rPr>
              <a:t>pattern_create</a:t>
            </a:r>
            <a:r>
              <a:rPr lang="en-US" b="1" i="0" dirty="0">
                <a:solidFill>
                  <a:srgbClr val="0E101A"/>
                </a:solidFill>
                <a:effectLst/>
                <a:latin typeface="Source Sans Pro" panose="020B0503030403020204" pitchFamily="34" charset="0"/>
              </a:rPr>
              <a:t> </a:t>
            </a:r>
            <a:r>
              <a:rPr lang="en-US" b="0" i="0" dirty="0">
                <a:solidFill>
                  <a:srgbClr val="0E101A"/>
                </a:solidFill>
                <a:effectLst/>
                <a:latin typeface="Source Sans Pro" panose="020B0503030403020204" pitchFamily="34" charset="0"/>
              </a:rPr>
              <a:t>and </a:t>
            </a:r>
            <a:r>
              <a:rPr lang="en-US" b="1" i="0" dirty="0" err="1">
                <a:solidFill>
                  <a:srgbClr val="0E101A"/>
                </a:solidFill>
                <a:effectLst/>
                <a:latin typeface="Source Sans Pro" panose="020B0503030403020204" pitchFamily="34" charset="0"/>
              </a:rPr>
              <a:t>pattern_offset</a:t>
            </a:r>
            <a:r>
              <a:rPr lang="en-US" b="0" i="0" dirty="0">
                <a:solidFill>
                  <a:srgbClr val="0E101A"/>
                </a:solidFill>
                <a:effectLst/>
                <a:latin typeface="Source Sans Pro" panose="020B0503030403020204" pitchFamily="34" charset="0"/>
              </a:rPr>
              <a:t>. </a:t>
            </a:r>
          </a:p>
        </p:txBody>
      </p:sp>
    </p:spTree>
    <p:extLst>
      <p:ext uri="{BB962C8B-B14F-4D97-AF65-F5344CB8AC3E}">
        <p14:creationId xmlns:p14="http://schemas.microsoft.com/office/powerpoint/2010/main" val="3602051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AA7FB-E67B-D613-EA90-066781FDAF76}"/>
              </a:ext>
            </a:extLst>
          </p:cNvPr>
          <p:cNvSpPr>
            <a:spLocks noGrp="1"/>
          </p:cNvSpPr>
          <p:nvPr>
            <p:ph type="title"/>
          </p:nvPr>
        </p:nvSpPr>
        <p:spPr/>
        <p:txBody>
          <a:bodyPr/>
          <a:lstStyle/>
          <a:p>
            <a:r>
              <a:rPr lang="en-US" dirty="0"/>
              <a:t>Remember</a:t>
            </a:r>
          </a:p>
        </p:txBody>
      </p:sp>
      <p:sp>
        <p:nvSpPr>
          <p:cNvPr id="3" name="Content Placeholder 2">
            <a:extLst>
              <a:ext uri="{FF2B5EF4-FFF2-40B4-BE49-F238E27FC236}">
                <a16:creationId xmlns:a16="http://schemas.microsoft.com/office/drawing/2014/main" id="{DFA8BEC0-2249-4EED-15AA-2203A4139E53}"/>
              </a:ext>
            </a:extLst>
          </p:cNvPr>
          <p:cNvSpPr>
            <a:spLocks noGrp="1"/>
          </p:cNvSpPr>
          <p:nvPr>
            <p:ph idx="1"/>
          </p:nvPr>
        </p:nvSpPr>
        <p:spPr/>
        <p:txBody>
          <a:bodyPr>
            <a:normAutofit lnSpcReduction="10000"/>
          </a:bodyPr>
          <a:lstStyle/>
          <a:p>
            <a:pPr algn="l">
              <a:buFont typeface="Arial" panose="020B0604020202020204" pitchFamily="34" charset="0"/>
              <a:buChar char="•"/>
            </a:pPr>
            <a:r>
              <a:rPr lang="en-US" b="1" i="0" dirty="0">
                <a:solidFill>
                  <a:srgbClr val="151C2B"/>
                </a:solidFill>
                <a:effectLst/>
                <a:latin typeface="Source Sans Pro" panose="020B0503030403020204" pitchFamily="34" charset="0"/>
              </a:rPr>
              <a:t>Vulnerability:</a:t>
            </a:r>
            <a:r>
              <a:rPr lang="en-US" b="0" i="0" dirty="0">
                <a:solidFill>
                  <a:srgbClr val="151C2B"/>
                </a:solidFill>
                <a:effectLst/>
                <a:latin typeface="Source Sans Pro" panose="020B0503030403020204" pitchFamily="34" charset="0"/>
              </a:rPr>
              <a:t> A design, coding, or logic flaw affecting the target system. The exploitation of a vulnerability can result in disclosing confidential information or allowing the attacker to execute code on the target system.</a:t>
            </a:r>
          </a:p>
          <a:p>
            <a:r>
              <a:rPr lang="en-US" b="1" i="0" dirty="0">
                <a:solidFill>
                  <a:srgbClr val="151C2B"/>
                </a:solidFill>
                <a:effectLst/>
                <a:latin typeface="Source Sans Pro" panose="020B0503030403020204" pitchFamily="34" charset="0"/>
              </a:rPr>
              <a:t>Exploit:</a:t>
            </a:r>
            <a:r>
              <a:rPr lang="en-US" b="0" i="0" dirty="0">
                <a:solidFill>
                  <a:srgbClr val="151C2B"/>
                </a:solidFill>
                <a:effectLst/>
                <a:latin typeface="Source Sans Pro" panose="020B0503030403020204" pitchFamily="34" charset="0"/>
              </a:rPr>
              <a:t> A piece of code that uses a vulnerability present on the target system.</a:t>
            </a:r>
          </a:p>
          <a:p>
            <a:pPr algn="l">
              <a:buFont typeface="Arial" panose="020B0604020202020204" pitchFamily="34" charset="0"/>
              <a:buChar char="•"/>
            </a:pPr>
            <a:r>
              <a:rPr lang="en-US" b="1" i="0" dirty="0">
                <a:solidFill>
                  <a:srgbClr val="151C2B"/>
                </a:solidFill>
                <a:effectLst/>
                <a:latin typeface="Source Sans Pro" panose="020B0503030403020204" pitchFamily="34" charset="0"/>
              </a:rPr>
              <a:t>Payload:</a:t>
            </a:r>
            <a:r>
              <a:rPr lang="en-US" b="0" i="0" dirty="0">
                <a:solidFill>
                  <a:srgbClr val="151C2B"/>
                </a:solidFill>
                <a:effectLst/>
                <a:latin typeface="Source Sans Pro" panose="020B0503030403020204" pitchFamily="34" charset="0"/>
              </a:rPr>
              <a:t> An exploit will take advantage of a vulnerability. However, if we want the exploit to have the result we want (gaining access to the target system, read confidential information, etc.), we need to use a payload. Payloads are </a:t>
            </a:r>
            <a:r>
              <a:rPr lang="en-US" b="1" i="0" dirty="0">
                <a:solidFill>
                  <a:srgbClr val="151C2B"/>
                </a:solidFill>
                <a:effectLst/>
                <a:latin typeface="Source Sans Pro" panose="020B0503030403020204" pitchFamily="34" charset="0"/>
              </a:rPr>
              <a:t>the code that will run on the target system.</a:t>
            </a:r>
          </a:p>
          <a:p>
            <a:endParaRPr lang="en-US" dirty="0"/>
          </a:p>
        </p:txBody>
      </p:sp>
    </p:spTree>
    <p:extLst>
      <p:ext uri="{BB962C8B-B14F-4D97-AF65-F5344CB8AC3E}">
        <p14:creationId xmlns:p14="http://schemas.microsoft.com/office/powerpoint/2010/main" val="529149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5569DE-1601-82F9-E070-38F54010E120}"/>
              </a:ext>
            </a:extLst>
          </p:cNvPr>
          <p:cNvSpPr>
            <a:spLocks noGrp="1"/>
          </p:cNvSpPr>
          <p:nvPr>
            <p:ph type="title"/>
          </p:nvPr>
        </p:nvSpPr>
        <p:spPr/>
        <p:txBody>
          <a:bodyPr/>
          <a:lstStyle/>
          <a:p>
            <a:r>
              <a:rPr lang="en-US" dirty="0"/>
              <a:t>Modules</a:t>
            </a:r>
          </a:p>
        </p:txBody>
      </p:sp>
      <p:sp>
        <p:nvSpPr>
          <p:cNvPr id="3" name="Content Placeholder 2">
            <a:extLst>
              <a:ext uri="{FF2B5EF4-FFF2-40B4-BE49-F238E27FC236}">
                <a16:creationId xmlns:a16="http://schemas.microsoft.com/office/drawing/2014/main" id="{E174F7A3-A71C-31F8-F119-74C9EE01D23C}"/>
              </a:ext>
            </a:extLst>
          </p:cNvPr>
          <p:cNvSpPr>
            <a:spLocks noGrp="1"/>
          </p:cNvSpPr>
          <p:nvPr>
            <p:ph idx="1"/>
          </p:nvPr>
        </p:nvSpPr>
        <p:spPr>
          <a:xfrm>
            <a:off x="838200" y="1825624"/>
            <a:ext cx="10515600" cy="4667251"/>
          </a:xfrm>
        </p:spPr>
        <p:txBody>
          <a:bodyPr>
            <a:normAutofit fontScale="77500" lnSpcReduction="20000"/>
          </a:bodyPr>
          <a:lstStyle/>
          <a:p>
            <a:pPr algn="l"/>
            <a:r>
              <a:rPr lang="en-US" sz="2000" b="1" i="0" dirty="0">
                <a:solidFill>
                  <a:srgbClr val="151C2B"/>
                </a:solidFill>
                <a:effectLst/>
                <a:latin typeface="Source Sans Pro" panose="020B0503030403020204" pitchFamily="34" charset="0"/>
              </a:rPr>
              <a:t>Auxiliary</a:t>
            </a:r>
          </a:p>
          <a:p>
            <a:pPr marL="457200" lvl="1" indent="0">
              <a:buNone/>
            </a:pPr>
            <a:r>
              <a:rPr lang="en-US" sz="1500" b="0" i="0" dirty="0">
                <a:solidFill>
                  <a:srgbClr val="151C2B"/>
                </a:solidFill>
                <a:effectLst/>
                <a:latin typeface="Source Sans Pro" panose="020B0503030403020204" pitchFamily="34" charset="0"/>
                <a:sym typeface="Wingdings" panose="05000000000000000000" pitchFamily="2" charset="2"/>
              </a:rPr>
              <a:t></a:t>
            </a:r>
            <a:r>
              <a:rPr lang="en-US" sz="1500" b="0" i="0" dirty="0">
                <a:solidFill>
                  <a:srgbClr val="151C2B"/>
                </a:solidFill>
                <a:effectLst/>
                <a:latin typeface="Source Sans Pro" panose="020B0503030403020204" pitchFamily="34" charset="0"/>
              </a:rPr>
              <a:t>Any supporting module, such as scanners, crawlers and </a:t>
            </a:r>
            <a:r>
              <a:rPr lang="en-US" sz="1500" b="0" i="0" dirty="0" err="1">
                <a:solidFill>
                  <a:srgbClr val="151C2B"/>
                </a:solidFill>
                <a:effectLst/>
                <a:latin typeface="Source Sans Pro" panose="020B0503030403020204" pitchFamily="34" charset="0"/>
              </a:rPr>
              <a:t>fuzzers</a:t>
            </a:r>
            <a:r>
              <a:rPr lang="en-US" sz="1500" b="0" i="0" dirty="0">
                <a:solidFill>
                  <a:srgbClr val="151C2B"/>
                </a:solidFill>
                <a:effectLst/>
                <a:latin typeface="Source Sans Pro" panose="020B0503030403020204" pitchFamily="34" charset="0"/>
              </a:rPr>
              <a:t>, can be 					found here.</a:t>
            </a:r>
          </a:p>
          <a:p>
            <a:pPr algn="l"/>
            <a:r>
              <a:rPr lang="en-US" sz="2000" b="1" i="0" dirty="0">
                <a:solidFill>
                  <a:srgbClr val="151C2B"/>
                </a:solidFill>
                <a:effectLst/>
                <a:latin typeface="Source Sans Pro" panose="020B0503030403020204" pitchFamily="34" charset="0"/>
              </a:rPr>
              <a:t>Encoders</a:t>
            </a:r>
          </a:p>
          <a:p>
            <a:pPr marL="457200" lvl="1" indent="0">
              <a:buNone/>
            </a:pPr>
            <a:r>
              <a:rPr lang="en-US" sz="1500" dirty="0">
                <a:solidFill>
                  <a:srgbClr val="151C2B"/>
                </a:solidFill>
                <a:latin typeface="Source Sans Pro" panose="020B0503030403020204" pitchFamily="34" charset="0"/>
                <a:sym typeface="Wingdings" panose="05000000000000000000" pitchFamily="2" charset="2"/>
              </a:rPr>
              <a:t></a:t>
            </a:r>
            <a:r>
              <a:rPr lang="en-US" sz="1500" b="0" i="0" dirty="0">
                <a:solidFill>
                  <a:srgbClr val="151C2B"/>
                </a:solidFill>
                <a:effectLst/>
                <a:latin typeface="Source Sans Pro" panose="020B0503030403020204" pitchFamily="34" charset="0"/>
              </a:rPr>
              <a:t>Encoders will allow you to encode the exploit and payload in the hope that 		a signature-based antivirus solution may miss them.</a:t>
            </a:r>
          </a:p>
          <a:p>
            <a:pPr algn="l"/>
            <a:r>
              <a:rPr lang="en-US" sz="2000" b="1" i="0" dirty="0">
                <a:solidFill>
                  <a:srgbClr val="151C2B"/>
                </a:solidFill>
                <a:effectLst/>
                <a:latin typeface="Source Sans Pro" panose="020B0503030403020204" pitchFamily="34" charset="0"/>
              </a:rPr>
              <a:t>Evasion</a:t>
            </a:r>
          </a:p>
          <a:p>
            <a:pPr marL="457200" lvl="1" indent="0">
              <a:buNone/>
            </a:pPr>
            <a:r>
              <a:rPr lang="en-US" sz="1500" b="0" i="0" dirty="0">
                <a:solidFill>
                  <a:srgbClr val="151C2B"/>
                </a:solidFill>
                <a:effectLst/>
                <a:latin typeface="Source Sans Pro" panose="020B0503030403020204" pitchFamily="34" charset="0"/>
                <a:sym typeface="Wingdings" panose="05000000000000000000" pitchFamily="2" charset="2"/>
              </a:rPr>
              <a:t></a:t>
            </a:r>
            <a:r>
              <a:rPr lang="en-US" sz="1500" b="0" i="0" dirty="0">
                <a:solidFill>
                  <a:srgbClr val="151C2B"/>
                </a:solidFill>
                <a:effectLst/>
                <a:latin typeface="Source Sans Pro" panose="020B0503030403020204" pitchFamily="34" charset="0"/>
              </a:rPr>
              <a:t>“evasion” modules will try to evade antivirus software.</a:t>
            </a:r>
          </a:p>
          <a:p>
            <a:pPr algn="l"/>
            <a:r>
              <a:rPr lang="en-US" sz="2000" b="1" i="0" dirty="0">
                <a:solidFill>
                  <a:srgbClr val="151C2B"/>
                </a:solidFill>
                <a:effectLst/>
                <a:latin typeface="Source Sans Pro" panose="020B0503030403020204" pitchFamily="34" charset="0"/>
              </a:rPr>
              <a:t>Exploits</a:t>
            </a:r>
          </a:p>
          <a:p>
            <a:pPr algn="l"/>
            <a:r>
              <a:rPr lang="en-US" sz="2000" b="1" i="0" dirty="0">
                <a:solidFill>
                  <a:srgbClr val="151C2B"/>
                </a:solidFill>
                <a:effectLst/>
                <a:latin typeface="Source Sans Pro" panose="020B0503030403020204" pitchFamily="34" charset="0"/>
              </a:rPr>
              <a:t>NOPs</a:t>
            </a:r>
          </a:p>
          <a:p>
            <a:pPr marL="457200" lvl="1" indent="0">
              <a:buNone/>
            </a:pPr>
            <a:r>
              <a:rPr lang="en-US" sz="1500" b="0" i="0" dirty="0">
                <a:solidFill>
                  <a:srgbClr val="151C2B"/>
                </a:solidFill>
                <a:effectLst/>
                <a:latin typeface="Source Sans Pro" panose="020B0503030403020204" pitchFamily="34" charset="0"/>
                <a:sym typeface="Wingdings" panose="05000000000000000000" pitchFamily="2" charset="2"/>
              </a:rPr>
              <a:t></a:t>
            </a:r>
            <a:r>
              <a:rPr lang="en-US" sz="1500" b="0" i="0" dirty="0">
                <a:solidFill>
                  <a:srgbClr val="151C2B"/>
                </a:solidFill>
                <a:effectLst/>
                <a:latin typeface="Source Sans Pro" panose="020B0503030403020204" pitchFamily="34" charset="0"/>
              </a:rPr>
              <a:t>(No </a:t>
            </a:r>
            <a:r>
              <a:rPr lang="en-US" sz="1500" b="0" i="0" dirty="0" err="1">
                <a:solidFill>
                  <a:srgbClr val="151C2B"/>
                </a:solidFill>
                <a:effectLst/>
                <a:latin typeface="Source Sans Pro" panose="020B0503030403020204" pitchFamily="34" charset="0"/>
              </a:rPr>
              <a:t>OPeration</a:t>
            </a:r>
            <a:r>
              <a:rPr lang="en-US" sz="1500" b="0" i="0" dirty="0">
                <a:solidFill>
                  <a:srgbClr val="151C2B"/>
                </a:solidFill>
                <a:effectLst/>
                <a:latin typeface="Source Sans Pro" panose="020B0503030403020204" pitchFamily="34" charset="0"/>
              </a:rPr>
              <a:t>) do nothing, literally. CPU will do nothing for one cycle. </a:t>
            </a:r>
          </a:p>
          <a:p>
            <a:pPr marL="457200" lvl="1" indent="0">
              <a:buNone/>
            </a:pPr>
            <a:r>
              <a:rPr lang="en-US" sz="1500" dirty="0">
                <a:solidFill>
                  <a:srgbClr val="151C2B"/>
                </a:solidFill>
                <a:latin typeface="Source Sans Pro" panose="020B0503030403020204" pitchFamily="34" charset="0"/>
              </a:rPr>
              <a:t>	</a:t>
            </a:r>
            <a:r>
              <a:rPr lang="en-US" sz="1500" b="0" i="0" dirty="0">
                <a:solidFill>
                  <a:srgbClr val="151C2B"/>
                </a:solidFill>
                <a:effectLst/>
                <a:latin typeface="Source Sans Pro" panose="020B0503030403020204" pitchFamily="34" charset="0"/>
              </a:rPr>
              <a:t>They are often used as a buffer to achieve consistent payload sizes.</a:t>
            </a:r>
          </a:p>
          <a:p>
            <a:pPr algn="l"/>
            <a:r>
              <a:rPr lang="en-US" sz="2000" b="1" i="0" dirty="0">
                <a:solidFill>
                  <a:srgbClr val="151C2B"/>
                </a:solidFill>
                <a:effectLst/>
                <a:latin typeface="Source Sans Pro" panose="020B0503030403020204" pitchFamily="34" charset="0"/>
              </a:rPr>
              <a:t>Payloads</a:t>
            </a:r>
          </a:p>
          <a:p>
            <a:pPr lvl="1">
              <a:buFont typeface="Wingdings" panose="05000000000000000000" pitchFamily="2" charset="2"/>
              <a:buChar char="à"/>
            </a:pPr>
            <a:r>
              <a:rPr lang="en-US" sz="1500" b="0" i="0" dirty="0">
                <a:solidFill>
                  <a:srgbClr val="151C2B"/>
                </a:solidFill>
                <a:effectLst/>
                <a:latin typeface="Source Sans Pro" panose="020B0503030403020204" pitchFamily="34" charset="0"/>
              </a:rPr>
              <a:t>Payloads are codes that will run on the target system.</a:t>
            </a:r>
          </a:p>
          <a:p>
            <a:pPr lvl="1">
              <a:buFont typeface="Wingdings" panose="05000000000000000000" pitchFamily="2" charset="2"/>
              <a:buChar char="à"/>
            </a:pPr>
            <a:r>
              <a:rPr lang="en-US" sz="1500" b="0" i="0" dirty="0">
                <a:solidFill>
                  <a:srgbClr val="151C2B"/>
                </a:solidFill>
                <a:effectLst/>
                <a:latin typeface="Source Sans Pro" panose="020B0503030403020204" pitchFamily="34" charset="0"/>
              </a:rPr>
              <a:t>Exploits will leverage a vulnerability on the target system, but to achieve the desired result, we will need a payload.</a:t>
            </a:r>
            <a:endParaRPr lang="en-US" sz="1500" dirty="0">
              <a:solidFill>
                <a:srgbClr val="151C2B"/>
              </a:solidFill>
              <a:latin typeface="Source Sans Pro" panose="020B0503030403020204" pitchFamily="34" charset="0"/>
            </a:endParaRPr>
          </a:p>
          <a:p>
            <a:pPr lvl="2">
              <a:buFont typeface="Wingdings" panose="05000000000000000000" pitchFamily="2" charset="2"/>
              <a:buChar char="à"/>
            </a:pPr>
            <a:r>
              <a:rPr lang="en-US" sz="1500" b="0" i="0" dirty="0" err="1">
                <a:solidFill>
                  <a:srgbClr val="151C2B"/>
                </a:solidFill>
                <a:effectLst/>
                <a:latin typeface="Source Sans Pro" panose="020B0503030403020204" pitchFamily="34" charset="0"/>
              </a:rPr>
              <a:t>ike</a:t>
            </a:r>
            <a:r>
              <a:rPr lang="en-US" sz="1500" b="0" i="0" dirty="0">
                <a:solidFill>
                  <a:srgbClr val="151C2B"/>
                </a:solidFill>
                <a:effectLst/>
                <a:latin typeface="Source Sans Pro" panose="020B0503030403020204" pitchFamily="34" charset="0"/>
              </a:rPr>
              <a:t> getting a shell, loading a malware or backdoor</a:t>
            </a:r>
            <a:endParaRPr lang="en-US" sz="2000" b="1" i="0" dirty="0">
              <a:solidFill>
                <a:srgbClr val="151C2B"/>
              </a:solidFill>
              <a:effectLst/>
              <a:latin typeface="Source Sans Pro" panose="020B0503030403020204" pitchFamily="34" charset="0"/>
            </a:endParaRPr>
          </a:p>
          <a:p>
            <a:pPr algn="l"/>
            <a:r>
              <a:rPr lang="en-US" sz="2400" b="1" i="0" dirty="0">
                <a:solidFill>
                  <a:srgbClr val="0E101A"/>
                </a:solidFill>
                <a:effectLst/>
                <a:latin typeface="Source Sans Pro" panose="020B0503030403020204" pitchFamily="34" charset="0"/>
              </a:rPr>
              <a:t>Post</a:t>
            </a:r>
          </a:p>
          <a:p>
            <a:pPr marL="457200" lvl="1" indent="0">
              <a:buNone/>
            </a:pPr>
            <a:r>
              <a:rPr lang="en-US" sz="1500" b="0" i="0" dirty="0">
                <a:solidFill>
                  <a:srgbClr val="0E101A"/>
                </a:solidFill>
                <a:effectLst/>
                <a:latin typeface="Source Sans Pro" panose="020B0503030403020204" pitchFamily="34" charset="0"/>
                <a:sym typeface="Wingdings" panose="05000000000000000000" pitchFamily="2" charset="2"/>
              </a:rPr>
              <a:t></a:t>
            </a:r>
            <a:r>
              <a:rPr lang="en-US" sz="1500" b="0" i="0" dirty="0">
                <a:solidFill>
                  <a:srgbClr val="0E101A"/>
                </a:solidFill>
                <a:effectLst/>
                <a:latin typeface="Source Sans Pro" panose="020B0503030403020204" pitchFamily="34" charset="0"/>
              </a:rPr>
              <a:t>Post modules will be useful on the final stage of the penetration testing process listed above, post-exploitation.</a:t>
            </a:r>
          </a:p>
          <a:p>
            <a:pPr marL="457200" lvl="1" indent="0">
              <a:buNone/>
            </a:pPr>
            <a:r>
              <a:rPr lang="en-US" sz="1400" dirty="0">
                <a:solidFill>
                  <a:srgbClr val="0E101A"/>
                </a:solidFill>
                <a:latin typeface="Source Sans Pro" panose="020B0503030403020204" pitchFamily="34" charset="0"/>
                <a:sym typeface="Wingdings" panose="05000000000000000000" pitchFamily="2" charset="2"/>
              </a:rPr>
              <a:t> </a:t>
            </a:r>
            <a:r>
              <a:rPr lang="en-US" sz="1400" b="0" i="0" dirty="0">
                <a:solidFill>
                  <a:srgbClr val="151C2B"/>
                </a:solidFill>
                <a:effectLst/>
                <a:latin typeface="Source Sans Pro" panose="020B0503030403020204" pitchFamily="34" charset="0"/>
              </a:rPr>
              <a:t> may only need us to set a SESSION ID. A session is an existing connection to the target system</a:t>
            </a:r>
            <a:endParaRPr lang="en-US" sz="1400" b="0" i="0" dirty="0">
              <a:solidFill>
                <a:srgbClr val="0E101A"/>
              </a:solidFill>
              <a:effectLst/>
              <a:latin typeface="Source Sans Pro" panose="020B0503030403020204" pitchFamily="34" charset="0"/>
            </a:endParaRPr>
          </a:p>
          <a:p>
            <a:pPr marL="457200" lvl="1" indent="0">
              <a:buNone/>
            </a:pPr>
            <a:endParaRPr lang="en-US" sz="1400" dirty="0">
              <a:solidFill>
                <a:srgbClr val="0E101A"/>
              </a:solidFill>
              <a:latin typeface="Source Sans Pro" panose="020B0503030403020204" pitchFamily="34" charset="0"/>
            </a:endParaRPr>
          </a:p>
          <a:p>
            <a:pPr marL="0" indent="0" algn="l">
              <a:buNone/>
            </a:pPr>
            <a:r>
              <a:rPr lang="en-US" sz="1900" b="0" i="0" dirty="0">
                <a:solidFill>
                  <a:srgbClr val="00B050"/>
                </a:solidFill>
                <a:effectLst/>
                <a:latin typeface="Source Sans Pro" panose="020B0503030403020204" pitchFamily="34" charset="0"/>
              </a:rPr>
              <a:t>to familiarize yourself further with these modules, you can find them under the modules folder of your Metasploit installation. under /opt/</a:t>
            </a:r>
            <a:r>
              <a:rPr lang="en-US" sz="1900" b="0" i="0" dirty="0" err="1">
                <a:solidFill>
                  <a:srgbClr val="00B050"/>
                </a:solidFill>
                <a:effectLst/>
                <a:latin typeface="Source Sans Pro" panose="020B0503030403020204" pitchFamily="34" charset="0"/>
              </a:rPr>
              <a:t>metasploit</a:t>
            </a:r>
            <a:r>
              <a:rPr lang="en-US" sz="1900" b="0" i="0" dirty="0">
                <a:solidFill>
                  <a:srgbClr val="00B050"/>
                </a:solidFill>
                <a:effectLst/>
                <a:latin typeface="Source Sans Pro" panose="020B0503030403020204" pitchFamily="34" charset="0"/>
              </a:rPr>
              <a:t>-framework/embedded/framework/modules</a:t>
            </a:r>
            <a:endParaRPr lang="en-US" sz="1500" b="0" i="0" dirty="0">
              <a:solidFill>
                <a:srgbClr val="00B050"/>
              </a:solidFill>
              <a:effectLst/>
              <a:latin typeface="Source Sans Pro" panose="020B0503030403020204" pitchFamily="34" charset="0"/>
            </a:endParaRPr>
          </a:p>
          <a:p>
            <a:pPr marL="457200" lvl="1" indent="0">
              <a:buNone/>
            </a:pPr>
            <a:endParaRPr lang="en-US" sz="1500" dirty="0">
              <a:solidFill>
                <a:srgbClr val="151C2B"/>
              </a:solidFill>
              <a:latin typeface="Source Sans Pro" panose="020B0503030403020204" pitchFamily="34" charset="0"/>
            </a:endParaRPr>
          </a:p>
          <a:p>
            <a:pPr marL="457200" lvl="1" indent="0">
              <a:buNone/>
            </a:pPr>
            <a:endParaRPr lang="en-US" sz="1500" b="0" i="0" dirty="0">
              <a:solidFill>
                <a:srgbClr val="151C2B"/>
              </a:solidFill>
              <a:effectLst/>
              <a:latin typeface="Source Sans Pro" panose="020B0503030403020204" pitchFamily="34" charset="0"/>
            </a:endParaRPr>
          </a:p>
          <a:p>
            <a:pPr marL="457200" lvl="1" indent="0">
              <a:buNone/>
            </a:pPr>
            <a:endParaRPr lang="en-US" sz="1500" dirty="0">
              <a:solidFill>
                <a:srgbClr val="151C2B"/>
              </a:solidFill>
              <a:latin typeface="Source Sans Pro" panose="020B0503030403020204" pitchFamily="34" charset="0"/>
            </a:endParaRPr>
          </a:p>
        </p:txBody>
      </p:sp>
    </p:spTree>
    <p:extLst>
      <p:ext uri="{BB962C8B-B14F-4D97-AF65-F5344CB8AC3E}">
        <p14:creationId xmlns:p14="http://schemas.microsoft.com/office/powerpoint/2010/main" val="2422479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94566-FAB6-5495-51F2-631856265783}"/>
              </a:ext>
            </a:extLst>
          </p:cNvPr>
          <p:cNvSpPr>
            <a:spLocks noGrp="1"/>
          </p:cNvSpPr>
          <p:nvPr>
            <p:ph type="title"/>
          </p:nvPr>
        </p:nvSpPr>
        <p:spPr>
          <a:xfrm>
            <a:off x="838200" y="157317"/>
            <a:ext cx="10515600" cy="806244"/>
          </a:xfrm>
        </p:spPr>
        <p:txBody>
          <a:bodyPr>
            <a:normAutofit/>
          </a:bodyPr>
          <a:lstStyle/>
          <a:p>
            <a:r>
              <a:rPr lang="en-US"/>
              <a:t>payloads Categorizes:</a:t>
            </a:r>
            <a:endParaRPr lang="en-US" dirty="0"/>
          </a:p>
        </p:txBody>
      </p:sp>
      <p:sp>
        <p:nvSpPr>
          <p:cNvPr id="3" name="Content Placeholder 2">
            <a:extLst>
              <a:ext uri="{FF2B5EF4-FFF2-40B4-BE49-F238E27FC236}">
                <a16:creationId xmlns:a16="http://schemas.microsoft.com/office/drawing/2014/main" id="{343C5BB3-E148-451A-52DC-4A33D4C2E145}"/>
              </a:ext>
            </a:extLst>
          </p:cNvPr>
          <p:cNvSpPr>
            <a:spLocks noGrp="1"/>
          </p:cNvSpPr>
          <p:nvPr>
            <p:ph idx="1"/>
          </p:nvPr>
        </p:nvSpPr>
        <p:spPr>
          <a:xfrm>
            <a:off x="570272" y="1219200"/>
            <a:ext cx="11307096" cy="5397909"/>
          </a:xfrm>
        </p:spPr>
        <p:txBody>
          <a:bodyPr>
            <a:normAutofit/>
          </a:bodyPr>
          <a:lstStyle/>
          <a:p>
            <a:pPr>
              <a:buFont typeface="Arial" panose="020B0604020202020204" pitchFamily="34" charset="0"/>
              <a:buChar char="•"/>
            </a:pPr>
            <a:r>
              <a:rPr lang="en-US" sz="2000" b="1" dirty="0"/>
              <a:t>Adapters</a:t>
            </a:r>
            <a:r>
              <a:rPr lang="en-US" sz="2000" dirty="0"/>
              <a:t>: Used to wrap single payloads into different formats. For example, a payload can be converted into a PowerShell command to help it run more easily on Windows systems.</a:t>
            </a:r>
          </a:p>
          <a:p>
            <a:pPr lvl="1"/>
            <a:r>
              <a:rPr lang="en-US" sz="2000" dirty="0"/>
              <a:t>EX: Let’s say you want to deliver a single payload to a Windows system, but direct execution might be restricted or detected. By wrapping the payload with a PowerShell adapter, you turn the payload into a PowerShell command. This allows the payload to execute via PowerShell, which is commonly trusted and can help bypass certain defenses.</a:t>
            </a:r>
          </a:p>
          <a:p>
            <a:pPr>
              <a:buFont typeface="Arial" panose="020B0604020202020204" pitchFamily="34" charset="0"/>
              <a:buChar char="•"/>
            </a:pPr>
            <a:r>
              <a:rPr lang="en-US" sz="2000" b="1" dirty="0"/>
              <a:t>Singles</a:t>
            </a:r>
            <a:r>
              <a:rPr lang="en-US" sz="2000" dirty="0"/>
              <a:t>: Self-contained payloads that perform a single action without requiring any additional components. Examples include adding a user or opening Notepad.</a:t>
            </a:r>
          </a:p>
          <a:p>
            <a:pPr>
              <a:buFont typeface="Arial" panose="020B0604020202020204" pitchFamily="34" charset="0"/>
              <a:buChar char="•"/>
            </a:pPr>
            <a:r>
              <a:rPr lang="en-US" sz="2000" b="1" dirty="0"/>
              <a:t>Stagers</a:t>
            </a:r>
            <a:r>
              <a:rPr lang="en-US" sz="2000" dirty="0"/>
              <a:t>: Responsible for creating a connection between Metasploit and the target. Stagers send a small initial payload, which sets up the connection to download the full payload in parts.</a:t>
            </a:r>
          </a:p>
          <a:p>
            <a:pPr>
              <a:buFont typeface="Arial" panose="020B0604020202020204" pitchFamily="34" charset="0"/>
              <a:buChar char="•"/>
            </a:pPr>
            <a:r>
              <a:rPr lang="en-US" sz="2000" b="1" dirty="0"/>
              <a:t>Stages</a:t>
            </a:r>
            <a:r>
              <a:rPr lang="en-US" sz="2000" dirty="0"/>
              <a:t>: The larger components downloaded by the stager. These allow more extensive payloads, such as those needed for complex actions or tools.</a:t>
            </a:r>
          </a:p>
        </p:txBody>
      </p:sp>
    </p:spTree>
    <p:extLst>
      <p:ext uri="{BB962C8B-B14F-4D97-AF65-F5344CB8AC3E}">
        <p14:creationId xmlns:p14="http://schemas.microsoft.com/office/powerpoint/2010/main" val="124355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9EFD7-DAE2-585E-2FB8-5F2B1F9A0E28}"/>
              </a:ext>
            </a:extLst>
          </p:cNvPr>
          <p:cNvSpPr>
            <a:spLocks noGrp="1"/>
          </p:cNvSpPr>
          <p:nvPr>
            <p:ph type="title"/>
          </p:nvPr>
        </p:nvSpPr>
        <p:spPr>
          <a:xfrm>
            <a:off x="2694038" y="365125"/>
            <a:ext cx="8659761" cy="1325563"/>
          </a:xfrm>
        </p:spPr>
        <p:txBody>
          <a:bodyPr/>
          <a:lstStyle/>
          <a:p>
            <a:r>
              <a:rPr lang="en-US" sz="4400" dirty="0"/>
              <a:t>Single vs. Staged Payloads</a:t>
            </a:r>
            <a:endParaRPr lang="en-US" dirty="0"/>
          </a:p>
        </p:txBody>
      </p:sp>
      <p:sp>
        <p:nvSpPr>
          <p:cNvPr id="3" name="Content Placeholder 2">
            <a:extLst>
              <a:ext uri="{FF2B5EF4-FFF2-40B4-BE49-F238E27FC236}">
                <a16:creationId xmlns:a16="http://schemas.microsoft.com/office/drawing/2014/main" id="{87F60508-8408-E0A6-5CBA-5C4EEA77B560}"/>
              </a:ext>
            </a:extLst>
          </p:cNvPr>
          <p:cNvSpPr>
            <a:spLocks noGrp="1"/>
          </p:cNvSpPr>
          <p:nvPr>
            <p:ph idx="1"/>
          </p:nvPr>
        </p:nvSpPr>
        <p:spPr/>
        <p:txBody>
          <a:bodyPr/>
          <a:lstStyle/>
          <a:p>
            <a:pPr lvl="1"/>
            <a:r>
              <a:rPr lang="en-US" sz="2000" b="1" dirty="0"/>
              <a:t>Single (Inline) Payloads</a:t>
            </a:r>
            <a:r>
              <a:rPr lang="en-US" sz="2000" dirty="0"/>
              <a:t>: Self-contained and execute immediately, represented in Metasploit with an underscore (_) in the name (e.g., generic/</a:t>
            </a:r>
            <a:r>
              <a:rPr lang="en-US" sz="2000" dirty="0" err="1"/>
              <a:t>shell_reverse_tcp</a:t>
            </a:r>
            <a:r>
              <a:rPr lang="en-US" sz="2000" dirty="0"/>
              <a:t>).</a:t>
            </a:r>
          </a:p>
          <a:p>
            <a:pPr lvl="1"/>
            <a:endParaRPr lang="en-US" sz="2000" b="1" dirty="0"/>
          </a:p>
          <a:p>
            <a:pPr lvl="1"/>
            <a:r>
              <a:rPr lang="en-US" sz="2000" b="1" dirty="0"/>
              <a:t>Staged Payloads</a:t>
            </a:r>
            <a:r>
              <a:rPr lang="en-US" sz="2000" dirty="0"/>
              <a:t>: Split into a stager and a stage; the stager establishes the connection, and the larger stage payload is downloaded afterward. In Metasploit, these are identified with a forward slash (/) between elements (e.g., windows/x64/shell/</a:t>
            </a:r>
            <a:r>
              <a:rPr lang="en-US" sz="2000" dirty="0" err="1"/>
              <a:t>reverse_tcp</a:t>
            </a:r>
            <a:r>
              <a:rPr lang="en-US" sz="2000" dirty="0"/>
              <a:t>).</a:t>
            </a:r>
          </a:p>
          <a:p>
            <a:pPr lvl="1"/>
            <a:endParaRPr lang="en-US" sz="2000" dirty="0"/>
          </a:p>
          <a:p>
            <a:pPr lvl="1"/>
            <a:r>
              <a:rPr lang="en-US" sz="2000" b="1" dirty="0"/>
              <a:t>Ex</a:t>
            </a:r>
            <a:r>
              <a:rPr lang="en-US" sz="2000" dirty="0"/>
              <a:t>:</a:t>
            </a:r>
          </a:p>
          <a:p>
            <a:pPr lvl="2"/>
            <a:r>
              <a:rPr lang="en-US" b="0" i="0" dirty="0">
                <a:solidFill>
                  <a:srgbClr val="0E101A"/>
                </a:solidFill>
                <a:effectLst/>
                <a:latin typeface="Source Sans Pro" panose="020B0503030403020204" pitchFamily="34" charset="0"/>
              </a:rPr>
              <a:t>Single(inline) </a:t>
            </a:r>
            <a:r>
              <a:rPr lang="en-US" b="0" i="0" dirty="0">
                <a:solidFill>
                  <a:srgbClr val="0E101A"/>
                </a:solidFill>
                <a:effectLst/>
                <a:latin typeface="Source Sans Pro" panose="020B0503030403020204" pitchFamily="34" charset="0"/>
                <a:sym typeface="Wingdings" panose="05000000000000000000" pitchFamily="2" charset="2"/>
              </a:rPr>
              <a:t> </a:t>
            </a:r>
            <a:r>
              <a:rPr lang="en-US" b="0" i="0" dirty="0">
                <a:solidFill>
                  <a:srgbClr val="0E101A"/>
                </a:solidFill>
                <a:effectLst/>
                <a:latin typeface="Source Sans Pro" panose="020B0503030403020204" pitchFamily="34" charset="0"/>
              </a:rPr>
              <a:t>generic/</a:t>
            </a:r>
            <a:r>
              <a:rPr lang="en-US" b="0" i="0" dirty="0" err="1">
                <a:solidFill>
                  <a:srgbClr val="0E101A"/>
                </a:solidFill>
                <a:effectLst/>
                <a:latin typeface="Source Sans Pro" panose="020B0503030403020204" pitchFamily="34" charset="0"/>
              </a:rPr>
              <a:t>shell_reverse_tcp</a:t>
            </a:r>
            <a:endParaRPr lang="en-US" b="0" i="0" dirty="0">
              <a:solidFill>
                <a:srgbClr val="0E101A"/>
              </a:solidFill>
              <a:effectLst/>
              <a:latin typeface="Source Sans Pro" panose="020B0503030403020204" pitchFamily="34" charset="0"/>
            </a:endParaRPr>
          </a:p>
          <a:p>
            <a:pPr lvl="2"/>
            <a:r>
              <a:rPr lang="en-US" b="0" i="0" dirty="0">
                <a:solidFill>
                  <a:srgbClr val="0E101A"/>
                </a:solidFill>
                <a:effectLst/>
                <a:latin typeface="Source Sans Pro" panose="020B0503030403020204" pitchFamily="34" charset="0"/>
              </a:rPr>
              <a:t>Staged              </a:t>
            </a:r>
            <a:r>
              <a:rPr lang="en-US" b="0" i="0" dirty="0">
                <a:solidFill>
                  <a:srgbClr val="0E101A"/>
                </a:solidFill>
                <a:effectLst/>
                <a:latin typeface="Source Sans Pro" panose="020B0503030403020204" pitchFamily="34" charset="0"/>
                <a:sym typeface="Wingdings" panose="05000000000000000000" pitchFamily="2" charset="2"/>
              </a:rPr>
              <a:t> </a:t>
            </a:r>
            <a:r>
              <a:rPr lang="en-US" b="0" i="0" dirty="0">
                <a:solidFill>
                  <a:srgbClr val="0E101A"/>
                </a:solidFill>
                <a:effectLst/>
                <a:latin typeface="Source Sans Pro" panose="020B0503030403020204" pitchFamily="34" charset="0"/>
              </a:rPr>
              <a:t>windows/x64/shell/</a:t>
            </a:r>
            <a:r>
              <a:rPr lang="en-US" b="0" i="0" dirty="0" err="1">
                <a:solidFill>
                  <a:srgbClr val="0E101A"/>
                </a:solidFill>
                <a:effectLst/>
                <a:latin typeface="Source Sans Pro" panose="020B0503030403020204" pitchFamily="34" charset="0"/>
              </a:rPr>
              <a:t>reverse_tcp</a:t>
            </a:r>
            <a:endParaRPr lang="en-US" b="0" i="0" dirty="0">
              <a:solidFill>
                <a:srgbClr val="0E101A"/>
              </a:solidFill>
              <a:effectLst/>
              <a:latin typeface="Source Sans Pro" panose="020B0503030403020204" pitchFamily="34" charset="0"/>
            </a:endParaRPr>
          </a:p>
          <a:p>
            <a:endParaRPr lang="en-US" dirty="0"/>
          </a:p>
        </p:txBody>
      </p:sp>
    </p:spTree>
    <p:extLst>
      <p:ext uri="{BB962C8B-B14F-4D97-AF65-F5344CB8AC3E}">
        <p14:creationId xmlns:p14="http://schemas.microsoft.com/office/powerpoint/2010/main" val="28039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FC72-009C-68F8-1F7C-F7B8A507BBE6}"/>
              </a:ext>
            </a:extLst>
          </p:cNvPr>
          <p:cNvSpPr>
            <a:spLocks noGrp="1"/>
          </p:cNvSpPr>
          <p:nvPr>
            <p:ph type="title"/>
          </p:nvPr>
        </p:nvSpPr>
        <p:spPr>
          <a:xfrm>
            <a:off x="838200" y="365125"/>
            <a:ext cx="10515600" cy="844243"/>
          </a:xfrm>
        </p:spPr>
        <p:txBody>
          <a:bodyPr>
            <a:normAutofit/>
          </a:bodyPr>
          <a:lstStyle/>
          <a:p>
            <a:r>
              <a:rPr lang="en-US" b="1" i="0" dirty="0">
                <a:solidFill>
                  <a:srgbClr val="0E101A"/>
                </a:solidFill>
                <a:effectLst/>
                <a:latin typeface="Source Sans Pro" panose="020B0503030403020204" pitchFamily="34" charset="0"/>
              </a:rPr>
              <a:t>Sessions</a:t>
            </a:r>
            <a:endParaRPr lang="en-US" dirty="0"/>
          </a:p>
        </p:txBody>
      </p:sp>
      <p:sp>
        <p:nvSpPr>
          <p:cNvPr id="3" name="Content Placeholder 2">
            <a:extLst>
              <a:ext uri="{FF2B5EF4-FFF2-40B4-BE49-F238E27FC236}">
                <a16:creationId xmlns:a16="http://schemas.microsoft.com/office/drawing/2014/main" id="{31C228B7-1836-C467-A3E8-3A1928F8D451}"/>
              </a:ext>
            </a:extLst>
          </p:cNvPr>
          <p:cNvSpPr>
            <a:spLocks noGrp="1"/>
          </p:cNvSpPr>
          <p:nvPr>
            <p:ph idx="1"/>
          </p:nvPr>
        </p:nvSpPr>
        <p:spPr>
          <a:xfrm>
            <a:off x="838200" y="1209368"/>
            <a:ext cx="10515600" cy="1927122"/>
          </a:xfrm>
        </p:spPr>
        <p:txBody>
          <a:bodyPr/>
          <a:lstStyle/>
          <a:p>
            <a:r>
              <a:rPr lang="en-US" b="0" i="0" dirty="0">
                <a:solidFill>
                  <a:srgbClr val="0E101A"/>
                </a:solidFill>
                <a:effectLst/>
                <a:latin typeface="Source Sans Pro" panose="020B0503030403020204" pitchFamily="34" charset="0"/>
              </a:rPr>
              <a:t>Once a vulnerability has been successfully exploited, a session will be created. This is the communication channel established between the target system and Metasploit.</a:t>
            </a:r>
          </a:p>
          <a:p>
            <a:r>
              <a:rPr lang="en-US" dirty="0">
                <a:solidFill>
                  <a:srgbClr val="0E101A"/>
                </a:solidFill>
                <a:latin typeface="Source Sans Pro" panose="020B0503030403020204" pitchFamily="34" charset="0"/>
              </a:rPr>
              <a:t>background </a:t>
            </a:r>
            <a:r>
              <a:rPr lang="en-US" b="0" i="0" dirty="0">
                <a:solidFill>
                  <a:srgbClr val="0E101A"/>
                </a:solidFill>
                <a:effectLst/>
                <a:latin typeface="Source Sans Pro" panose="020B0503030403020204" pitchFamily="34" charset="0"/>
              </a:rPr>
              <a:t>command to background the session</a:t>
            </a:r>
          </a:p>
          <a:p>
            <a:endParaRPr lang="en-US" dirty="0"/>
          </a:p>
        </p:txBody>
      </p:sp>
      <p:sp>
        <p:nvSpPr>
          <p:cNvPr id="7" name="Title 1">
            <a:extLst>
              <a:ext uri="{FF2B5EF4-FFF2-40B4-BE49-F238E27FC236}">
                <a16:creationId xmlns:a16="http://schemas.microsoft.com/office/drawing/2014/main" id="{7F610597-5133-C2E1-231D-CB6852B2E655}"/>
              </a:ext>
            </a:extLst>
          </p:cNvPr>
          <p:cNvSpPr txBox="1">
            <a:spLocks/>
          </p:cNvSpPr>
          <p:nvPr/>
        </p:nvSpPr>
        <p:spPr>
          <a:xfrm>
            <a:off x="838200" y="3299389"/>
            <a:ext cx="10515600" cy="84424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0E101A"/>
                </a:solidFill>
                <a:latin typeface="Source Sans Pro" panose="020B0503030403020204" pitchFamily="34" charset="0"/>
              </a:rPr>
              <a:t>Meterpreter</a:t>
            </a:r>
            <a:endParaRPr lang="en-US" dirty="0"/>
          </a:p>
        </p:txBody>
      </p:sp>
      <p:sp>
        <p:nvSpPr>
          <p:cNvPr id="8" name="TextBox 7">
            <a:extLst>
              <a:ext uri="{FF2B5EF4-FFF2-40B4-BE49-F238E27FC236}">
                <a16:creationId xmlns:a16="http://schemas.microsoft.com/office/drawing/2014/main" id="{CEFF7B6E-DA2F-C328-B024-4B03FCFC90E0}"/>
              </a:ext>
            </a:extLst>
          </p:cNvPr>
          <p:cNvSpPr txBox="1"/>
          <p:nvPr/>
        </p:nvSpPr>
        <p:spPr>
          <a:xfrm>
            <a:off x="924232" y="4143633"/>
            <a:ext cx="10609007" cy="2092881"/>
          </a:xfrm>
          <a:prstGeom prst="rect">
            <a:avLst/>
          </a:prstGeom>
          <a:noFill/>
        </p:spPr>
        <p:txBody>
          <a:bodyPr wrap="square" rtlCol="0">
            <a:spAutoFit/>
          </a:bodyPr>
          <a:lstStyle/>
          <a:p>
            <a:r>
              <a:rPr lang="en-US" sz="2800" b="0" i="0" dirty="0">
                <a:effectLst/>
                <a:latin typeface="Source Sans Pro" panose="020B0503030403020204" pitchFamily="34" charset="0"/>
              </a:rPr>
              <a:t>Meterpreter is a Metasploit attack payload that provides an interactive shell from which an attacker can explore the target machine and execute code. It is typically deployed using in-memory DLL injection to reside entirely in memory.</a:t>
            </a:r>
            <a:endParaRPr lang="en-US" sz="2800" dirty="0"/>
          </a:p>
          <a:p>
            <a:endParaRPr lang="en-US" dirty="0"/>
          </a:p>
        </p:txBody>
      </p:sp>
    </p:spTree>
    <p:extLst>
      <p:ext uri="{BB962C8B-B14F-4D97-AF65-F5344CB8AC3E}">
        <p14:creationId xmlns:p14="http://schemas.microsoft.com/office/powerpoint/2010/main" val="325691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C401C-B95E-99E4-39D3-E35E34F6982F}"/>
              </a:ext>
            </a:extLst>
          </p:cNvPr>
          <p:cNvSpPr>
            <a:spLocks noGrp="1"/>
          </p:cNvSpPr>
          <p:nvPr>
            <p:ph type="title"/>
          </p:nvPr>
        </p:nvSpPr>
        <p:spPr>
          <a:xfrm>
            <a:off x="4080387" y="148815"/>
            <a:ext cx="7143136" cy="608269"/>
          </a:xfrm>
        </p:spPr>
        <p:txBody>
          <a:bodyPr>
            <a:normAutofit fontScale="90000"/>
          </a:bodyPr>
          <a:lstStyle/>
          <a:p>
            <a:r>
              <a:rPr lang="en-US" dirty="0"/>
              <a:t>Working</a:t>
            </a:r>
          </a:p>
        </p:txBody>
      </p:sp>
      <p:sp>
        <p:nvSpPr>
          <p:cNvPr id="3" name="Content Placeholder 2">
            <a:extLst>
              <a:ext uri="{FF2B5EF4-FFF2-40B4-BE49-F238E27FC236}">
                <a16:creationId xmlns:a16="http://schemas.microsoft.com/office/drawing/2014/main" id="{5C141E09-E186-2BC7-BD16-C37507CAD605}"/>
              </a:ext>
            </a:extLst>
          </p:cNvPr>
          <p:cNvSpPr>
            <a:spLocks noGrp="1"/>
          </p:cNvSpPr>
          <p:nvPr>
            <p:ph idx="1"/>
          </p:nvPr>
        </p:nvSpPr>
        <p:spPr>
          <a:xfrm>
            <a:off x="707923" y="1366685"/>
            <a:ext cx="10962967" cy="5126190"/>
          </a:xfrm>
        </p:spPr>
        <p:txBody>
          <a:bodyPr>
            <a:normAutofit fontScale="77500" lnSpcReduction="20000"/>
          </a:bodyPr>
          <a:lstStyle/>
          <a:p>
            <a:r>
              <a:rPr lang="en-US" b="1" dirty="0"/>
              <a:t>Search</a:t>
            </a:r>
          </a:p>
          <a:p>
            <a:r>
              <a:rPr lang="en-US" b="1" dirty="0"/>
              <a:t>Use</a:t>
            </a:r>
          </a:p>
          <a:p>
            <a:r>
              <a:rPr lang="en-US" b="1" dirty="0"/>
              <a:t>Info</a:t>
            </a:r>
          </a:p>
          <a:p>
            <a:r>
              <a:rPr lang="en-US" b="1" dirty="0"/>
              <a:t>Show options</a:t>
            </a:r>
          </a:p>
          <a:p>
            <a:r>
              <a:rPr lang="en-US" b="1" dirty="0"/>
              <a:t>Set, </a:t>
            </a:r>
            <a:r>
              <a:rPr lang="en-US" b="1" i="0" dirty="0">
                <a:effectLst/>
                <a:latin typeface="SFMono-Regular"/>
              </a:rPr>
              <a:t>unset, </a:t>
            </a:r>
            <a:r>
              <a:rPr lang="en-US" b="1" i="0" dirty="0" err="1">
                <a:effectLst/>
                <a:latin typeface="SFMono-Regular"/>
              </a:rPr>
              <a:t>setg</a:t>
            </a:r>
            <a:r>
              <a:rPr lang="en-US" b="1" i="0" dirty="0">
                <a:effectLst/>
                <a:latin typeface="SFMono-Regular"/>
              </a:rPr>
              <a:t>, </a:t>
            </a:r>
            <a:r>
              <a:rPr lang="en-US" b="1" i="0" dirty="0" err="1">
                <a:effectLst/>
                <a:latin typeface="SFMono-Regular"/>
              </a:rPr>
              <a:t>unsetg</a:t>
            </a:r>
            <a:endParaRPr lang="en-US" b="1" dirty="0"/>
          </a:p>
          <a:p>
            <a:pPr lvl="1"/>
            <a:r>
              <a:rPr lang="en-US" dirty="0"/>
              <a:t>Common Parameters:</a:t>
            </a:r>
          </a:p>
          <a:p>
            <a:pPr marL="457200" lvl="1" indent="0">
              <a:buNone/>
            </a:pPr>
            <a:r>
              <a:rPr lang="en-US" dirty="0">
                <a:sym typeface="Wingdings" panose="05000000000000000000" pitchFamily="2" charset="2"/>
              </a:rPr>
              <a:t></a:t>
            </a:r>
            <a:r>
              <a:rPr lang="en-US" b="1" i="0" dirty="0">
                <a:solidFill>
                  <a:srgbClr val="0E101A"/>
                </a:solidFill>
                <a:effectLst/>
                <a:latin typeface="Source Sans Pro" panose="020B0503030403020204" pitchFamily="34" charset="0"/>
              </a:rPr>
              <a:t>RHOSTS</a:t>
            </a:r>
            <a:r>
              <a:rPr lang="en-US" dirty="0">
                <a:solidFill>
                  <a:srgbClr val="0E101A"/>
                </a:solidFill>
                <a:latin typeface="Source Sans Pro" panose="020B0503030403020204" pitchFamily="34" charset="0"/>
              </a:rPr>
              <a:t>,</a:t>
            </a:r>
            <a:r>
              <a:rPr lang="en-US" b="1" i="0" dirty="0">
                <a:solidFill>
                  <a:srgbClr val="0E101A"/>
                </a:solidFill>
                <a:effectLst/>
                <a:latin typeface="Source Sans Pro" panose="020B0503030403020204" pitchFamily="34" charset="0"/>
              </a:rPr>
              <a:t>  RPORT</a:t>
            </a:r>
            <a:r>
              <a:rPr lang="en-US" dirty="0">
                <a:solidFill>
                  <a:srgbClr val="0E101A"/>
                </a:solidFill>
                <a:latin typeface="Source Sans Pro" panose="020B0503030403020204" pitchFamily="34" charset="0"/>
              </a:rPr>
              <a:t>, </a:t>
            </a:r>
            <a:r>
              <a:rPr lang="en-US" b="1" i="0" dirty="0">
                <a:solidFill>
                  <a:srgbClr val="0E101A"/>
                </a:solidFill>
                <a:effectLst/>
                <a:latin typeface="Source Sans Pro" panose="020B0503030403020204" pitchFamily="34" charset="0"/>
              </a:rPr>
              <a:t>PAYLOAD, LHOST, LPORT, SESSION (</a:t>
            </a:r>
            <a:r>
              <a:rPr lang="en-US" b="0" i="0" dirty="0">
                <a:solidFill>
                  <a:srgbClr val="0E101A"/>
                </a:solidFill>
                <a:effectLst/>
                <a:latin typeface="Source Sans Pro" panose="020B0503030403020204" pitchFamily="34" charset="0"/>
              </a:rPr>
              <a:t>Each connection established to the target system using Metasploit will have a session (used with post-exploitation)</a:t>
            </a:r>
            <a:endParaRPr lang="en-US" dirty="0"/>
          </a:p>
          <a:p>
            <a:r>
              <a:rPr lang="en-US" b="1" dirty="0"/>
              <a:t>check</a:t>
            </a:r>
            <a:r>
              <a:rPr lang="en-US" dirty="0"/>
              <a:t> </a:t>
            </a:r>
          </a:p>
          <a:p>
            <a:pPr marL="457200" lvl="1" indent="0">
              <a:buNone/>
            </a:pPr>
            <a:r>
              <a:rPr lang="en-US" dirty="0">
                <a:sym typeface="Wingdings" panose="05000000000000000000" pitchFamily="2" charset="2"/>
              </a:rPr>
              <a:t></a:t>
            </a:r>
            <a:r>
              <a:rPr lang="en-US" dirty="0"/>
              <a:t>( in some modules) check if the target system is vulnerable without exploiting it.</a:t>
            </a:r>
          </a:p>
          <a:p>
            <a:r>
              <a:rPr lang="en-US" b="1" dirty="0"/>
              <a:t>Run</a:t>
            </a:r>
          </a:p>
          <a:p>
            <a:r>
              <a:rPr lang="en-US" b="1" i="0" dirty="0">
                <a:solidFill>
                  <a:srgbClr val="002060"/>
                </a:solidFill>
                <a:effectLst/>
                <a:latin typeface="SFMono-Regular"/>
              </a:rPr>
              <a:t>sessions , sessions –I </a:t>
            </a:r>
            <a:r>
              <a:rPr lang="en-US" b="1" i="0" dirty="0" err="1">
                <a:solidFill>
                  <a:srgbClr val="002060"/>
                </a:solidFill>
                <a:effectLst/>
                <a:latin typeface="SFMono-Regular"/>
              </a:rPr>
              <a:t>session_</a:t>
            </a:r>
            <a:r>
              <a:rPr lang="en-US" b="1" dirty="0" err="1">
                <a:solidFill>
                  <a:srgbClr val="002060"/>
                </a:solidFill>
                <a:latin typeface="SFMono-Regular"/>
              </a:rPr>
              <a:t>num</a:t>
            </a:r>
            <a:endParaRPr lang="en-US" b="1" dirty="0"/>
          </a:p>
          <a:p>
            <a:r>
              <a:rPr lang="en-US" b="1" dirty="0">
                <a:solidFill>
                  <a:srgbClr val="0E101A"/>
                </a:solidFill>
                <a:latin typeface="Source Sans Pro" panose="020B0503030403020204" pitchFamily="34" charset="0"/>
              </a:rPr>
              <a:t>Background, </a:t>
            </a:r>
            <a:r>
              <a:rPr lang="en-US" b="1" i="0" dirty="0">
                <a:solidFill>
                  <a:srgbClr val="002060"/>
                </a:solidFill>
                <a:effectLst/>
                <a:latin typeface="SFMono-Regular"/>
              </a:rPr>
              <a:t>CTRL+Z, </a:t>
            </a:r>
            <a:endParaRPr lang="en-US" b="1" dirty="0">
              <a:solidFill>
                <a:srgbClr val="002060"/>
              </a:solidFill>
              <a:latin typeface="Source Sans Pro" panose="020B0503030403020204" pitchFamily="34" charset="0"/>
            </a:endParaRPr>
          </a:p>
          <a:p>
            <a:pPr marL="457200" lvl="1" indent="0">
              <a:buNone/>
            </a:pPr>
            <a:r>
              <a:rPr lang="en-US" dirty="0">
                <a:solidFill>
                  <a:srgbClr val="0E101A"/>
                </a:solidFill>
                <a:latin typeface="Source Sans Pro" panose="020B0503030403020204" pitchFamily="34" charset="0"/>
                <a:sym typeface="Wingdings" panose="05000000000000000000" pitchFamily="2" charset="2"/>
              </a:rPr>
              <a:t> </a:t>
            </a:r>
            <a:r>
              <a:rPr lang="en-US" b="0" i="0" dirty="0">
                <a:solidFill>
                  <a:srgbClr val="0E101A"/>
                </a:solidFill>
                <a:effectLst/>
                <a:latin typeface="Source Sans Pro" panose="020B0503030403020204" pitchFamily="34" charset="0"/>
              </a:rPr>
              <a:t>background the opened session</a:t>
            </a:r>
          </a:p>
          <a:p>
            <a:r>
              <a:rPr lang="en-US" b="1" i="0" dirty="0">
                <a:effectLst/>
                <a:latin typeface="SFMono-Regular"/>
              </a:rPr>
              <a:t>Back</a:t>
            </a:r>
          </a:p>
        </p:txBody>
      </p:sp>
    </p:spTree>
    <p:extLst>
      <p:ext uri="{BB962C8B-B14F-4D97-AF65-F5344CB8AC3E}">
        <p14:creationId xmlns:p14="http://schemas.microsoft.com/office/powerpoint/2010/main" val="4476402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TotalTime>
  <Words>1243</Words>
  <Application>Microsoft Office PowerPoint</Application>
  <PresentationFormat>Widescreen</PresentationFormat>
  <Paragraphs>86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SFMono-Regular</vt:lpstr>
      <vt:lpstr>Source Sans Pro</vt:lpstr>
      <vt:lpstr>Wingdings</vt:lpstr>
      <vt:lpstr>Office Theme</vt:lpstr>
      <vt:lpstr>Metasploit</vt:lpstr>
      <vt:lpstr>PowerPoint Presentation</vt:lpstr>
      <vt:lpstr>Metasploit Framework components</vt:lpstr>
      <vt:lpstr>Remember</vt:lpstr>
      <vt:lpstr>Modules</vt:lpstr>
      <vt:lpstr>payloads Categorizes:</vt:lpstr>
      <vt:lpstr>Single vs. Staged Payloads</vt:lpstr>
      <vt:lpstr>Sessions</vt:lpstr>
      <vt:lpstr>Working</vt:lpstr>
      <vt:lpstr>Search Ranking (Based on Rliability)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على محمد عبدالعاطى محمد صبيح</dc:creator>
  <cp:lastModifiedBy>على محمد عبدالعاطى محمد صبيح</cp:lastModifiedBy>
  <cp:revision>1</cp:revision>
  <dcterms:created xsi:type="dcterms:W3CDTF">2024-11-07T12:10:05Z</dcterms:created>
  <dcterms:modified xsi:type="dcterms:W3CDTF">2024-11-07T14:12:35Z</dcterms:modified>
</cp:coreProperties>
</file>