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257" r:id="rId3"/>
    <p:sldId id="321" r:id="rId4"/>
    <p:sldId id="333" r:id="rId5"/>
    <p:sldId id="334" r:id="rId6"/>
    <p:sldId id="359" r:id="rId7"/>
    <p:sldId id="298" r:id="rId8"/>
    <p:sldId id="297" r:id="rId9"/>
    <p:sldId id="299" r:id="rId10"/>
    <p:sldId id="300" r:id="rId11"/>
    <p:sldId id="340" r:id="rId12"/>
    <p:sldId id="342" r:id="rId13"/>
    <p:sldId id="343" r:id="rId14"/>
    <p:sldId id="344" r:id="rId15"/>
    <p:sldId id="345" r:id="rId16"/>
    <p:sldId id="366" r:id="rId17"/>
    <p:sldId id="346" r:id="rId18"/>
    <p:sldId id="347" r:id="rId19"/>
    <p:sldId id="349" r:id="rId20"/>
    <p:sldId id="350" r:id="rId21"/>
    <p:sldId id="325" r:id="rId22"/>
    <p:sldId id="367" r:id="rId23"/>
    <p:sldId id="360" r:id="rId24"/>
    <p:sldId id="361" r:id="rId25"/>
    <p:sldId id="362" r:id="rId26"/>
    <p:sldId id="364" r:id="rId27"/>
    <p:sldId id="352" r:id="rId28"/>
    <p:sldId id="363" r:id="rId29"/>
    <p:sldId id="328" r:id="rId30"/>
    <p:sldId id="353" r:id="rId31"/>
    <p:sldId id="399" r:id="rId32"/>
    <p:sldId id="406" r:id="rId33"/>
    <p:sldId id="407" r:id="rId34"/>
    <p:sldId id="408" r:id="rId35"/>
    <p:sldId id="409" r:id="rId36"/>
    <p:sldId id="415" r:id="rId37"/>
    <p:sldId id="416" r:id="rId38"/>
    <p:sldId id="417" r:id="rId39"/>
    <p:sldId id="418" r:id="rId40"/>
    <p:sldId id="419" r:id="rId41"/>
    <p:sldId id="420" r:id="rId42"/>
    <p:sldId id="410" r:id="rId43"/>
    <p:sldId id="411" r:id="rId44"/>
    <p:sldId id="413" r:id="rId45"/>
    <p:sldId id="430" r:id="rId46"/>
    <p:sldId id="431" r:id="rId47"/>
    <p:sldId id="434" r:id="rId48"/>
    <p:sldId id="432" r:id="rId49"/>
    <p:sldId id="433" r:id="rId50"/>
    <p:sldId id="357" r:id="rId51"/>
    <p:sldId id="355" r:id="rId52"/>
    <p:sldId id="331" r:id="rId53"/>
    <p:sldId id="332" r:id="rId54"/>
    <p:sldId id="335" r:id="rId55"/>
    <p:sldId id="336" r:id="rId56"/>
    <p:sldId id="351" r:id="rId57"/>
    <p:sldId id="354" r:id="rId58"/>
    <p:sldId id="358" r:id="rId59"/>
    <p:sldId id="365" r:id="rId60"/>
    <p:sldId id="368" r:id="rId6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78623" autoAdjust="0"/>
  </p:normalViewPr>
  <p:slideViewPr>
    <p:cSldViewPr>
      <p:cViewPr varScale="1">
        <p:scale>
          <a:sx n="56" d="100"/>
          <a:sy n="56" d="100"/>
        </p:scale>
        <p:origin x="1710" y="60"/>
      </p:cViewPr>
      <p:guideLst>
        <p:guide orient="horz" pos="2160"/>
        <p:guide pos="2880"/>
      </p:guideLst>
    </p:cSldViewPr>
  </p:slideViewPr>
  <p:outlineViewPr>
    <p:cViewPr>
      <p:scale>
        <a:sx n="33" d="100"/>
        <a:sy n="33" d="100"/>
      </p:scale>
      <p:origin x="0" y="-15408"/>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27B7E7-6C2D-4E98-9F88-F15DA77107DA}" type="datetimeFigureOut">
              <a:rPr lang="en-US" smtClean="0"/>
              <a:t>12/7/2024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659CC9-62B8-41F5-96DC-2F1A1E0D6581}" type="slidenum">
              <a:rPr lang="en-US" smtClean="0"/>
              <a:t>‹#›</a:t>
            </a:fld>
            <a:endParaRPr lang="en-US"/>
          </a:p>
        </p:txBody>
      </p:sp>
    </p:spTree>
    <p:extLst>
      <p:ext uri="{BB962C8B-B14F-4D97-AF65-F5344CB8AC3E}">
        <p14:creationId xmlns:p14="http://schemas.microsoft.com/office/powerpoint/2010/main" val="3383669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log.faradars.org/goodness-of-fit-tes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attack is the best </a:t>
            </a:r>
          </a:p>
          <a:p>
            <a:r>
              <a:rPr lang="en-US" dirty="0"/>
              <a:t>And our attack on Grain can be best attack in some applications. </a:t>
            </a:r>
          </a:p>
        </p:txBody>
      </p:sp>
      <p:sp>
        <p:nvSpPr>
          <p:cNvPr id="4" name="Slide Number Placeholder 3"/>
          <p:cNvSpPr>
            <a:spLocks noGrp="1"/>
          </p:cNvSpPr>
          <p:nvPr>
            <p:ph type="sldNum" sz="quarter" idx="10"/>
          </p:nvPr>
        </p:nvSpPr>
        <p:spPr/>
        <p:txBody>
          <a:bodyPr/>
          <a:lstStyle/>
          <a:p>
            <a:fld id="{43659CC9-62B8-41F5-96DC-2F1A1E0D6581}" type="slidenum">
              <a:rPr lang="en-US" smtClean="0"/>
              <a:t>2</a:t>
            </a:fld>
            <a:endParaRPr lang="en-US"/>
          </a:p>
        </p:txBody>
      </p:sp>
    </p:spTree>
    <p:extLst>
      <p:ext uri="{BB962C8B-B14F-4D97-AF65-F5344CB8AC3E}">
        <p14:creationId xmlns:p14="http://schemas.microsoft.com/office/powerpoint/2010/main" val="431441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a-IR" b="0" i="0" u="sng" dirty="0">
                <a:effectLst/>
                <a:latin typeface="Arial" panose="020B0604020202020204" pitchFamily="34" charset="0"/>
                <a:hlinkClick r:id="rId3"/>
              </a:rPr>
              <a:t>آزمون‌ نیکویی برازش</a:t>
            </a:r>
          </a:p>
          <a:p>
            <a:endParaRPr lang="en-US" dirty="0"/>
          </a:p>
        </p:txBody>
      </p:sp>
      <p:sp>
        <p:nvSpPr>
          <p:cNvPr id="4" name="Slide Number Placeholder 3"/>
          <p:cNvSpPr>
            <a:spLocks noGrp="1"/>
          </p:cNvSpPr>
          <p:nvPr>
            <p:ph type="sldNum" sz="quarter" idx="5"/>
          </p:nvPr>
        </p:nvSpPr>
        <p:spPr/>
        <p:txBody>
          <a:bodyPr/>
          <a:lstStyle/>
          <a:p>
            <a:fld id="{43659CC9-62B8-41F5-96DC-2F1A1E0D6581}" type="slidenum">
              <a:rPr lang="en-US" smtClean="0"/>
              <a:t>12</a:t>
            </a:fld>
            <a:endParaRPr lang="en-US"/>
          </a:p>
        </p:txBody>
      </p:sp>
    </p:spTree>
    <p:extLst>
      <p:ext uri="{BB962C8B-B14F-4D97-AF65-F5344CB8AC3E}">
        <p14:creationId xmlns:p14="http://schemas.microsoft.com/office/powerpoint/2010/main" val="10668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a:t>فرض صفر</a:t>
            </a:r>
            <a:endParaRPr lang="en-US" dirty="0"/>
          </a:p>
        </p:txBody>
      </p:sp>
      <p:sp>
        <p:nvSpPr>
          <p:cNvPr id="4" name="Slide Number Placeholder 3"/>
          <p:cNvSpPr>
            <a:spLocks noGrp="1"/>
          </p:cNvSpPr>
          <p:nvPr>
            <p:ph type="sldNum" sz="quarter" idx="5"/>
          </p:nvPr>
        </p:nvSpPr>
        <p:spPr/>
        <p:txBody>
          <a:bodyPr/>
          <a:lstStyle/>
          <a:p>
            <a:fld id="{43659CC9-62B8-41F5-96DC-2F1A1E0D6581}" type="slidenum">
              <a:rPr lang="en-US" smtClean="0"/>
              <a:t>13</a:t>
            </a:fld>
            <a:endParaRPr lang="en-US"/>
          </a:p>
        </p:txBody>
      </p:sp>
    </p:spTree>
    <p:extLst>
      <p:ext uri="{BB962C8B-B14F-4D97-AF65-F5344CB8AC3E}">
        <p14:creationId xmlns:p14="http://schemas.microsoft.com/office/powerpoint/2010/main" val="3836358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659CC9-62B8-41F5-96DC-2F1A1E0D6581}" type="slidenum">
              <a:rPr lang="en-US" smtClean="0"/>
              <a:t>15</a:t>
            </a:fld>
            <a:endParaRPr lang="en-US"/>
          </a:p>
        </p:txBody>
      </p:sp>
    </p:spTree>
    <p:extLst>
      <p:ext uri="{BB962C8B-B14F-4D97-AF65-F5344CB8AC3E}">
        <p14:creationId xmlns:p14="http://schemas.microsoft.com/office/powerpoint/2010/main" val="3127104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previously published a distinguishing attack for up to 169 initial rounds of Grain-128a in CyberC 2017 [36]).</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best result was obtained as follows.</a:t>
            </a:r>
            <a:endParaRPr lang="zh-CN" altLang="en-US" sz="1200" dirty="0">
              <a:ea typeface="+mn-ea"/>
            </a:endParaRPr>
          </a:p>
          <a:p>
            <a:endParaRPr lang="en-US" dirty="0"/>
          </a:p>
        </p:txBody>
      </p:sp>
      <p:sp>
        <p:nvSpPr>
          <p:cNvPr id="4" name="Slide Number Placeholder 3"/>
          <p:cNvSpPr>
            <a:spLocks noGrp="1"/>
          </p:cNvSpPr>
          <p:nvPr>
            <p:ph type="sldNum" sz="quarter" idx="10"/>
          </p:nvPr>
        </p:nvSpPr>
        <p:spPr/>
        <p:txBody>
          <a:bodyPr/>
          <a:lstStyle/>
          <a:p>
            <a:fld id="{43659CC9-62B8-41F5-96DC-2F1A1E0D6581}" type="slidenum">
              <a:rPr lang="en-US" smtClean="0"/>
              <a:t>19</a:t>
            </a:fld>
            <a:endParaRPr lang="en-US"/>
          </a:p>
        </p:txBody>
      </p:sp>
    </p:spTree>
    <p:extLst>
      <p:ext uri="{BB962C8B-B14F-4D97-AF65-F5344CB8AC3E}">
        <p14:creationId xmlns:p14="http://schemas.microsoft.com/office/powerpoint/2010/main" val="1265875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659CC9-62B8-41F5-96DC-2F1A1E0D6581}" type="slidenum">
              <a:rPr lang="en-US" smtClean="0"/>
              <a:t>20</a:t>
            </a:fld>
            <a:endParaRPr lang="en-US"/>
          </a:p>
        </p:txBody>
      </p:sp>
    </p:spTree>
    <p:extLst>
      <p:ext uri="{BB962C8B-B14F-4D97-AF65-F5344CB8AC3E}">
        <p14:creationId xmlns:p14="http://schemas.microsoft.com/office/powerpoint/2010/main" val="2986277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43659CC9-62B8-41F5-96DC-2F1A1E0D6581}" type="slidenum">
              <a:rPr lang="en-US" smtClean="0"/>
              <a:t>21</a:t>
            </a:fld>
            <a:endParaRPr lang="en-US"/>
          </a:p>
        </p:txBody>
      </p:sp>
    </p:spTree>
    <p:extLst>
      <p:ext uri="{BB962C8B-B14F-4D97-AF65-F5344CB8AC3E}">
        <p14:creationId xmlns:p14="http://schemas.microsoft.com/office/powerpoint/2010/main" val="1177200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mn-lt"/>
                <a:ea typeface="+mn-ea"/>
                <a:cs typeface="+mn-cs"/>
              </a:rPr>
              <a:t>A short while after Sprout was introduced, many attacks were published against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mn-lt"/>
                <a:ea typeface="+mn-ea"/>
                <a:cs typeface="+mn-cs"/>
              </a:rPr>
              <a:t>The design</a:t>
            </a:r>
            <a:r>
              <a:rPr lang="en-US" sz="1200" i="0" kern="1200" baseline="0" dirty="0">
                <a:solidFill>
                  <a:schemeClr val="tx1"/>
                </a:solidFill>
                <a:effectLst/>
                <a:latin typeface="+mn-lt"/>
                <a:ea typeface="+mn-ea"/>
                <a:cs typeface="+mn-cs"/>
              </a:rPr>
              <a:t> of Fruit was considered and </a:t>
            </a:r>
            <a:endParaRPr lang="en-US" sz="120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3659CC9-62B8-41F5-96DC-2F1A1E0D6581}" type="slidenum">
              <a:rPr lang="en-US" smtClean="0"/>
              <a:t>23</a:t>
            </a:fld>
            <a:endParaRPr lang="en-US"/>
          </a:p>
        </p:txBody>
      </p:sp>
    </p:spTree>
    <p:extLst>
      <p:ext uri="{BB962C8B-B14F-4D97-AF65-F5344CB8AC3E}">
        <p14:creationId xmlns:p14="http://schemas.microsoft.com/office/powerpoint/2010/main" val="65026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43659CC9-62B8-41F5-96DC-2F1A1E0D6581}" type="slidenum">
              <a:rPr lang="en-US" smtClean="0"/>
              <a:t>25</a:t>
            </a:fld>
            <a:endParaRPr lang="en-US"/>
          </a:p>
        </p:txBody>
      </p:sp>
    </p:spTree>
    <p:extLst>
      <p:ext uri="{BB962C8B-B14F-4D97-AF65-F5344CB8AC3E}">
        <p14:creationId xmlns:p14="http://schemas.microsoft.com/office/powerpoint/2010/main" val="3238549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Fruit-80 (similar Grain-v1) needs 160 clocks for initialization, while Plantlet, Sprout, and Lizard need more clocks for initialization.</a:t>
            </a:r>
            <a:endParaRPr lang="en-US" dirty="0"/>
          </a:p>
        </p:txBody>
      </p:sp>
      <p:sp>
        <p:nvSpPr>
          <p:cNvPr id="4" name="Slide Number Placeholder 3"/>
          <p:cNvSpPr>
            <a:spLocks noGrp="1"/>
          </p:cNvSpPr>
          <p:nvPr>
            <p:ph type="sldNum" sz="quarter" idx="10"/>
          </p:nvPr>
        </p:nvSpPr>
        <p:spPr/>
        <p:txBody>
          <a:bodyPr/>
          <a:lstStyle/>
          <a:p>
            <a:fld id="{43659CC9-62B8-41F5-96DC-2F1A1E0D6581}" type="slidenum">
              <a:rPr lang="en-US" smtClean="0"/>
              <a:t>26</a:t>
            </a:fld>
            <a:endParaRPr lang="en-US"/>
          </a:p>
        </p:txBody>
      </p:sp>
    </p:spTree>
    <p:extLst>
      <p:ext uri="{BB962C8B-B14F-4D97-AF65-F5344CB8AC3E}">
        <p14:creationId xmlns:p14="http://schemas.microsoft.com/office/powerpoint/2010/main" val="3160826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a-IR" dirty="0"/>
              <a:t>طول حالت داخلی باید دو برابر امنیت باشد</a:t>
            </a:r>
            <a:endParaRPr lang="en-US" dirty="0"/>
          </a:p>
        </p:txBody>
      </p:sp>
      <p:sp>
        <p:nvSpPr>
          <p:cNvPr id="4" name="Slide Number Placeholder 3"/>
          <p:cNvSpPr>
            <a:spLocks noGrp="1"/>
          </p:cNvSpPr>
          <p:nvPr>
            <p:ph type="sldNum" sz="quarter" idx="5"/>
          </p:nvPr>
        </p:nvSpPr>
        <p:spPr/>
        <p:txBody>
          <a:bodyPr/>
          <a:lstStyle/>
          <a:p>
            <a:fld id="{43659CC9-62B8-41F5-96DC-2F1A1E0D6581}" type="slidenum">
              <a:rPr lang="en-US" smtClean="0"/>
              <a:t>27</a:t>
            </a:fld>
            <a:endParaRPr lang="en-US"/>
          </a:p>
        </p:txBody>
      </p:sp>
    </p:spTree>
    <p:extLst>
      <p:ext uri="{BB962C8B-B14F-4D97-AF65-F5344CB8AC3E}">
        <p14:creationId xmlns:p14="http://schemas.microsoft.com/office/powerpoint/2010/main" val="1003208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proposed A new chosen IV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discuss how it is possible to succeed in a distinguishing attack against up to </a:t>
                </a:r>
                <a:r>
                  <a:rPr lang="en-US" sz="1200" dirty="0">
                    <a:solidFill>
                      <a:srgbClr val="0070C0"/>
                    </a:solidFill>
                  </a:rPr>
                  <a:t>670</a:t>
                </a:r>
                <a:r>
                  <a:rPr lang="en-US" sz="1200" dirty="0"/>
                  <a:t> initialization rounds of </a:t>
                </a:r>
                <a:r>
                  <a:rPr lang="en-US" sz="1200" dirty="0">
                    <a:solidFill>
                      <a:srgbClr val="0070C0"/>
                    </a:solidFill>
                  </a:rPr>
                  <a:t>ACORN-v3</a:t>
                </a:r>
                <a:r>
                  <a:rPr lang="en-US" sz="1200" dirty="0"/>
                  <a:t> and </a:t>
                </a:r>
                <a:r>
                  <a:rPr lang="en-US" sz="1200" dirty="0">
                    <a:solidFill>
                      <a:srgbClr val="FF0000"/>
                    </a:solidFill>
                    <a:ea typeface="宋体" panose="02010600030101010101" pitchFamily="2" charset="-122"/>
                  </a:rPr>
                  <a:t>171</a:t>
                </a:r>
                <a:r>
                  <a:rPr lang="en-US" sz="1200" dirty="0"/>
                  <a:t> initialization rounds of </a:t>
                </a:r>
                <a:r>
                  <a:rPr lang="en-US" sz="1200" dirty="0">
                    <a:solidFill>
                      <a:srgbClr val="FF0000"/>
                    </a:solidFill>
                    <a:ea typeface="宋体" panose="02010600030101010101" pitchFamily="2" charset="-122"/>
                  </a:rPr>
                  <a:t>Grain-128a</a:t>
                </a:r>
                <a:r>
                  <a:rPr lang="en-US" sz="1200" dirty="0"/>
                  <a:t> by our framework with time complexities of </a:t>
                </a:r>
                <a14:m>
                  <m:oMath xmlns:m="http://schemas.openxmlformats.org/officeDocument/2006/math">
                    <m:sSup>
                      <m:sSupPr>
                        <m:ctrlPr>
                          <a:rPr lang="en-US" sz="1200" i="1">
                            <a:solidFill>
                              <a:srgbClr val="0070C0"/>
                            </a:solidFill>
                            <a:latin typeface="Cambria Math" panose="02040503050406030204" pitchFamily="18" charset="0"/>
                          </a:rPr>
                        </m:ctrlPr>
                      </m:sSupPr>
                      <m:e>
                        <m:r>
                          <a:rPr lang="en-US" sz="1200">
                            <a:solidFill>
                              <a:srgbClr val="0070C0"/>
                            </a:solidFill>
                            <a:latin typeface="Cambria Math" panose="02040503050406030204" pitchFamily="18" charset="0"/>
                          </a:rPr>
                          <m:t>200×2</m:t>
                        </m:r>
                      </m:e>
                      <m:sup>
                        <m:r>
                          <a:rPr lang="en-US" sz="1200">
                            <a:solidFill>
                              <a:srgbClr val="0070C0"/>
                            </a:solidFill>
                            <a:latin typeface="Cambria Math" panose="02040503050406030204" pitchFamily="18" charset="0"/>
                          </a:rPr>
                          <m:t>32</m:t>
                        </m:r>
                      </m:sup>
                    </m:sSup>
                  </m:oMath>
                </a14:m>
                <a:r>
                  <a:rPr lang="en-US" sz="1200" dirty="0"/>
                  <a:t> and </a:t>
                </a:r>
                <a14:m>
                  <m:oMath xmlns:m="http://schemas.openxmlformats.org/officeDocument/2006/math">
                    <m:r>
                      <a:rPr lang="en-US" sz="1200">
                        <a:solidFill>
                          <a:srgbClr val="FF0000"/>
                        </a:solidFill>
                        <a:latin typeface="Cambria Math" panose="02040503050406030204" pitchFamily="18" charset="0"/>
                        <a:ea typeface="宋体" panose="02010600030101010101" pitchFamily="2" charset="-122"/>
                      </a:rPr>
                      <m:t> </m:t>
                    </m:r>
                    <m:sSup>
                      <m:sSupPr>
                        <m:ctrlPr>
                          <a:rPr lang="en-US" sz="1200" i="1">
                            <a:solidFill>
                              <a:srgbClr val="FF0000"/>
                            </a:solidFill>
                            <a:latin typeface="Cambria Math" panose="02040503050406030204" pitchFamily="18" charset="0"/>
                            <a:ea typeface="宋体" panose="02010600030101010101" pitchFamily="2" charset="-122"/>
                          </a:rPr>
                        </m:ctrlPr>
                      </m:sSupPr>
                      <m:e>
                        <m:r>
                          <a:rPr lang="en-US" sz="1200">
                            <a:solidFill>
                              <a:srgbClr val="FF0000"/>
                            </a:solidFill>
                            <a:latin typeface="Cambria Math" panose="02040503050406030204" pitchFamily="18" charset="0"/>
                            <a:ea typeface="宋体" panose="02010600030101010101" pitchFamily="2" charset="-122"/>
                          </a:rPr>
                          <m:t>200×2</m:t>
                        </m:r>
                      </m:e>
                      <m:sup>
                        <m:r>
                          <a:rPr lang="en-US" sz="1200">
                            <a:solidFill>
                              <a:srgbClr val="FF0000"/>
                            </a:solidFill>
                            <a:latin typeface="Cambria Math" panose="02040503050406030204" pitchFamily="18" charset="0"/>
                            <a:ea typeface="宋体" panose="02010600030101010101" pitchFamily="2" charset="-122"/>
                          </a:rPr>
                          <m:t>2</m:t>
                        </m:r>
                        <m:r>
                          <a:rPr lang="en-US" sz="1200" b="0" i="0" smtClean="0">
                            <a:solidFill>
                              <a:srgbClr val="FF0000"/>
                            </a:solidFill>
                            <a:latin typeface="Cambria Math" panose="02040503050406030204" pitchFamily="18" charset="0"/>
                            <a:ea typeface="宋体" panose="02010600030101010101" pitchFamily="2" charset="-122"/>
                          </a:rPr>
                          <m:t>9</m:t>
                        </m:r>
                      </m:sup>
                    </m:sSup>
                  </m:oMath>
                </a14:m>
                <a:r>
                  <a:rPr lang="en-US" sz="1200" dirty="0"/>
                  <a:t>, respectively.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effectLst/>
                    <a:latin typeface="+mn-lt"/>
                    <a:ea typeface="+mn-ea"/>
                    <a:cs typeface="+mn-cs"/>
                  </a:rPr>
                  <a:t>Authenticated Encryption</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t>eSTREAM project and </a:t>
                </a:r>
                <a:r>
                  <a:rPr lang="en-US" dirty="0">
                    <a:solidFill>
                      <a:srgbClr val="FF0000"/>
                    </a:solidFill>
                  </a:rPr>
                  <a:t>Grain-128a</a:t>
                </a:r>
                <a:r>
                  <a:rPr lang="en-US" sz="1200" kern="1200" dirty="0"/>
                  <a:t> </a:t>
                </a:r>
                <a:r>
                  <a:rPr lang="en-US" sz="1200" i="0" kern="1200" dirty="0">
                    <a:solidFill>
                      <a:schemeClr val="tx1"/>
                    </a:solidFill>
                    <a:effectLst/>
                    <a:latin typeface="+mn-lt"/>
                    <a:ea typeface="+mn-ea"/>
                    <a:cs typeface="+mn-cs"/>
                  </a:rPr>
                  <a:t>has been standardized </a:t>
                </a:r>
                <a:r>
                  <a:rPr lang="en-US" dirty="0"/>
                  <a:t>for RFID</a:t>
                </a:r>
                <a:r>
                  <a:rPr lang="en-US" sz="1200" i="0" kern="1200" dirty="0">
                    <a:solidFill>
                      <a:schemeClr val="tx1"/>
                    </a:solidFill>
                    <a:effectLst/>
                    <a:latin typeface="+mn-lt"/>
                    <a:ea typeface="+mn-ea"/>
                    <a:cs typeface="+mn-cs"/>
                  </a:rPr>
                  <a:t> devices (ISO/</a:t>
                </a:r>
                <a:r>
                  <a:rPr lang="en-US" sz="1200" i="0" kern="1200" dirty="0" err="1">
                    <a:solidFill>
                      <a:schemeClr val="tx1"/>
                    </a:solidFill>
                    <a:effectLst/>
                    <a:latin typeface="+mn-lt"/>
                    <a:ea typeface="+mn-ea"/>
                    <a:cs typeface="+mn-cs"/>
                  </a:rPr>
                  <a:t>IEC</a:t>
                </a:r>
                <a:r>
                  <a:rPr lang="en-US" sz="1200" i="0" kern="1200" dirty="0">
                    <a:solidFill>
                      <a:schemeClr val="tx1"/>
                    </a:solidFill>
                    <a:effectLst/>
                    <a:latin typeface="+mn-lt"/>
                    <a:ea typeface="+mn-ea"/>
                    <a:cs typeface="+mn-cs"/>
                  </a:rPr>
                  <a:t> 2015)</a:t>
                </a:r>
                <a:br>
                  <a:rPr lang="en-US" sz="1200" i="0" kern="1200" dirty="0">
                    <a:solidFill>
                      <a:schemeClr val="tx1"/>
                    </a:solidFill>
                    <a:effectLst/>
                    <a:latin typeface="+mn-lt"/>
                    <a:ea typeface="+mn-ea"/>
                    <a:cs typeface="+mn-cs"/>
                  </a:rPr>
                </a:br>
                <a:endParaRPr lang="en-US" sz="1200" dirty="0"/>
              </a:p>
              <a:p>
                <a:br>
                  <a:rPr lang="en-US" sz="1200" i="0" kern="1200" dirty="0">
                    <a:solidFill>
                      <a:schemeClr val="tx1"/>
                    </a:solidFill>
                    <a:effectLst/>
                    <a:latin typeface="+mn-lt"/>
                    <a:ea typeface="+mn-ea"/>
                    <a:cs typeface="+mn-cs"/>
                  </a:rPr>
                </a:br>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We proposed A new chosen IV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We discuss how it is possible to succeed in a distinguishing attack against up to </a:t>
                </a:r>
                <a:r>
                  <a:rPr lang="en-US" sz="1200" dirty="0">
                    <a:solidFill>
                      <a:srgbClr val="0070C0"/>
                    </a:solidFill>
                  </a:rPr>
                  <a:t>670</a:t>
                </a:r>
                <a:r>
                  <a:rPr lang="en-US" sz="1200" dirty="0" smtClean="0"/>
                  <a:t> </a:t>
                </a:r>
                <a:r>
                  <a:rPr lang="en-US" sz="1200" dirty="0"/>
                  <a:t>initialization rounds of </a:t>
                </a:r>
                <a:r>
                  <a:rPr lang="en-US" sz="1200" dirty="0">
                    <a:solidFill>
                      <a:srgbClr val="0070C0"/>
                    </a:solidFill>
                  </a:rPr>
                  <a:t>ACORN-v3</a:t>
                </a:r>
                <a:r>
                  <a:rPr lang="en-US" sz="1200" dirty="0"/>
                  <a:t> and </a:t>
                </a:r>
                <a:r>
                  <a:rPr lang="en-US" sz="1200" dirty="0">
                    <a:solidFill>
                      <a:srgbClr val="FF0000"/>
                    </a:solidFill>
                    <a:ea typeface="宋体" panose="02010600030101010101" pitchFamily="2" charset="-122"/>
                  </a:rPr>
                  <a:t>171</a:t>
                </a:r>
                <a:r>
                  <a:rPr lang="en-US" sz="1200" dirty="0"/>
                  <a:t> initialization rounds of </a:t>
                </a:r>
                <a:r>
                  <a:rPr lang="en-US" sz="1200" dirty="0">
                    <a:solidFill>
                      <a:srgbClr val="FF0000"/>
                    </a:solidFill>
                    <a:ea typeface="宋体" panose="02010600030101010101" pitchFamily="2" charset="-122"/>
                  </a:rPr>
                  <a:t>Grain-128a</a:t>
                </a:r>
                <a:r>
                  <a:rPr lang="en-US" sz="1200" dirty="0"/>
                  <a:t> by our framework with time complexities of </a:t>
                </a:r>
                <a:r>
                  <a:rPr lang="en-US" sz="1200" i="0">
                    <a:solidFill>
                      <a:srgbClr val="0070C0"/>
                    </a:solidFill>
                    <a:latin typeface="Cambria Math" panose="02040503050406030204" pitchFamily="18" charset="0"/>
                  </a:rPr>
                  <a:t>〖200×2〗^32</a:t>
                </a:r>
                <a:r>
                  <a:rPr lang="en-US" sz="1200" dirty="0"/>
                  <a:t> and </a:t>
                </a:r>
                <a:r>
                  <a:rPr lang="en-US" sz="1200" i="0">
                    <a:solidFill>
                      <a:srgbClr val="FF0000"/>
                    </a:solidFill>
                    <a:latin typeface="Cambria Math" panose="02040503050406030204" pitchFamily="18" charset="0"/>
                    <a:ea typeface="宋体" panose="02010600030101010101" pitchFamily="2" charset="-122"/>
                  </a:rPr>
                  <a:t> 〖200×2〗^2</a:t>
                </a:r>
                <a:r>
                  <a:rPr lang="en-US" sz="1200" b="0" i="0" smtClean="0">
                    <a:solidFill>
                      <a:srgbClr val="FF0000"/>
                    </a:solidFill>
                    <a:latin typeface="Cambria Math" panose="02040503050406030204" pitchFamily="18" charset="0"/>
                    <a:ea typeface="宋体" panose="02010600030101010101" pitchFamily="2" charset="-122"/>
                  </a:rPr>
                  <a:t>9</a:t>
                </a:r>
                <a:r>
                  <a:rPr lang="en-US" sz="1200" dirty="0"/>
                  <a:t>, </a:t>
                </a:r>
                <a:r>
                  <a:rPr lang="en-US" sz="1200" dirty="0" smtClean="0"/>
                  <a:t>respectively. </a:t>
                </a: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kern="1200" dirty="0" smtClean="0">
                    <a:solidFill>
                      <a:schemeClr val="tx1"/>
                    </a:solidFill>
                    <a:effectLst/>
                    <a:latin typeface="+mn-lt"/>
                    <a:ea typeface="+mn-ea"/>
                    <a:cs typeface="+mn-cs"/>
                  </a:rPr>
                  <a:t>Authenticated Encryption</a:t>
                </a: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t>eSTREAM project and </a:t>
                </a:r>
                <a:r>
                  <a:rPr lang="en-US" dirty="0" smtClean="0">
                    <a:solidFill>
                      <a:srgbClr val="FF0000"/>
                    </a:solidFill>
                  </a:rPr>
                  <a:t>Grain-128a</a:t>
                </a:r>
                <a:r>
                  <a:rPr lang="en-US" sz="1200" kern="1200" dirty="0" smtClean="0"/>
                  <a:t> </a:t>
                </a:r>
                <a:r>
                  <a:rPr lang="en-US" sz="1200" i="0" kern="1200" dirty="0" smtClean="0">
                    <a:solidFill>
                      <a:schemeClr val="tx1"/>
                    </a:solidFill>
                    <a:effectLst/>
                    <a:latin typeface="+mn-lt"/>
                    <a:ea typeface="+mn-ea"/>
                    <a:cs typeface="+mn-cs"/>
                  </a:rPr>
                  <a:t>has been standardized </a:t>
                </a:r>
                <a:r>
                  <a:rPr lang="en-US" dirty="0" smtClean="0"/>
                  <a:t>for RFID</a:t>
                </a:r>
                <a:r>
                  <a:rPr lang="en-US" sz="1200" i="0" kern="1200" dirty="0" smtClean="0">
                    <a:solidFill>
                      <a:schemeClr val="tx1"/>
                    </a:solidFill>
                    <a:effectLst/>
                    <a:latin typeface="+mn-lt"/>
                    <a:ea typeface="+mn-ea"/>
                    <a:cs typeface="+mn-cs"/>
                  </a:rPr>
                  <a:t> devices (ISO/</a:t>
                </a:r>
                <a:r>
                  <a:rPr lang="en-US" sz="1200" i="0" kern="1200" dirty="0" err="1" smtClean="0">
                    <a:solidFill>
                      <a:schemeClr val="tx1"/>
                    </a:solidFill>
                    <a:effectLst/>
                    <a:latin typeface="+mn-lt"/>
                    <a:ea typeface="+mn-ea"/>
                    <a:cs typeface="+mn-cs"/>
                  </a:rPr>
                  <a:t>IEC</a:t>
                </a:r>
                <a:r>
                  <a:rPr lang="en-US" sz="1200" i="0" kern="1200" dirty="0" smtClean="0">
                    <a:solidFill>
                      <a:schemeClr val="tx1"/>
                    </a:solidFill>
                    <a:effectLst/>
                    <a:latin typeface="+mn-lt"/>
                    <a:ea typeface="+mn-ea"/>
                    <a:cs typeface="+mn-cs"/>
                  </a:rPr>
                  <a:t> 2015)</a:t>
                </a:r>
                <a:br>
                  <a:rPr lang="en-US" sz="1200" i="0" kern="1200" dirty="0" smtClean="0">
                    <a:solidFill>
                      <a:schemeClr val="tx1"/>
                    </a:solidFill>
                    <a:effectLst/>
                    <a:latin typeface="+mn-lt"/>
                    <a:ea typeface="+mn-ea"/>
                    <a:cs typeface="+mn-cs"/>
                  </a:rPr>
                </a:br>
                <a:endParaRPr lang="en-US" sz="1200" dirty="0" smtClean="0"/>
              </a:p>
              <a:p>
                <a:r>
                  <a:rPr lang="en-US" sz="1200" i="0" kern="1200" dirty="0" smtClean="0">
                    <a:solidFill>
                      <a:schemeClr val="tx1"/>
                    </a:solidFill>
                    <a:effectLst/>
                    <a:latin typeface="+mn-lt"/>
                    <a:ea typeface="+mn-ea"/>
                    <a:cs typeface="+mn-cs"/>
                  </a:rPr>
                  <a:t/>
                </a:r>
                <a:br>
                  <a:rPr lang="en-US" sz="1200" i="0" kern="1200" dirty="0" smtClean="0">
                    <a:solidFill>
                      <a:schemeClr val="tx1"/>
                    </a:solidFill>
                    <a:effectLst/>
                    <a:latin typeface="+mn-lt"/>
                    <a:ea typeface="+mn-ea"/>
                    <a:cs typeface="+mn-cs"/>
                  </a:rPr>
                </a:br>
                <a:endParaRPr lang="en-US" dirty="0"/>
              </a:p>
            </p:txBody>
          </p:sp>
        </mc:Fallback>
      </mc:AlternateContent>
      <p:sp>
        <p:nvSpPr>
          <p:cNvPr id="4" name="Slide Number Placeholder 3"/>
          <p:cNvSpPr>
            <a:spLocks noGrp="1"/>
          </p:cNvSpPr>
          <p:nvPr>
            <p:ph type="sldNum" sz="quarter" idx="10"/>
          </p:nvPr>
        </p:nvSpPr>
        <p:spPr/>
        <p:txBody>
          <a:bodyPr/>
          <a:lstStyle/>
          <a:p>
            <a:fld id="{43659CC9-62B8-41F5-96DC-2F1A1E0D6581}" type="slidenum">
              <a:rPr lang="en-US" smtClean="0"/>
              <a:t>3</a:t>
            </a:fld>
            <a:endParaRPr lang="en-US"/>
          </a:p>
        </p:txBody>
      </p:sp>
    </p:spTree>
    <p:extLst>
      <p:ext uri="{BB962C8B-B14F-4D97-AF65-F5344CB8AC3E}">
        <p14:creationId xmlns:p14="http://schemas.microsoft.com/office/powerpoint/2010/main" val="2543275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most weaknesses of Sprout are related to the round key function)</a:t>
            </a:r>
          </a:p>
          <a:p>
            <a:r>
              <a:rPr lang="en-US" sz="1200" dirty="0"/>
              <a:t>(There are weaknesses in the initialization procedure of all members of Grain family and Sprout)</a:t>
            </a:r>
          </a:p>
          <a:p>
            <a:r>
              <a:rPr lang="en-US" sz="1200" dirty="0"/>
              <a:t>(unlike Grain family and Sprout)</a:t>
            </a:r>
          </a:p>
          <a:p>
            <a:r>
              <a:rPr lang="en-US" sz="1200" dirty="0"/>
              <a:t>While decreasing the size of the NFSR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comparison with Grain-v1 and Sprout)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Involving the key bits directly in the keystream production </a:t>
            </a:r>
          </a:p>
        </p:txBody>
      </p:sp>
      <p:sp>
        <p:nvSpPr>
          <p:cNvPr id="4" name="Slide Number Placeholder 3"/>
          <p:cNvSpPr>
            <a:spLocks noGrp="1"/>
          </p:cNvSpPr>
          <p:nvPr>
            <p:ph type="sldNum" sz="quarter" idx="10"/>
          </p:nvPr>
        </p:nvSpPr>
        <p:spPr/>
        <p:txBody>
          <a:bodyPr/>
          <a:lstStyle/>
          <a:p>
            <a:fld id="{43659CC9-62B8-41F5-96DC-2F1A1E0D6581}" type="slidenum">
              <a:rPr lang="en-US" smtClean="0"/>
              <a:t>28</a:t>
            </a:fld>
            <a:endParaRPr lang="en-US"/>
          </a:p>
        </p:txBody>
      </p:sp>
    </p:spTree>
    <p:extLst>
      <p:ext uri="{BB962C8B-B14F-4D97-AF65-F5344CB8AC3E}">
        <p14:creationId xmlns:p14="http://schemas.microsoft.com/office/powerpoint/2010/main" val="5580289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These results are expected because the size of the internal states of Fruit-80, Plantlet, Lizard, and Grain-v1 are 87, 101, 121, and 160 bits, respectively.</a:t>
            </a: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43659CC9-62B8-41F5-96DC-2F1A1E0D6581}" type="slidenum">
              <a:rPr lang="en-US" smtClean="0"/>
              <a:t>29</a:t>
            </a:fld>
            <a:endParaRPr lang="en-US"/>
          </a:p>
        </p:txBody>
      </p:sp>
    </p:spTree>
    <p:extLst>
      <p:ext uri="{BB962C8B-B14F-4D97-AF65-F5344CB8AC3E}">
        <p14:creationId xmlns:p14="http://schemas.microsoft.com/office/powerpoint/2010/main" val="3941731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As Grain-v1 is the lightest candidate in the hardware profile of eSTREAM project, it is obvious that design of secure stream ciphers as small as Fruit-80 is attractive.</a:t>
            </a:r>
            <a:br>
              <a:rPr lang="en-US" sz="120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43659CC9-62B8-41F5-96DC-2F1A1E0D6581}" type="slidenum">
              <a:rPr lang="en-US" smtClean="0"/>
              <a:t>30</a:t>
            </a:fld>
            <a:endParaRPr lang="en-US"/>
          </a:p>
        </p:txBody>
      </p:sp>
    </p:spTree>
    <p:extLst>
      <p:ext uri="{BB962C8B-B14F-4D97-AF65-F5344CB8AC3E}">
        <p14:creationId xmlns:p14="http://schemas.microsoft.com/office/powerpoint/2010/main" val="1938978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section of the IV which is used in the initialization and also continuously in the keystream generation phase</a:t>
            </a:r>
            <a:r>
              <a:rPr lang="fa-IR" sz="1200" dirty="0"/>
              <a:t> </a:t>
            </a:r>
            <a:r>
              <a:rPr lang="en-US" sz="1200" dirty="0"/>
              <a:t>(CIV)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section of the key which is used in the initialization and also continuously in the keystream generation phase (CK)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Internal state length in bits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section of the internal state which can be changed in every clock (</a:t>
            </a:r>
            <a:r>
              <a:rPr lang="en-US" sz="1200" dirty="0" err="1"/>
              <a:t>VSi.e</a:t>
            </a:r>
            <a:r>
              <a:rPr lang="en-US" sz="1200" dirty="0"/>
              <a:t>., it is volatile)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maximum number of keystream bits that can be produced per key/IV pair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43659CC9-62B8-41F5-96DC-2F1A1E0D6581}" type="slidenum">
              <a:rPr lang="en-US" smtClean="0"/>
              <a:t>36</a:t>
            </a:fld>
            <a:endParaRPr lang="en-US"/>
          </a:p>
        </p:txBody>
      </p:sp>
    </p:spTree>
    <p:extLst>
      <p:ext uri="{BB962C8B-B14F-4D97-AF65-F5344CB8AC3E}">
        <p14:creationId xmlns:p14="http://schemas.microsoft.com/office/powerpoint/2010/main" val="1092408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659CC9-62B8-41F5-96DC-2F1A1E0D6581}" type="slidenum">
              <a:rPr lang="en-US" smtClean="0"/>
              <a:t>45</a:t>
            </a:fld>
            <a:endParaRPr lang="en-US"/>
          </a:p>
        </p:txBody>
      </p:sp>
    </p:spTree>
    <p:extLst>
      <p:ext uri="{BB962C8B-B14F-4D97-AF65-F5344CB8AC3E}">
        <p14:creationId xmlns:p14="http://schemas.microsoft.com/office/powerpoint/2010/main" val="743440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solidFill>
                  <a:srgbClr val="FF0000"/>
                </a:solidFill>
                <a:ea typeface="+mn-ea"/>
              </a:rPr>
              <a:t>Better results </a:t>
            </a:r>
            <a:r>
              <a:rPr lang="en-US" altLang="zh-CN" sz="1200" dirty="0">
                <a:ea typeface="+mn-ea"/>
              </a:rPr>
              <a:t>can be obtained  </a:t>
            </a:r>
          </a:p>
          <a:p>
            <a:r>
              <a:rPr lang="en-US" altLang="zh-CN" sz="1200" dirty="0">
                <a:ea typeface="+mn-ea"/>
              </a:rPr>
              <a:t>The attack implemented and </a:t>
            </a:r>
            <a:r>
              <a:rPr lang="en-US" altLang="zh-CN" sz="1200" dirty="0">
                <a:solidFill>
                  <a:srgbClr val="FF0000"/>
                </a:solidFill>
                <a:ea typeface="+mn-ea"/>
              </a:rPr>
              <a:t>was practically verified</a:t>
            </a:r>
            <a:endParaRPr lang="en-US" dirty="0"/>
          </a:p>
        </p:txBody>
      </p:sp>
      <p:sp>
        <p:nvSpPr>
          <p:cNvPr id="4" name="Slide Number Placeholder 3"/>
          <p:cNvSpPr>
            <a:spLocks noGrp="1"/>
          </p:cNvSpPr>
          <p:nvPr>
            <p:ph type="sldNum" sz="quarter" idx="10"/>
          </p:nvPr>
        </p:nvSpPr>
        <p:spPr/>
        <p:txBody>
          <a:bodyPr/>
          <a:lstStyle/>
          <a:p>
            <a:fld id="{43659CC9-62B8-41F5-96DC-2F1A1E0D6581}" type="slidenum">
              <a:rPr lang="en-US" smtClean="0"/>
              <a:t>4</a:t>
            </a:fld>
            <a:endParaRPr lang="en-US"/>
          </a:p>
        </p:txBody>
      </p:sp>
    </p:spTree>
    <p:extLst>
      <p:ext uri="{BB962C8B-B14F-4D97-AF65-F5344CB8AC3E}">
        <p14:creationId xmlns:p14="http://schemas.microsoft.com/office/powerpoint/2010/main" val="13550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latin typeface="CMR10"/>
              </a:rPr>
              <a:t>(because of the high time complexity)</a:t>
            </a:r>
          </a:p>
          <a:p>
            <a:pPr algn="l"/>
            <a:r>
              <a:rPr lang="en-US" sz="1800" b="0" i="0" u="none" strike="noStrike" baseline="0" dirty="0">
                <a:latin typeface="CMR10"/>
              </a:rPr>
              <a:t>The initialization of ACORN-128 consists of loading the key and </a:t>
            </a:r>
            <a:r>
              <a:rPr lang="en-US" sz="1800" b="0" i="0" u="none" strike="noStrike" baseline="0" dirty="0">
                <a:latin typeface="CMTI10"/>
              </a:rPr>
              <a:t>IV </a:t>
            </a:r>
            <a:r>
              <a:rPr lang="en-US" sz="1800" b="0" i="0" u="none" strike="noStrike" baseline="0" dirty="0">
                <a:latin typeface="CMR10"/>
              </a:rPr>
              <a:t>into the state, and running the cipher for 1792 steps.</a:t>
            </a:r>
            <a:endParaRPr lang="en-US" dirty="0"/>
          </a:p>
        </p:txBody>
      </p:sp>
      <p:sp>
        <p:nvSpPr>
          <p:cNvPr id="4" name="Slide Number Placeholder 3"/>
          <p:cNvSpPr>
            <a:spLocks noGrp="1"/>
          </p:cNvSpPr>
          <p:nvPr>
            <p:ph type="sldNum" sz="quarter" idx="10"/>
          </p:nvPr>
        </p:nvSpPr>
        <p:spPr/>
        <p:txBody>
          <a:bodyPr/>
          <a:lstStyle/>
          <a:p>
            <a:fld id="{43659CC9-62B8-41F5-96DC-2F1A1E0D6581}" type="slidenum">
              <a:rPr lang="en-US" smtClean="0"/>
              <a:t>5</a:t>
            </a:fld>
            <a:endParaRPr lang="en-US"/>
          </a:p>
        </p:txBody>
      </p:sp>
    </p:spTree>
    <p:extLst>
      <p:ext uri="{BB962C8B-B14F-4D97-AF65-F5344CB8AC3E}">
        <p14:creationId xmlns:p14="http://schemas.microsoft.com/office/powerpoint/2010/main" val="1879090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active fault attack (</a:t>
            </a:r>
            <a:r>
              <a:rPr lang="en-US" sz="1200" dirty="0" err="1"/>
              <a:t>Banik</a:t>
            </a:r>
            <a:r>
              <a:rPr lang="en-US" sz="1200" dirty="0"/>
              <a:t> et al. 2012) and related key chosen IV attack (Ding and </a:t>
            </a:r>
            <a:r>
              <a:rPr lang="en-US" sz="1200" dirty="0" err="1"/>
              <a:t>Guanet</a:t>
            </a:r>
            <a:r>
              <a:rPr lang="en-US" sz="1200" dirty="0"/>
              <a:t> 2013;Banik et al. 2013</a:t>
            </a:r>
          </a:p>
          <a:p>
            <a:r>
              <a:rPr lang="en-US" sz="1200" dirty="0"/>
              <a:t>but Grain-128a is considered secure from the practical point of 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our attack on Grain can be best attack in some applications. Because there</a:t>
            </a:r>
            <a:r>
              <a:rPr lang="en-US" baseline="0" dirty="0"/>
              <a:t> is not any force on IV or Key in our attack.</a:t>
            </a:r>
            <a:endParaRPr lang="en-US" dirty="0"/>
          </a:p>
          <a:p>
            <a:br>
              <a:rPr lang="en-US" sz="1200" dirty="0"/>
            </a:br>
            <a:endParaRPr lang="en-US" sz="1200" dirty="0"/>
          </a:p>
          <a:p>
            <a:endParaRPr lang="en-US" dirty="0"/>
          </a:p>
        </p:txBody>
      </p:sp>
      <p:sp>
        <p:nvSpPr>
          <p:cNvPr id="4" name="Slide Number Placeholder 3"/>
          <p:cNvSpPr>
            <a:spLocks noGrp="1"/>
          </p:cNvSpPr>
          <p:nvPr>
            <p:ph type="sldNum" sz="quarter" idx="10"/>
          </p:nvPr>
        </p:nvSpPr>
        <p:spPr/>
        <p:txBody>
          <a:bodyPr/>
          <a:lstStyle/>
          <a:p>
            <a:fld id="{43659CC9-62B8-41F5-96DC-2F1A1E0D6581}" type="slidenum">
              <a:rPr lang="en-US" smtClean="0"/>
              <a:t>6</a:t>
            </a:fld>
            <a:endParaRPr lang="en-US"/>
          </a:p>
        </p:txBody>
      </p:sp>
    </p:spTree>
    <p:extLst>
      <p:ext uri="{BB962C8B-B14F-4D97-AF65-F5344CB8AC3E}">
        <p14:creationId xmlns:p14="http://schemas.microsoft.com/office/powerpoint/2010/main" val="2469087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 </a:t>
            </a:r>
            <a:r>
              <a:rPr lang="en-US" sz="1200" kern="1200" dirty="0">
                <a:solidFill>
                  <a:schemeClr val="tx1"/>
                </a:solidFill>
                <a:effectLst/>
                <a:latin typeface="+mn-lt"/>
                <a:ea typeface="+mn-ea"/>
                <a:cs typeface="+mn-cs"/>
              </a:rPr>
              <a:t>Block Diagram</a:t>
            </a:r>
            <a:endParaRPr lang="en-US" dirty="0"/>
          </a:p>
        </p:txBody>
      </p:sp>
      <p:sp>
        <p:nvSpPr>
          <p:cNvPr id="4" name="Slide Number Placeholder 3"/>
          <p:cNvSpPr>
            <a:spLocks noGrp="1"/>
          </p:cNvSpPr>
          <p:nvPr>
            <p:ph type="sldNum" sz="quarter" idx="10"/>
          </p:nvPr>
        </p:nvSpPr>
        <p:spPr/>
        <p:txBody>
          <a:bodyPr/>
          <a:lstStyle/>
          <a:p>
            <a:fld id="{43659CC9-62B8-41F5-96DC-2F1A1E0D6581}" type="slidenum">
              <a:rPr lang="en-US" smtClean="0"/>
              <a:t>7</a:t>
            </a:fld>
            <a:endParaRPr lang="en-US"/>
          </a:p>
        </p:txBody>
      </p:sp>
    </p:spTree>
    <p:extLst>
      <p:ext uri="{BB962C8B-B14F-4D97-AF65-F5344CB8AC3E}">
        <p14:creationId xmlns:p14="http://schemas.microsoft.com/office/powerpoint/2010/main" val="2472847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consider the Boolean functions </a:t>
            </a:r>
          </a:p>
          <a:p>
            <a:endParaRPr lang="en-US" dirty="0"/>
          </a:p>
        </p:txBody>
      </p:sp>
      <p:sp>
        <p:nvSpPr>
          <p:cNvPr id="4" name="Slide Number Placeholder 3"/>
          <p:cNvSpPr>
            <a:spLocks noGrp="1"/>
          </p:cNvSpPr>
          <p:nvPr>
            <p:ph type="sldNum" sz="quarter" idx="10"/>
          </p:nvPr>
        </p:nvSpPr>
        <p:spPr/>
        <p:txBody>
          <a:bodyPr/>
          <a:lstStyle/>
          <a:p>
            <a:fld id="{43659CC9-62B8-41F5-96DC-2F1A1E0D6581}" type="slidenum">
              <a:rPr lang="en-US" smtClean="0"/>
              <a:t>8</a:t>
            </a:fld>
            <a:endParaRPr lang="en-US"/>
          </a:p>
        </p:txBody>
      </p:sp>
    </p:spTree>
    <p:extLst>
      <p:ext uri="{BB962C8B-B14F-4D97-AF65-F5344CB8AC3E}">
        <p14:creationId xmlns:p14="http://schemas.microsoft.com/office/powerpoint/2010/main" val="2598874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a:solidFill>
                  <a:schemeClr val="tx1"/>
                </a:solidFill>
                <a:effectLst/>
                <a:latin typeface="+mn-lt"/>
                <a:ea typeface="+mn-ea"/>
                <a:cs typeface="+mn-cs"/>
              </a:rPr>
              <a:t>We expect that in a set of 16 random Boolean functions in 2 variables, there should exist approximately one function with all zeros, four functions with 1 one, six</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functions with 2 ones, four functions with 3 ones, an</a:t>
            </a:r>
            <a:br>
              <a:rPr lang="en-US" sz="1200" i="0" kern="1200" dirty="0">
                <a:solidFill>
                  <a:schemeClr val="tx1"/>
                </a:solidFill>
                <a:effectLst/>
                <a:latin typeface="+mn-lt"/>
                <a:ea typeface="+mn-ea"/>
                <a:cs typeface="+mn-cs"/>
              </a:rPr>
            </a:br>
            <a:r>
              <a:rPr lang="en-US" sz="1200" dirty="0">
                <a:effectLst/>
                <a:latin typeface="Times New Roman" panose="02020603050405020304" pitchFamily="18" charset="0"/>
                <a:ea typeface="SimSun" panose="02010600030101010101" pitchFamily="2" charset="-122"/>
              </a:rPr>
              <a:t>We obtain the TT for two bits of the IV while other IV and secret key bits are fixed.</a:t>
            </a:r>
            <a:endParaRPr lang="en-US" dirty="0"/>
          </a:p>
        </p:txBody>
      </p:sp>
      <p:sp>
        <p:nvSpPr>
          <p:cNvPr id="4" name="Slide Number Placeholder 3"/>
          <p:cNvSpPr>
            <a:spLocks noGrp="1"/>
          </p:cNvSpPr>
          <p:nvPr>
            <p:ph type="sldNum" sz="quarter" idx="10"/>
          </p:nvPr>
        </p:nvSpPr>
        <p:spPr/>
        <p:txBody>
          <a:bodyPr/>
          <a:lstStyle/>
          <a:p>
            <a:fld id="{43659CC9-62B8-41F5-96DC-2F1A1E0D6581}" type="slidenum">
              <a:rPr lang="en-US" smtClean="0"/>
              <a:t>9</a:t>
            </a:fld>
            <a:endParaRPr lang="en-US"/>
          </a:p>
        </p:txBody>
      </p:sp>
    </p:spTree>
    <p:extLst>
      <p:ext uri="{BB962C8B-B14F-4D97-AF65-F5344CB8AC3E}">
        <p14:creationId xmlns:p14="http://schemas.microsoft.com/office/powerpoint/2010/main" val="1634060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endParaRPr kumimoji="0" lang="en-US" sz="2400" b="0" i="0" u="none" strike="noStrike" kern="0" cap="none" spc="0" normalizeH="0" baseline="0" noProof="0" dirty="0">
              <a:ln>
                <a:noFill/>
              </a:ln>
              <a:solidFill>
                <a:srgbClr val="000000"/>
              </a:solidFill>
              <a:effectLst/>
              <a:uLnTx/>
              <a:uFillTx/>
              <a:latin typeface="Tahoma"/>
              <a:ea typeface="+mn-ea"/>
              <a:cs typeface="+mn-cs"/>
            </a:endParaRPr>
          </a:p>
        </p:txBody>
      </p:sp>
      <p:sp>
        <p:nvSpPr>
          <p:cNvPr id="4" name="Slide Number Placeholder 3"/>
          <p:cNvSpPr>
            <a:spLocks noGrp="1"/>
          </p:cNvSpPr>
          <p:nvPr>
            <p:ph type="sldNum" sz="quarter" idx="10"/>
          </p:nvPr>
        </p:nvSpPr>
        <p:spPr/>
        <p:txBody>
          <a:bodyPr/>
          <a:lstStyle/>
          <a:p>
            <a:fld id="{43659CC9-62B8-41F5-96DC-2F1A1E0D6581}" type="slidenum">
              <a:rPr lang="en-US" smtClean="0"/>
              <a:t>11</a:t>
            </a:fld>
            <a:endParaRPr lang="en-US"/>
          </a:p>
        </p:txBody>
      </p:sp>
    </p:spTree>
    <p:extLst>
      <p:ext uri="{BB962C8B-B14F-4D97-AF65-F5344CB8AC3E}">
        <p14:creationId xmlns:p14="http://schemas.microsoft.com/office/powerpoint/2010/main" val="2517290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latin typeface="Tahoma" panose="020B0604030504040204" pitchFamily="34"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latin typeface="Tahoma" panose="020B0604030504040204" pitchFamily="34" charset="0"/>
                </a:endParaRPr>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latin typeface="Tahoma" panose="020B0604030504040204" pitchFamily="34" charset="0"/>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latin typeface="Tahoma" panose="020B0604030504040204" pitchFamily="34"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latin typeface="Tahoma" panose="020B0604030504040204" pitchFamily="34"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latin typeface="Tahoma" panose="020B0604030504040204" pitchFamily="34"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latin typeface="Tahoma" panose="020B0604030504040204" pitchFamily="34" charset="0"/>
              </a:endParaRPr>
            </a:p>
          </p:txBody>
        </p:sp>
      </p:grpSp>
      <p:sp>
        <p:nvSpPr>
          <p:cNvPr id="81932" name="Rectangle 12"/>
          <p:cNvSpPr>
            <a:spLocks noGrp="1" noChangeArrowheads="1"/>
          </p:cNvSpPr>
          <p:nvPr>
            <p:ph type="ctrTitle"/>
          </p:nvPr>
        </p:nvSpPr>
        <p:spPr>
          <a:xfrm>
            <a:off x="990600" y="1676400"/>
            <a:ext cx="7772400" cy="1462088"/>
          </a:xfrm>
        </p:spPr>
        <p:txBody>
          <a:bodyPr/>
          <a:lstStyle>
            <a:lvl1pPr>
              <a:defRPr/>
            </a:lvl1pPr>
          </a:lstStyle>
          <a:p>
            <a:r>
              <a:rPr lang="en-US" altLang="zh-CN"/>
              <a:t>Click to edit Master title style</a:t>
            </a:r>
            <a:endParaRPr lang="zh-CN" altLang="en-US"/>
          </a:p>
        </p:txBody>
      </p:sp>
      <p:sp>
        <p:nvSpPr>
          <p:cNvPr id="819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endParaRPr lang="zh-CN" altLang="en-US"/>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23E9FF21-E88F-405D-9EC6-543110CA1666}" type="datetime1">
              <a:rPr lang="zh-CN" altLang="en-US" smtClean="0"/>
              <a:t>2024/12/7</a:t>
            </a:fld>
            <a:endParaRPr lang="zh-CN" alt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zh-CN" alt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6AA38CF8-E120-4043-BD1A-33611BA6945E}" type="slidenum">
              <a:rPr lang="zh-CN" altLang="en-US"/>
              <a:pPr>
                <a:defRPr/>
              </a:pPr>
              <a:t>‹#›</a:t>
            </a:fld>
            <a:endParaRPr lang="zh-CN" altLang="en-US"/>
          </a:p>
        </p:txBody>
      </p:sp>
    </p:spTree>
    <p:extLst>
      <p:ext uri="{BB962C8B-B14F-4D97-AF65-F5344CB8AC3E}">
        <p14:creationId xmlns:p14="http://schemas.microsoft.com/office/powerpoint/2010/main" val="533933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7B8E46B7-29EF-4A53-8D45-8864B6EF9867}" type="datetime1">
              <a:rPr lang="zh-CN" altLang="en-US" smtClean="0"/>
              <a:t>2024/12/7</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EB18E3A9-7049-475D-AAA8-4B48FF237621}" type="slidenum">
              <a:rPr lang="zh-CN" altLang="en-US"/>
              <a:pPr>
                <a:defRPr/>
              </a:pPr>
              <a:t>‹#›</a:t>
            </a:fld>
            <a:endParaRPr lang="zh-CN" altLang="en-US"/>
          </a:p>
        </p:txBody>
      </p:sp>
    </p:spTree>
    <p:extLst>
      <p:ext uri="{BB962C8B-B14F-4D97-AF65-F5344CB8AC3E}">
        <p14:creationId xmlns:p14="http://schemas.microsoft.com/office/powerpoint/2010/main" val="323557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58FA6353-C6EA-4290-B938-2D1451ED0242}" type="datetime1">
              <a:rPr lang="zh-CN" altLang="en-US" smtClean="0"/>
              <a:t>2024/12/7</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F4AE8A94-CB3F-4919-9504-15B30C554950}" type="slidenum">
              <a:rPr lang="zh-CN" altLang="en-US"/>
              <a:pPr>
                <a:defRPr/>
              </a:pPr>
              <a:t>‹#›</a:t>
            </a:fld>
            <a:endParaRPr lang="zh-CN" altLang="en-US"/>
          </a:p>
        </p:txBody>
      </p:sp>
    </p:spTree>
    <p:extLst>
      <p:ext uri="{BB962C8B-B14F-4D97-AF65-F5344CB8AC3E}">
        <p14:creationId xmlns:p14="http://schemas.microsoft.com/office/powerpoint/2010/main" val="2733026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fld id="{5C1B2C14-4861-416C-965C-46DEB51F854B}" type="datetime1">
              <a:rPr lang="zh-CN" altLang="en-US" smtClean="0"/>
              <a:t>2024/12/7</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5C814C21-2B2C-4FDE-A01E-6F9EA40228AB}" type="slidenum">
              <a:rPr lang="zh-CN" altLang="en-US"/>
              <a:pPr>
                <a:defRPr/>
              </a:pPr>
              <a:t>‹#›</a:t>
            </a:fld>
            <a:endParaRPr lang="zh-CN" altLang="en-US"/>
          </a:p>
        </p:txBody>
      </p:sp>
    </p:spTree>
    <p:extLst>
      <p:ext uri="{BB962C8B-B14F-4D97-AF65-F5344CB8AC3E}">
        <p14:creationId xmlns:p14="http://schemas.microsoft.com/office/powerpoint/2010/main" val="1446210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fld id="{6A838B5D-A780-4AE5-96A2-0DA51ABDB188}" type="datetime1">
              <a:rPr lang="zh-CN" altLang="en-US" smtClean="0"/>
              <a:t>2024/12/7</a:t>
            </a:fld>
            <a:endParaRPr lang="zh-CN"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3"/>
          <p:cNvSpPr>
            <a:spLocks noGrp="1" noChangeArrowheads="1"/>
          </p:cNvSpPr>
          <p:nvPr>
            <p:ph type="sldNum" sz="quarter" idx="12"/>
          </p:nvPr>
        </p:nvSpPr>
        <p:spPr>
          <a:ln/>
        </p:spPr>
        <p:txBody>
          <a:bodyPr/>
          <a:lstStyle>
            <a:lvl1pPr>
              <a:defRPr/>
            </a:lvl1pPr>
          </a:lstStyle>
          <a:p>
            <a:pPr>
              <a:defRPr/>
            </a:pPr>
            <a:fld id="{0E6CE501-BF04-4EA3-B37B-F0AF3C6708FC}" type="slidenum">
              <a:rPr lang="zh-CN" altLang="en-US"/>
              <a:pPr>
                <a:defRPr/>
              </a:pPr>
              <a:t>‹#›</a:t>
            </a:fld>
            <a:endParaRPr lang="zh-CN" altLang="en-US"/>
          </a:p>
        </p:txBody>
      </p:sp>
    </p:spTree>
    <p:extLst>
      <p:ext uri="{BB962C8B-B14F-4D97-AF65-F5344CB8AC3E}">
        <p14:creationId xmlns:p14="http://schemas.microsoft.com/office/powerpoint/2010/main" val="1908932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F7DA7B59-6A08-496C-89C0-77D5AD864163}" type="datetime1">
              <a:rPr lang="zh-CN" altLang="en-US" smtClean="0"/>
              <a:t>2024/12/7</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D3BFE87B-AFED-4B19-8FA7-FE6C683DB2F9}" type="slidenum">
              <a:rPr lang="zh-CN" altLang="en-US"/>
              <a:pPr>
                <a:defRPr/>
              </a:pPr>
              <a:t>‹#›</a:t>
            </a:fld>
            <a:endParaRPr lang="zh-CN" altLang="en-US"/>
          </a:p>
        </p:txBody>
      </p:sp>
    </p:spTree>
    <p:extLst>
      <p:ext uri="{BB962C8B-B14F-4D97-AF65-F5344CB8AC3E}">
        <p14:creationId xmlns:p14="http://schemas.microsoft.com/office/powerpoint/2010/main" val="1908859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fld id="{58AB33FB-1DFE-4359-94BF-64651357194C}" type="datetime1">
              <a:rPr lang="zh-CN" altLang="en-US" smtClean="0"/>
              <a:t>2024/12/7</a:t>
            </a:fld>
            <a:endParaRPr lang="zh-CN" alt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13"/>
          <p:cNvSpPr>
            <a:spLocks noGrp="1" noChangeArrowheads="1"/>
          </p:cNvSpPr>
          <p:nvPr>
            <p:ph type="sldNum" sz="quarter" idx="12"/>
          </p:nvPr>
        </p:nvSpPr>
        <p:spPr>
          <a:ln/>
        </p:spPr>
        <p:txBody>
          <a:bodyPr/>
          <a:lstStyle>
            <a:lvl1pPr>
              <a:defRPr/>
            </a:lvl1pPr>
          </a:lstStyle>
          <a:p>
            <a:pPr>
              <a:defRPr/>
            </a:pPr>
            <a:fld id="{8CE3AECE-C132-408C-905D-49FEDD46F8EE}" type="slidenum">
              <a:rPr lang="zh-CN" altLang="en-US"/>
              <a:pPr>
                <a:defRPr/>
              </a:pPr>
              <a:t>‹#›</a:t>
            </a:fld>
            <a:endParaRPr lang="zh-CN" altLang="en-US"/>
          </a:p>
        </p:txBody>
      </p:sp>
    </p:spTree>
    <p:extLst>
      <p:ext uri="{BB962C8B-B14F-4D97-AF65-F5344CB8AC3E}">
        <p14:creationId xmlns:p14="http://schemas.microsoft.com/office/powerpoint/2010/main" val="371212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fld id="{C79055B1-9D47-427C-B539-01A18FF42CDC}" type="datetime1">
              <a:rPr lang="zh-CN" altLang="en-US" smtClean="0"/>
              <a:t>2024/12/7</a:t>
            </a:fld>
            <a:endParaRPr lang="zh-CN" alt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13"/>
          <p:cNvSpPr>
            <a:spLocks noGrp="1" noChangeArrowheads="1"/>
          </p:cNvSpPr>
          <p:nvPr>
            <p:ph type="sldNum" sz="quarter" idx="12"/>
          </p:nvPr>
        </p:nvSpPr>
        <p:spPr>
          <a:ln/>
        </p:spPr>
        <p:txBody>
          <a:bodyPr/>
          <a:lstStyle>
            <a:lvl1pPr>
              <a:defRPr/>
            </a:lvl1pPr>
          </a:lstStyle>
          <a:p>
            <a:pPr>
              <a:defRPr/>
            </a:pPr>
            <a:fld id="{430EF134-7AB6-4E21-AF95-778092204EE3}" type="slidenum">
              <a:rPr lang="zh-CN" altLang="en-US"/>
              <a:pPr>
                <a:defRPr/>
              </a:pPr>
              <a:t>‹#›</a:t>
            </a:fld>
            <a:endParaRPr lang="zh-CN" altLang="en-US"/>
          </a:p>
        </p:txBody>
      </p:sp>
    </p:spTree>
    <p:extLst>
      <p:ext uri="{BB962C8B-B14F-4D97-AF65-F5344CB8AC3E}">
        <p14:creationId xmlns:p14="http://schemas.microsoft.com/office/powerpoint/2010/main" val="638383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D71BE642-4206-47DF-9972-79549D947134}" type="datetime1">
              <a:rPr lang="zh-CN" altLang="en-US" smtClean="0"/>
              <a:t>2024/12/7</a:t>
            </a:fld>
            <a:endParaRPr lang="zh-CN" alt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13"/>
          <p:cNvSpPr>
            <a:spLocks noGrp="1" noChangeArrowheads="1"/>
          </p:cNvSpPr>
          <p:nvPr>
            <p:ph type="sldNum" sz="quarter" idx="12"/>
          </p:nvPr>
        </p:nvSpPr>
        <p:spPr>
          <a:ln/>
        </p:spPr>
        <p:txBody>
          <a:bodyPr/>
          <a:lstStyle>
            <a:lvl1pPr>
              <a:defRPr/>
            </a:lvl1pPr>
          </a:lstStyle>
          <a:p>
            <a:pPr>
              <a:defRPr/>
            </a:pPr>
            <a:fld id="{C7B7CF10-D379-42CB-91FC-729E567AB8FD}" type="slidenum">
              <a:rPr lang="zh-CN" altLang="en-US"/>
              <a:pPr>
                <a:defRPr/>
              </a:pPr>
              <a:t>‹#›</a:t>
            </a:fld>
            <a:endParaRPr lang="zh-CN" altLang="en-US"/>
          </a:p>
        </p:txBody>
      </p:sp>
    </p:spTree>
    <p:extLst>
      <p:ext uri="{BB962C8B-B14F-4D97-AF65-F5344CB8AC3E}">
        <p14:creationId xmlns:p14="http://schemas.microsoft.com/office/powerpoint/2010/main" val="1295236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DAEB8386-A735-4390-A735-39612C213698}" type="datetime1">
              <a:rPr lang="zh-CN" altLang="en-US" smtClean="0"/>
              <a:t>2024/12/7</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7A40FEB4-B0BD-4398-A810-ED6ED1975D49}" type="slidenum">
              <a:rPr lang="zh-CN" altLang="en-US"/>
              <a:pPr>
                <a:defRPr/>
              </a:pPr>
              <a:t>‹#›</a:t>
            </a:fld>
            <a:endParaRPr lang="zh-CN" altLang="en-US"/>
          </a:p>
        </p:txBody>
      </p:sp>
    </p:spTree>
    <p:extLst>
      <p:ext uri="{BB962C8B-B14F-4D97-AF65-F5344CB8AC3E}">
        <p14:creationId xmlns:p14="http://schemas.microsoft.com/office/powerpoint/2010/main" val="1839360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fld id="{607D6B07-7535-4F72-9270-9012346A5640}" type="datetime1">
              <a:rPr lang="zh-CN" altLang="en-US" smtClean="0"/>
              <a:t>2024/12/7</a:t>
            </a:fld>
            <a:endParaRPr lang="zh-CN"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3"/>
          <p:cNvSpPr>
            <a:spLocks noGrp="1" noChangeArrowheads="1"/>
          </p:cNvSpPr>
          <p:nvPr>
            <p:ph type="sldNum" sz="quarter" idx="12"/>
          </p:nvPr>
        </p:nvSpPr>
        <p:spPr>
          <a:ln/>
        </p:spPr>
        <p:txBody>
          <a:bodyPr/>
          <a:lstStyle>
            <a:lvl1pPr>
              <a:defRPr/>
            </a:lvl1pPr>
          </a:lstStyle>
          <a:p>
            <a:pPr>
              <a:defRPr/>
            </a:pPr>
            <a:fld id="{073FCBB4-90DC-49F5-ADC1-6E271D36C45E}" type="slidenum">
              <a:rPr lang="zh-CN" altLang="en-US"/>
              <a:pPr>
                <a:defRPr/>
              </a:pPr>
              <a:t>‹#›</a:t>
            </a:fld>
            <a:endParaRPr lang="zh-CN" altLang="en-US"/>
          </a:p>
        </p:txBody>
      </p:sp>
    </p:spTree>
    <p:extLst>
      <p:ext uri="{BB962C8B-B14F-4D97-AF65-F5344CB8AC3E}">
        <p14:creationId xmlns:p14="http://schemas.microsoft.com/office/powerpoint/2010/main" val="3064177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808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8090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809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809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8090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809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l" rtl="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kumimoji="1" lang="zh-CN" altLang="zh-CN" sz="2400">
              <a:latin typeface="Tahoma" panose="020B0604030504040204" pitchFamily="34" charset="0"/>
            </a:endParaRPr>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endParaRPr lang="zh-CN" altLang="en-US"/>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809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anose="020B0604030504040204" pitchFamily="34" charset="0"/>
              </a:defRPr>
            </a:lvl1pPr>
          </a:lstStyle>
          <a:p>
            <a:pPr>
              <a:defRPr/>
            </a:pPr>
            <a:fld id="{ABCC17EB-769E-473B-BA2D-9442CCBAA1E4}" type="datetime1">
              <a:rPr lang="zh-CN" altLang="en-US" smtClean="0"/>
              <a:t>2024/12/7</a:t>
            </a:fld>
            <a:endParaRPr lang="zh-CN" altLang="en-US"/>
          </a:p>
        </p:txBody>
      </p:sp>
      <p:sp>
        <p:nvSpPr>
          <p:cNvPr id="809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panose="020B0604030504040204" pitchFamily="34" charset="0"/>
              </a:defRPr>
            </a:lvl1pPr>
          </a:lstStyle>
          <a:p>
            <a:pPr>
              <a:defRPr/>
            </a:pPr>
            <a:endParaRPr lang="zh-CN" altLang="en-US"/>
          </a:p>
        </p:txBody>
      </p:sp>
      <p:sp>
        <p:nvSpPr>
          <p:cNvPr id="809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pPr>
              <a:defRPr/>
            </a:pPr>
            <a:fld id="{15DC49F0-1264-4A92-99B6-B5970A69167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43"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charset="0"/>
        </a:defRPr>
      </a:lvl2pPr>
      <a:lvl3pPr algn="l" rtl="0" eaLnBrk="0" fontAlgn="base" hangingPunct="0">
        <a:spcBef>
          <a:spcPct val="0"/>
        </a:spcBef>
        <a:spcAft>
          <a:spcPct val="0"/>
        </a:spcAft>
        <a:defRPr sz="4400">
          <a:solidFill>
            <a:schemeClr val="tx2"/>
          </a:solidFill>
          <a:latin typeface="Tahoma" charset="0"/>
        </a:defRPr>
      </a:lvl3pPr>
      <a:lvl4pPr algn="l" rtl="0" eaLnBrk="0" fontAlgn="base" hangingPunct="0">
        <a:spcBef>
          <a:spcPct val="0"/>
        </a:spcBef>
        <a:spcAft>
          <a:spcPct val="0"/>
        </a:spcAft>
        <a:defRPr sz="4400">
          <a:solidFill>
            <a:schemeClr val="tx2"/>
          </a:solidFill>
          <a:latin typeface="Tahoma" charset="0"/>
        </a:defRPr>
      </a:lvl4pPr>
      <a:lvl5pPr algn="l" rtl="0" eaLnBrk="0" fontAlgn="base" hangingPunct="0">
        <a:spcBef>
          <a:spcPct val="0"/>
        </a:spcBef>
        <a:spcAft>
          <a:spcPct val="0"/>
        </a:spcAft>
        <a:defRPr sz="4400">
          <a:solidFill>
            <a:schemeClr val="tx2"/>
          </a:solidFill>
          <a:latin typeface="Tahoma" charset="0"/>
        </a:defRPr>
      </a:lvl5pPr>
      <a:lvl6pPr marL="457200" algn="l" rtl="0" eaLnBrk="1" fontAlgn="base" hangingPunct="1">
        <a:spcBef>
          <a:spcPct val="0"/>
        </a:spcBef>
        <a:spcAft>
          <a:spcPct val="0"/>
        </a:spcAft>
        <a:defRPr sz="4400">
          <a:solidFill>
            <a:schemeClr val="tx2"/>
          </a:solidFill>
          <a:latin typeface="Tahoma" charset="0"/>
        </a:defRPr>
      </a:lvl6pPr>
      <a:lvl7pPr marL="914400" algn="l" rtl="0" eaLnBrk="1" fontAlgn="base" hangingPunct="1">
        <a:spcBef>
          <a:spcPct val="0"/>
        </a:spcBef>
        <a:spcAft>
          <a:spcPct val="0"/>
        </a:spcAft>
        <a:defRPr sz="4400">
          <a:solidFill>
            <a:schemeClr val="tx2"/>
          </a:solidFill>
          <a:latin typeface="Tahoma" charset="0"/>
        </a:defRPr>
      </a:lvl7pPr>
      <a:lvl8pPr marL="1371600" algn="l" rtl="0" eaLnBrk="1" fontAlgn="base" hangingPunct="1">
        <a:spcBef>
          <a:spcPct val="0"/>
        </a:spcBef>
        <a:spcAft>
          <a:spcPct val="0"/>
        </a:spcAft>
        <a:defRPr sz="4400">
          <a:solidFill>
            <a:schemeClr val="tx2"/>
          </a:solidFill>
          <a:latin typeface="Tahoma" charset="0"/>
        </a:defRPr>
      </a:lvl8pPr>
      <a:lvl9pPr marL="1828800" algn="l" rtl="0" eaLnBrk="1" fontAlgn="base" hangingPunct="1">
        <a:spcBef>
          <a:spcPct val="0"/>
        </a:spcBef>
        <a:spcAft>
          <a:spcPct val="0"/>
        </a:spcAft>
        <a:defRPr sz="4400">
          <a:solidFill>
            <a:schemeClr val="tx2"/>
          </a:solidFill>
          <a:latin typeface="Tahoma"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eaLnBrk="1" hangingPunct="1"/>
            <a:r>
              <a:rPr lang="en-US" sz="3200" b="1" dirty="0">
                <a:ea typeface="宋体" panose="02010600030101010101" pitchFamily="2" charset="-122"/>
              </a:rPr>
              <a:t>On the Design and Chosen IV Statistical Cryptanalysis of Lightweight Stream Ciphers</a:t>
            </a:r>
            <a:endParaRPr lang="zh-CN" altLang="en-US" sz="3200" b="1" dirty="0">
              <a:ea typeface="宋体" panose="02010600030101010101" pitchFamily="2" charset="-122"/>
            </a:endParaRPr>
          </a:p>
        </p:txBody>
      </p:sp>
      <p:sp>
        <p:nvSpPr>
          <p:cNvPr id="3075" name="Subtitle 2"/>
          <p:cNvSpPr>
            <a:spLocks noGrp="1"/>
          </p:cNvSpPr>
          <p:nvPr>
            <p:ph type="subTitle" idx="1"/>
          </p:nvPr>
        </p:nvSpPr>
        <p:spPr>
          <a:xfrm>
            <a:off x="899592" y="3645024"/>
            <a:ext cx="6872808" cy="1993776"/>
          </a:xfrm>
        </p:spPr>
        <p:txBody>
          <a:bodyPr/>
          <a:lstStyle/>
          <a:p>
            <a:pPr eaLnBrk="1" hangingPunct="1"/>
            <a:r>
              <a:rPr lang="en-US" dirty="0">
                <a:ea typeface="宋体" panose="02010600030101010101" pitchFamily="2" charset="-122"/>
              </a:rPr>
              <a:t>Vahid Amin-</a:t>
            </a:r>
            <a:r>
              <a:rPr lang="en-US" dirty="0" err="1">
                <a:ea typeface="宋体" panose="02010600030101010101" pitchFamily="2" charset="-122"/>
              </a:rPr>
              <a:t>Ghafari</a:t>
            </a:r>
            <a:r>
              <a:rPr lang="en-US" dirty="0">
                <a:ea typeface="宋体" panose="02010600030101010101" pitchFamily="2" charset="-122"/>
              </a:rPr>
              <a:t>    </a:t>
            </a:r>
          </a:p>
          <a:p>
            <a:pPr eaLnBrk="1" hangingPunct="1"/>
            <a:endParaRPr lang="en-US" sz="1800" dirty="0">
              <a:ea typeface="宋体" panose="02010600030101010101" pitchFamily="2" charset="-122"/>
            </a:endParaRPr>
          </a:p>
          <a:p>
            <a:pPr eaLnBrk="1" hangingPunct="1"/>
            <a:r>
              <a:rPr lang="en-US" sz="1800" dirty="0">
                <a:ea typeface="宋体" panose="02010600030101010101" pitchFamily="2" charset="-122"/>
              </a:rPr>
              <a:t>vahidaming@ustc.edu.cn</a:t>
            </a:r>
          </a:p>
          <a:p>
            <a:pPr eaLnBrk="1" hangingPunct="1"/>
            <a:endParaRPr lang="zh-CN" altLang="en-US" sz="1600" dirty="0">
              <a:ea typeface="宋体" panose="02010600030101010101" pitchFamily="2" charset="-122"/>
            </a:endParaRPr>
          </a:p>
        </p:txBody>
      </p:sp>
      <p:sp>
        <p:nvSpPr>
          <p:cNvPr id="3076" name="Rectangle 1"/>
          <p:cNvSpPr>
            <a:spLocks noChangeArrowheads="1"/>
          </p:cNvSpPr>
          <p:nvPr/>
        </p:nvSpPr>
        <p:spPr bwMode="auto">
          <a:xfrm>
            <a:off x="1835150" y="692150"/>
            <a:ext cx="55800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zh-CN" sz="2800" b="1" dirty="0">
                <a:solidFill>
                  <a:srgbClr val="FF0000"/>
                </a:solidFill>
                <a:latin typeface="Arial" panose="020B0604020202020204" pitchFamily="34" charset="0"/>
              </a:rPr>
              <a:t>In the Name of God</a:t>
            </a:r>
            <a:endParaRPr lang="fa-IR" altLang="fa-IR" sz="2800" dirty="0">
              <a:solidFill>
                <a:srgbClr val="FF0000"/>
              </a:solidFill>
              <a:latin typeface="Arial" panose="020B0604020202020204" pitchFamily="34" charset="0"/>
            </a:endParaRPr>
          </a:p>
        </p:txBody>
      </p:sp>
      <p:sp>
        <p:nvSpPr>
          <p:cNvPr id="2" name="Slide Number Placeholder 1"/>
          <p:cNvSpPr>
            <a:spLocks noGrp="1"/>
          </p:cNvSpPr>
          <p:nvPr>
            <p:ph type="sldNum" sz="quarter" idx="12"/>
          </p:nvPr>
        </p:nvSpPr>
        <p:spPr/>
        <p:txBody>
          <a:bodyPr/>
          <a:lstStyle/>
          <a:p>
            <a:pPr>
              <a:defRPr/>
            </a:pPr>
            <a:fld id="{6AA38CF8-E120-4043-BD1A-33611BA6945E}" type="slidenum">
              <a:rPr lang="zh-CN" altLang="en-US" smtClean="0"/>
              <a:pPr>
                <a:defRPr/>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zh-CN" sz="3600" b="1" cap="small" dirty="0">
                <a:effectLst>
                  <a:outerShdw sx="0" sy="0">
                    <a:srgbClr val="000000"/>
                  </a:outerShdw>
                </a:effectLst>
                <a:latin typeface="Times New Roman" panose="02020603050405020304" pitchFamily="18" charset="0"/>
              </a:rPr>
              <a:t>A new chosen IV statistical distinguishing framework</a:t>
            </a:r>
            <a:endParaRPr lang="zh-CN" altLang="en-US" sz="3600" b="1" cap="small" dirty="0">
              <a:effectLst>
                <a:outerShdw sx="0" sy="0">
                  <a:srgbClr val="000000"/>
                </a:outerShdw>
              </a:effectLst>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099" name="Content Placeholder 2"/>
              <p:cNvSpPr>
                <a:spLocks noGrp="1"/>
              </p:cNvSpPr>
              <p:nvPr>
                <p:ph idx="1"/>
              </p:nvPr>
            </p:nvSpPr>
            <p:spPr>
              <a:xfrm>
                <a:off x="179512" y="2060848"/>
                <a:ext cx="8681392" cy="4114800"/>
              </a:xfrm>
            </p:spPr>
            <p:txBody>
              <a:bodyPr/>
              <a:lstStyle/>
              <a:p>
                <a:pPr eaLnBrk="1" hangingPunct="1"/>
                <a:r>
                  <a:rPr lang="en-US" altLang="zh-CN" sz="2400" dirty="0">
                    <a:ea typeface="宋体" panose="02010600030101010101" pitchFamily="2" charset="-122"/>
                  </a:rPr>
                  <a:t>We obtain the TT for two bits of the IV while other IV and secret key bits are fixed.</a:t>
                </a:r>
              </a:p>
              <a:p>
                <a:pPr eaLnBrk="1" hangingPunct="1"/>
                <a:r>
                  <a:rPr lang="en-US" altLang="zh-CN" sz="2400" dirty="0">
                    <a:ea typeface="宋体" panose="02010600030101010101" pitchFamily="2" charset="-122"/>
                  </a:rPr>
                  <a:t>We can run the test </a:t>
                </a:r>
                <a:r>
                  <a:rPr lang="en-US" sz="2400" dirty="0"/>
                  <a:t>over </a:t>
                </a:r>
                <a:r>
                  <a:rPr lang="en-US" altLang="zh-CN" sz="2400" dirty="0">
                    <a:solidFill>
                      <a:srgbClr val="FF0000"/>
                    </a:solidFill>
                    <a:ea typeface="宋体" panose="02010600030101010101" pitchFamily="2" charset="-122"/>
                  </a:rPr>
                  <a:t>200 Boolean functions (unknown keys)</a:t>
                </a:r>
                <a:r>
                  <a:rPr lang="en-US" altLang="zh-CN" sz="2400" dirty="0">
                    <a:ea typeface="宋体" panose="02010600030101010101" pitchFamily="2" charset="-122"/>
                  </a:rPr>
                  <a:t>. </a:t>
                </a:r>
              </a:p>
              <a:p>
                <a:pPr eaLnBrk="1" hangingPunct="1"/>
                <a:r>
                  <a:rPr lang="en-US" sz="2400" dirty="0">
                    <a:ea typeface="宋体" panose="02010600030101010101" pitchFamily="2" charset="-122"/>
                  </a:rPr>
                  <a:t>The probability that a random function in 2 variables  has </a:t>
                </a:r>
                <a:r>
                  <a:rPr lang="en-US" sz="2400" dirty="0">
                    <a:solidFill>
                      <a:srgbClr val="FF0000"/>
                    </a:solidFill>
                    <a:ea typeface="宋体" panose="02010600030101010101" pitchFamily="2" charset="-122"/>
                  </a:rPr>
                  <a:t>3</a:t>
                </a:r>
                <a:r>
                  <a:rPr lang="en-US" sz="2400" dirty="0">
                    <a:ea typeface="宋体" panose="02010600030101010101" pitchFamily="2" charset="-122"/>
                  </a:rPr>
                  <a:t> ones in its </a:t>
                </a:r>
                <a:r>
                  <a:rPr lang="en-US" sz="2400" dirty="0"/>
                  <a:t>truth table</a:t>
                </a:r>
                <a:r>
                  <a:rPr lang="en-US" sz="2400" dirty="0">
                    <a:ea typeface="宋体" panose="02010600030101010101" pitchFamily="2" charset="-122"/>
                  </a:rPr>
                  <a:t> is </a:t>
                </a:r>
                <a14:m>
                  <m:oMath xmlns:m="http://schemas.openxmlformats.org/officeDocument/2006/math">
                    <m:f>
                      <m:fPr>
                        <m:type m:val="skw"/>
                        <m:ctrlPr>
                          <a:rPr lang="en-US" sz="2800" i="1" smtClean="0">
                            <a:solidFill>
                              <a:srgbClr val="FF0000"/>
                            </a:solidFill>
                            <a:latin typeface="Cambria Math" panose="02040503050406030204" pitchFamily="18" charset="0"/>
                            <a:ea typeface="宋体" panose="02010600030101010101" pitchFamily="2" charset="-122"/>
                          </a:rPr>
                        </m:ctrlPr>
                      </m:fPr>
                      <m:num>
                        <m:r>
                          <a:rPr lang="en-US" sz="2800">
                            <a:solidFill>
                              <a:srgbClr val="FF0000"/>
                            </a:solidFill>
                            <a:latin typeface="Cambria Math" panose="02040503050406030204" pitchFamily="18" charset="0"/>
                            <a:ea typeface="宋体" panose="02010600030101010101" pitchFamily="2" charset="-122"/>
                          </a:rPr>
                          <m:t>4</m:t>
                        </m:r>
                      </m:num>
                      <m:den>
                        <m:r>
                          <a:rPr lang="en-US" sz="2800">
                            <a:solidFill>
                              <a:srgbClr val="FF0000"/>
                            </a:solidFill>
                            <a:latin typeface="Cambria Math" panose="02040503050406030204" pitchFamily="18" charset="0"/>
                            <a:ea typeface="宋体" panose="02010600030101010101" pitchFamily="2" charset="-122"/>
                          </a:rPr>
                          <m:t>16</m:t>
                        </m:r>
                      </m:den>
                    </m:f>
                  </m:oMath>
                </a14:m>
                <a:r>
                  <a:rPr lang="en-US" sz="2400" dirty="0">
                    <a:ea typeface="宋体" panose="02010600030101010101" pitchFamily="2" charset="-122"/>
                  </a:rPr>
                  <a:t>. </a:t>
                </a:r>
              </a:p>
              <a:p>
                <a:pPr eaLnBrk="1" hangingPunct="1"/>
                <a:r>
                  <a:rPr lang="en-US" sz="2400" dirty="0"/>
                  <a:t>For example, if we repeat the test </a:t>
                </a:r>
                <a:r>
                  <a:rPr lang="en-US" altLang="zh-CN" sz="2400" dirty="0">
                    <a:ea typeface="宋体" panose="02010600030101010101" pitchFamily="2" charset="-122"/>
                  </a:rPr>
                  <a:t>over</a:t>
                </a:r>
                <a:r>
                  <a:rPr lang="en-US" sz="2400" dirty="0"/>
                  <a:t> 200 functions, w</a:t>
                </a:r>
                <a:r>
                  <a:rPr lang="en-US" sz="2400" dirty="0">
                    <a:ea typeface="宋体" panose="02010600030101010101" pitchFamily="2" charset="-122"/>
                  </a:rPr>
                  <a:t>e expect </a:t>
                </a:r>
                <a14:m>
                  <m:oMath xmlns:m="http://schemas.openxmlformats.org/officeDocument/2006/math">
                    <m:r>
                      <a:rPr lang="en-US" sz="2800">
                        <a:latin typeface="Cambria Math" panose="02040503050406030204" pitchFamily="18" charset="0"/>
                        <a:ea typeface="宋体" panose="02010600030101010101" pitchFamily="2" charset="-122"/>
                      </a:rPr>
                      <m:t>200</m:t>
                    </m:r>
                    <m:r>
                      <a:rPr lang="en-US" sz="2800">
                        <a:latin typeface="Cambria Math" panose="02040503050406030204" pitchFamily="18" charset="0"/>
                        <a:ea typeface="宋体" panose="02010600030101010101" pitchFamily="2" charset="-122"/>
                      </a:rPr>
                      <m:t>×</m:t>
                    </m:r>
                    <m:d>
                      <m:dPr>
                        <m:ctrlPr>
                          <a:rPr lang="en-US" sz="2800" i="1">
                            <a:latin typeface="Cambria Math" panose="02040503050406030204" pitchFamily="18" charset="0"/>
                            <a:ea typeface="宋体" panose="02010600030101010101" pitchFamily="2" charset="-122"/>
                          </a:rPr>
                        </m:ctrlPr>
                      </m:dPr>
                      <m:e>
                        <m:f>
                          <m:fPr>
                            <m:type m:val="skw"/>
                            <m:ctrlPr>
                              <a:rPr lang="en-US" sz="2800" i="1">
                                <a:latin typeface="Cambria Math" panose="02040503050406030204" pitchFamily="18" charset="0"/>
                                <a:ea typeface="宋体" panose="02010600030101010101" pitchFamily="2" charset="-122"/>
                              </a:rPr>
                            </m:ctrlPr>
                          </m:fPr>
                          <m:num>
                            <m:r>
                              <a:rPr lang="en-US" sz="2800">
                                <a:latin typeface="Cambria Math" panose="02040503050406030204" pitchFamily="18" charset="0"/>
                                <a:ea typeface="宋体" panose="02010600030101010101" pitchFamily="2" charset="-122"/>
                              </a:rPr>
                              <m:t>4</m:t>
                            </m:r>
                          </m:num>
                          <m:den>
                            <m:r>
                              <a:rPr lang="en-US" sz="2800">
                                <a:latin typeface="Cambria Math" panose="02040503050406030204" pitchFamily="18" charset="0"/>
                                <a:ea typeface="宋体" panose="02010600030101010101" pitchFamily="2" charset="-122"/>
                              </a:rPr>
                              <m:t>16</m:t>
                            </m:r>
                          </m:den>
                        </m:f>
                      </m:e>
                    </m:d>
                    <m:r>
                      <a:rPr lang="en-US" sz="2800">
                        <a:latin typeface="Cambria Math" panose="02040503050406030204" pitchFamily="18" charset="0"/>
                        <a:ea typeface="宋体" panose="02010600030101010101" pitchFamily="2" charset="-122"/>
                      </a:rPr>
                      <m:t>=</m:t>
                    </m:r>
                    <m:r>
                      <a:rPr lang="en-US" sz="2800">
                        <a:latin typeface="Cambria Math" panose="02040503050406030204" pitchFamily="18" charset="0"/>
                        <a:ea typeface="宋体" panose="02010600030101010101" pitchFamily="2" charset="-122"/>
                      </a:rPr>
                      <m:t>50</m:t>
                    </m:r>
                  </m:oMath>
                </a14:m>
                <a:r>
                  <a:rPr lang="en-US" sz="2400" dirty="0">
                    <a:ea typeface="宋体" panose="02010600030101010101" pitchFamily="2" charset="-122"/>
                  </a:rPr>
                  <a:t> </a:t>
                </a:r>
                <a:r>
                  <a:rPr lang="en-US" sz="2400" dirty="0"/>
                  <a:t>truth table</a:t>
                </a:r>
                <a:r>
                  <a:rPr lang="en-US" sz="2400" dirty="0">
                    <a:ea typeface="宋体" panose="02010600030101010101" pitchFamily="2" charset="-122"/>
                  </a:rPr>
                  <a:t>s with 3 ones. </a:t>
                </a:r>
              </a:p>
              <a:p>
                <a:pPr eaLnBrk="1" hangingPunct="1"/>
                <a:r>
                  <a:rPr lang="en-US" sz="2400" dirty="0">
                    <a:ea typeface="宋体" panose="02010600030101010101" pitchFamily="2" charset="-122"/>
                  </a:rPr>
                  <a:t>If there exists much difference between the </a:t>
                </a:r>
                <a:r>
                  <a:rPr lang="en-US" sz="2400" dirty="0">
                    <a:solidFill>
                      <a:srgbClr val="FF0000"/>
                    </a:solidFill>
                    <a:ea typeface="宋体" panose="02010600030101010101" pitchFamily="2" charset="-122"/>
                  </a:rPr>
                  <a:t>expected</a:t>
                </a:r>
                <a:r>
                  <a:rPr lang="en-US" sz="2400" dirty="0">
                    <a:ea typeface="宋体" panose="02010600030101010101" pitchFamily="2" charset="-122"/>
                  </a:rPr>
                  <a:t> and the </a:t>
                </a:r>
                <a:r>
                  <a:rPr lang="en-US" sz="2400" dirty="0">
                    <a:solidFill>
                      <a:srgbClr val="FF0000"/>
                    </a:solidFill>
                    <a:ea typeface="宋体" panose="02010600030101010101" pitchFamily="2" charset="-122"/>
                  </a:rPr>
                  <a:t>observed</a:t>
                </a:r>
                <a:r>
                  <a:rPr lang="en-US" sz="2400" dirty="0">
                    <a:ea typeface="宋体" panose="02010600030101010101" pitchFamily="2" charset="-122"/>
                  </a:rPr>
                  <a:t> values, </a:t>
                </a:r>
                <a:r>
                  <a:rPr lang="en-US" altLang="zh-CN" sz="2400" dirty="0">
                    <a:ea typeface="宋体" panose="02010600030101010101" pitchFamily="2" charset="-122"/>
                  </a:rPr>
                  <a:t>we can distinguish it from a random set.</a:t>
                </a:r>
                <a:endParaRPr lang="en-US" sz="2400" dirty="0">
                  <a:ea typeface="宋体" panose="02010600030101010101" pitchFamily="2" charset="-122"/>
                </a:endParaRPr>
              </a:p>
              <a:p>
                <a:pPr marL="0" indent="0" eaLnBrk="1" hangingPunct="1">
                  <a:buNone/>
                </a:pPr>
                <a:endParaRPr lang="en-US" sz="2400" dirty="0"/>
              </a:p>
            </p:txBody>
          </p:sp>
        </mc:Choice>
        <mc:Fallback xmlns="">
          <p:sp>
            <p:nvSpPr>
              <p:cNvPr id="4099" name="Content Placeholder 2"/>
              <p:cNvSpPr>
                <a:spLocks noGrp="1" noRot="1" noChangeAspect="1" noMove="1" noResize="1" noEditPoints="1" noAdjustHandles="1" noChangeArrowheads="1" noChangeShapeType="1" noTextEdit="1"/>
              </p:cNvSpPr>
              <p:nvPr>
                <p:ph idx="1"/>
              </p:nvPr>
            </p:nvSpPr>
            <p:spPr>
              <a:xfrm>
                <a:off x="179512" y="2060848"/>
                <a:ext cx="8681392" cy="4114800"/>
              </a:xfrm>
              <a:blipFill>
                <a:blip r:embed="rId2"/>
                <a:stretch>
                  <a:fillRect l="-140" t="-1185" b="-13037"/>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5C814C21-2B2C-4FDE-A01E-6F9EA40228AB}" type="slidenum">
              <a:rPr lang="zh-CN" altLang="en-US" smtClean="0"/>
              <a:pPr>
                <a:defRPr/>
              </a:pPr>
              <a:t>10</a:t>
            </a:fld>
            <a:endParaRPr lang="zh-CN" altLang="en-US" dirty="0"/>
          </a:p>
        </p:txBody>
      </p:sp>
    </p:spTree>
    <p:extLst>
      <p:ext uri="{BB962C8B-B14F-4D97-AF65-F5344CB8AC3E}">
        <p14:creationId xmlns:p14="http://schemas.microsoft.com/office/powerpoint/2010/main" val="298178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z="3600" b="1" cap="small" dirty="0">
                <a:effectLst>
                  <a:outerShdw sx="0" sy="0">
                    <a:srgbClr val="000000"/>
                  </a:outerShdw>
                </a:effectLst>
                <a:latin typeface="Times New Roman" panose="02020603050405020304" pitchFamily="18" charset="0"/>
              </a:rPr>
              <a:t>Background: </a:t>
            </a:r>
            <a:r>
              <a:rPr lang="en-US" altLang="zh-CN" sz="3600" b="1" cap="small" dirty="0">
                <a:effectLst>
                  <a:outerShdw sx="0" sy="0">
                    <a:srgbClr val="000000"/>
                  </a:outerShdw>
                </a:effectLst>
                <a:latin typeface="Times New Roman" panose="02020603050405020304" pitchFamily="18" charset="0"/>
              </a:rPr>
              <a:t>Cube testers</a:t>
            </a:r>
            <a:endParaRPr lang="zh-CN" altLang="en-US" sz="3600" b="1" cap="small" dirty="0">
              <a:effectLst>
                <a:outerShdw sx="0" sy="0">
                  <a:srgbClr val="000000"/>
                </a:outerShdw>
              </a:effectLst>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099" name="Content Placeholder 2"/>
              <p:cNvSpPr>
                <a:spLocks noGrp="1"/>
              </p:cNvSpPr>
              <p:nvPr>
                <p:ph idx="1"/>
              </p:nvPr>
            </p:nvSpPr>
            <p:spPr>
              <a:xfrm>
                <a:off x="107504" y="1844824"/>
                <a:ext cx="8847584" cy="4287689"/>
              </a:xfrm>
            </p:spPr>
            <p:txBody>
              <a:bodyPr/>
              <a:lstStyle/>
              <a:p>
                <a:pPr eaLnBrk="1" hangingPunct="1"/>
                <a:r>
                  <a:rPr lang="en-US" sz="2400" dirty="0"/>
                  <a:t>We suppose that the Boolean function of the first bit of keystream is as follows.</a:t>
                </a:r>
              </a:p>
              <a:p>
                <a:pPr eaLnBrk="1" hangingPunct="1"/>
                <a14:m>
                  <m:oMath xmlns:m="http://schemas.openxmlformats.org/officeDocument/2006/math">
                    <m:r>
                      <a:rPr lang="en-US" sz="2400" i="1">
                        <a:latin typeface="Cambria Math" panose="02040503050406030204" pitchFamily="18" charset="0"/>
                      </a:rPr>
                      <m:t>𝑓</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1</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2</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3</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4</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5</m:t>
                            </m:r>
                          </m:sub>
                        </m:sSub>
                      </m:e>
                    </m:d>
                    <m:r>
                      <a:rPr lang="en-US" sz="2400">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1</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2</m:t>
                        </m:r>
                      </m:sub>
                    </m:sSub>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3</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4</m:t>
                            </m:r>
                          </m:sub>
                        </m:sSub>
                      </m:e>
                    </m:d>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5</m:t>
                        </m:r>
                      </m:sub>
                    </m:sSub>
                  </m:oMath>
                </a14:m>
                <a:endParaRPr lang="en-US" sz="2400" dirty="0"/>
              </a:p>
              <a:p>
                <a:pPr eaLnBrk="1" hangingPunct="1"/>
                <a:r>
                  <a:rPr lang="en-US" sz="2400" dirty="0"/>
                  <a:t>If we consider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1</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2</m:t>
                        </m:r>
                      </m:sub>
                    </m:sSub>
                  </m:oMath>
                </a14:m>
                <a:r>
                  <a:rPr lang="en-US" sz="2400" dirty="0"/>
                  <a:t> as cube variables (</a:t>
                </a:r>
                <a:r>
                  <a:rPr lang="en-US" sz="2400" dirty="0">
                    <a:solidFill>
                      <a:srgbClr val="FF0000"/>
                    </a:solidFill>
                  </a:rPr>
                  <a:t>CV</a:t>
                </a:r>
                <a:r>
                  <a:rPr lang="en-US" sz="2400" dirty="0"/>
                  <a:t>), superpoly variables (</a:t>
                </a:r>
                <a:r>
                  <a:rPr lang="en-US" sz="2400" dirty="0">
                    <a:solidFill>
                      <a:srgbClr val="FF0000"/>
                    </a:solidFill>
                  </a:rPr>
                  <a:t>SV</a:t>
                </a:r>
                <a:r>
                  <a:rPr lang="en-US" sz="2400" dirty="0"/>
                  <a:t>) are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3</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4</m:t>
                        </m:r>
                      </m:sub>
                    </m:sSub>
                  </m:oMath>
                </a14:m>
                <a:r>
                  <a:rPr lang="en-US" sz="2400" dirty="0"/>
                  <a:t>. </a:t>
                </a:r>
              </a:p>
              <a:p>
                <a:pPr eaLnBrk="1" hangingPunct="1"/>
                <a:r>
                  <a:rPr lang="en-US" sz="2400" dirty="0"/>
                  <a:t>The polynomial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3</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4</m:t>
                        </m:r>
                      </m:sub>
                    </m:sSub>
                  </m:oMath>
                </a14:m>
                <a:r>
                  <a:rPr lang="en-US" sz="2400" dirty="0"/>
                  <a:t> is superpoly of CV. </a:t>
                </a:r>
              </a:p>
              <a:p>
                <a:pPr eaLnBrk="1" hangingPunct="1"/>
                <a14:m>
                  <m:oMath xmlns:m="http://schemas.openxmlformats.org/officeDocument/2006/math">
                    <m:nary>
                      <m:naryPr>
                        <m:chr m:val="∑"/>
                        <m:limLoc m:val="undOvr"/>
                        <m:supHide m:val="on"/>
                        <m:ctrlPr>
                          <a:rPr lang="en-US" sz="2400" i="1">
                            <a:latin typeface="Cambria Math" panose="02040503050406030204" pitchFamily="18" charset="0"/>
                          </a:rPr>
                        </m:ctrlPr>
                      </m:naryPr>
                      <m: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1</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2</m:t>
                            </m:r>
                          </m:sub>
                        </m:sSub>
                      </m:sub>
                      <m:sup/>
                      <m:e>
                        <m:r>
                          <a:rPr lang="en-US" sz="2400" i="1">
                            <a:latin typeface="Cambria Math" panose="02040503050406030204" pitchFamily="18" charset="0"/>
                          </a:rPr>
                          <m:t>𝑓</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1</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2</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3</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4</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5</m:t>
                                </m:r>
                              </m:sub>
                            </m:sSub>
                          </m:e>
                        </m:d>
                      </m:e>
                    </m:nary>
                    <m:r>
                      <a:rPr lang="en-US" sz="2400">
                        <a:latin typeface="Cambria Math" panose="02040503050406030204" pitchFamily="18" charset="0"/>
                      </a:rPr>
                      <m:t>=</m:t>
                    </m:r>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a:latin typeface="Cambria Math" panose="02040503050406030204" pitchFamily="18" charset="0"/>
                          </a:rPr>
                          <m:t>0</m:t>
                        </m:r>
                        <m:r>
                          <a:rPr lang="en-US" sz="2400">
                            <a:latin typeface="Cambria Math" panose="02040503050406030204" pitchFamily="18" charset="0"/>
                          </a:rPr>
                          <m:t>,</m:t>
                        </m:r>
                        <m:r>
                          <a:rPr lang="en-US" sz="2400">
                            <a:latin typeface="Cambria Math" panose="02040503050406030204" pitchFamily="18" charset="0"/>
                          </a:rPr>
                          <m:t>0</m:t>
                        </m:r>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3</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4</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5</m:t>
                            </m:r>
                          </m:sub>
                        </m:sSub>
                      </m:e>
                    </m:d>
                    <m:r>
                      <a:rPr lang="en-US" sz="2400">
                        <a:latin typeface="Cambria Math" panose="02040503050406030204" pitchFamily="18" charset="0"/>
                      </a:rPr>
                      <m:t>+</m:t>
                    </m:r>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a:latin typeface="Cambria Math" panose="02040503050406030204" pitchFamily="18" charset="0"/>
                          </a:rPr>
                          <m:t>0</m:t>
                        </m:r>
                        <m:r>
                          <a:rPr lang="en-US" sz="2400">
                            <a:latin typeface="Cambria Math" panose="02040503050406030204" pitchFamily="18" charset="0"/>
                          </a:rPr>
                          <m:t>,</m:t>
                        </m:r>
                        <m:r>
                          <a:rPr lang="en-US" sz="2400">
                            <a:latin typeface="Cambria Math" panose="02040503050406030204" pitchFamily="18" charset="0"/>
                          </a:rPr>
                          <m:t>1</m:t>
                        </m:r>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3</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4</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5</m:t>
                            </m:r>
                          </m:sub>
                        </m:sSub>
                      </m:e>
                    </m:d>
                    <m:r>
                      <a:rPr lang="en-US" sz="2400">
                        <a:latin typeface="Cambria Math" panose="02040503050406030204" pitchFamily="18" charset="0"/>
                      </a:rPr>
                      <m:t>+</m:t>
                    </m:r>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a:latin typeface="Cambria Math" panose="02040503050406030204" pitchFamily="18" charset="0"/>
                          </a:rPr>
                          <m:t>1</m:t>
                        </m:r>
                        <m:r>
                          <a:rPr lang="en-US" sz="2400">
                            <a:latin typeface="Cambria Math" panose="02040503050406030204" pitchFamily="18" charset="0"/>
                          </a:rPr>
                          <m:t>,</m:t>
                        </m:r>
                        <m:r>
                          <a:rPr lang="en-US" sz="2400">
                            <a:latin typeface="Cambria Math" panose="02040503050406030204" pitchFamily="18" charset="0"/>
                          </a:rPr>
                          <m:t>0</m:t>
                        </m:r>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3</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4</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5</m:t>
                            </m:r>
                          </m:sub>
                        </m:sSub>
                      </m:e>
                    </m:d>
                    <m:r>
                      <a:rPr lang="en-US" sz="2400">
                        <a:latin typeface="Cambria Math" panose="02040503050406030204" pitchFamily="18" charset="0"/>
                      </a:rPr>
                      <m:t> +</m:t>
                    </m:r>
                    <m:r>
                      <a:rPr lang="en-US" sz="2400" i="1">
                        <a:latin typeface="Cambria Math" panose="02040503050406030204" pitchFamily="18" charset="0"/>
                      </a:rPr>
                      <m:t>𝑓</m:t>
                    </m:r>
                    <m:d>
                      <m:dPr>
                        <m:ctrlPr>
                          <a:rPr lang="en-US" sz="2400" i="1">
                            <a:latin typeface="Cambria Math" panose="02040503050406030204" pitchFamily="18" charset="0"/>
                          </a:rPr>
                        </m:ctrlPr>
                      </m:dPr>
                      <m:e>
                        <m:r>
                          <a:rPr lang="en-US" sz="2400">
                            <a:latin typeface="Cambria Math" panose="02040503050406030204" pitchFamily="18" charset="0"/>
                          </a:rPr>
                          <m:t>1</m:t>
                        </m:r>
                        <m:r>
                          <a:rPr lang="en-US" sz="2400">
                            <a:latin typeface="Cambria Math" panose="02040503050406030204" pitchFamily="18" charset="0"/>
                          </a:rPr>
                          <m:t>,</m:t>
                        </m:r>
                        <m:r>
                          <a:rPr lang="en-US" sz="2400">
                            <a:latin typeface="Cambria Math" panose="02040503050406030204" pitchFamily="18" charset="0"/>
                          </a:rPr>
                          <m:t>1</m:t>
                        </m:r>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3</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4</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5</m:t>
                            </m:r>
                          </m:sub>
                        </m:sSub>
                      </m:e>
                    </m:d>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3</m:t>
                        </m:r>
                      </m:sub>
                    </m:sSub>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4</m:t>
                        </m:r>
                      </m:sub>
                    </m:sSub>
                    <m:r>
                      <a:rPr lang="en-US" sz="2400">
                        <a:latin typeface="Cambria Math" panose="02040503050406030204" pitchFamily="18" charset="0"/>
                      </a:rPr>
                      <m:t>.</m:t>
                    </m:r>
                  </m:oMath>
                </a14:m>
                <a:endParaRPr lang="en-US" altLang="zh-CN" sz="2400" dirty="0">
                  <a:ea typeface="宋体" panose="02010600030101010101" pitchFamily="2" charset="-122"/>
                </a:endParaRPr>
              </a:p>
              <a:p>
                <a:pPr eaLnBrk="1" hangingPunct="1"/>
                <a:r>
                  <a:rPr lang="en-US" altLang="zh-CN" sz="2400" dirty="0">
                    <a:ea typeface="宋体" panose="02010600030101010101" pitchFamily="2" charset="-122"/>
                  </a:rPr>
                  <a:t>If we sum (XOR) the outputs of a Boolean function based on all possible value for a set of inputs (i.e. CV), the </a:t>
                </a:r>
                <a:r>
                  <a:rPr lang="en-US" altLang="zh-CN" sz="2400" dirty="0" err="1">
                    <a:ea typeface="宋体" panose="02010600030101010101" pitchFamily="2" charset="-122"/>
                  </a:rPr>
                  <a:t>superpoly</a:t>
                </a:r>
                <a:r>
                  <a:rPr lang="en-US" altLang="zh-CN" sz="2400" dirty="0">
                    <a:ea typeface="宋体" panose="02010600030101010101" pitchFamily="2" charset="-122"/>
                  </a:rPr>
                  <a:t> of the CVs in the function can be obtained.</a:t>
                </a:r>
                <a:endParaRPr lang="zh-CN" altLang="en-US" sz="2400" dirty="0">
                  <a:ea typeface="宋体" panose="02010600030101010101" pitchFamily="2" charset="-122"/>
                </a:endParaRPr>
              </a:p>
            </p:txBody>
          </p:sp>
        </mc:Choice>
        <mc:Fallback xmlns="">
          <p:sp>
            <p:nvSpPr>
              <p:cNvPr id="4099" name="Content Placeholder 2"/>
              <p:cNvSpPr>
                <a:spLocks noGrp="1" noRot="1" noChangeAspect="1" noMove="1" noResize="1" noEditPoints="1" noAdjustHandles="1" noChangeArrowheads="1" noChangeShapeType="1" noTextEdit="1"/>
              </p:cNvSpPr>
              <p:nvPr>
                <p:ph idx="1"/>
              </p:nvPr>
            </p:nvSpPr>
            <p:spPr>
              <a:xfrm>
                <a:off x="107504" y="1844824"/>
                <a:ext cx="8847584" cy="4287689"/>
              </a:xfrm>
              <a:blipFill>
                <a:blip r:embed="rId3"/>
                <a:stretch>
                  <a:fillRect l="-1516" t="-1138" r="-482" b="-17070"/>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5C814C21-2B2C-4FDE-A01E-6F9EA40228AB}" type="slidenum">
              <a:rPr lang="zh-CN" altLang="en-US" smtClean="0"/>
              <a:pPr>
                <a:defRPr/>
              </a:pPr>
              <a:t>11</a:t>
            </a:fld>
            <a:endParaRPr lang="zh-CN" altLang="en-US" dirty="0"/>
          </a:p>
        </p:txBody>
      </p:sp>
    </p:spTree>
    <p:extLst>
      <p:ext uri="{BB962C8B-B14F-4D97-AF65-F5344CB8AC3E}">
        <p14:creationId xmlns:p14="http://schemas.microsoft.com/office/powerpoint/2010/main" val="37681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z="3600" b="1" cap="small" dirty="0">
                <a:effectLst>
                  <a:outerShdw sx="0" sy="0">
                    <a:srgbClr val="000000"/>
                  </a:outerShdw>
                </a:effectLst>
                <a:latin typeface="Times New Roman" panose="02020603050405020304" pitchFamily="18" charset="0"/>
              </a:rPr>
              <a:t>Background: </a:t>
            </a:r>
            <a:r>
              <a:rPr lang="en-US" altLang="zh-CN" sz="3600" b="1" cap="small" dirty="0">
                <a:effectLst>
                  <a:outerShdw sx="0" sy="0">
                    <a:srgbClr val="000000"/>
                  </a:outerShdw>
                </a:effectLst>
                <a:latin typeface="Times New Roman" panose="02020603050405020304" pitchFamily="18" charset="0"/>
              </a:rPr>
              <a:t>Goodness-of-fit test</a:t>
            </a:r>
            <a:endParaRPr lang="zh-CN" altLang="en-US" sz="3600" b="1" cap="small" dirty="0">
              <a:effectLst>
                <a:outerShdw sx="0" sy="0">
                  <a:srgbClr val="000000"/>
                </a:outerShdw>
              </a:effectLst>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099" name="Content Placeholder 2"/>
              <p:cNvSpPr>
                <a:spLocks noGrp="1"/>
              </p:cNvSpPr>
              <p:nvPr>
                <p:ph idx="1"/>
              </p:nvPr>
            </p:nvSpPr>
            <p:spPr/>
            <p:txBody>
              <a:bodyPr/>
              <a:lstStyle/>
              <a:p>
                <a:pPr eaLnBrk="1" hangingPunct="1"/>
                <a:r>
                  <a:rPr lang="en-US" altLang="zh-CN" sz="2400" dirty="0">
                    <a:ea typeface="宋体" panose="02010600030101010101" pitchFamily="2" charset="-122"/>
                  </a:rPr>
                  <a:t>We used a </a:t>
                </a:r>
                <a:r>
                  <a:rPr lang="en-US" altLang="zh-CN" sz="2400" dirty="0">
                    <a:solidFill>
                      <a:srgbClr val="FF0000"/>
                    </a:solidFill>
                    <a:ea typeface="宋体" panose="02010600030101010101" pitchFamily="2" charset="-122"/>
                  </a:rPr>
                  <a:t>goodness-of-fit test </a:t>
                </a:r>
                <a:r>
                  <a:rPr lang="en-US" altLang="zh-CN" sz="2400" dirty="0">
                    <a:ea typeface="宋体" panose="02010600030101010101" pitchFamily="2" charset="-122"/>
                  </a:rPr>
                  <a:t>to determine whether the set of Boolean functions is random or not. </a:t>
                </a:r>
              </a:p>
              <a:p>
                <a:pPr eaLnBrk="1" hangingPunct="1"/>
                <a:r>
                  <a:rPr lang="en-US" altLang="zh-CN" sz="2400" dirty="0">
                    <a:ea typeface="宋体" panose="02010600030101010101" pitchFamily="2" charset="-122"/>
                  </a:rPr>
                  <a:t>The test is between the </a:t>
                </a:r>
                <a:r>
                  <a:rPr lang="en-US" altLang="zh-CN" sz="2400" dirty="0">
                    <a:solidFill>
                      <a:srgbClr val="FF0000"/>
                    </a:solidFill>
                    <a:ea typeface="宋体" panose="02010600030101010101" pitchFamily="2" charset="-122"/>
                  </a:rPr>
                  <a:t>observed frequencies </a:t>
                </a:r>
                <a:r>
                  <a:rPr lang="en-US" altLang="zh-CN" sz="2400" dirty="0">
                    <a:ea typeface="宋体" panose="02010600030101010101" pitchFamily="2" charset="-122"/>
                  </a:rPr>
                  <a:t>of occurrences and the expected frequencies.</a:t>
                </a:r>
              </a:p>
              <a:p>
                <a:pPr marL="0" indent="0" eaLnBrk="1" hangingPunct="1">
                  <a:buNone/>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𝜒</m:t>
                          </m:r>
                        </m:e>
                        <m:sup>
                          <m:r>
                            <a:rPr lang="en-US" sz="2800">
                              <a:latin typeface="Cambria Math" panose="02040503050406030204" pitchFamily="18" charset="0"/>
                            </a:rPr>
                            <m:t>2</m:t>
                          </m:r>
                        </m:sup>
                      </m:sSup>
                      <m:r>
                        <a:rPr lang="en-US" sz="2800">
                          <a:latin typeface="Cambria Math" panose="02040503050406030204" pitchFamily="18" charset="0"/>
                        </a:rPr>
                        <m:t>=</m:t>
                      </m:r>
                      <m:nary>
                        <m:naryPr>
                          <m:chr m:val="∑"/>
                          <m:limLoc m:val="undOvr"/>
                          <m:ctrlPr>
                            <a:rPr lang="en-US" sz="2800" i="1">
                              <a:latin typeface="Cambria Math" panose="02040503050406030204" pitchFamily="18" charset="0"/>
                            </a:rPr>
                          </m:ctrlPr>
                        </m:naryPr>
                        <m:sub>
                          <m:r>
                            <a:rPr lang="en-US" sz="2800" i="1">
                              <a:latin typeface="Cambria Math" panose="02040503050406030204" pitchFamily="18" charset="0"/>
                            </a:rPr>
                            <m:t>𝑖</m:t>
                          </m:r>
                          <m:r>
                            <a:rPr lang="en-US" sz="2800">
                              <a:latin typeface="Cambria Math" panose="02040503050406030204" pitchFamily="18" charset="0"/>
                            </a:rPr>
                            <m:t>=</m:t>
                          </m:r>
                          <m:r>
                            <a:rPr lang="en-US" sz="2800">
                              <a:latin typeface="Cambria Math" panose="02040503050406030204" pitchFamily="18" charset="0"/>
                            </a:rPr>
                            <m:t>1</m:t>
                          </m:r>
                        </m:sub>
                        <m:sup>
                          <m:r>
                            <a:rPr lang="en-US" sz="2800" i="1">
                              <a:latin typeface="Cambria Math" panose="02040503050406030204" pitchFamily="18" charset="0"/>
                            </a:rPr>
                            <m:t>𝑘</m:t>
                          </m:r>
                        </m:sup>
                        <m:e>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r>
                                    <a:rPr lang="en-US" sz="280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𝑜</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𝑒</m:t>
                                      </m:r>
                                    </m:e>
                                    <m:sub>
                                      <m:r>
                                        <a:rPr lang="en-US" sz="2800" i="1">
                                          <a:latin typeface="Cambria Math" panose="02040503050406030204" pitchFamily="18" charset="0"/>
                                        </a:rPr>
                                        <m:t>𝑖</m:t>
                                      </m:r>
                                    </m:sub>
                                  </m:sSub>
                                  <m:r>
                                    <a:rPr lang="en-US" sz="2800">
                                      <a:latin typeface="Cambria Math" panose="02040503050406030204" pitchFamily="18" charset="0"/>
                                    </a:rPr>
                                    <m:t>)</m:t>
                                  </m:r>
                                </m:e>
                                <m:sup>
                                  <m:r>
                                    <a:rPr lang="en-US" sz="2800">
                                      <a:latin typeface="Cambria Math" panose="02040503050406030204" pitchFamily="18" charset="0"/>
                                    </a:rPr>
                                    <m:t>2</m:t>
                                  </m:r>
                                </m:sup>
                              </m:sSup>
                            </m:num>
                            <m:den>
                              <m:sSub>
                                <m:sSubPr>
                                  <m:ctrlPr>
                                    <a:rPr lang="en-US" sz="2800" i="1">
                                      <a:latin typeface="Cambria Math" panose="02040503050406030204" pitchFamily="18" charset="0"/>
                                    </a:rPr>
                                  </m:ctrlPr>
                                </m:sSubPr>
                                <m:e>
                                  <m:r>
                                    <a:rPr lang="en-US" sz="2800" i="1">
                                      <a:latin typeface="Cambria Math" panose="02040503050406030204" pitchFamily="18" charset="0"/>
                                    </a:rPr>
                                    <m:t>𝑒</m:t>
                                  </m:r>
                                </m:e>
                                <m:sub>
                                  <m:r>
                                    <a:rPr lang="en-US" sz="2800" i="1">
                                      <a:latin typeface="Cambria Math" panose="02040503050406030204" pitchFamily="18" charset="0"/>
                                    </a:rPr>
                                    <m:t>𝑖</m:t>
                                  </m:r>
                                </m:sub>
                              </m:sSub>
                            </m:den>
                          </m:f>
                        </m:e>
                      </m:nary>
                    </m:oMath>
                  </m:oMathPara>
                </a14:m>
                <a:endParaRPr lang="en-US" sz="2400" dirty="0"/>
              </a:p>
              <a:p>
                <a:pPr eaLnBrk="1" hangingPunct="1"/>
                <a:r>
                  <a:rPr lang="en-US" sz="2400" dirty="0"/>
                  <a:t>The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𝜒</m:t>
                        </m:r>
                      </m:e>
                      <m:sup>
                        <m:r>
                          <a:rPr lang="en-US" sz="2400">
                            <a:latin typeface="Cambria Math" panose="02040503050406030204" pitchFamily="18" charset="0"/>
                          </a:rPr>
                          <m:t>2</m:t>
                        </m:r>
                      </m:sup>
                    </m:sSup>
                  </m:oMath>
                </a14:m>
                <a:r>
                  <a:rPr lang="en-US" sz="2400" dirty="0"/>
                  <a:t> distribution is very close to chi-square distribution with </a:t>
                </a:r>
                <a14:m>
                  <m:oMath xmlns:m="http://schemas.openxmlformats.org/officeDocument/2006/math">
                    <m:r>
                      <a:rPr lang="en-US" sz="2400" i="1">
                        <a:latin typeface="Cambria Math" panose="02040503050406030204" pitchFamily="18" charset="0"/>
                      </a:rPr>
                      <m:t>𝑣</m:t>
                    </m:r>
                    <m:r>
                      <a:rPr lang="en-US" sz="2400">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r>
                      <a:rPr lang="en-US" sz="2400">
                        <a:latin typeface="Cambria Math" panose="02040503050406030204" pitchFamily="18" charset="0"/>
                      </a:rPr>
                      <m:t>1</m:t>
                    </m:r>
                  </m:oMath>
                </a14:m>
                <a:r>
                  <a:rPr lang="en-US" sz="2400" dirty="0"/>
                  <a:t> </a:t>
                </a:r>
                <a:r>
                  <a:rPr lang="en-US" sz="2400" dirty="0">
                    <a:solidFill>
                      <a:srgbClr val="FF0000"/>
                    </a:solidFill>
                  </a:rPr>
                  <a:t>degrees of freedom</a:t>
                </a:r>
                <a:r>
                  <a:rPr lang="en-US" sz="2400" dirty="0"/>
                  <a:t>.</a:t>
                </a:r>
              </a:p>
              <a:p>
                <a:pPr eaLnBrk="1" hangingPunct="1"/>
                <a:endParaRPr lang="zh-CN" altLang="en-US" sz="2400" dirty="0">
                  <a:ea typeface="宋体" panose="02010600030101010101" pitchFamily="2" charset="-122"/>
                </a:endParaRPr>
              </a:p>
            </p:txBody>
          </p:sp>
        </mc:Choice>
        <mc:Fallback xmlns="">
          <p:sp>
            <p:nvSpPr>
              <p:cNvPr id="4099"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 t="-1185" r="-1098"/>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5C814C21-2B2C-4FDE-A01E-6F9EA40228AB}" type="slidenum">
              <a:rPr lang="zh-CN" altLang="en-US" smtClean="0"/>
              <a:pPr>
                <a:defRPr/>
              </a:pPr>
              <a:t>12</a:t>
            </a:fld>
            <a:endParaRPr lang="zh-CN" altLang="en-US"/>
          </a:p>
        </p:txBody>
      </p:sp>
    </p:spTree>
    <p:extLst>
      <p:ext uri="{BB962C8B-B14F-4D97-AF65-F5344CB8AC3E}">
        <p14:creationId xmlns:p14="http://schemas.microsoft.com/office/powerpoint/2010/main" val="697979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z="3600" b="1" cap="small" dirty="0">
                <a:effectLst>
                  <a:outerShdw sx="0" sy="0">
                    <a:srgbClr val="000000"/>
                  </a:outerShdw>
                </a:effectLst>
                <a:latin typeface="Times New Roman" panose="02020603050405020304" pitchFamily="18" charset="0"/>
              </a:rPr>
              <a:t>Background: </a:t>
            </a:r>
            <a:r>
              <a:rPr lang="en-US" altLang="zh-CN" sz="3600" b="1" cap="small" dirty="0">
                <a:effectLst>
                  <a:outerShdw sx="0" sy="0">
                    <a:srgbClr val="000000"/>
                  </a:outerShdw>
                </a:effectLst>
                <a:latin typeface="Times New Roman" panose="02020603050405020304" pitchFamily="18" charset="0"/>
              </a:rPr>
              <a:t>Goodness-of-fit test</a:t>
            </a:r>
            <a:endParaRPr lang="zh-CN" altLang="en-US" sz="3600" b="1" cap="small" dirty="0">
              <a:effectLst>
                <a:outerShdw sx="0" sy="0">
                  <a:srgbClr val="000000"/>
                </a:outerShdw>
              </a:effectLst>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099" name="Content Placeholder 2"/>
              <p:cNvSpPr>
                <a:spLocks noGrp="1"/>
              </p:cNvSpPr>
              <p:nvPr>
                <p:ph idx="1"/>
              </p:nvPr>
            </p:nvSpPr>
            <p:spPr/>
            <p:txBody>
              <a:bodyPr/>
              <a:lstStyle/>
              <a:p>
                <a:pPr eaLnBrk="1" hangingPunct="1"/>
                <a:r>
                  <a:rPr lang="en-US" altLang="zh-CN" sz="2400" dirty="0">
                    <a:ea typeface="宋体" panose="02010600030101010101" pitchFamily="2" charset="-122"/>
                  </a:rPr>
                  <a:t>In our example (a set of 16 random Boolean functions in 2 variables), if we consider the number of truth tables with only 1 one and 3 zeros,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𝑖</m:t>
                        </m:r>
                      </m:sub>
                    </m:sSub>
                  </m:oMath>
                </a14:m>
                <a:r>
                  <a:rPr lang="en-US" altLang="zh-CN" sz="2400" dirty="0">
                    <a:ea typeface="宋体" panose="02010600030101010101" pitchFamily="2" charset="-122"/>
                  </a:rPr>
                  <a:t> is 4 (i.e. 1000, 0100, 0010, 0001).</a:t>
                </a:r>
              </a:p>
              <a:p>
                <a:pPr eaLnBrk="1" hangingPunct="1"/>
                <a:endParaRPr lang="en-US" altLang="zh-CN" sz="800" dirty="0">
                  <a:ea typeface="宋体" panose="02010600030101010101" pitchFamily="2" charset="-122"/>
                </a:endParaRPr>
              </a:p>
              <a:p>
                <a:pPr eaLnBrk="1" hangingPunct="1"/>
                <a:r>
                  <a:rPr lang="en-US" altLang="zh-CN" sz="2400" dirty="0">
                    <a:ea typeface="宋体" panose="02010600030101010101" pitchFamily="2" charset="-122"/>
                  </a:rPr>
                  <a:t>If </a:t>
                </a:r>
                <a14:m>
                  <m:oMath xmlns:m="http://schemas.openxmlformats.org/officeDocument/2006/math">
                    <m:sSub>
                      <m:sSubPr>
                        <m:ctrlPr>
                          <a:rPr lang="en-US" sz="2400" i="1" smtClean="0">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𝑜</m:t>
                        </m:r>
                      </m:e>
                      <m:sub>
                        <m:r>
                          <a:rPr lang="en-US" sz="2400" i="1">
                            <a:solidFill>
                              <a:srgbClr val="FF0000"/>
                            </a:solidFill>
                            <a:latin typeface="Cambria Math" panose="02040503050406030204" pitchFamily="18" charset="0"/>
                          </a:rPr>
                          <m:t>𝑖</m:t>
                        </m:r>
                      </m:sub>
                    </m:sSub>
                  </m:oMath>
                </a14:m>
                <a:r>
                  <a:rPr lang="en-US" altLang="zh-CN" sz="2400" dirty="0">
                    <a:solidFill>
                      <a:srgbClr val="FF0000"/>
                    </a:solidFill>
                    <a:ea typeface="宋体" panose="02010600030101010101" pitchFamily="2" charset="-122"/>
                  </a:rPr>
                  <a:t> differ significantly from </a:t>
                </a:r>
                <a14:m>
                  <m:oMath xmlns:m="http://schemas.openxmlformats.org/officeDocument/2006/math">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𝑒</m:t>
                        </m:r>
                      </m:e>
                      <m:sub>
                        <m:r>
                          <a:rPr lang="en-US" sz="2400" i="1">
                            <a:solidFill>
                              <a:srgbClr val="FF0000"/>
                            </a:solidFill>
                            <a:latin typeface="Cambria Math" panose="02040503050406030204" pitchFamily="18" charset="0"/>
                          </a:rPr>
                          <m:t>𝑖</m:t>
                        </m:r>
                      </m:sub>
                    </m:sSub>
                  </m:oMath>
                </a14:m>
                <a:r>
                  <a:rPr lang="en-US" altLang="zh-CN" sz="2400" dirty="0">
                    <a:ea typeface="宋体" panose="02010600030101010101" pitchFamily="2" charset="-122"/>
                  </a:rPr>
                  <a:t>, the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𝜒</m:t>
                        </m:r>
                      </m:e>
                      <m:sup>
                        <m:r>
                          <a:rPr lang="en-US" sz="2400">
                            <a:latin typeface="Cambria Math" panose="02040503050406030204" pitchFamily="18" charset="0"/>
                          </a:rPr>
                          <m:t>2</m:t>
                        </m:r>
                      </m:sup>
                    </m:sSup>
                  </m:oMath>
                </a14:m>
                <a:r>
                  <a:rPr lang="en-US" altLang="zh-CN" sz="2400" dirty="0">
                    <a:ea typeface="宋体" panose="02010600030101010101" pitchFamily="2" charset="-122"/>
                  </a:rPr>
                  <a:t> will be large and the fit is weak. </a:t>
                </a:r>
              </a:p>
              <a:p>
                <a:pPr eaLnBrk="1" hangingPunct="1"/>
                <a:endParaRPr lang="en-US" altLang="zh-CN" sz="800" dirty="0">
                  <a:ea typeface="宋体" panose="02010600030101010101" pitchFamily="2" charset="-122"/>
                </a:endParaRPr>
              </a:p>
              <a:p>
                <a:pPr eaLnBrk="1" hangingPunct="1"/>
                <a:r>
                  <a:rPr lang="en-US" altLang="zh-CN" sz="2400" dirty="0">
                    <a:ea typeface="宋体" panose="02010600030101010101" pitchFamily="2" charset="-122"/>
                  </a:rPr>
                  <a:t>The </a:t>
                </a:r>
                <a:r>
                  <a:rPr lang="en-US" altLang="zh-CN" sz="2400" dirty="0">
                    <a:solidFill>
                      <a:srgbClr val="FF0000"/>
                    </a:solidFill>
                    <a:ea typeface="宋体" panose="02010600030101010101" pitchFamily="2" charset="-122"/>
                  </a:rPr>
                  <a:t>null hypothesis</a:t>
                </a:r>
                <a:r>
                  <a:rPr lang="en-US" altLang="zh-CN" sz="2400" dirty="0">
                    <a:ea typeface="宋体" panose="02010600030101010101" pitchFamily="2" charset="-122"/>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a:latin typeface="Cambria Math" panose="02040503050406030204" pitchFamily="18" charset="0"/>
                          </a:rPr>
                          <m:t>0</m:t>
                        </m:r>
                      </m:sub>
                    </m:sSub>
                  </m:oMath>
                </a14:m>
                <a:r>
                  <a:rPr lang="en-US" altLang="zh-CN" sz="2400" dirty="0">
                    <a:ea typeface="宋体" panose="02010600030101010101" pitchFamily="2" charset="-122"/>
                  </a:rPr>
                  <a:t>, is that the distribution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𝑜</m:t>
                        </m:r>
                      </m:e>
                      <m:sub>
                        <m:r>
                          <a:rPr lang="en-US" sz="2400" i="1">
                            <a:latin typeface="Cambria Math" panose="02040503050406030204" pitchFamily="18" charset="0"/>
                          </a:rPr>
                          <m:t>𝑖</m:t>
                        </m:r>
                      </m:sub>
                    </m:sSub>
                  </m:oMath>
                </a14:m>
                <a:r>
                  <a:rPr lang="en-US" altLang="zh-CN" sz="2400" dirty="0">
                    <a:ea typeface="宋体" panose="02010600030101010101" pitchFamily="2" charset="-122"/>
                  </a:rPr>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𝑒</m:t>
                        </m:r>
                      </m:e>
                      <m:sub>
                        <m:r>
                          <a:rPr lang="en-US" sz="2400" i="1">
                            <a:latin typeface="Cambria Math" panose="02040503050406030204" pitchFamily="18" charset="0"/>
                          </a:rPr>
                          <m:t>𝑖</m:t>
                        </m:r>
                      </m:sub>
                    </m:sSub>
                  </m:oMath>
                </a14:m>
                <a:r>
                  <a:rPr lang="en-US" sz="2400" dirty="0"/>
                  <a:t> are consistent.</a:t>
                </a:r>
                <a:r>
                  <a:rPr lang="en-US" altLang="zh-CN" sz="2400" dirty="0">
                    <a:ea typeface="宋体" panose="02010600030101010101" pitchFamily="2" charset="-122"/>
                  </a:rPr>
                  <a:t> (i.e. </a:t>
                </a:r>
                <a:r>
                  <a:rPr lang="en-US" altLang="zh-CN" sz="2400" dirty="0">
                    <a:solidFill>
                      <a:srgbClr val="FF0000"/>
                    </a:solidFill>
                    <a:ea typeface="宋体" panose="02010600030101010101" pitchFamily="2" charset="-122"/>
                  </a:rPr>
                  <a:t>the set is random</a:t>
                </a:r>
                <a:r>
                  <a:rPr lang="en-US" altLang="zh-CN" sz="2400" dirty="0">
                    <a:ea typeface="宋体" panose="02010600030101010101" pitchFamily="2" charset="-122"/>
                  </a:rPr>
                  <a:t>).</a:t>
                </a:r>
              </a:p>
            </p:txBody>
          </p:sp>
        </mc:Choice>
        <mc:Fallback xmlns="">
          <p:sp>
            <p:nvSpPr>
              <p:cNvPr id="4099"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 t="-1185"/>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5C814C21-2B2C-4FDE-A01E-6F9EA40228AB}" type="slidenum">
              <a:rPr lang="zh-CN" altLang="en-US" smtClean="0"/>
              <a:pPr>
                <a:defRPr/>
              </a:pPr>
              <a:t>13</a:t>
            </a:fld>
            <a:endParaRPr lang="zh-CN" altLang="en-US" dirty="0"/>
          </a:p>
        </p:txBody>
      </p:sp>
    </p:spTree>
    <p:extLst>
      <p:ext uri="{BB962C8B-B14F-4D97-AF65-F5344CB8AC3E}">
        <p14:creationId xmlns:p14="http://schemas.microsoft.com/office/powerpoint/2010/main" val="179307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z="3600" b="1" cap="small" dirty="0">
                <a:effectLst>
                  <a:outerShdw sx="0" sy="0">
                    <a:srgbClr val="000000"/>
                  </a:outerShdw>
                </a:effectLst>
                <a:latin typeface="Times New Roman" panose="02020603050405020304" pitchFamily="18" charset="0"/>
              </a:rPr>
              <a:t>Background: </a:t>
            </a:r>
            <a:r>
              <a:rPr lang="en-US" altLang="zh-CN" sz="3600" b="1" cap="small" dirty="0">
                <a:effectLst>
                  <a:outerShdw sx="0" sy="0">
                    <a:srgbClr val="000000"/>
                  </a:outerShdw>
                </a:effectLst>
                <a:latin typeface="Times New Roman" panose="02020603050405020304" pitchFamily="18" charset="0"/>
              </a:rPr>
              <a:t>Goodness-of-fit test</a:t>
            </a:r>
            <a:endParaRPr lang="zh-CN" altLang="en-US" sz="3600" b="1" cap="small" dirty="0">
              <a:effectLst>
                <a:outerShdw sx="0" sy="0">
                  <a:srgbClr val="000000"/>
                </a:outerShdw>
              </a:effectLst>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099" name="Content Placeholder 2"/>
              <p:cNvSpPr>
                <a:spLocks noGrp="1"/>
              </p:cNvSpPr>
              <p:nvPr>
                <p:ph idx="1"/>
              </p:nvPr>
            </p:nvSpPr>
            <p:spPr/>
            <p:txBody>
              <a:bodyPr/>
              <a:lstStyle/>
              <a:p>
                <a:pPr eaLnBrk="1" hangingPunct="1"/>
                <a:r>
                  <a:rPr lang="en-US" altLang="zh-CN" sz="2400" dirty="0">
                    <a:ea typeface="宋体" panose="02010600030101010101" pitchFamily="2" charset="-122"/>
                  </a:rPr>
                  <a:t>A </a:t>
                </a:r>
                <a:r>
                  <a:rPr lang="en-US" altLang="zh-CN" sz="2400" dirty="0">
                    <a:solidFill>
                      <a:srgbClr val="FF0000"/>
                    </a:solidFill>
                    <a:ea typeface="宋体" panose="02010600030101010101" pitchFamily="2" charset="-122"/>
                  </a:rPr>
                  <a:t>good </a:t>
                </a:r>
                <a:r>
                  <a:rPr lang="en-US" sz="2400" dirty="0">
                    <a:solidFill>
                      <a:srgbClr val="FF0000"/>
                    </a:solidFill>
                  </a:rPr>
                  <a:t>fit </a:t>
                </a:r>
                <a:r>
                  <a:rPr lang="en-US" sz="2400" dirty="0"/>
                  <a:t>(i.e. small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𝜒</m:t>
                        </m:r>
                      </m:e>
                      <m:sup>
                        <m:r>
                          <a:rPr lang="en-US" sz="2400">
                            <a:latin typeface="Cambria Math" panose="02040503050406030204" pitchFamily="18" charset="0"/>
                          </a:rPr>
                          <m:t>2</m:t>
                        </m:r>
                      </m:sup>
                    </m:sSup>
                  </m:oMath>
                </a14:m>
                <a:r>
                  <a:rPr lang="en-US" sz="2400" dirty="0"/>
                  <a:t>) states that we cannot reject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a:latin typeface="Cambria Math" panose="02040503050406030204" pitchFamily="18" charset="0"/>
                          </a:rPr>
                          <m:t>0</m:t>
                        </m:r>
                      </m:sub>
                    </m:sSub>
                  </m:oMath>
                </a14:m>
                <a:r>
                  <a:rPr lang="en-US" sz="2400" dirty="0"/>
                  <a:t> base on the sample. </a:t>
                </a:r>
              </a:p>
              <a:p>
                <a:pPr eaLnBrk="1" hangingPunct="1"/>
                <a:endParaRPr lang="en-US" sz="2400" dirty="0"/>
              </a:p>
              <a:p>
                <a:pPr eaLnBrk="1" hangingPunct="1"/>
                <a:r>
                  <a:rPr lang="en-US" sz="2400" dirty="0"/>
                  <a:t>If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𝜒</m:t>
                        </m:r>
                      </m:e>
                      <m:sup>
                        <m:r>
                          <a:rPr lang="en-US" sz="2400">
                            <a:latin typeface="Cambria Math" panose="02040503050406030204" pitchFamily="18" charset="0"/>
                          </a:rPr>
                          <m:t>2</m:t>
                        </m:r>
                      </m:sup>
                    </m:sSup>
                    <m:r>
                      <a:rPr lang="en-US" sz="2400">
                        <a:latin typeface="Cambria Math" panose="02040503050406030204" pitchFamily="18" charset="0"/>
                      </a:rPr>
                      <m:t>&gt;</m:t>
                    </m:r>
                    <m:sSubSup>
                      <m:sSubSupPr>
                        <m:ctrlPr>
                          <a:rPr lang="en-US" sz="2400" i="1">
                            <a:latin typeface="Cambria Math" panose="02040503050406030204" pitchFamily="18" charset="0"/>
                          </a:rPr>
                        </m:ctrlPr>
                      </m:sSubSupPr>
                      <m:e>
                        <m:r>
                          <a:rPr lang="en-US" sz="2400" i="1">
                            <a:latin typeface="Cambria Math" panose="02040503050406030204" pitchFamily="18" charset="0"/>
                          </a:rPr>
                          <m:t>𝜒</m:t>
                        </m:r>
                      </m:e>
                      <m:sub>
                        <m:r>
                          <a:rPr lang="en-US" sz="2400" i="1">
                            <a:latin typeface="Cambria Math" panose="02040503050406030204" pitchFamily="18" charset="0"/>
                          </a:rPr>
                          <m:t>𝛼</m:t>
                        </m:r>
                      </m:sub>
                      <m:sup>
                        <m:r>
                          <a:rPr lang="en-US" sz="2400">
                            <a:latin typeface="Cambria Math" panose="02040503050406030204" pitchFamily="18" charset="0"/>
                          </a:rPr>
                          <m:t>2</m:t>
                        </m:r>
                      </m:sup>
                    </m:sSubSup>
                  </m:oMath>
                </a14:m>
                <a:r>
                  <a:rPr lang="en-US" sz="2400" dirty="0"/>
                  <a:t>, we </a:t>
                </a:r>
                <a:r>
                  <a:rPr lang="en-US" sz="2400" dirty="0">
                    <a:solidFill>
                      <a:srgbClr val="FF0000"/>
                    </a:solidFill>
                  </a:rPr>
                  <a:t>reject </a:t>
                </a:r>
                <a14:m>
                  <m:oMath xmlns:m="http://schemas.openxmlformats.org/officeDocument/2006/math">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𝐻</m:t>
                        </m:r>
                      </m:e>
                      <m:sub>
                        <m:r>
                          <a:rPr lang="en-US" sz="2400">
                            <a:solidFill>
                              <a:srgbClr val="FF0000"/>
                            </a:solidFill>
                            <a:latin typeface="Cambria Math" panose="02040503050406030204" pitchFamily="18" charset="0"/>
                          </a:rPr>
                          <m:t>0</m:t>
                        </m:r>
                      </m:sub>
                    </m:sSub>
                  </m:oMath>
                </a14:m>
                <a:r>
                  <a:rPr lang="en-US" sz="2400" dirty="0"/>
                  <a:t> and the Boolean function set is not random (i.e. it is related to a cipher). </a:t>
                </a:r>
              </a:p>
              <a:p>
                <a:pPr eaLnBrk="1" hangingPunct="1"/>
                <a:endParaRPr lang="en-US" sz="2400" dirty="0"/>
              </a:p>
              <a:p>
                <a:pPr eaLnBrk="1" hangingPunct="1"/>
                <a:r>
                  <a:rPr lang="en-US" sz="2400" dirty="0"/>
                  <a:t>We suppose </a:t>
                </a:r>
                <a14:m>
                  <m:oMath xmlns:m="http://schemas.openxmlformats.org/officeDocument/2006/math">
                    <m:r>
                      <a:rPr lang="en-US" sz="2400" i="1" smtClean="0">
                        <a:solidFill>
                          <a:srgbClr val="FF0000"/>
                        </a:solidFill>
                        <a:latin typeface="Cambria Math" panose="02040503050406030204" pitchFamily="18" charset="0"/>
                      </a:rPr>
                      <m:t>𝛼</m:t>
                    </m:r>
                    <m:r>
                      <a:rPr lang="en-US" sz="2400">
                        <a:solidFill>
                          <a:srgbClr val="FF0000"/>
                        </a:solidFill>
                        <a:latin typeface="Cambria Math" panose="02040503050406030204" pitchFamily="18" charset="0"/>
                      </a:rPr>
                      <m:t>=</m:t>
                    </m:r>
                    <m:r>
                      <a:rPr lang="en-US" sz="2400">
                        <a:solidFill>
                          <a:srgbClr val="FF0000"/>
                        </a:solidFill>
                        <a:latin typeface="Cambria Math" panose="02040503050406030204" pitchFamily="18" charset="0"/>
                      </a:rPr>
                      <m:t>0</m:t>
                    </m:r>
                    <m:r>
                      <a:rPr lang="en-US" sz="2400">
                        <a:solidFill>
                          <a:srgbClr val="FF0000"/>
                        </a:solidFill>
                        <a:latin typeface="Cambria Math" panose="02040503050406030204" pitchFamily="18" charset="0"/>
                      </a:rPr>
                      <m:t>.</m:t>
                    </m:r>
                    <m:r>
                      <a:rPr lang="en-US" sz="2400">
                        <a:solidFill>
                          <a:srgbClr val="FF0000"/>
                        </a:solidFill>
                        <a:latin typeface="Cambria Math" panose="02040503050406030204" pitchFamily="18" charset="0"/>
                      </a:rPr>
                      <m:t>05</m:t>
                    </m:r>
                  </m:oMath>
                </a14:m>
                <a:r>
                  <a:rPr lang="en-US" sz="2400" dirty="0"/>
                  <a:t>.</a:t>
                </a:r>
                <a:endParaRPr lang="zh-CN" altLang="en-US" sz="2400" dirty="0">
                  <a:ea typeface="宋体" panose="02010600030101010101" pitchFamily="2" charset="-122"/>
                </a:endParaRPr>
              </a:p>
              <a:p>
                <a:pPr eaLnBrk="1" hangingPunct="1"/>
                <a:endParaRPr lang="zh-CN" altLang="en-US" sz="2400" dirty="0">
                  <a:ea typeface="宋体" panose="02010600030101010101" pitchFamily="2" charset="-122"/>
                </a:endParaRPr>
              </a:p>
            </p:txBody>
          </p:sp>
        </mc:Choice>
        <mc:Fallback xmlns="">
          <p:sp>
            <p:nvSpPr>
              <p:cNvPr id="4099"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7" t="-1333" r="-1882"/>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5C814C21-2B2C-4FDE-A01E-6F9EA40228AB}" type="slidenum">
              <a:rPr lang="zh-CN" altLang="en-US" smtClean="0"/>
              <a:pPr>
                <a:defRPr/>
              </a:pPr>
              <a:t>14</a:t>
            </a:fld>
            <a:endParaRPr lang="zh-CN" altLang="en-US"/>
          </a:p>
        </p:txBody>
      </p:sp>
    </p:spTree>
    <p:extLst>
      <p:ext uri="{BB962C8B-B14F-4D97-AF65-F5344CB8AC3E}">
        <p14:creationId xmlns:p14="http://schemas.microsoft.com/office/powerpoint/2010/main" val="400851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174980" y="188640"/>
            <a:ext cx="8116391" cy="1462087"/>
          </a:xfrm>
        </p:spPr>
        <p:txBody>
          <a:bodyPr/>
          <a:lstStyle/>
          <a:p>
            <a:pPr lvl="0">
              <a:spcBef>
                <a:spcPts val="800"/>
              </a:spcBef>
              <a:spcAft>
                <a:spcPts val="400"/>
              </a:spcAft>
              <a:buSzPts val="1000"/>
              <a:tabLst>
                <a:tab pos="137160" algn="l"/>
                <a:tab pos="365760" algn="l"/>
              </a:tabLst>
            </a:pPr>
            <a:r>
              <a:rPr lang="en-US" altLang="zh-CN" sz="3600" b="1" cap="small" dirty="0">
                <a:effectLst>
                  <a:outerShdw sx="0" sy="0">
                    <a:srgbClr val="000000"/>
                  </a:outerShdw>
                </a:effectLst>
                <a:latin typeface="Times New Roman" panose="02020603050405020304" pitchFamily="18" charset="0"/>
              </a:rPr>
              <a:t>A new chosen IV statistical distinguishing framework</a:t>
            </a:r>
            <a:endParaRPr lang="zh-CN" altLang="en-US" sz="3600" b="1" cap="small" dirty="0">
              <a:effectLst>
                <a:outerShdw sx="0" sy="0">
                  <a:srgbClr val="000000"/>
                </a:outerShdw>
              </a:effectLst>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099" name="Content Placeholder 2"/>
              <p:cNvSpPr>
                <a:spLocks noGrp="1"/>
              </p:cNvSpPr>
              <p:nvPr>
                <p:ph idx="1"/>
              </p:nvPr>
            </p:nvSpPr>
            <p:spPr/>
            <p:txBody>
              <a:bodyPr/>
              <a:lstStyle/>
              <a:p>
                <a:r>
                  <a:rPr lang="en-US" sz="2400" dirty="0"/>
                  <a:t>Attacker </a:t>
                </a:r>
                <a:r>
                  <a:rPr lang="en-US" sz="2400" dirty="0">
                    <a:solidFill>
                      <a:srgbClr val="FF0000"/>
                    </a:solidFill>
                  </a:rPr>
                  <a:t>chooses</a:t>
                </a:r>
                <a:r>
                  <a:rPr lang="en-US" sz="2400" dirty="0"/>
                  <a:t> some bits of the IV as CV and SV.</a:t>
                </a:r>
              </a:p>
              <a:p>
                <a:r>
                  <a:rPr lang="en-US" sz="2400" dirty="0">
                    <a:solidFill>
                      <a:srgbClr val="FF0000"/>
                    </a:solidFill>
                  </a:rPr>
                  <a:t>Four</a:t>
                </a:r>
                <a:r>
                  <a:rPr lang="en-US" sz="2400" dirty="0"/>
                  <a:t> variables were chosen as the </a:t>
                </a:r>
                <a:r>
                  <a:rPr lang="en-US" sz="2400" dirty="0">
                    <a:solidFill>
                      <a:srgbClr val="FF0000"/>
                    </a:solidFill>
                  </a:rPr>
                  <a:t>SV</a:t>
                </a:r>
                <a:r>
                  <a:rPr lang="en-US" sz="2400" dirty="0"/>
                  <a:t>.</a:t>
                </a:r>
              </a:p>
              <a:p>
                <a:r>
                  <a:rPr lang="en-US" sz="2400" dirty="0"/>
                  <a:t>A </a:t>
                </a:r>
                <a:r>
                  <a:rPr lang="en-US" sz="2400" dirty="0">
                    <a:solidFill>
                      <a:srgbClr val="FF0000"/>
                    </a:solidFill>
                  </a:rPr>
                  <a:t>truth table</a:t>
                </a:r>
                <a:r>
                  <a:rPr lang="en-US" sz="2400" dirty="0"/>
                  <a:t>'s output is composed of </a:t>
                </a:r>
                <a:r>
                  <a:rPr lang="en-US" sz="2400" dirty="0">
                    <a:solidFill>
                      <a:srgbClr val="FF0000"/>
                    </a:solidFill>
                  </a:rPr>
                  <a:t>16</a:t>
                </a:r>
                <a:r>
                  <a:rPr lang="en-US" sz="2400" dirty="0"/>
                  <a:t> bits.</a:t>
                </a:r>
              </a:p>
              <a:p>
                <a:r>
                  <a:rPr lang="en-US" sz="2400" dirty="0"/>
                  <a:t>There are </a:t>
                </a:r>
                <a14:m>
                  <m:oMath xmlns:m="http://schemas.openxmlformats.org/officeDocument/2006/math">
                    <m:sSup>
                      <m:sSupPr>
                        <m:ctrlPr>
                          <a:rPr lang="en-US" sz="2400" i="1">
                            <a:solidFill>
                              <a:srgbClr val="FF0000"/>
                            </a:solidFill>
                            <a:latin typeface="Cambria Math" panose="02040503050406030204" pitchFamily="18" charset="0"/>
                          </a:rPr>
                        </m:ctrlPr>
                      </m:sSupPr>
                      <m:e>
                        <m:r>
                          <a:rPr lang="en-US" sz="2400">
                            <a:solidFill>
                              <a:srgbClr val="FF0000"/>
                            </a:solidFill>
                            <a:latin typeface="Cambria Math" panose="02040503050406030204" pitchFamily="18" charset="0"/>
                          </a:rPr>
                          <m:t>2</m:t>
                        </m:r>
                      </m:e>
                      <m:sup>
                        <m:r>
                          <a:rPr lang="en-US" sz="2400">
                            <a:solidFill>
                              <a:srgbClr val="FF0000"/>
                            </a:solidFill>
                            <a:latin typeface="Cambria Math" panose="02040503050406030204" pitchFamily="18" charset="0"/>
                          </a:rPr>
                          <m:t>16</m:t>
                        </m:r>
                      </m:sup>
                    </m:sSup>
                  </m:oMath>
                </a14:m>
                <a:r>
                  <a:rPr lang="en-US" sz="2400" dirty="0">
                    <a:solidFill>
                      <a:srgbClr val="FF0000"/>
                    </a:solidFill>
                  </a:rPr>
                  <a:t> different truth table</a:t>
                </a:r>
                <a:r>
                  <a:rPr lang="en-US" sz="2400" dirty="0"/>
                  <a:t>'s outputs. </a:t>
                </a:r>
              </a:p>
              <a:p>
                <a:pPr eaLnBrk="1" hangingPunct="1"/>
                <a:r>
                  <a:rPr lang="en-US" sz="2400" dirty="0"/>
                  <a:t>The </a:t>
                </a:r>
                <a:r>
                  <a:rPr lang="en-US" sz="2400" dirty="0">
                    <a:solidFill>
                      <a:srgbClr val="FF0000"/>
                    </a:solidFill>
                  </a:rPr>
                  <a:t>expected frequency</a:t>
                </a:r>
                <a:r>
                  <a:rPr lang="en-US" sz="2400" dirty="0"/>
                  <a:t> for 1 one in the truth table's output is </a:t>
                </a:r>
                <a14:m>
                  <m:oMath xmlns:m="http://schemas.openxmlformats.org/officeDocument/2006/math">
                    <m:d>
                      <m:dPr>
                        <m:ctrlPr>
                          <a:rPr lang="en-US" sz="2400" i="1">
                            <a:latin typeface="Cambria Math" panose="02040503050406030204" pitchFamily="18" charset="0"/>
                          </a:rPr>
                        </m:ctrlPr>
                      </m:dPr>
                      <m:e>
                        <m:f>
                          <m:fPr>
                            <m:type m:val="noBar"/>
                            <m:ctrlPr>
                              <a:rPr lang="en-US" sz="2400" i="1">
                                <a:latin typeface="Cambria Math" panose="02040503050406030204" pitchFamily="18" charset="0"/>
                              </a:rPr>
                            </m:ctrlPr>
                          </m:fPr>
                          <m:num>
                            <m:r>
                              <a:rPr lang="en-US" sz="2400">
                                <a:latin typeface="Cambria Math" panose="02040503050406030204" pitchFamily="18" charset="0"/>
                              </a:rPr>
                              <m:t>16</m:t>
                            </m:r>
                          </m:num>
                          <m:den>
                            <m:r>
                              <a:rPr lang="en-US" sz="2400">
                                <a:latin typeface="Cambria Math" panose="02040503050406030204" pitchFamily="18" charset="0"/>
                              </a:rPr>
                              <m:t>1</m:t>
                            </m:r>
                          </m:den>
                        </m:f>
                      </m:e>
                    </m:d>
                    <m:r>
                      <a:rPr lang="en-US" sz="2400">
                        <a:latin typeface="Cambria Math" panose="02040503050406030204" pitchFamily="18" charset="0"/>
                      </a:rPr>
                      <m:t>=16</m:t>
                    </m:r>
                  </m:oMath>
                </a14:m>
                <a:r>
                  <a:rPr lang="en-US" sz="2400" dirty="0"/>
                  <a:t> in a set of </a:t>
                </a:r>
                <a14:m>
                  <m:oMath xmlns:m="http://schemas.openxmlformats.org/officeDocument/2006/math">
                    <m:sSup>
                      <m:sSupPr>
                        <m:ctrlPr>
                          <a:rPr lang="en-US" sz="2400" i="1">
                            <a:latin typeface="Cambria Math" panose="02040503050406030204" pitchFamily="18" charset="0"/>
                          </a:rPr>
                        </m:ctrlPr>
                      </m:sSupPr>
                      <m:e>
                        <m:r>
                          <a:rPr lang="en-US" sz="2400">
                            <a:latin typeface="Cambria Math" panose="02040503050406030204" pitchFamily="18" charset="0"/>
                          </a:rPr>
                          <m:t>2</m:t>
                        </m:r>
                      </m:e>
                      <m:sup>
                        <m:r>
                          <a:rPr lang="en-US" sz="2400">
                            <a:latin typeface="Cambria Math" panose="02040503050406030204" pitchFamily="18" charset="0"/>
                          </a:rPr>
                          <m:t>16</m:t>
                        </m:r>
                      </m:sup>
                    </m:sSup>
                  </m:oMath>
                </a14:m>
                <a:r>
                  <a:rPr lang="en-US" sz="2400" dirty="0"/>
                  <a:t> random Boolean functions.</a:t>
                </a:r>
              </a:p>
              <a:p>
                <a:pPr eaLnBrk="1" hangingPunct="1"/>
                <a:r>
                  <a:rPr lang="en-US" sz="2400" dirty="0"/>
                  <a:t>The expected frequency for </a:t>
                </a:r>
                <a14:m>
                  <m:oMath xmlns:m="http://schemas.openxmlformats.org/officeDocument/2006/math">
                    <m:r>
                      <a:rPr lang="en-US" sz="2400" i="1">
                        <a:latin typeface="Cambria Math" panose="02040503050406030204" pitchFamily="18" charset="0"/>
                      </a:rPr>
                      <m:t>𝑝</m:t>
                    </m:r>
                  </m:oMath>
                </a14:m>
                <a:r>
                  <a:rPr lang="en-US" sz="2400" dirty="0"/>
                  <a:t> ones in the truth table is </a:t>
                </a:r>
                <a14:m>
                  <m:oMath xmlns:m="http://schemas.openxmlformats.org/officeDocument/2006/math">
                    <m:f>
                      <m:fPr>
                        <m:type m:val="lin"/>
                        <m:ctrlPr>
                          <a:rPr lang="en-US" sz="2400" i="1">
                            <a:solidFill>
                              <a:srgbClr val="FF0000"/>
                            </a:solidFill>
                            <a:latin typeface="Cambria Math" panose="02040503050406030204" pitchFamily="18" charset="0"/>
                          </a:rPr>
                        </m:ctrlPr>
                      </m:fPr>
                      <m:num>
                        <m:r>
                          <a:rPr lang="en-US" sz="2400" i="1">
                            <a:solidFill>
                              <a:srgbClr val="FF0000"/>
                            </a:solidFill>
                            <a:latin typeface="Cambria Math" panose="02040503050406030204" pitchFamily="18" charset="0"/>
                          </a:rPr>
                          <m:t>𝑚</m:t>
                        </m:r>
                        <m:r>
                          <a:rPr lang="en-US" sz="2400">
                            <a:solidFill>
                              <a:srgbClr val="FF0000"/>
                            </a:solidFill>
                            <a:latin typeface="Cambria Math" panose="02040503050406030204" pitchFamily="18" charset="0"/>
                          </a:rPr>
                          <m:t> .</m:t>
                        </m:r>
                        <m:d>
                          <m:dPr>
                            <m:ctrlPr>
                              <a:rPr lang="en-US" sz="2400" i="1">
                                <a:solidFill>
                                  <a:srgbClr val="FF0000"/>
                                </a:solidFill>
                                <a:latin typeface="Cambria Math" panose="02040503050406030204" pitchFamily="18" charset="0"/>
                              </a:rPr>
                            </m:ctrlPr>
                          </m:dPr>
                          <m:e>
                            <m:f>
                              <m:fPr>
                                <m:type m:val="noBar"/>
                                <m:ctrlPr>
                                  <a:rPr lang="en-US" sz="2400" i="1">
                                    <a:solidFill>
                                      <a:srgbClr val="FF0000"/>
                                    </a:solidFill>
                                    <a:latin typeface="Cambria Math" panose="02040503050406030204" pitchFamily="18" charset="0"/>
                                  </a:rPr>
                                </m:ctrlPr>
                              </m:fPr>
                              <m:num>
                                <m:r>
                                  <a:rPr lang="en-US" sz="2400">
                                    <a:solidFill>
                                      <a:srgbClr val="FF0000"/>
                                    </a:solidFill>
                                    <a:latin typeface="Cambria Math" panose="02040503050406030204" pitchFamily="18" charset="0"/>
                                  </a:rPr>
                                  <m:t>16</m:t>
                                </m:r>
                              </m:num>
                              <m:den>
                                <m:r>
                                  <a:rPr lang="en-US" sz="2400" i="1">
                                    <a:solidFill>
                                      <a:srgbClr val="FF0000"/>
                                    </a:solidFill>
                                    <a:latin typeface="Cambria Math" panose="02040503050406030204" pitchFamily="18" charset="0"/>
                                  </a:rPr>
                                  <m:t>𝑝</m:t>
                                </m:r>
                              </m:den>
                            </m:f>
                          </m:e>
                        </m:d>
                      </m:num>
                      <m:den>
                        <m:sSup>
                          <m:sSupPr>
                            <m:ctrlPr>
                              <a:rPr lang="en-US" sz="2400" i="1">
                                <a:solidFill>
                                  <a:srgbClr val="FF0000"/>
                                </a:solidFill>
                                <a:latin typeface="Cambria Math" panose="02040503050406030204" pitchFamily="18" charset="0"/>
                              </a:rPr>
                            </m:ctrlPr>
                          </m:sSupPr>
                          <m:e>
                            <m:r>
                              <a:rPr lang="en-US" sz="2400">
                                <a:solidFill>
                                  <a:srgbClr val="FF0000"/>
                                </a:solidFill>
                                <a:latin typeface="Cambria Math" panose="02040503050406030204" pitchFamily="18" charset="0"/>
                              </a:rPr>
                              <m:t>2</m:t>
                            </m:r>
                          </m:e>
                          <m:sup>
                            <m:r>
                              <a:rPr lang="en-US" sz="2400">
                                <a:solidFill>
                                  <a:srgbClr val="FF0000"/>
                                </a:solidFill>
                                <a:latin typeface="Cambria Math" panose="02040503050406030204" pitchFamily="18" charset="0"/>
                              </a:rPr>
                              <m:t>16</m:t>
                            </m:r>
                          </m:sup>
                        </m:sSup>
                      </m:den>
                    </m:f>
                  </m:oMath>
                </a14:m>
                <a:r>
                  <a:rPr lang="en-US" sz="2400" dirty="0"/>
                  <a:t> in a set of </a:t>
                </a:r>
                <a:r>
                  <a:rPr lang="en-US" sz="2400" i="1" dirty="0"/>
                  <a:t>m</a:t>
                </a:r>
                <a:r>
                  <a:rPr lang="en-US" sz="2400" dirty="0"/>
                  <a:t> random Boolean functions in 4 variables. </a:t>
                </a:r>
                <a:endParaRPr lang="zh-CN" altLang="en-US" sz="2400" dirty="0">
                  <a:ea typeface="宋体" panose="02010600030101010101" pitchFamily="2" charset="-122"/>
                </a:endParaRPr>
              </a:p>
              <a:p>
                <a:pPr eaLnBrk="1" hangingPunct="1"/>
                <a:endParaRPr lang="zh-CN" altLang="en-US" sz="2400" dirty="0">
                  <a:ea typeface="宋体" panose="02010600030101010101" pitchFamily="2" charset="-122"/>
                </a:endParaRPr>
              </a:p>
            </p:txBody>
          </p:sp>
        </mc:Choice>
        <mc:Fallback xmlns="">
          <p:sp>
            <p:nvSpPr>
              <p:cNvPr id="4099"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 t="-1185" r="-863" b="-9630"/>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5C814C21-2B2C-4FDE-A01E-6F9EA40228AB}" type="slidenum">
              <a:rPr lang="zh-CN" altLang="en-US" smtClean="0"/>
              <a:pPr>
                <a:defRPr/>
              </a:pPr>
              <a:t>15</a:t>
            </a:fld>
            <a:endParaRPr lang="zh-CN" altLang="en-US"/>
          </a:p>
        </p:txBody>
      </p:sp>
    </p:spTree>
    <p:extLst>
      <p:ext uri="{BB962C8B-B14F-4D97-AF65-F5344CB8AC3E}">
        <p14:creationId xmlns:p14="http://schemas.microsoft.com/office/powerpoint/2010/main" val="1752622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EA08-5026-297A-48E4-00B1D27ECEEB}"/>
              </a:ext>
            </a:extLst>
          </p:cNvPr>
          <p:cNvSpPr>
            <a:spLocks noGrp="1"/>
          </p:cNvSpPr>
          <p:nvPr>
            <p:ph type="title"/>
          </p:nvPr>
        </p:nvSpPr>
        <p:spPr/>
        <p:txBody>
          <a:bodyPr/>
          <a:lstStyle/>
          <a:p>
            <a:r>
              <a:rPr lang="en-US" altLang="zh-CN" sz="4400" b="1" cap="small" dirty="0">
                <a:effectLst>
                  <a:outerShdw sx="0" sy="0">
                    <a:srgbClr val="000000"/>
                  </a:outerShdw>
                </a:effectLst>
                <a:latin typeface="Times New Roman" panose="02020603050405020304" pitchFamily="18" charset="0"/>
              </a:rPr>
              <a:t>A new chosen IV statistical distinguishing framework</a:t>
            </a:r>
            <a:endParaRPr lang="en-US" dirty="0"/>
          </a:p>
        </p:txBody>
      </p:sp>
      <p:sp>
        <p:nvSpPr>
          <p:cNvPr id="3" name="Content Placeholder 2">
            <a:extLst>
              <a:ext uri="{FF2B5EF4-FFF2-40B4-BE49-F238E27FC236}">
                <a16:creationId xmlns:a16="http://schemas.microsoft.com/office/drawing/2014/main" id="{D71A55D8-E5C6-8A35-BE1B-B903ED09B5D2}"/>
              </a:ext>
            </a:extLst>
          </p:cNvPr>
          <p:cNvSpPr>
            <a:spLocks noGrp="1"/>
          </p:cNvSpPr>
          <p:nvPr>
            <p:ph idx="1"/>
          </p:nvPr>
        </p:nvSpPr>
        <p:spPr>
          <a:xfrm>
            <a:off x="179512" y="2017713"/>
            <a:ext cx="8775576" cy="4114800"/>
          </a:xfrm>
        </p:spPr>
        <p:txBody>
          <a:bodyPr/>
          <a:lstStyle/>
          <a:p>
            <a:r>
              <a:rPr lang="en-US" sz="2800" dirty="0"/>
              <a:t>Suppose that there are two resources that produce sequences: One is a cipher and other a random sequence generator. Attackers are interested in distinguishing between the sequences from the two resources. They can choose IV bits and obtain the first bits of the sequences. It is obvious that IV bits do </a:t>
            </a:r>
            <a:r>
              <a:rPr lang="en-US" sz="2800" dirty="0">
                <a:solidFill>
                  <a:srgbClr val="FF0000"/>
                </a:solidFill>
              </a:rPr>
              <a:t>not affect random sequence </a:t>
            </a:r>
            <a:r>
              <a:rPr lang="en-US" sz="2800" dirty="0"/>
              <a:t>generators. We assume secret keys are random and unknown to the attackers.</a:t>
            </a:r>
          </a:p>
        </p:txBody>
      </p:sp>
      <p:sp>
        <p:nvSpPr>
          <p:cNvPr id="4" name="Slide Number Placeholder 3">
            <a:extLst>
              <a:ext uri="{FF2B5EF4-FFF2-40B4-BE49-F238E27FC236}">
                <a16:creationId xmlns:a16="http://schemas.microsoft.com/office/drawing/2014/main" id="{F25FDAFD-7831-99EC-DB38-9968249E3D00}"/>
              </a:ext>
            </a:extLst>
          </p:cNvPr>
          <p:cNvSpPr>
            <a:spLocks noGrp="1"/>
          </p:cNvSpPr>
          <p:nvPr>
            <p:ph type="sldNum" sz="quarter" idx="12"/>
          </p:nvPr>
        </p:nvSpPr>
        <p:spPr/>
        <p:txBody>
          <a:bodyPr/>
          <a:lstStyle/>
          <a:p>
            <a:pPr>
              <a:defRPr/>
            </a:pPr>
            <a:fld id="{5C814C21-2B2C-4FDE-A01E-6F9EA40228AB}" type="slidenum">
              <a:rPr lang="zh-CN" altLang="en-US" smtClean="0"/>
              <a:pPr>
                <a:defRPr/>
              </a:pPr>
              <a:t>16</a:t>
            </a:fld>
            <a:endParaRPr lang="zh-CN" altLang="en-US"/>
          </a:p>
        </p:txBody>
      </p:sp>
    </p:spTree>
    <p:extLst>
      <p:ext uri="{BB962C8B-B14F-4D97-AF65-F5344CB8AC3E}">
        <p14:creationId xmlns:p14="http://schemas.microsoft.com/office/powerpoint/2010/main" val="600143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p:txBody>
          <a:bodyPr/>
          <a:lstStyle/>
          <a:p>
            <a:r>
              <a:rPr lang="en-US" sz="2400" dirty="0"/>
              <a:t>He obtains the </a:t>
            </a:r>
            <a:r>
              <a:rPr lang="en-US" sz="2400" dirty="0">
                <a:solidFill>
                  <a:srgbClr val="FF0000"/>
                </a:solidFill>
              </a:rPr>
              <a:t>first bits </a:t>
            </a:r>
            <a:r>
              <a:rPr lang="en-US" sz="2400" dirty="0"/>
              <a:t>of the keystreams with an unknown key. </a:t>
            </a:r>
          </a:p>
          <a:p>
            <a:r>
              <a:rPr lang="en-US" sz="2400" dirty="0"/>
              <a:t>He sums the first bits of the keystream over </a:t>
            </a:r>
            <a:r>
              <a:rPr lang="en-US" sz="2400" dirty="0">
                <a:solidFill>
                  <a:srgbClr val="FF0000"/>
                </a:solidFill>
              </a:rPr>
              <a:t>all possible CV</a:t>
            </a:r>
            <a:r>
              <a:rPr lang="en-US" sz="2400" dirty="0"/>
              <a:t> and obtains superpoly of CV. </a:t>
            </a:r>
          </a:p>
          <a:p>
            <a:r>
              <a:rPr lang="en-US" sz="2400" dirty="0"/>
              <a:t>He obtains </a:t>
            </a:r>
            <a:r>
              <a:rPr lang="en-US" sz="2400" dirty="0">
                <a:solidFill>
                  <a:srgbClr val="FF0000"/>
                </a:solidFill>
              </a:rPr>
              <a:t>truth table of superpoly </a:t>
            </a:r>
            <a:r>
              <a:rPr lang="en-US" sz="2400" dirty="0"/>
              <a:t>by setting different values for SV. </a:t>
            </a:r>
          </a:p>
          <a:p>
            <a:r>
              <a:rPr lang="en-US" sz="2400" dirty="0"/>
              <a:t>He </a:t>
            </a:r>
            <a:r>
              <a:rPr lang="en-US" sz="2400" dirty="0">
                <a:solidFill>
                  <a:srgbClr val="FF0000"/>
                </a:solidFill>
              </a:rPr>
              <a:t>counts the number</a:t>
            </a:r>
            <a:r>
              <a:rPr lang="en-US" sz="2400" dirty="0"/>
              <a:t> </a:t>
            </a:r>
            <a:r>
              <a:rPr lang="en-US" sz="2400" dirty="0">
                <a:solidFill>
                  <a:srgbClr val="FF0000"/>
                </a:solidFill>
              </a:rPr>
              <a:t>of ones</a:t>
            </a:r>
            <a:r>
              <a:rPr lang="en-US" sz="2400" dirty="0"/>
              <a:t> on the truth table. </a:t>
            </a:r>
          </a:p>
          <a:p>
            <a:pPr eaLnBrk="1" hangingPunct="1"/>
            <a:r>
              <a:rPr lang="en-US" sz="2400" dirty="0"/>
              <a:t>The attacker </a:t>
            </a:r>
            <a:r>
              <a:rPr lang="en-US" sz="2400" dirty="0">
                <a:solidFill>
                  <a:srgbClr val="FF0000"/>
                </a:solidFill>
              </a:rPr>
              <a:t>repeats this process for 200 </a:t>
            </a:r>
            <a:r>
              <a:rPr lang="en-US" sz="2400" dirty="0"/>
              <a:t>different unknown keys.</a:t>
            </a:r>
          </a:p>
          <a:p>
            <a:pPr eaLnBrk="1" hangingPunct="1"/>
            <a:r>
              <a:rPr lang="en-US" sz="2400" dirty="0"/>
              <a:t>He </a:t>
            </a:r>
            <a:r>
              <a:rPr lang="en-US" sz="2400" dirty="0">
                <a:solidFill>
                  <a:srgbClr val="FF0000"/>
                </a:solidFill>
              </a:rPr>
              <a:t>saves the frequency of all possible cases</a:t>
            </a:r>
            <a:r>
              <a:rPr lang="en-US" sz="2400" dirty="0"/>
              <a:t> for every new key.</a:t>
            </a:r>
          </a:p>
        </p:txBody>
      </p:sp>
      <p:sp>
        <p:nvSpPr>
          <p:cNvPr id="2" name="Slide Number Placeholder 1"/>
          <p:cNvSpPr>
            <a:spLocks noGrp="1"/>
          </p:cNvSpPr>
          <p:nvPr>
            <p:ph type="sldNum" sz="quarter" idx="12"/>
          </p:nvPr>
        </p:nvSpPr>
        <p:spPr/>
        <p:txBody>
          <a:bodyPr/>
          <a:lstStyle/>
          <a:p>
            <a:pPr>
              <a:defRPr/>
            </a:pPr>
            <a:fld id="{5C814C21-2B2C-4FDE-A01E-6F9EA40228AB}" type="slidenum">
              <a:rPr lang="zh-CN" altLang="en-US" smtClean="0"/>
              <a:pPr>
                <a:defRPr/>
              </a:pPr>
              <a:t>17</a:t>
            </a:fld>
            <a:endParaRPr lang="zh-CN" altLang="en-US"/>
          </a:p>
        </p:txBody>
      </p:sp>
      <p:sp>
        <p:nvSpPr>
          <p:cNvPr id="7" name="Title 1"/>
          <p:cNvSpPr>
            <a:spLocks noGrp="1"/>
          </p:cNvSpPr>
          <p:nvPr>
            <p:ph type="title"/>
          </p:nvPr>
        </p:nvSpPr>
        <p:spPr>
          <a:xfrm>
            <a:off x="1182688" y="188640"/>
            <a:ext cx="8116391" cy="1462087"/>
          </a:xfrm>
        </p:spPr>
        <p:txBody>
          <a:bodyPr/>
          <a:lstStyle/>
          <a:p>
            <a:pPr lvl="0">
              <a:spcBef>
                <a:spcPts val="800"/>
              </a:spcBef>
              <a:spcAft>
                <a:spcPts val="400"/>
              </a:spcAft>
              <a:buSzPts val="1000"/>
              <a:tabLst>
                <a:tab pos="137160" algn="l"/>
                <a:tab pos="365760" algn="l"/>
              </a:tabLst>
            </a:pPr>
            <a:r>
              <a:rPr lang="en-US" altLang="zh-CN" sz="3600" b="1" cap="small" dirty="0">
                <a:effectLst>
                  <a:outerShdw sx="0" sy="0">
                    <a:srgbClr val="000000"/>
                  </a:outerShdw>
                </a:effectLst>
                <a:latin typeface="Times New Roman" panose="02020603050405020304" pitchFamily="18" charset="0"/>
              </a:rPr>
              <a:t>A new chosen IV statistical distinguishing framework</a:t>
            </a:r>
            <a:endParaRPr lang="zh-CN" altLang="en-US" sz="3600" b="1" cap="small" dirty="0">
              <a:effectLst>
                <a:outerShdw sx="0" sy="0">
                  <a:srgbClr val="000000"/>
                </a:outerShdw>
              </a:effectLst>
              <a:latin typeface="Times New Roman" panose="02020603050405020304" pitchFamily="18" charset="0"/>
            </a:endParaRPr>
          </a:p>
        </p:txBody>
      </p:sp>
    </p:spTree>
    <p:extLst>
      <p:ext uri="{BB962C8B-B14F-4D97-AF65-F5344CB8AC3E}">
        <p14:creationId xmlns:p14="http://schemas.microsoft.com/office/powerpoint/2010/main" val="4105932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lvl="0">
              <a:spcBef>
                <a:spcPts val="800"/>
              </a:spcBef>
              <a:spcAft>
                <a:spcPts val="400"/>
              </a:spcAft>
              <a:buSzPts val="1000"/>
              <a:tabLst>
                <a:tab pos="137160" algn="l"/>
                <a:tab pos="365760" algn="l"/>
              </a:tabLst>
            </a:pPr>
            <a:r>
              <a:rPr lang="en-US" altLang="zh-CN" sz="3600" b="1" cap="small" dirty="0">
                <a:effectLst>
                  <a:outerShdw sx="0" sy="0">
                    <a:srgbClr val="000000"/>
                  </a:outerShdw>
                </a:effectLst>
                <a:latin typeface="Times New Roman" panose="02020603050405020304" pitchFamily="18" charset="0"/>
              </a:rPr>
              <a:t>A new chosen IV statistical distinguishing framework</a:t>
            </a:r>
            <a:endParaRPr lang="zh-CN" altLang="en-US" sz="3600" b="1" cap="small" dirty="0">
              <a:effectLst>
                <a:outerShdw sx="0" sy="0">
                  <a:srgbClr val="000000"/>
                </a:outerShdw>
              </a:effectLst>
              <a:latin typeface="Times New Roman" panose="02020603050405020304" pitchFamily="18" charset="0"/>
            </a:endParaRPr>
          </a:p>
        </p:txBody>
      </p:sp>
      <p:sp>
        <p:nvSpPr>
          <p:cNvPr id="4099" name="Content Placeholder 2"/>
          <p:cNvSpPr>
            <a:spLocks noGrp="1"/>
          </p:cNvSpPr>
          <p:nvPr>
            <p:ph idx="1"/>
          </p:nvPr>
        </p:nvSpPr>
        <p:spPr/>
        <p:txBody>
          <a:bodyPr/>
          <a:lstStyle/>
          <a:p>
            <a:pPr eaLnBrk="1" hangingPunct="1"/>
            <a:r>
              <a:rPr lang="en-US" sz="2400" dirty="0"/>
              <a:t>He obtains that the truth tables in how many cases has </a:t>
            </a:r>
            <a:r>
              <a:rPr lang="en-US" sz="2400" dirty="0">
                <a:solidFill>
                  <a:srgbClr val="FF0000"/>
                </a:solidFill>
              </a:rPr>
              <a:t>16 ones, 15 ones, …, 1 one and 0 one for 200 keys</a:t>
            </a:r>
            <a:r>
              <a:rPr lang="en-US" sz="2400" dirty="0"/>
              <a:t>. </a:t>
            </a:r>
          </a:p>
          <a:p>
            <a:pPr eaLnBrk="1" hangingPunct="1"/>
            <a:endParaRPr lang="en-US" sz="800" dirty="0"/>
          </a:p>
          <a:p>
            <a:pPr eaLnBrk="1" hangingPunct="1"/>
            <a:r>
              <a:rPr lang="en-US" sz="2400" dirty="0"/>
              <a:t>He </a:t>
            </a:r>
            <a:r>
              <a:rPr lang="en-US" sz="2400" dirty="0">
                <a:solidFill>
                  <a:srgbClr val="FF0000"/>
                </a:solidFill>
              </a:rPr>
              <a:t>compares these frequencies </a:t>
            </a:r>
            <a:r>
              <a:rPr lang="en-US" sz="2400" dirty="0"/>
              <a:t>with the expected frequencies.</a:t>
            </a:r>
          </a:p>
          <a:p>
            <a:pPr eaLnBrk="1" hangingPunct="1"/>
            <a:endParaRPr lang="en-US" sz="800" dirty="0"/>
          </a:p>
          <a:p>
            <a:pPr eaLnBrk="1" hangingPunct="1"/>
            <a:r>
              <a:rPr lang="en-US" sz="2400" dirty="0"/>
              <a:t>He can find the non-randomness if the observed and expected frequencies are </a:t>
            </a:r>
            <a:r>
              <a:rPr lang="en-US" sz="2400" dirty="0">
                <a:solidFill>
                  <a:srgbClr val="FF0000"/>
                </a:solidFill>
              </a:rPr>
              <a:t>different enough</a:t>
            </a:r>
            <a:r>
              <a:rPr lang="en-US" sz="2400" dirty="0"/>
              <a:t>. </a:t>
            </a:r>
          </a:p>
        </p:txBody>
      </p:sp>
      <p:sp>
        <p:nvSpPr>
          <p:cNvPr id="2" name="Slide Number Placeholder 1"/>
          <p:cNvSpPr>
            <a:spLocks noGrp="1"/>
          </p:cNvSpPr>
          <p:nvPr>
            <p:ph type="sldNum" sz="quarter" idx="12"/>
          </p:nvPr>
        </p:nvSpPr>
        <p:spPr/>
        <p:txBody>
          <a:bodyPr/>
          <a:lstStyle/>
          <a:p>
            <a:pPr>
              <a:defRPr/>
            </a:pPr>
            <a:fld id="{5C814C21-2B2C-4FDE-A01E-6F9EA40228AB}" type="slidenum">
              <a:rPr lang="zh-CN" altLang="en-US" smtClean="0"/>
              <a:pPr>
                <a:defRPr/>
              </a:pPr>
              <a:t>18</a:t>
            </a:fld>
            <a:endParaRPr lang="zh-CN" altLang="en-US"/>
          </a:p>
        </p:txBody>
      </p:sp>
    </p:spTree>
    <p:extLst>
      <p:ext uri="{BB962C8B-B14F-4D97-AF65-F5344CB8AC3E}">
        <p14:creationId xmlns:p14="http://schemas.microsoft.com/office/powerpoint/2010/main" val="669931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600" b="1" cap="small" dirty="0">
                <a:effectLst>
                  <a:outerShdw sx="0" sy="0">
                    <a:srgbClr val="000000"/>
                  </a:outerShdw>
                </a:effectLst>
                <a:latin typeface="Times New Roman" panose="02020603050405020304" pitchFamily="18" charset="0"/>
              </a:rPr>
              <a:t>Chosen IV Statistical attack on Grain-128a</a:t>
            </a:r>
            <a:endParaRPr lang="zh-CN" altLang="en-US" sz="3600" b="1" cap="small" dirty="0">
              <a:effectLst>
                <a:outerShdw sx="0" sy="0">
                  <a:srgbClr val="000000"/>
                </a:outerShdw>
              </a:effectLst>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099" name="Content Placeholder 2"/>
              <p:cNvSpPr>
                <a:spLocks noGrp="1"/>
              </p:cNvSpPr>
              <p:nvPr>
                <p:ph idx="1"/>
              </p:nvPr>
            </p:nvSpPr>
            <p:spPr/>
            <p:txBody>
              <a:bodyPr/>
              <a:lstStyle/>
              <a:p>
                <a:pPr eaLnBrk="1" hangingPunct="1"/>
                <a:r>
                  <a:rPr lang="en-US" sz="2400" dirty="0"/>
                  <a:t>Our best distinguishing attack was obtained up to </a:t>
                </a:r>
                <a:r>
                  <a:rPr lang="en-US" sz="2400" dirty="0">
                    <a:solidFill>
                      <a:srgbClr val="FF0000"/>
                    </a:solidFill>
                  </a:rPr>
                  <a:t>171</a:t>
                </a:r>
                <a:r>
                  <a:rPr lang="en-US" sz="2400" dirty="0"/>
                  <a:t> initialization rounds.</a:t>
                </a:r>
              </a:p>
              <a:p>
                <a:pPr eaLnBrk="1" hangingPunct="1"/>
                <a:r>
                  <a:rPr lang="en-US" sz="2400" dirty="0"/>
                  <a:t>The </a:t>
                </a:r>
                <a:r>
                  <a:rPr lang="en-US" sz="2400" dirty="0">
                    <a:solidFill>
                      <a:srgbClr val="FF0000"/>
                    </a:solidFill>
                  </a:rPr>
                  <a:t>time and data complexities are </a:t>
                </a:r>
                <a14:m>
                  <m:oMath xmlns:m="http://schemas.openxmlformats.org/officeDocument/2006/math">
                    <m:sSup>
                      <m:sSupPr>
                        <m:ctrlPr>
                          <a:rPr lang="en-US" sz="2400" i="1">
                            <a:solidFill>
                              <a:srgbClr val="FF0000"/>
                            </a:solidFill>
                            <a:latin typeface="Cambria Math" panose="02040503050406030204" pitchFamily="18" charset="0"/>
                          </a:rPr>
                        </m:ctrlPr>
                      </m:sSupPr>
                      <m:e>
                        <m:r>
                          <a:rPr lang="en-US" sz="2400" i="1">
                            <a:solidFill>
                              <a:srgbClr val="FF0000"/>
                            </a:solidFill>
                            <a:latin typeface="Cambria Math" panose="02040503050406030204" pitchFamily="18" charset="0"/>
                          </a:rPr>
                          <m:t>200×2</m:t>
                        </m:r>
                      </m:e>
                      <m:sup>
                        <m:r>
                          <a:rPr lang="en-US" sz="2400" i="1">
                            <a:solidFill>
                              <a:srgbClr val="FF0000"/>
                            </a:solidFill>
                            <a:latin typeface="Cambria Math" panose="02040503050406030204" pitchFamily="18" charset="0"/>
                          </a:rPr>
                          <m:t>2</m:t>
                        </m:r>
                        <m:r>
                          <a:rPr lang="en-US" sz="2400" b="0" i="1" smtClean="0">
                            <a:solidFill>
                              <a:srgbClr val="FF0000"/>
                            </a:solidFill>
                            <a:latin typeface="Cambria Math" panose="02040503050406030204" pitchFamily="18" charset="0"/>
                          </a:rPr>
                          <m:t>9</m:t>
                        </m:r>
                      </m:sup>
                    </m:sSup>
                  </m:oMath>
                </a14:m>
                <a:r>
                  <a:rPr lang="en-US" sz="2400" dirty="0"/>
                  <a:t>.</a:t>
                </a:r>
              </a:p>
              <a:p>
                <a:pPr eaLnBrk="1" hangingPunct="1"/>
                <a:endParaRPr lang="en-US" sz="800" dirty="0"/>
              </a:p>
              <a:p>
                <a:pPr eaLnBrk="1" hangingPunct="1"/>
                <a:r>
                  <a:rPr lang="en-US" sz="2400" dirty="0">
                    <a:solidFill>
                      <a:srgbClr val="FF0000"/>
                    </a:solidFill>
                  </a:rPr>
                  <a:t>The better results </a:t>
                </a:r>
                <a:r>
                  <a:rPr lang="en-US" sz="2400" dirty="0"/>
                  <a:t>(e.g. up to 200 initialization rounds) can be obtained by more CVs and testing different CVs and SVs.</a:t>
                </a:r>
              </a:p>
              <a:p>
                <a:pPr eaLnBrk="1" hangingPunct="1"/>
                <a:endParaRPr lang="en-US" sz="2400" dirty="0"/>
              </a:p>
            </p:txBody>
          </p:sp>
        </mc:Choice>
        <mc:Fallback xmlns="">
          <p:sp>
            <p:nvSpPr>
              <p:cNvPr id="4099"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 t="-1185"/>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5C814C21-2B2C-4FDE-A01E-6F9EA40228AB}" type="slidenum">
              <a:rPr lang="zh-CN" altLang="en-US" smtClean="0"/>
              <a:pPr>
                <a:defRPr/>
              </a:pPr>
              <a:t>19</a:t>
            </a:fld>
            <a:endParaRPr lang="zh-CN" altLang="en-US"/>
          </a:p>
        </p:txBody>
      </p:sp>
      <p:pic>
        <p:nvPicPr>
          <p:cNvPr id="4" name="Picture 3"/>
          <p:cNvPicPr>
            <a:picLocks noChangeAspect="1"/>
          </p:cNvPicPr>
          <p:nvPr/>
        </p:nvPicPr>
        <p:blipFill>
          <a:blip r:embed="rId4"/>
          <a:stretch>
            <a:fillRect/>
          </a:stretch>
        </p:blipFill>
        <p:spPr>
          <a:xfrm>
            <a:off x="0" y="4725144"/>
            <a:ext cx="9144000" cy="1557173"/>
          </a:xfrm>
          <a:prstGeom prst="rect">
            <a:avLst/>
          </a:prstGeom>
        </p:spPr>
      </p:pic>
    </p:spTree>
    <p:extLst>
      <p:ext uri="{BB962C8B-B14F-4D97-AF65-F5344CB8AC3E}">
        <p14:creationId xmlns:p14="http://schemas.microsoft.com/office/powerpoint/2010/main" val="2340756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zh-CN" b="1" cap="small" dirty="0">
                <a:effectLst>
                  <a:outerShdw sx="0" sy="0">
                    <a:srgbClr val="000000"/>
                  </a:outerShdw>
                </a:effectLst>
                <a:latin typeface="Times New Roman" panose="02020603050405020304" pitchFamily="18" charset="0"/>
              </a:rPr>
              <a:t>Introduction</a:t>
            </a:r>
            <a:endParaRPr lang="zh-CN" altLang="en-US" dirty="0">
              <a:ea typeface="宋体" panose="02010600030101010101" pitchFamily="2" charset="-122"/>
            </a:endParaRPr>
          </a:p>
        </p:txBody>
      </p:sp>
      <p:sp>
        <p:nvSpPr>
          <p:cNvPr id="4099" name="Content Placeholder 2"/>
          <p:cNvSpPr>
            <a:spLocks noGrp="1"/>
          </p:cNvSpPr>
          <p:nvPr>
            <p:ph idx="1"/>
          </p:nvPr>
        </p:nvSpPr>
        <p:spPr/>
        <p:txBody>
          <a:bodyPr/>
          <a:lstStyle/>
          <a:p>
            <a:pPr eaLnBrk="1" hangingPunct="1"/>
            <a:r>
              <a:rPr lang="en-US" sz="2400" dirty="0"/>
              <a:t>Information security is very important section of technology.</a:t>
            </a:r>
          </a:p>
          <a:p>
            <a:pPr eaLnBrk="1" hangingPunct="1"/>
            <a:r>
              <a:rPr lang="en-US" sz="2400" dirty="0"/>
              <a:t>Cryptography is the basis of information security.</a:t>
            </a:r>
          </a:p>
          <a:p>
            <a:pPr eaLnBrk="1" hangingPunct="1"/>
            <a:r>
              <a:rPr lang="en-US" sz="2400" dirty="0"/>
              <a:t>Stream cipher is a section of symmetric-key (private key) cryptography.</a:t>
            </a:r>
          </a:p>
          <a:p>
            <a:pPr eaLnBrk="1" hangingPunct="1"/>
            <a:r>
              <a:rPr lang="en-US" altLang="zh-CN" sz="2400" dirty="0">
                <a:ea typeface="宋体" panose="02010600030101010101" pitchFamily="2" charset="-122"/>
              </a:rPr>
              <a:t>Thesis on two parts:</a:t>
            </a:r>
          </a:p>
          <a:p>
            <a:pPr lvl="1" eaLnBrk="1" hangingPunct="1">
              <a:buFont typeface="Wingdings" panose="05000000000000000000" pitchFamily="2" charset="2"/>
              <a:buChar char="Ø"/>
            </a:pPr>
            <a:r>
              <a:rPr lang="en-US" altLang="zh-CN" sz="2000" b="1" dirty="0">
                <a:ea typeface="宋体" panose="02010600030101010101" pitchFamily="2" charset="-122"/>
              </a:rPr>
              <a:t>Cryptanalysis of Lightweight Stream Ciphers</a:t>
            </a:r>
          </a:p>
          <a:p>
            <a:pPr lvl="2" eaLnBrk="1" hangingPunct="1"/>
            <a:r>
              <a:rPr lang="en-US" altLang="zh-CN" sz="2000" dirty="0"/>
              <a:t>Proposed attack is the best </a:t>
            </a:r>
            <a:r>
              <a:rPr lang="en-US" sz="2000" dirty="0"/>
              <a:t>practical </a:t>
            </a:r>
            <a:r>
              <a:rPr lang="en-US" altLang="zh-CN" sz="2000" dirty="0"/>
              <a:t>attack on </a:t>
            </a:r>
            <a:r>
              <a:rPr lang="en-US" sz="2000" dirty="0">
                <a:solidFill>
                  <a:srgbClr val="FF0000"/>
                </a:solidFill>
              </a:rPr>
              <a:t>ACORN-v3</a:t>
            </a:r>
            <a:r>
              <a:rPr lang="en-US" sz="2000" dirty="0"/>
              <a:t> and can be the best one on </a:t>
            </a:r>
            <a:r>
              <a:rPr lang="en-US" sz="2000" dirty="0">
                <a:solidFill>
                  <a:srgbClr val="FF0000"/>
                </a:solidFill>
              </a:rPr>
              <a:t>Grain-128a </a:t>
            </a:r>
            <a:endParaRPr lang="zh-CN" altLang="en-US" sz="2000" dirty="0">
              <a:solidFill>
                <a:srgbClr val="FF0000"/>
              </a:solidFill>
            </a:endParaRPr>
          </a:p>
          <a:p>
            <a:pPr lvl="1" eaLnBrk="1" hangingPunct="1">
              <a:buFont typeface="Wingdings" panose="05000000000000000000" pitchFamily="2" charset="2"/>
              <a:buChar char="Ø"/>
            </a:pPr>
            <a:r>
              <a:rPr lang="en-US" altLang="zh-CN" sz="2000" b="1" dirty="0">
                <a:ea typeface="宋体" panose="02010600030101010101" pitchFamily="2" charset="-122"/>
              </a:rPr>
              <a:t>Design of Lightweight Stream Ciphers</a:t>
            </a:r>
          </a:p>
          <a:p>
            <a:pPr lvl="2" eaLnBrk="1" hangingPunct="1"/>
            <a:r>
              <a:rPr lang="en-US" altLang="zh-CN" sz="2000" dirty="0">
                <a:solidFill>
                  <a:srgbClr val="FF0000"/>
                </a:solidFill>
                <a:ea typeface="+mn-ea"/>
                <a:cs typeface="+mn-cs"/>
              </a:rPr>
              <a:t>Fruit-80 is </a:t>
            </a:r>
            <a:r>
              <a:rPr lang="en-US" altLang="zh-CN" sz="2000" dirty="0">
                <a:ea typeface="+mn-ea"/>
                <a:cs typeface="+mn-cs"/>
              </a:rPr>
              <a:t>the</a:t>
            </a:r>
            <a:r>
              <a:rPr lang="en-US" altLang="zh-CN" sz="2000" dirty="0">
                <a:solidFill>
                  <a:srgbClr val="FF0000"/>
                </a:solidFill>
                <a:ea typeface="+mn-ea"/>
                <a:cs typeface="+mn-cs"/>
              </a:rPr>
              <a:t> </a:t>
            </a:r>
            <a:r>
              <a:rPr lang="en-US" sz="2000" dirty="0">
                <a:ea typeface="+mn-ea"/>
                <a:cs typeface="+mn-cs"/>
              </a:rPr>
              <a:t>lightest in ASIC hardware implementation</a:t>
            </a:r>
            <a:endParaRPr lang="en-US" altLang="zh-CN" sz="2000" dirty="0">
              <a:ea typeface="+mn-ea"/>
              <a:cs typeface="+mn-cs"/>
            </a:endParaRPr>
          </a:p>
        </p:txBody>
      </p:sp>
      <p:sp>
        <p:nvSpPr>
          <p:cNvPr id="2" name="Slide Number Placeholder 1"/>
          <p:cNvSpPr>
            <a:spLocks noGrp="1"/>
          </p:cNvSpPr>
          <p:nvPr>
            <p:ph type="sldNum" sz="quarter" idx="12"/>
          </p:nvPr>
        </p:nvSpPr>
        <p:spPr/>
        <p:txBody>
          <a:bodyPr/>
          <a:lstStyle/>
          <a:p>
            <a:pPr>
              <a:defRPr/>
            </a:pPr>
            <a:fld id="{5C814C21-2B2C-4FDE-A01E-6F9EA40228AB}" type="slidenum">
              <a:rPr lang="zh-CN" altLang="en-US" smtClean="0"/>
              <a:pPr>
                <a:defRPr/>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lvl="0">
              <a:spcBef>
                <a:spcPts val="800"/>
              </a:spcBef>
              <a:spcAft>
                <a:spcPts val="400"/>
              </a:spcAft>
              <a:buSzPts val="1000"/>
              <a:tabLst>
                <a:tab pos="137160" algn="l"/>
                <a:tab pos="365760" algn="l"/>
              </a:tabLst>
            </a:pPr>
            <a:r>
              <a:rPr lang="en-US" sz="3600" b="1" cap="small" dirty="0">
                <a:effectLst>
                  <a:outerShdw sx="0" sy="0">
                    <a:srgbClr val="000000"/>
                  </a:outerShdw>
                </a:effectLst>
                <a:latin typeface="Times New Roman" panose="02020603050405020304" pitchFamily="18" charset="0"/>
              </a:rPr>
              <a:t>Chosen IV Statistical attack on ACORN-v3</a:t>
            </a:r>
            <a:endParaRPr lang="zh-CN" altLang="en-US" sz="3600" b="1" cap="small" dirty="0">
              <a:effectLst>
                <a:outerShdw sx="0" sy="0">
                  <a:srgbClr val="000000"/>
                </a:outerShdw>
              </a:effectLst>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099" name="Content Placeholder 2"/>
              <p:cNvSpPr>
                <a:spLocks noGrp="1"/>
              </p:cNvSpPr>
              <p:nvPr>
                <p:ph idx="1"/>
              </p:nvPr>
            </p:nvSpPr>
            <p:spPr/>
            <p:txBody>
              <a:bodyPr/>
              <a:lstStyle/>
              <a:p>
                <a:pPr eaLnBrk="1" hangingPunct="1"/>
                <a:r>
                  <a:rPr lang="en-US" sz="2400" dirty="0"/>
                  <a:t>Our best distinguishing attack was obtained up to </a:t>
                </a:r>
                <a:r>
                  <a:rPr lang="en-US" sz="2400" dirty="0">
                    <a:solidFill>
                      <a:srgbClr val="FF0000"/>
                    </a:solidFill>
                  </a:rPr>
                  <a:t>670</a:t>
                </a:r>
                <a:r>
                  <a:rPr lang="en-US" sz="2400" dirty="0"/>
                  <a:t> initialization rounds.</a:t>
                </a:r>
              </a:p>
              <a:p>
                <a:pPr eaLnBrk="1" hangingPunct="1"/>
                <a:r>
                  <a:rPr lang="en-US" sz="2400" dirty="0"/>
                  <a:t>The </a:t>
                </a:r>
                <a:r>
                  <a:rPr lang="en-US" sz="2400" dirty="0">
                    <a:solidFill>
                      <a:srgbClr val="FF0000"/>
                    </a:solidFill>
                  </a:rPr>
                  <a:t>time and data complexities are </a:t>
                </a:r>
                <a14:m>
                  <m:oMath xmlns:m="http://schemas.openxmlformats.org/officeDocument/2006/math">
                    <m:sSup>
                      <m:sSupPr>
                        <m:ctrlPr>
                          <a:rPr lang="en-US" sz="2400" i="1">
                            <a:solidFill>
                              <a:srgbClr val="FF0000"/>
                            </a:solidFill>
                            <a:latin typeface="Cambria Math" panose="02040503050406030204" pitchFamily="18" charset="0"/>
                          </a:rPr>
                        </m:ctrlPr>
                      </m:sSupPr>
                      <m:e>
                        <m:r>
                          <a:rPr lang="en-US" sz="2400" i="1">
                            <a:solidFill>
                              <a:srgbClr val="FF0000"/>
                            </a:solidFill>
                            <a:latin typeface="Cambria Math" panose="02040503050406030204" pitchFamily="18" charset="0"/>
                          </a:rPr>
                          <m:t>200</m:t>
                        </m:r>
                        <m:r>
                          <a:rPr lang="en-US" sz="2400" i="1">
                            <a:solidFill>
                              <a:srgbClr val="FF0000"/>
                            </a:solidFill>
                            <a:latin typeface="Cambria Math" panose="02040503050406030204" pitchFamily="18" charset="0"/>
                          </a:rPr>
                          <m:t>×</m:t>
                        </m:r>
                        <m:r>
                          <a:rPr lang="en-US" sz="2400" i="1">
                            <a:solidFill>
                              <a:srgbClr val="FF0000"/>
                            </a:solidFill>
                            <a:latin typeface="Cambria Math" panose="02040503050406030204" pitchFamily="18" charset="0"/>
                          </a:rPr>
                          <m:t>2</m:t>
                        </m:r>
                      </m:e>
                      <m:sup>
                        <m:r>
                          <a:rPr lang="en-US" sz="2400" b="0" i="1" smtClean="0">
                            <a:solidFill>
                              <a:srgbClr val="FF0000"/>
                            </a:solidFill>
                            <a:latin typeface="Cambria Math" panose="02040503050406030204" pitchFamily="18" charset="0"/>
                          </a:rPr>
                          <m:t>32</m:t>
                        </m:r>
                      </m:sup>
                    </m:sSup>
                  </m:oMath>
                </a14:m>
                <a:r>
                  <a:rPr lang="en-US" sz="2400" dirty="0"/>
                  <a:t>.</a:t>
                </a:r>
              </a:p>
              <a:p>
                <a:pPr eaLnBrk="1" hangingPunct="1"/>
                <a:endParaRPr lang="en-US" sz="800" dirty="0"/>
              </a:p>
              <a:p>
                <a:pPr eaLnBrk="1" hangingPunct="1"/>
                <a:r>
                  <a:rPr lang="en-US" sz="2400" dirty="0"/>
                  <a:t>better results (e.g., against up to 900 initialization rounds) can be achieved by more CVs and by testing different CVs and SVs. </a:t>
                </a:r>
              </a:p>
              <a:p>
                <a:pPr eaLnBrk="1" hangingPunct="1"/>
                <a:endParaRPr lang="en-US" sz="2400" dirty="0"/>
              </a:p>
            </p:txBody>
          </p:sp>
        </mc:Choice>
        <mc:Fallback xmlns="">
          <p:sp>
            <p:nvSpPr>
              <p:cNvPr id="4099"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 t="-1185" r="-784"/>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pPr>
              <a:defRPr/>
            </a:pPr>
            <a:fld id="{5C814C21-2B2C-4FDE-A01E-6F9EA40228AB}" type="slidenum">
              <a:rPr lang="zh-CN" altLang="en-US" smtClean="0"/>
              <a:pPr>
                <a:defRPr/>
              </a:pPr>
              <a:t>20</a:t>
            </a:fld>
            <a:endParaRPr lang="zh-CN" altLang="en-US"/>
          </a:p>
        </p:txBody>
      </p:sp>
      <p:pic>
        <p:nvPicPr>
          <p:cNvPr id="4" name="Picture 3"/>
          <p:cNvPicPr>
            <a:picLocks noChangeAspect="1"/>
          </p:cNvPicPr>
          <p:nvPr/>
        </p:nvPicPr>
        <p:blipFill>
          <a:blip r:embed="rId4"/>
          <a:stretch>
            <a:fillRect/>
          </a:stretch>
        </p:blipFill>
        <p:spPr>
          <a:xfrm>
            <a:off x="0" y="4797152"/>
            <a:ext cx="9144000" cy="1588168"/>
          </a:xfrm>
          <a:prstGeom prst="rect">
            <a:avLst/>
          </a:prstGeom>
        </p:spPr>
      </p:pic>
    </p:spTree>
    <p:extLst>
      <p:ext uri="{BB962C8B-B14F-4D97-AF65-F5344CB8AC3E}">
        <p14:creationId xmlns:p14="http://schemas.microsoft.com/office/powerpoint/2010/main" val="3067620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600" b="1" cap="small" dirty="0">
                <a:effectLst>
                  <a:outerShdw sx="0" sy="0">
                    <a:srgbClr val="000000"/>
                  </a:outerShdw>
                </a:effectLst>
                <a:latin typeface="Times New Roman" panose="02020603050405020304" pitchFamily="18" charset="0"/>
              </a:rPr>
              <a:t>Design of Lightweight Stream Ciphers</a:t>
            </a:r>
          </a:p>
        </p:txBody>
      </p:sp>
      <p:sp>
        <p:nvSpPr>
          <p:cNvPr id="3" name="Content Placeholder 2"/>
          <p:cNvSpPr>
            <a:spLocks noGrp="1"/>
          </p:cNvSpPr>
          <p:nvPr>
            <p:ph idx="1"/>
          </p:nvPr>
        </p:nvSpPr>
        <p:spPr/>
        <p:txBody>
          <a:bodyPr/>
          <a:lstStyle/>
          <a:p>
            <a:r>
              <a:rPr lang="en-US" sz="2800" dirty="0"/>
              <a:t>The </a:t>
            </a:r>
            <a:r>
              <a:rPr lang="en-US" sz="2800" dirty="0">
                <a:solidFill>
                  <a:srgbClr val="FF0000"/>
                </a:solidFill>
              </a:rPr>
              <a:t>storing</a:t>
            </a:r>
            <a:r>
              <a:rPr lang="en-US" sz="2800" dirty="0"/>
              <a:t> of key bits for reuse by different IVs is essential for most applications.</a:t>
            </a:r>
          </a:p>
          <a:p>
            <a:r>
              <a:rPr lang="en-US" sz="2800" dirty="0"/>
              <a:t>Design of stream ciphers with shorter internal state by using </a:t>
            </a:r>
            <a:r>
              <a:rPr lang="en-US" sz="2800" dirty="0">
                <a:solidFill>
                  <a:srgbClr val="FF0000"/>
                </a:solidFill>
              </a:rPr>
              <a:t>key not only in initialization but also in keystream generation</a:t>
            </a:r>
            <a:r>
              <a:rPr lang="en-US" sz="2800" dirty="0"/>
              <a:t>.</a:t>
            </a:r>
          </a:p>
          <a:p>
            <a:r>
              <a:rPr lang="en-US" sz="2800" dirty="0"/>
              <a:t>A new research area in </a:t>
            </a:r>
            <a:r>
              <a:rPr lang="en-US" sz="2800" dirty="0" err="1">
                <a:solidFill>
                  <a:srgbClr val="FF0000"/>
                </a:solidFill>
              </a:rPr>
              <a:t>FSE</a:t>
            </a:r>
            <a:r>
              <a:rPr lang="en-US" sz="2800" dirty="0">
                <a:solidFill>
                  <a:srgbClr val="FF0000"/>
                </a:solidFill>
              </a:rPr>
              <a:t> 2015</a:t>
            </a:r>
            <a:r>
              <a:rPr lang="en-US" sz="2800" dirty="0"/>
              <a:t>.</a:t>
            </a:r>
          </a:p>
          <a:p>
            <a:r>
              <a:rPr lang="en-US" sz="2800" dirty="0"/>
              <a:t>The idea let us design small-state stream ciphers. </a:t>
            </a:r>
          </a:p>
          <a:p>
            <a:r>
              <a:rPr lang="en-US" sz="2800" dirty="0" err="1"/>
              <a:t>IoT</a:t>
            </a:r>
            <a:r>
              <a:rPr lang="en-US" sz="2800" dirty="0"/>
              <a:t>, WSN, RFID and </a:t>
            </a:r>
            <a:r>
              <a:rPr lang="en-US" sz="2800" dirty="0" err="1"/>
              <a:t>WBAN</a:t>
            </a:r>
            <a:br>
              <a:rPr lang="en-US" sz="2800" dirty="0"/>
            </a:br>
            <a:endParaRPr lang="en-US" sz="2800" dirty="0"/>
          </a:p>
          <a:p>
            <a:endParaRPr lang="en-US" dirty="0"/>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21</a:t>
            </a:fld>
            <a:endParaRPr lang="zh-CN" altLang="en-US"/>
          </a:p>
        </p:txBody>
      </p:sp>
    </p:spTree>
    <p:extLst>
      <p:ext uri="{BB962C8B-B14F-4D97-AF65-F5344CB8AC3E}">
        <p14:creationId xmlns:p14="http://schemas.microsoft.com/office/powerpoint/2010/main" val="2924293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64D49-0756-E955-2681-627263097CE2}"/>
              </a:ext>
            </a:extLst>
          </p:cNvPr>
          <p:cNvSpPr>
            <a:spLocks noGrp="1"/>
          </p:cNvSpPr>
          <p:nvPr>
            <p:ph type="title"/>
          </p:nvPr>
        </p:nvSpPr>
        <p:spPr/>
        <p:txBody>
          <a:bodyPr/>
          <a:lstStyle/>
          <a:p>
            <a:r>
              <a:rPr kumimoji="0" lang="en-US" sz="3600" b="1" i="0" u="none" strike="noStrike" kern="0" cap="small" spc="0" normalizeH="0" baseline="0" noProof="0" dirty="0">
                <a:ln>
                  <a:noFill/>
                </a:ln>
                <a:solidFill>
                  <a:srgbClr val="333399"/>
                </a:solidFill>
                <a:effectLst>
                  <a:outerShdw sx="0" sy="0">
                    <a:srgbClr val="000000"/>
                  </a:outerShdw>
                </a:effectLst>
                <a:uLnTx/>
                <a:uFillTx/>
                <a:latin typeface="Times New Roman" panose="02020603050405020304" pitchFamily="18" charset="0"/>
                <a:ea typeface="+mj-ea"/>
                <a:cs typeface="+mj-cs"/>
              </a:rPr>
              <a:t>Design of Lightweight Stream Ciphers</a:t>
            </a:r>
            <a:endParaRPr lang="en-US" dirty="0"/>
          </a:p>
        </p:txBody>
      </p:sp>
      <p:sp>
        <p:nvSpPr>
          <p:cNvPr id="3" name="Content Placeholder 2">
            <a:extLst>
              <a:ext uri="{FF2B5EF4-FFF2-40B4-BE49-F238E27FC236}">
                <a16:creationId xmlns:a16="http://schemas.microsoft.com/office/drawing/2014/main" id="{C0545A16-78FE-3B04-1480-793C09F24E95}"/>
              </a:ext>
            </a:extLst>
          </p:cNvPr>
          <p:cNvSpPr>
            <a:spLocks noGrp="1"/>
          </p:cNvSpPr>
          <p:nvPr>
            <p:ph idx="1"/>
          </p:nvPr>
        </p:nvSpPr>
        <p:spPr>
          <a:xfrm>
            <a:off x="0" y="2017713"/>
            <a:ext cx="8955088" cy="4840288"/>
          </a:xfrm>
        </p:spPr>
        <p:txBody>
          <a:bodyPr/>
          <a:lstStyle/>
          <a:p>
            <a:r>
              <a:rPr lang="en-US" sz="2800" dirty="0"/>
              <a:t>it is necessary to store a key in a </a:t>
            </a:r>
            <a:r>
              <a:rPr lang="en-US" sz="2800" dirty="0">
                <a:solidFill>
                  <a:srgbClr val="FF0000"/>
                </a:solidFill>
              </a:rPr>
              <a:t>fixed memory </a:t>
            </a:r>
            <a:r>
              <a:rPr lang="en-US" sz="2800" dirty="0"/>
              <a:t>in some applications (RFID systems or SIM cards). It is a valuable idea that the stored key is also used in the design as a </a:t>
            </a:r>
            <a:r>
              <a:rPr lang="en-US" sz="2800" dirty="0">
                <a:solidFill>
                  <a:srgbClr val="FF0000"/>
                </a:solidFill>
              </a:rPr>
              <a:t>part of the internal state</a:t>
            </a:r>
            <a:r>
              <a:rPr lang="en-US" sz="2800" dirty="0"/>
              <a:t>. This idea helped us to design an </a:t>
            </a:r>
            <a:r>
              <a:rPr lang="en-US" sz="2800" dirty="0">
                <a:solidFill>
                  <a:srgbClr val="FF0000"/>
                </a:solidFill>
              </a:rPr>
              <a:t>ultra-lightweight stream </a:t>
            </a:r>
            <a:r>
              <a:rPr lang="en-US" sz="2800" dirty="0"/>
              <a:t>cipher with a significantly smaller area size.</a:t>
            </a:r>
          </a:p>
          <a:p>
            <a:r>
              <a:rPr lang="en-US" sz="2800" dirty="0"/>
              <a:t>many devices with limited resource (e.g., wireless sensor network (WSN), Radio-frequency identification (RFID), and Wireless Body Area Network (WBAN)) should be securely connected to the internet.</a:t>
            </a:r>
          </a:p>
          <a:p>
            <a:endParaRPr lang="en-US" dirty="0"/>
          </a:p>
        </p:txBody>
      </p:sp>
      <p:sp>
        <p:nvSpPr>
          <p:cNvPr id="4" name="Slide Number Placeholder 3">
            <a:extLst>
              <a:ext uri="{FF2B5EF4-FFF2-40B4-BE49-F238E27FC236}">
                <a16:creationId xmlns:a16="http://schemas.microsoft.com/office/drawing/2014/main" id="{162BC8AE-F814-59CF-5DE8-4885D60C5A3A}"/>
              </a:ext>
            </a:extLst>
          </p:cNvPr>
          <p:cNvSpPr>
            <a:spLocks noGrp="1"/>
          </p:cNvSpPr>
          <p:nvPr>
            <p:ph type="sldNum" sz="quarter" idx="12"/>
          </p:nvPr>
        </p:nvSpPr>
        <p:spPr/>
        <p:txBody>
          <a:bodyPr/>
          <a:lstStyle/>
          <a:p>
            <a:pPr>
              <a:defRPr/>
            </a:pPr>
            <a:fld id="{5C814C21-2B2C-4FDE-A01E-6F9EA40228AB}" type="slidenum">
              <a:rPr lang="zh-CN" altLang="en-US" smtClean="0"/>
              <a:pPr>
                <a:defRPr/>
              </a:pPr>
              <a:t>22</a:t>
            </a:fld>
            <a:endParaRPr lang="zh-CN" altLang="en-US"/>
          </a:p>
        </p:txBody>
      </p:sp>
    </p:spTree>
    <p:extLst>
      <p:ext uri="{BB962C8B-B14F-4D97-AF65-F5344CB8AC3E}">
        <p14:creationId xmlns:p14="http://schemas.microsoft.com/office/powerpoint/2010/main" val="478886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600" b="1" cap="small" dirty="0">
                <a:effectLst>
                  <a:outerShdw sx="0" sy="0">
                    <a:srgbClr val="000000"/>
                  </a:outerShdw>
                </a:effectLst>
                <a:latin typeface="Times New Roman" panose="02020603050405020304" pitchFamily="18" charset="0"/>
              </a:rPr>
              <a:t>Fruit family stream ciphers</a:t>
            </a:r>
          </a:p>
        </p:txBody>
      </p:sp>
      <p:sp>
        <p:nvSpPr>
          <p:cNvPr id="3" name="Content Placeholder 2"/>
          <p:cNvSpPr>
            <a:spLocks noGrp="1"/>
          </p:cNvSpPr>
          <p:nvPr>
            <p:ph idx="1"/>
          </p:nvPr>
        </p:nvSpPr>
        <p:spPr/>
        <p:txBody>
          <a:bodyPr/>
          <a:lstStyle/>
          <a:p>
            <a:r>
              <a:rPr lang="en-US" sz="2800" dirty="0">
                <a:solidFill>
                  <a:srgbClr val="FF0000"/>
                </a:solidFill>
              </a:rPr>
              <a:t>Sprout</a:t>
            </a:r>
            <a:r>
              <a:rPr lang="en-US" sz="2800" dirty="0"/>
              <a:t> stream cipher was proposed as an instance based on the new idea.</a:t>
            </a:r>
          </a:p>
          <a:p>
            <a:r>
              <a:rPr lang="en-US" sz="2800" dirty="0"/>
              <a:t>Many attacks were published against it.</a:t>
            </a:r>
          </a:p>
          <a:p>
            <a:r>
              <a:rPr lang="en-US" sz="2800" dirty="0"/>
              <a:t>In 2016, we published Fruit for 80-bit security</a:t>
            </a:r>
          </a:p>
          <a:p>
            <a:pPr lvl="1">
              <a:buFont typeface="Wingdings" panose="05000000000000000000" pitchFamily="2" charset="2"/>
              <a:buChar char="Ø"/>
            </a:pPr>
            <a:r>
              <a:rPr lang="en-US" sz="2400" dirty="0"/>
              <a:t>few cryptanalysis were published on it</a:t>
            </a:r>
          </a:p>
          <a:p>
            <a:pPr lvl="1">
              <a:buFont typeface="Wingdings" panose="05000000000000000000" pitchFamily="2" charset="2"/>
              <a:buChar char="Ø"/>
            </a:pPr>
            <a:r>
              <a:rPr lang="en-US" sz="2400" dirty="0"/>
              <a:t>Fortunately, the main structure of Fruit was resistant to key recovery attacks</a:t>
            </a:r>
          </a:p>
          <a:p>
            <a:r>
              <a:rPr lang="en-US" sz="2800" dirty="0"/>
              <a:t>An improved version of Sprout, Plantlet, was introduced in </a:t>
            </a:r>
            <a:r>
              <a:rPr lang="en-US" sz="2800" dirty="0" err="1"/>
              <a:t>FSE</a:t>
            </a:r>
            <a:r>
              <a:rPr lang="en-US" sz="2800" dirty="0"/>
              <a:t> 2017. </a:t>
            </a:r>
            <a:br>
              <a:rPr lang="en-US" sz="2800" dirty="0"/>
            </a:br>
            <a:br>
              <a:rPr lang="en-US" dirty="0"/>
            </a:br>
            <a:r>
              <a:rPr lang="en-US" dirty="0"/>
              <a:t> </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23</a:t>
            </a:fld>
            <a:endParaRPr lang="zh-CN" altLang="en-US"/>
          </a:p>
        </p:txBody>
      </p:sp>
    </p:spTree>
    <p:extLst>
      <p:ext uri="{BB962C8B-B14F-4D97-AF65-F5344CB8AC3E}">
        <p14:creationId xmlns:p14="http://schemas.microsoft.com/office/powerpoint/2010/main" val="1729587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600" b="1" cap="small" dirty="0">
                <a:effectLst>
                  <a:outerShdw sx="0" sy="0">
                    <a:srgbClr val="000000"/>
                  </a:outerShdw>
                </a:effectLst>
                <a:latin typeface="Times New Roman" panose="02020603050405020304" pitchFamily="18" charset="0"/>
              </a:rPr>
              <a:t>Fruit family stream ciphers</a:t>
            </a:r>
          </a:p>
        </p:txBody>
      </p:sp>
      <p:sp>
        <p:nvSpPr>
          <p:cNvPr id="3" name="Content Placeholder 2"/>
          <p:cNvSpPr>
            <a:spLocks noGrp="1"/>
          </p:cNvSpPr>
          <p:nvPr>
            <p:ph idx="1"/>
          </p:nvPr>
        </p:nvSpPr>
        <p:spPr/>
        <p:txBody>
          <a:bodyPr/>
          <a:lstStyle/>
          <a:p>
            <a:r>
              <a:rPr lang="en-US" sz="2800" dirty="0">
                <a:solidFill>
                  <a:srgbClr val="FF0000"/>
                </a:solidFill>
              </a:rPr>
              <a:t>Fruit-80</a:t>
            </a:r>
            <a:r>
              <a:rPr lang="en-US" sz="2800" dirty="0"/>
              <a:t> is the final version that is easier to implement and secure.</a:t>
            </a:r>
          </a:p>
          <a:p>
            <a:r>
              <a:rPr lang="en-US" sz="2800" dirty="0"/>
              <a:t>The bottleneck is </a:t>
            </a:r>
            <a:r>
              <a:rPr lang="en-US" sz="2800" dirty="0">
                <a:solidFill>
                  <a:srgbClr val="FF0000"/>
                </a:solidFill>
              </a:rPr>
              <a:t>TMDTO distinguishing </a:t>
            </a:r>
            <a:r>
              <a:rPr lang="en-US" sz="2800" dirty="0"/>
              <a:t>attacks.</a:t>
            </a:r>
          </a:p>
          <a:p>
            <a:r>
              <a:rPr lang="en-US" sz="2800" dirty="0"/>
              <a:t>The attacks might be tolerable depending on the application scenario.</a:t>
            </a:r>
          </a:p>
          <a:p>
            <a:r>
              <a:rPr lang="en-US" sz="2800" dirty="0"/>
              <a:t>As the attack complexity is lower than that of brute force attack, </a:t>
            </a:r>
            <a:r>
              <a:rPr lang="en-US" sz="2800" dirty="0">
                <a:solidFill>
                  <a:srgbClr val="FF0000"/>
                </a:solidFill>
              </a:rPr>
              <a:t>two countermeasures </a:t>
            </a:r>
            <a:r>
              <a:rPr lang="en-US" sz="2800" dirty="0"/>
              <a:t>in</a:t>
            </a:r>
            <a:br>
              <a:rPr lang="en-US" sz="2800" dirty="0"/>
            </a:br>
            <a:r>
              <a:rPr lang="en-US" sz="2800" dirty="0"/>
              <a:t>the design of Fruit-80 were proposed.</a:t>
            </a:r>
            <a:br>
              <a:rPr lang="en-US" sz="2800" dirty="0"/>
            </a:br>
            <a:br>
              <a:rPr lang="en-US" sz="2800" dirty="0"/>
            </a:br>
            <a:br>
              <a:rPr lang="en-US" sz="2800" dirty="0"/>
            </a:br>
            <a:br>
              <a:rPr lang="en-US" sz="2800" dirty="0"/>
            </a:br>
            <a:endParaRPr lang="en-US" sz="2800" dirty="0"/>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24</a:t>
            </a:fld>
            <a:endParaRPr lang="zh-CN" altLang="en-US"/>
          </a:p>
        </p:txBody>
      </p:sp>
    </p:spTree>
    <p:extLst>
      <p:ext uri="{BB962C8B-B14F-4D97-AF65-F5344CB8AC3E}">
        <p14:creationId xmlns:p14="http://schemas.microsoft.com/office/powerpoint/2010/main" val="2423784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600" b="1" cap="small" dirty="0">
                <a:effectLst>
                  <a:outerShdw sx="0" sy="0">
                    <a:srgbClr val="000000"/>
                  </a:outerShdw>
                </a:effectLst>
                <a:latin typeface="Times New Roman" panose="02020603050405020304" pitchFamily="18" charset="0"/>
              </a:rPr>
              <a:t>Fruit family stream ciphers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first one is permanently IV mixing.</a:t>
                </a:r>
              </a:p>
              <a:p>
                <a:r>
                  <a:rPr lang="en-US" dirty="0"/>
                  <a:t>We proposed second one: </a:t>
                </a:r>
                <a:r>
                  <a:rPr lang="en-US" dirty="0">
                    <a:solidFill>
                      <a:srgbClr val="FF0000"/>
                    </a:solidFill>
                  </a:rPr>
                  <a:t>Limitation on the number of keystream bits per key</a:t>
                </a:r>
              </a:p>
              <a:p>
                <a:pPr>
                  <a:buClr>
                    <a:srgbClr val="FF0000"/>
                  </a:buClr>
                  <a:buFont typeface="Wingdings" panose="05000000000000000000" pitchFamily="2" charset="2"/>
                  <a:buChar char="Ø"/>
                </a:pPr>
                <a:r>
                  <a:rPr lang="en-US" dirty="0"/>
                  <a:t>If </a:t>
                </a:r>
                <a:r>
                  <a:rPr lang="en-US" dirty="0">
                    <a:solidFill>
                      <a:srgbClr val="FF0000"/>
                    </a:solidFill>
                  </a:rPr>
                  <a:t>less than </a:t>
                </a:r>
                <a14:m>
                  <m:oMath xmlns:m="http://schemas.openxmlformats.org/officeDocument/2006/math">
                    <m:sSup>
                      <m:sSupPr>
                        <m:ctrlPr>
                          <a:rPr lang="en-US" i="1" smtClean="0">
                            <a:solidFill>
                              <a:srgbClr val="FF0000"/>
                            </a:solidFill>
                            <a:latin typeface="Cambria Math" panose="02040503050406030204" pitchFamily="18" charset="0"/>
                          </a:rPr>
                        </m:ctrlPr>
                      </m:sSupPr>
                      <m:e>
                        <m:r>
                          <m:rPr>
                            <m:nor/>
                          </m:rPr>
                          <a:rPr lang="en-US" dirty="0">
                            <a:solidFill>
                              <a:srgbClr val="FF0000"/>
                            </a:solidFill>
                          </a:rPr>
                          <m:t>2</m:t>
                        </m:r>
                      </m:e>
                      <m:sup>
                        <m:r>
                          <m:rPr>
                            <m:nor/>
                          </m:rPr>
                          <a:rPr lang="en-US" dirty="0">
                            <a:solidFill>
                              <a:srgbClr val="FF0000"/>
                            </a:solidFill>
                          </a:rPr>
                          <m:t>17</m:t>
                        </m:r>
                      </m:sup>
                    </m:sSup>
                  </m:oMath>
                </a14:m>
                <a:r>
                  <a:rPr lang="en-US" dirty="0">
                    <a:solidFill>
                      <a:srgbClr val="FF0000"/>
                    </a:solidFill>
                  </a:rPr>
                  <a:t> keystream </a:t>
                </a:r>
                <a:r>
                  <a:rPr lang="en-US" dirty="0"/>
                  <a:t>bits are produced under every key, then TMDTO distinguishing attacks are not applicable on Fruit-80.</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549" t="-1926" r="-345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25</a:t>
            </a:fld>
            <a:endParaRPr lang="zh-CN" altLang="en-US"/>
          </a:p>
        </p:txBody>
      </p:sp>
    </p:spTree>
    <p:extLst>
      <p:ext uri="{BB962C8B-B14F-4D97-AF65-F5344CB8AC3E}">
        <p14:creationId xmlns:p14="http://schemas.microsoft.com/office/powerpoint/2010/main" val="2706134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600" b="1" cap="small" dirty="0">
                <a:effectLst>
                  <a:outerShdw sx="0" sy="0">
                    <a:srgbClr val="000000"/>
                  </a:outerShdw>
                </a:effectLst>
                <a:latin typeface="Times New Roman" panose="02020603050405020304" pitchFamily="18" charset="0"/>
              </a:rPr>
              <a:t>Some advantage of Fruit-80</a:t>
            </a:r>
          </a:p>
        </p:txBody>
      </p:sp>
      <p:sp>
        <p:nvSpPr>
          <p:cNvPr id="3" name="Content Placeholder 2"/>
          <p:cNvSpPr>
            <a:spLocks noGrp="1"/>
          </p:cNvSpPr>
          <p:nvPr>
            <p:ph idx="1"/>
          </p:nvPr>
        </p:nvSpPr>
        <p:spPr/>
        <p:txBody>
          <a:bodyPr/>
          <a:lstStyle/>
          <a:p>
            <a:r>
              <a:rPr lang="en-US" sz="2800" dirty="0"/>
              <a:t>It is better than Plantlet, Sprout, and Lizard ciphers in terms of the </a:t>
            </a:r>
            <a:r>
              <a:rPr lang="en-US" sz="2800" dirty="0">
                <a:solidFill>
                  <a:srgbClr val="FF0000"/>
                </a:solidFill>
              </a:rPr>
              <a:t>initialization speed</a:t>
            </a:r>
            <a:r>
              <a:rPr lang="en-US" sz="2800" dirty="0"/>
              <a:t>.</a:t>
            </a:r>
          </a:p>
          <a:p>
            <a:endParaRPr lang="en-US" sz="800" dirty="0"/>
          </a:p>
          <a:p>
            <a:r>
              <a:rPr lang="en-US" sz="2800" dirty="0"/>
              <a:t>Fruit-80 can be more resistant than Grain-v1 to some attacks such as </a:t>
            </a:r>
            <a:r>
              <a:rPr lang="en-US" sz="2800" dirty="0">
                <a:solidFill>
                  <a:srgbClr val="FF0000"/>
                </a:solidFill>
              </a:rPr>
              <a:t>Cube attacks </a:t>
            </a:r>
            <a:r>
              <a:rPr lang="en-US" sz="2800" dirty="0"/>
              <a:t>and </a:t>
            </a:r>
            <a:r>
              <a:rPr lang="en-US" sz="2800" dirty="0">
                <a:solidFill>
                  <a:srgbClr val="FF0000"/>
                </a:solidFill>
              </a:rPr>
              <a:t>related-key attacks</a:t>
            </a:r>
            <a:r>
              <a:rPr lang="en-US" sz="2800" dirty="0"/>
              <a:t>.</a:t>
            </a:r>
          </a:p>
          <a:p>
            <a:endParaRPr lang="en-US" sz="800" dirty="0"/>
          </a:p>
          <a:p>
            <a:r>
              <a:rPr lang="en-US" sz="2800" dirty="0"/>
              <a:t>Unlike the Grain family and Sprout, there is </a:t>
            </a:r>
            <a:r>
              <a:rPr lang="en-US" sz="2800" dirty="0">
                <a:solidFill>
                  <a:srgbClr val="FF0000"/>
                </a:solidFill>
              </a:rPr>
              <a:t>no weak key-IV </a:t>
            </a:r>
            <a:r>
              <a:rPr lang="en-US" sz="2800" dirty="0"/>
              <a:t>in Fruit-80.</a:t>
            </a:r>
            <a:br>
              <a:rPr lang="en-US" sz="2800" dirty="0"/>
            </a:br>
            <a:endParaRPr lang="en-US" sz="2800" dirty="0"/>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26</a:t>
            </a:fld>
            <a:endParaRPr lang="zh-CN" altLang="en-US"/>
          </a:p>
        </p:txBody>
      </p:sp>
    </p:spTree>
    <p:extLst>
      <p:ext uri="{BB962C8B-B14F-4D97-AF65-F5344CB8AC3E}">
        <p14:creationId xmlns:p14="http://schemas.microsoft.com/office/powerpoint/2010/main" val="2042941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600" b="1" cap="small" dirty="0">
                <a:effectLst>
                  <a:outerShdw sx="0" sy="0">
                    <a:srgbClr val="000000"/>
                  </a:outerShdw>
                </a:effectLst>
                <a:latin typeface="Times New Roman" panose="02020603050405020304" pitchFamily="18" charset="0"/>
              </a:rPr>
              <a:t>Block Diagram of Fruit-80</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27</a:t>
            </a:fld>
            <a:endParaRPr lang="zh-CN" altLang="en-US"/>
          </a:p>
        </p:txBody>
      </p:sp>
      <p:pic>
        <p:nvPicPr>
          <p:cNvPr id="5" name="Picture 4"/>
          <p:cNvPicPr>
            <a:picLocks noChangeAspect="1"/>
          </p:cNvPicPr>
          <p:nvPr/>
        </p:nvPicPr>
        <p:blipFill>
          <a:blip r:embed="rId3"/>
          <a:stretch>
            <a:fillRect/>
          </a:stretch>
        </p:blipFill>
        <p:spPr>
          <a:xfrm>
            <a:off x="1201958" y="1972841"/>
            <a:ext cx="6282977" cy="4885159"/>
          </a:xfrm>
          <a:prstGeom prst="rect">
            <a:avLst/>
          </a:prstGeom>
        </p:spPr>
      </p:pic>
    </p:spTree>
    <p:extLst>
      <p:ext uri="{BB962C8B-B14F-4D97-AF65-F5344CB8AC3E}">
        <p14:creationId xmlns:p14="http://schemas.microsoft.com/office/powerpoint/2010/main" val="1354893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600" b="1" cap="small" dirty="0">
                <a:effectLst>
                  <a:outerShdw sx="0" sy="0">
                    <a:srgbClr val="000000"/>
                  </a:outerShdw>
                </a:effectLst>
                <a:latin typeface="Times New Roman" panose="02020603050405020304" pitchFamily="18" charset="0"/>
              </a:rPr>
              <a:t>new ideas in the design of Fruit-80</a:t>
            </a:r>
          </a:p>
        </p:txBody>
      </p:sp>
      <p:sp>
        <p:nvSpPr>
          <p:cNvPr id="3" name="Content Placeholder 2"/>
          <p:cNvSpPr>
            <a:spLocks noGrp="1"/>
          </p:cNvSpPr>
          <p:nvPr>
            <p:ph idx="1"/>
          </p:nvPr>
        </p:nvSpPr>
        <p:spPr/>
        <p:txBody>
          <a:bodyPr/>
          <a:lstStyle/>
          <a:p>
            <a:pPr lvl="0"/>
            <a:r>
              <a:rPr lang="en-US" sz="2400" dirty="0"/>
              <a:t>New round key function </a:t>
            </a:r>
          </a:p>
          <a:p>
            <a:pPr lvl="0"/>
            <a:r>
              <a:rPr lang="en-US" sz="2400" dirty="0"/>
              <a:t>New scheme in the initialization procedure to strengthen against related-key attack</a:t>
            </a:r>
          </a:p>
          <a:p>
            <a:pPr lvl="0"/>
            <a:r>
              <a:rPr lang="en-US" sz="2400" dirty="0"/>
              <a:t>New idea for preventing that LFSR becomes all zeros after the initialization</a:t>
            </a:r>
          </a:p>
          <a:p>
            <a:pPr lvl="0"/>
            <a:r>
              <a:rPr lang="en-US" sz="2400" dirty="0"/>
              <a:t>Increasing the size of LFSR to achieve longer keystream in each loading</a:t>
            </a:r>
          </a:p>
          <a:p>
            <a:pPr lvl="0"/>
            <a:r>
              <a:rPr lang="en-US" sz="2400" dirty="0"/>
              <a:t>New lighter feedback function for NFSR and output function</a:t>
            </a:r>
          </a:p>
          <a:p>
            <a:pPr lvl="0"/>
            <a:r>
              <a:rPr lang="en-US" sz="2400" dirty="0"/>
              <a:t>Involving the key bits directly in output function</a:t>
            </a:r>
            <a:endParaRPr lang="en-US" dirty="0"/>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28</a:t>
            </a:fld>
            <a:endParaRPr lang="zh-CN" altLang="en-US"/>
          </a:p>
        </p:txBody>
      </p:sp>
    </p:spTree>
    <p:extLst>
      <p:ext uri="{BB962C8B-B14F-4D97-AF65-F5344CB8AC3E}">
        <p14:creationId xmlns:p14="http://schemas.microsoft.com/office/powerpoint/2010/main" val="1353384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8101582" cy="1462087"/>
          </a:xfrm>
        </p:spPr>
        <p:txBody>
          <a:bodyPr/>
          <a:lstStyle/>
          <a:p>
            <a:pPr>
              <a:spcBef>
                <a:spcPts val="800"/>
              </a:spcBef>
              <a:spcAft>
                <a:spcPts val="400"/>
              </a:spcAft>
              <a:buSzPts val="1000"/>
              <a:tabLst>
                <a:tab pos="137160" algn="l"/>
                <a:tab pos="365760" algn="l"/>
              </a:tabLst>
            </a:pPr>
            <a:r>
              <a:rPr lang="en-US" sz="3600" b="1" cap="small" dirty="0">
                <a:effectLst>
                  <a:outerShdw sx="0" sy="0">
                    <a:srgbClr val="000000"/>
                  </a:outerShdw>
                </a:effectLst>
                <a:latin typeface="Times New Roman" panose="02020603050405020304" pitchFamily="18" charset="0"/>
              </a:rPr>
              <a:t>Lightweight Stream Ciphers</a:t>
            </a:r>
          </a:p>
        </p:txBody>
      </p:sp>
      <p:sp>
        <p:nvSpPr>
          <p:cNvPr id="3" name="Content Placeholder 2"/>
          <p:cNvSpPr>
            <a:spLocks noGrp="1"/>
          </p:cNvSpPr>
          <p:nvPr>
            <p:ph idx="1"/>
          </p:nvPr>
        </p:nvSpPr>
        <p:spPr/>
        <p:txBody>
          <a:bodyPr/>
          <a:lstStyle/>
          <a:p>
            <a:r>
              <a:rPr lang="en-US" dirty="0"/>
              <a:t>The area size of Fruit-80 and some lightweight stream ciphers. </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29</a:t>
            </a:fld>
            <a:endParaRPr lang="zh-CN" altLang="en-US"/>
          </a:p>
        </p:txBody>
      </p:sp>
      <p:pic>
        <p:nvPicPr>
          <p:cNvPr id="7" name="Picture 6"/>
          <p:cNvPicPr>
            <a:picLocks noChangeAspect="1"/>
          </p:cNvPicPr>
          <p:nvPr/>
        </p:nvPicPr>
        <p:blipFill>
          <a:blip r:embed="rId3"/>
          <a:stretch>
            <a:fillRect/>
          </a:stretch>
        </p:blipFill>
        <p:spPr>
          <a:xfrm>
            <a:off x="314128" y="3068960"/>
            <a:ext cx="8640960" cy="3875194"/>
          </a:xfrm>
          <a:prstGeom prst="rect">
            <a:avLst/>
          </a:prstGeom>
        </p:spPr>
      </p:pic>
    </p:spTree>
    <p:extLst>
      <p:ext uri="{BB962C8B-B14F-4D97-AF65-F5344CB8AC3E}">
        <p14:creationId xmlns:p14="http://schemas.microsoft.com/office/powerpoint/2010/main" val="1363508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814158" cy="1462087"/>
          </a:xfrm>
        </p:spPr>
        <p:txBody>
          <a:bodyPr/>
          <a:lstStyle/>
          <a:p>
            <a:pPr eaLnBrk="1" hangingPunct="1"/>
            <a:r>
              <a:rPr lang="en-US" sz="3200" b="1" cap="small" dirty="0">
                <a:effectLst>
                  <a:outerShdw sx="0" sy="0">
                    <a:srgbClr val="000000"/>
                  </a:outerShdw>
                </a:effectLst>
                <a:latin typeface="Times New Roman" panose="02020603050405020304" pitchFamily="18" charset="0"/>
              </a:rPr>
              <a:t>Analysis of Lightweight Stream Ciphers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A new chosen IV statistical distinguishing framework to attack symmetric ciphers and </a:t>
                </a:r>
                <a:r>
                  <a:rPr lang="en-US" altLang="zh-CN" sz="2800" dirty="0"/>
                  <a:t>hash functions</a:t>
                </a:r>
                <a:r>
                  <a:rPr lang="en-US" sz="2800" dirty="0"/>
                  <a:t>.</a:t>
                </a:r>
              </a:p>
              <a:p>
                <a:r>
                  <a:rPr lang="en-US" dirty="0">
                    <a:solidFill>
                      <a:srgbClr val="FF0000"/>
                    </a:solidFill>
                  </a:rPr>
                  <a:t>ACORN-v3 </a:t>
                </a:r>
                <a:r>
                  <a:rPr lang="en-US" sz="2400" kern="1200" dirty="0"/>
                  <a:t>(finalist of CAESAR competition)</a:t>
                </a:r>
              </a:p>
              <a:p>
                <a:pPr lvl="1"/>
                <a:r>
                  <a:rPr lang="en-US" sz="2400" dirty="0">
                    <a:solidFill>
                      <a:srgbClr val="000000"/>
                    </a:solidFill>
                    <a:latin typeface="CMR10"/>
                  </a:rPr>
                  <a:t>up to 670 initialization rounds </a:t>
                </a:r>
                <a:r>
                  <a:rPr lang="en-US" sz="2400" dirty="0"/>
                  <a:t>with a time and data complexity of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200×2</m:t>
                        </m:r>
                      </m:e>
                      <m:sup>
                        <m:r>
                          <a:rPr lang="en-US" sz="2400" i="1">
                            <a:latin typeface="Cambria Math" panose="02040503050406030204" pitchFamily="18" charset="0"/>
                          </a:rPr>
                          <m:t>31</m:t>
                        </m:r>
                      </m:sup>
                    </m:sSup>
                  </m:oMath>
                </a14:m>
                <a:endParaRPr lang="en-US" dirty="0">
                  <a:solidFill>
                    <a:srgbClr val="000000"/>
                  </a:solidFill>
                  <a:latin typeface="CMR10"/>
                </a:endParaRPr>
              </a:p>
              <a:p>
                <a:r>
                  <a:rPr lang="en-US" dirty="0">
                    <a:solidFill>
                      <a:srgbClr val="FF0000"/>
                    </a:solidFill>
                  </a:rPr>
                  <a:t>Grain-128a </a:t>
                </a:r>
                <a:r>
                  <a:rPr lang="en-US" sz="2400" kern="1200" dirty="0"/>
                  <a:t>(eSTREAM project &amp; ISO/</a:t>
                </a:r>
                <a:r>
                  <a:rPr lang="en-US" sz="2400" kern="1200" dirty="0" err="1"/>
                  <a:t>IEC</a:t>
                </a:r>
                <a:r>
                  <a:rPr lang="en-US" sz="2400" kern="1200" dirty="0"/>
                  <a:t> 2015)</a:t>
                </a:r>
                <a:endParaRPr lang="en-US" kern="1200" dirty="0"/>
              </a:p>
              <a:p>
                <a:pPr lvl="1"/>
                <a:r>
                  <a:rPr lang="en-US" sz="2400" dirty="0">
                    <a:solidFill>
                      <a:srgbClr val="000000"/>
                    </a:solidFill>
                    <a:latin typeface="CMR10"/>
                  </a:rPr>
                  <a:t>up to 171 initialization rounds </a:t>
                </a:r>
                <a:r>
                  <a:rPr lang="en-US" sz="2400" dirty="0"/>
                  <a:t>with a time and data complexity of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200×2</m:t>
                        </m:r>
                      </m:e>
                      <m:sup>
                        <m:r>
                          <a:rPr lang="en-US" sz="2400" b="0" i="1" smtClean="0">
                            <a:latin typeface="Cambria Math" panose="02040503050406030204" pitchFamily="18" charset="0"/>
                          </a:rPr>
                          <m:t>29</m:t>
                        </m:r>
                      </m:sup>
                    </m:sSup>
                  </m:oMath>
                </a14:m>
                <a:br>
                  <a:rPr lang="en-US" dirty="0">
                    <a:solidFill>
                      <a:srgbClr val="000000"/>
                    </a:solidFill>
                    <a:latin typeface="CMR10"/>
                  </a:rPr>
                </a:b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549" t="-1630" r="-2196" b="-41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3</a:t>
            </a:fld>
            <a:endParaRPr lang="zh-CN" altLang="en-US"/>
          </a:p>
        </p:txBody>
      </p:sp>
    </p:spTree>
    <p:extLst>
      <p:ext uri="{BB962C8B-B14F-4D97-AF65-F5344CB8AC3E}">
        <p14:creationId xmlns:p14="http://schemas.microsoft.com/office/powerpoint/2010/main" val="2413871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600" b="1" cap="small" dirty="0">
                <a:effectLst>
                  <a:outerShdw sx="0" sy="0">
                    <a:srgbClr val="000000"/>
                  </a:outerShdw>
                </a:effectLst>
                <a:latin typeface="Times New Roman" panose="02020603050405020304" pitchFamily="18" charset="0"/>
              </a:rPr>
              <a:t>Fruit-80 Stream cipher</a:t>
            </a:r>
          </a:p>
        </p:txBody>
      </p:sp>
      <p:sp>
        <p:nvSpPr>
          <p:cNvPr id="3" name="Content Placeholder 2"/>
          <p:cNvSpPr>
            <a:spLocks noGrp="1"/>
          </p:cNvSpPr>
          <p:nvPr>
            <p:ph idx="1"/>
          </p:nvPr>
        </p:nvSpPr>
        <p:spPr/>
        <p:txBody>
          <a:bodyPr/>
          <a:lstStyle/>
          <a:p>
            <a:r>
              <a:rPr lang="en-US" sz="2800" dirty="0"/>
              <a:t>The results show that Fruit-80 is the </a:t>
            </a:r>
            <a:r>
              <a:rPr lang="en-US" sz="2800" dirty="0">
                <a:solidFill>
                  <a:srgbClr val="FF0000"/>
                </a:solidFill>
              </a:rPr>
              <a:t>lightest</a:t>
            </a:r>
            <a:r>
              <a:rPr lang="en-US" sz="2800" dirty="0"/>
              <a:t> small-state stream cipher.</a:t>
            </a:r>
          </a:p>
          <a:p>
            <a:endParaRPr lang="en-US" sz="2800" dirty="0"/>
          </a:p>
          <a:p>
            <a:r>
              <a:rPr lang="en-US" sz="2800" dirty="0"/>
              <a:t>The area size of Grain-v1 is about </a:t>
            </a:r>
            <a:r>
              <a:rPr lang="en-US" sz="2800" dirty="0">
                <a:solidFill>
                  <a:srgbClr val="FF0000"/>
                </a:solidFill>
              </a:rPr>
              <a:t>32%</a:t>
            </a:r>
            <a:r>
              <a:rPr lang="en-US" sz="2800" dirty="0"/>
              <a:t> bigger than that of Fruit-80. </a:t>
            </a:r>
          </a:p>
          <a:p>
            <a:endParaRPr lang="en-US" sz="2800" dirty="0"/>
          </a:p>
          <a:p>
            <a:r>
              <a:rPr lang="en-US" sz="2800" dirty="0"/>
              <a:t>Grain-v1 is the lightest candidate in the hardware profile of eSTREAM project.</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30</a:t>
            </a:fld>
            <a:endParaRPr lang="zh-CN" altLang="en-US"/>
          </a:p>
        </p:txBody>
      </p:sp>
    </p:spTree>
    <p:extLst>
      <p:ext uri="{BB962C8B-B14F-4D97-AF65-F5344CB8AC3E}">
        <p14:creationId xmlns:p14="http://schemas.microsoft.com/office/powerpoint/2010/main" val="4747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p:sp>
        <p:nvSpPr>
          <p:cNvPr id="3" name="Content Placeholder 2"/>
          <p:cNvSpPr>
            <a:spLocks noGrp="1"/>
          </p:cNvSpPr>
          <p:nvPr>
            <p:ph idx="1"/>
          </p:nvPr>
        </p:nvSpPr>
        <p:spPr/>
        <p:txBody>
          <a:bodyPr/>
          <a:lstStyle/>
          <a:p>
            <a:r>
              <a:rPr lang="en-US" sz="2800" dirty="0"/>
              <a:t>A distinguishing time-memory-data tradeoff (TMDTO) attack </a:t>
            </a:r>
            <a:r>
              <a:rPr lang="en-US" sz="2800" dirty="0">
                <a:solidFill>
                  <a:srgbClr val="FF0000"/>
                </a:solidFill>
              </a:rPr>
              <a:t>was successfully applied </a:t>
            </a:r>
            <a:r>
              <a:rPr lang="en-US" sz="2800" dirty="0"/>
              <a:t>against all SSCs in 2017 by </a:t>
            </a:r>
            <a:r>
              <a:rPr lang="en-US" sz="2800" dirty="0" err="1"/>
              <a:t>Hamann</a:t>
            </a:r>
            <a:r>
              <a:rPr lang="en-US" sz="2800" dirty="0"/>
              <a:t> et al. [1]. </a:t>
            </a:r>
          </a:p>
          <a:p>
            <a:r>
              <a:rPr lang="en-US" sz="2800" dirty="0"/>
              <a:t>They suggested using not only key bits but also initial value (IV) bits continuously in the keystream generation phase to strengthen SSCs against TMDTO attacks.</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31</a:t>
            </a:fld>
            <a:endParaRPr lang="zh-CN" altLang="en-US"/>
          </a:p>
        </p:txBody>
      </p:sp>
    </p:spTree>
    <p:extLst>
      <p:ext uri="{BB962C8B-B14F-4D97-AF65-F5344CB8AC3E}">
        <p14:creationId xmlns:p14="http://schemas.microsoft.com/office/powerpoint/2010/main" val="3435396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p:sp>
        <p:nvSpPr>
          <p:cNvPr id="3" name="Content Placeholder 2"/>
          <p:cNvSpPr>
            <a:spLocks noGrp="1"/>
          </p:cNvSpPr>
          <p:nvPr>
            <p:ph idx="1"/>
          </p:nvPr>
        </p:nvSpPr>
        <p:spPr/>
        <p:txBody>
          <a:bodyPr/>
          <a:lstStyle/>
          <a:p>
            <a:r>
              <a:rPr lang="en-US" sz="2800" dirty="0"/>
              <a:t>We show that the proposed SSC remains vulnerable to TMDTO attacks.</a:t>
            </a:r>
          </a:p>
          <a:p>
            <a:r>
              <a:rPr lang="en-US" sz="2800" dirty="0"/>
              <a:t>We propose constructions, based on storing </a:t>
            </a:r>
            <a:r>
              <a:rPr lang="en-US" sz="2800" dirty="0">
                <a:solidFill>
                  <a:srgbClr val="FF0000"/>
                </a:solidFill>
              </a:rPr>
              <a:t>key or IV bits, that are the first to provide full security against TMDTO attacks</a:t>
            </a:r>
            <a:r>
              <a:rPr lang="en-US" sz="2800" dirty="0"/>
              <a:t>. </a:t>
            </a:r>
          </a:p>
          <a:p>
            <a:r>
              <a:rPr lang="en-US" sz="2800" dirty="0"/>
              <a:t>It is possible to obtain parameters for secure SSCs based on these suggested constructions. </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32</a:t>
            </a:fld>
            <a:endParaRPr lang="zh-CN" altLang="en-US"/>
          </a:p>
        </p:txBody>
      </p:sp>
    </p:spTree>
    <p:extLst>
      <p:ext uri="{BB962C8B-B14F-4D97-AF65-F5344CB8AC3E}">
        <p14:creationId xmlns:p14="http://schemas.microsoft.com/office/powerpoint/2010/main" val="4279402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p:sp>
        <p:nvSpPr>
          <p:cNvPr id="3" name="Content Placeholder 2"/>
          <p:cNvSpPr>
            <a:spLocks noGrp="1"/>
          </p:cNvSpPr>
          <p:nvPr>
            <p:ph idx="1"/>
          </p:nvPr>
        </p:nvSpPr>
        <p:spPr/>
        <p:txBody>
          <a:bodyPr/>
          <a:lstStyle/>
          <a:p>
            <a:r>
              <a:rPr lang="en-US" sz="2800" dirty="0"/>
              <a:t>Before the introduction of the first SSC (i.e., Sprout), all of the internal states </a:t>
            </a:r>
            <a:r>
              <a:rPr lang="en-US" sz="2800" dirty="0">
                <a:solidFill>
                  <a:srgbClr val="FF0000"/>
                </a:solidFill>
              </a:rPr>
              <a:t>were volatile </a:t>
            </a:r>
            <a:r>
              <a:rPr lang="en-US" sz="2800" dirty="0"/>
              <a:t>memory items.</a:t>
            </a:r>
          </a:p>
          <a:p>
            <a:r>
              <a:rPr lang="en-US" sz="2800" dirty="0"/>
              <a:t>In SSCs, the internal states consist of </a:t>
            </a:r>
            <a:r>
              <a:rPr lang="en-US" sz="2800" dirty="0">
                <a:solidFill>
                  <a:srgbClr val="FF0000"/>
                </a:solidFill>
              </a:rPr>
              <a:t>volatile memory items and also fixed memory items</a:t>
            </a:r>
            <a:r>
              <a:rPr lang="en-US" sz="2800" dirty="0"/>
              <a:t>.</a:t>
            </a:r>
          </a:p>
          <a:p>
            <a:r>
              <a:rPr lang="en-US" sz="2800" dirty="0"/>
              <a:t>The </a:t>
            </a:r>
            <a:r>
              <a:rPr lang="en-US" sz="2800" dirty="0">
                <a:solidFill>
                  <a:srgbClr val="FF0000"/>
                </a:solidFill>
              </a:rPr>
              <a:t>fixed items can be keys, IVs or both</a:t>
            </a:r>
            <a:r>
              <a:rPr lang="en-US" sz="2800" dirty="0"/>
              <a:t>, and they continuously participate in the internal state updating and keystream generation. </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33</a:t>
            </a:fld>
            <a:endParaRPr lang="zh-CN" altLang="en-US"/>
          </a:p>
        </p:txBody>
      </p:sp>
    </p:spTree>
    <p:extLst>
      <p:ext uri="{BB962C8B-B14F-4D97-AF65-F5344CB8AC3E}">
        <p14:creationId xmlns:p14="http://schemas.microsoft.com/office/powerpoint/2010/main" val="3204138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p:sp>
        <p:nvSpPr>
          <p:cNvPr id="3" name="Content Placeholder 2"/>
          <p:cNvSpPr>
            <a:spLocks noGrp="1"/>
          </p:cNvSpPr>
          <p:nvPr>
            <p:ph idx="1"/>
          </p:nvPr>
        </p:nvSpPr>
        <p:spPr/>
        <p:txBody>
          <a:bodyPr/>
          <a:lstStyle/>
          <a:p>
            <a:r>
              <a:rPr lang="en-US" sz="2800" dirty="0"/>
              <a:t>SSCs were not as strong as expected against a type of </a:t>
            </a:r>
            <a:r>
              <a:rPr lang="en-US" sz="2800" dirty="0">
                <a:solidFill>
                  <a:srgbClr val="FF0000"/>
                </a:solidFill>
              </a:rPr>
              <a:t>TMDTO attacks</a:t>
            </a:r>
            <a:r>
              <a:rPr lang="en-US" sz="2800" dirty="0"/>
              <a:t>, i.e., a TMDTO distinguishing attack.</a:t>
            </a:r>
          </a:p>
          <a:p>
            <a:r>
              <a:rPr lang="en-US" sz="2800" dirty="0"/>
              <a:t>Accessing IV bits requires extra memory for storing IV bits in some cases, and storing IV bits (unlike key bits) imposes overhead in some cryptosystem applications. </a:t>
            </a:r>
          </a:p>
          <a:p>
            <a:endParaRPr lang="en-US" sz="2800" dirty="0"/>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34</a:t>
            </a:fld>
            <a:endParaRPr lang="zh-CN" altLang="en-US"/>
          </a:p>
        </p:txBody>
      </p:sp>
    </p:spTree>
    <p:extLst>
      <p:ext uri="{BB962C8B-B14F-4D97-AF65-F5344CB8AC3E}">
        <p14:creationId xmlns:p14="http://schemas.microsoft.com/office/powerpoint/2010/main" val="585621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p:sp>
        <p:nvSpPr>
          <p:cNvPr id="3" name="Content Placeholder 2"/>
          <p:cNvSpPr>
            <a:spLocks noGrp="1"/>
          </p:cNvSpPr>
          <p:nvPr>
            <p:ph idx="1"/>
          </p:nvPr>
        </p:nvSpPr>
        <p:spPr/>
        <p:txBody>
          <a:bodyPr/>
          <a:lstStyle/>
          <a:p>
            <a:r>
              <a:rPr lang="en-US" sz="2800" dirty="0"/>
              <a:t>IV bits are usually produced elsewhere in the system (from some parameters of systems, for example from packet numbers) and transferred to the encryption section.</a:t>
            </a:r>
          </a:p>
          <a:p>
            <a:r>
              <a:rPr lang="en-US" sz="2800" dirty="0"/>
              <a:t>Accessing IV bits requires extra memory in some cryptosystems.</a:t>
            </a:r>
          </a:p>
          <a:p>
            <a:r>
              <a:rPr lang="en-US" sz="2800" dirty="0"/>
              <a:t>The construction is unrealistic for some applications, and we show that it cannot provide security against TMDTO attacks</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35</a:t>
            </a:fld>
            <a:endParaRPr lang="zh-CN" altLang="en-US"/>
          </a:p>
        </p:txBody>
      </p:sp>
    </p:spTree>
    <p:extLst>
      <p:ext uri="{BB962C8B-B14F-4D97-AF65-F5344CB8AC3E}">
        <p14:creationId xmlns:p14="http://schemas.microsoft.com/office/powerpoint/2010/main" val="1515264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p:sp>
        <p:nvSpPr>
          <p:cNvPr id="3" name="Content Placeholder 2"/>
          <p:cNvSpPr>
            <a:spLocks noGrp="1"/>
          </p:cNvSpPr>
          <p:nvPr>
            <p:ph idx="1"/>
          </p:nvPr>
        </p:nvSpPr>
        <p:spPr/>
        <p:txBody>
          <a:bodyPr/>
          <a:lstStyle/>
          <a:p>
            <a:r>
              <a:rPr lang="en-US" sz="2800" dirty="0"/>
              <a:t>IV Length (IVL)</a:t>
            </a:r>
          </a:p>
          <a:p>
            <a:r>
              <a:rPr lang="en-US" sz="2800" dirty="0"/>
              <a:t>Continuously used IV (CIV) </a:t>
            </a:r>
          </a:p>
          <a:p>
            <a:r>
              <a:rPr lang="en-US" sz="2800" dirty="0"/>
              <a:t>Continuously used IV Length (CIVL) </a:t>
            </a:r>
          </a:p>
          <a:p>
            <a:r>
              <a:rPr lang="en-US" sz="2800" dirty="0"/>
              <a:t>Key Length (KL)</a:t>
            </a:r>
          </a:p>
          <a:p>
            <a:r>
              <a:rPr lang="en-US" sz="2800" dirty="0"/>
              <a:t>Continuously used Key (CK) </a:t>
            </a:r>
          </a:p>
          <a:p>
            <a:r>
              <a:rPr lang="en-US" sz="2800" dirty="0"/>
              <a:t>State Length (SL) and Volatile State (VS)</a:t>
            </a:r>
          </a:p>
          <a:p>
            <a:r>
              <a:rPr lang="en-US" sz="2800" dirty="0"/>
              <a:t>Packet length per IV (PIV)</a:t>
            </a:r>
          </a:p>
          <a:p>
            <a:r>
              <a:rPr lang="en-US" sz="2800" dirty="0"/>
              <a:t>Packet length per Key (PK) and IV (PKI)</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36</a:t>
            </a:fld>
            <a:endParaRPr lang="zh-CN" altLang="en-US"/>
          </a:p>
        </p:txBody>
      </p:sp>
    </p:spTree>
    <p:extLst>
      <p:ext uri="{BB962C8B-B14F-4D97-AF65-F5344CB8AC3E}">
        <p14:creationId xmlns:p14="http://schemas.microsoft.com/office/powerpoint/2010/main" val="2805560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Hamann and Krause claimed that the security of Continuous-IV-Use construction is:</a:t>
                </a:r>
              </a:p>
              <a:p>
                <a:pPr marL="0" indent="0">
                  <a:buNone/>
                </a:pPr>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𝑉𝑆𝐿</m:t>
                    </m:r>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2</m:t>
                            </m:r>
                          </m:sub>
                        </m:sSub>
                      </m:fName>
                      <m:e>
                        <m:r>
                          <a:rPr lang="en-US" i="1">
                            <a:latin typeface="Cambria Math" panose="02040503050406030204" pitchFamily="18" charset="0"/>
                          </a:rPr>
                          <m:t>(</m:t>
                        </m:r>
                        <m:r>
                          <a:rPr lang="en-US" i="1">
                            <a:latin typeface="Cambria Math" panose="02040503050406030204" pitchFamily="18" charset="0"/>
                          </a:rPr>
                          <m:t>𝑃𝐾𝐼</m:t>
                        </m:r>
                        <m:r>
                          <a:rPr lang="en-US" i="1">
                            <a:latin typeface="Cambria Math" panose="02040503050406030204" pitchFamily="18" charset="0"/>
                          </a:rPr>
                          <m:t>)</m:t>
                        </m:r>
                      </m:e>
                    </m:func>
                  </m:oMath>
                </a14:m>
                <a:r>
                  <a:rPr lang="en-US" sz="2800" dirty="0"/>
                  <a:t> </a:t>
                </a:r>
              </a:p>
              <a:p>
                <a:r>
                  <a:rPr lang="en-US" sz="2800" dirty="0"/>
                  <a:t>Bits Where: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2</m:t>
                            </m:r>
                          </m:sub>
                        </m:sSub>
                      </m:fName>
                      <m:e>
                        <m:r>
                          <a:rPr lang="en-US" i="1">
                            <a:latin typeface="Cambria Math" panose="02040503050406030204" pitchFamily="18" charset="0"/>
                          </a:rPr>
                          <m:t>(</m:t>
                        </m:r>
                        <m:r>
                          <a:rPr lang="en-US" i="1">
                            <a:latin typeface="Cambria Math" panose="02040503050406030204" pitchFamily="18" charset="0"/>
                          </a:rPr>
                          <m:t>𝑃𝐾𝐼</m:t>
                        </m:r>
                        <m:r>
                          <a:rPr lang="en-US" i="1">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𝐼𝑉𝐿</m:t>
                    </m:r>
                    <m:r>
                      <a:rPr lang="en-US" i="1">
                        <a:latin typeface="Cambria Math" panose="02040503050406030204" pitchFamily="18" charset="0"/>
                      </a:rPr>
                      <m:t>−</m:t>
                    </m:r>
                    <m:r>
                      <a:rPr lang="en-US" i="1">
                        <a:latin typeface="Cambria Math" panose="02040503050406030204" pitchFamily="18" charset="0"/>
                      </a:rPr>
                      <m:t>𝐶𝐼𝑉𝐿</m:t>
                    </m:r>
                  </m:oMath>
                </a14:m>
                <a:endParaRPr lang="en-US" sz="2800" dirty="0"/>
              </a:p>
              <a:p>
                <a:r>
                  <a:rPr lang="en-US" sz="2800" dirty="0"/>
                  <a:t>As the security level against all types of attacks is considered to be </a:t>
                </a:r>
                <a14:m>
                  <m:oMath xmlns:m="http://schemas.openxmlformats.org/officeDocument/2006/math">
                    <m:r>
                      <a:rPr lang="en-US" sz="2800" i="1">
                        <a:latin typeface="Cambria Math" panose="02040503050406030204" pitchFamily="18" charset="0"/>
                      </a:rPr>
                      <m:t>𝐾𝐿</m:t>
                    </m:r>
                    <m:r>
                      <a:rPr lang="en-US" sz="2800" i="1">
                        <a:latin typeface="Cambria Math" panose="02040503050406030204" pitchFamily="18" charset="0"/>
                      </a:rPr>
                      <m:t> </m:t>
                    </m:r>
                  </m:oMath>
                </a14:m>
                <a:r>
                  <a:rPr lang="en-US" sz="2800" dirty="0"/>
                  <a:t>bits, the volatile state length (</a:t>
                </a:r>
                <a14:m>
                  <m:oMath xmlns:m="http://schemas.openxmlformats.org/officeDocument/2006/math">
                    <m:r>
                      <a:rPr lang="en-US" sz="2800" i="1">
                        <a:latin typeface="Cambria Math" panose="02040503050406030204" pitchFamily="18" charset="0"/>
                      </a:rPr>
                      <m:t>𝑉𝑆𝐿</m:t>
                    </m:r>
                  </m:oMath>
                </a14:m>
                <a:r>
                  <a:rPr lang="en-US" sz="2800" dirty="0"/>
                  <a:t>) will be </a:t>
                </a:r>
                <a14:m>
                  <m:oMath xmlns:m="http://schemas.openxmlformats.org/officeDocument/2006/math">
                    <m:r>
                      <a:rPr lang="en-US" sz="2800" i="1">
                        <a:latin typeface="Cambria Math" panose="02040503050406030204" pitchFamily="18" charset="0"/>
                      </a:rPr>
                      <m:t>𝐾𝐿</m:t>
                    </m:r>
                    <m:r>
                      <a:rPr lang="en-US" sz="2800" i="1">
                        <a:latin typeface="Cambria Math" panose="02040503050406030204" pitchFamily="18" charset="0"/>
                      </a:rPr>
                      <m:t>+</m:t>
                    </m:r>
                    <m:r>
                      <a:rPr lang="en-US" sz="2800" i="1">
                        <a:latin typeface="Cambria Math" panose="02040503050406030204" pitchFamily="18" charset="0"/>
                      </a:rPr>
                      <m:t>𝐼𝑉𝐿</m:t>
                    </m:r>
                    <m:r>
                      <a:rPr lang="en-US" sz="2800" i="1">
                        <a:latin typeface="Cambria Math" panose="02040503050406030204" pitchFamily="18" charset="0"/>
                      </a:rPr>
                      <m:t>−</m:t>
                    </m:r>
                    <m:r>
                      <a:rPr lang="en-US" sz="2800" i="1">
                        <a:latin typeface="Cambria Math" panose="02040503050406030204" pitchFamily="18" charset="0"/>
                      </a:rPr>
                      <m:t>𝐶𝐼𝑉𝐿</m:t>
                    </m:r>
                  </m:oMath>
                </a14:m>
                <a:r>
                  <a:rPr lang="en-US" sz="2800" dirty="0"/>
                  <a:t>.</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4" t="-1630" r="-203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37</a:t>
            </a:fld>
            <a:endParaRPr lang="zh-CN" altLang="en-US"/>
          </a:p>
        </p:txBody>
      </p:sp>
    </p:spTree>
    <p:extLst>
      <p:ext uri="{BB962C8B-B14F-4D97-AF65-F5344CB8AC3E}">
        <p14:creationId xmlns:p14="http://schemas.microsoft.com/office/powerpoint/2010/main" val="34095226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14:m>
                  <m:oMath xmlns:m="http://schemas.openxmlformats.org/officeDocument/2006/math">
                    <m:r>
                      <a:rPr lang="en-US" sz="2800" i="1" smtClean="0">
                        <a:latin typeface="Cambria Math" panose="02040503050406030204" pitchFamily="18" charset="0"/>
                      </a:rPr>
                      <m:t>𝑉𝑆𝐿</m:t>
                    </m:r>
                    <m:r>
                      <a:rPr lang="en-US" sz="2800" i="1" smtClean="0">
                        <a:latin typeface="Cambria Math" panose="02040503050406030204" pitchFamily="18" charset="0"/>
                      </a:rPr>
                      <m:t> = </m:t>
                    </m:r>
                    <m:r>
                      <a:rPr lang="en-US" sz="2800" i="1" smtClean="0">
                        <a:latin typeface="Cambria Math" panose="02040503050406030204" pitchFamily="18" charset="0"/>
                      </a:rPr>
                      <m:t>100</m:t>
                    </m:r>
                    <m:r>
                      <a:rPr lang="en-US" sz="2800" i="1" smtClean="0">
                        <a:latin typeface="Cambria Math" panose="02040503050406030204" pitchFamily="18" charset="0"/>
                      </a:rPr>
                      <m:t> </m:t>
                    </m:r>
                  </m:oMath>
                </a14:m>
                <a:r>
                  <a:rPr lang="en-US" sz="2800" dirty="0"/>
                  <a:t>, </a:t>
                </a:r>
                <a14:m>
                  <m:oMath xmlns:m="http://schemas.openxmlformats.org/officeDocument/2006/math">
                    <m:r>
                      <a:rPr lang="en-US" sz="2800" i="1">
                        <a:latin typeface="Cambria Math" panose="02040503050406030204" pitchFamily="18" charset="0"/>
                      </a:rPr>
                      <m:t>𝐾𝐿</m:t>
                    </m:r>
                    <m:r>
                      <a:rPr lang="en-US" sz="2800" i="1">
                        <a:latin typeface="Cambria Math" panose="02040503050406030204" pitchFamily="18" charset="0"/>
                      </a:rPr>
                      <m:t> =</m:t>
                    </m:r>
                    <m:r>
                      <a:rPr lang="en-US" sz="2800" i="1">
                        <a:latin typeface="Cambria Math" panose="02040503050406030204" pitchFamily="18" charset="0"/>
                      </a:rPr>
                      <m:t>𝐼𝑉𝐿</m:t>
                    </m:r>
                    <m:r>
                      <a:rPr lang="en-US" sz="2800" i="1">
                        <a:latin typeface="Cambria Math" panose="02040503050406030204" pitchFamily="18" charset="0"/>
                      </a:rPr>
                      <m:t> = </m:t>
                    </m:r>
                    <m:r>
                      <a:rPr lang="en-US" sz="2800" i="1">
                        <a:latin typeface="Cambria Math" panose="02040503050406030204" pitchFamily="18" charset="0"/>
                      </a:rPr>
                      <m:t>80</m:t>
                    </m:r>
                    <m:r>
                      <a:rPr lang="en-US" sz="2800" i="1">
                        <a:latin typeface="Cambria Math" panose="02040503050406030204" pitchFamily="18" charset="0"/>
                      </a:rPr>
                      <m:t> </m:t>
                    </m:r>
                  </m:oMath>
                </a14:m>
                <a:r>
                  <a:rPr lang="en-US" sz="2800" dirty="0"/>
                  <a:t>,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𝑃𝐾𝐼</m:t>
                        </m:r>
                        <m:r>
                          <a:rPr lang="en-US" sz="2800" i="1">
                            <a:latin typeface="Cambria Math" panose="02040503050406030204" pitchFamily="18" charset="0"/>
                          </a:rPr>
                          <m:t> =</m:t>
                        </m:r>
                        <m:r>
                          <a:rPr lang="en-US" sz="2800" i="1">
                            <a:latin typeface="Cambria Math" panose="02040503050406030204" pitchFamily="18" charset="0"/>
                          </a:rPr>
                          <m:t>2</m:t>
                        </m:r>
                      </m:e>
                      <m:sup>
                        <m:r>
                          <a:rPr lang="en-US" sz="2800" i="1">
                            <a:latin typeface="Cambria Math" panose="02040503050406030204" pitchFamily="18" charset="0"/>
                          </a:rPr>
                          <m:t>20</m:t>
                        </m:r>
                      </m:sup>
                    </m:sSup>
                  </m:oMath>
                </a14:m>
                <a:r>
                  <a:rPr lang="en-US" sz="2800" dirty="0"/>
                  <a:t>, </a:t>
                </a:r>
                <a14:m>
                  <m:oMath xmlns:m="http://schemas.openxmlformats.org/officeDocument/2006/math">
                    <m:r>
                      <a:rPr lang="en-US" sz="2800" i="1">
                        <a:latin typeface="Cambria Math" panose="02040503050406030204" pitchFamily="18" charset="0"/>
                      </a:rPr>
                      <m:t>𝐶𝐼𝑉𝐿</m:t>
                    </m:r>
                    <m:r>
                      <a:rPr lang="en-US" sz="2800" i="1">
                        <a:latin typeface="Cambria Math" panose="02040503050406030204" pitchFamily="18" charset="0"/>
                      </a:rPr>
                      <m:t>=</m:t>
                    </m:r>
                    <m:r>
                      <a:rPr lang="en-US" sz="2800" i="1">
                        <a:latin typeface="Cambria Math" panose="02040503050406030204" pitchFamily="18" charset="0"/>
                      </a:rPr>
                      <m:t>60</m:t>
                    </m:r>
                  </m:oMath>
                </a14:m>
                <a:r>
                  <a:rPr lang="en-US" sz="2800" dirty="0"/>
                  <a:t>, </a:t>
                </a:r>
                <a14:m>
                  <m:oMath xmlns:m="http://schemas.openxmlformats.org/officeDocument/2006/math">
                    <m:r>
                      <a:rPr lang="en-US" sz="2800" i="1">
                        <a:latin typeface="Cambria Math" panose="02040503050406030204" pitchFamily="18" charset="0"/>
                      </a:rPr>
                      <m:t>𝐶𝐾𝐿</m:t>
                    </m:r>
                    <m:r>
                      <a:rPr lang="en-US" sz="2800" i="1">
                        <a:latin typeface="Cambria Math" panose="02040503050406030204" pitchFamily="18" charset="0"/>
                      </a:rPr>
                      <m:t> =</m:t>
                    </m:r>
                    <m:r>
                      <a:rPr lang="en-US" sz="2800" i="1">
                        <a:latin typeface="Cambria Math" panose="02040503050406030204" pitchFamily="18" charset="0"/>
                      </a:rPr>
                      <m:t>0</m:t>
                    </m:r>
                  </m:oMath>
                </a14:m>
                <a:endParaRPr lang="en-US" sz="2800" dirty="0"/>
              </a:p>
              <a:p>
                <a:r>
                  <a:rPr lang="en-US" sz="2800" dirty="0"/>
                  <a:t>We show that the security of the corresponding stream cipher against TMDTO distinguishing attacks is not as promised. </a:t>
                </a:r>
              </a:p>
              <a:p>
                <a:r>
                  <a:rPr lang="en-US" sz="2800" dirty="0"/>
                  <a:t>It is obvious that there are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i="1">
                            <a:latin typeface="Cambria Math" panose="02040503050406030204" pitchFamily="18" charset="0"/>
                          </a:rPr>
                          <m:t>20</m:t>
                        </m:r>
                      </m:sup>
                    </m:sSup>
                  </m:oMath>
                </a14:m>
                <a:r>
                  <a:rPr lang="en-US" sz="2800" dirty="0"/>
                  <a:t> IVs that produce the same </a:t>
                </a:r>
                <a14:m>
                  <m:oMath xmlns:m="http://schemas.openxmlformats.org/officeDocument/2006/math">
                    <m:r>
                      <a:rPr lang="en-US" sz="2800" i="1">
                        <a:latin typeface="Cambria Math" panose="02040503050406030204" pitchFamily="18" charset="0"/>
                      </a:rPr>
                      <m:t>𝐶𝐼𝑉</m:t>
                    </m:r>
                  </m:oMath>
                </a14:m>
                <a:endParaRPr lang="en-US" sz="2800" dirty="0"/>
              </a:p>
              <a:p>
                <a:r>
                  <a:rPr lang="en-US" sz="2800" dirty="0"/>
                  <a:t>Every IV can produce at most </a:t>
                </a:r>
                <a14:m>
                  <m:oMath xmlns:m="http://schemas.openxmlformats.org/officeDocument/2006/math">
                    <m:sSup>
                      <m:sSupPr>
                        <m:ctrlPr>
                          <a:rPr lang="en-US" sz="2800" i="1">
                            <a:latin typeface="Cambria Math" panose="02040503050406030204" pitchFamily="18" charset="0"/>
                          </a:rPr>
                        </m:ctrlPr>
                      </m:sSupPr>
                      <m:e>
                        <m:r>
                          <a:rPr lang="en-US" sz="2800">
                            <a:latin typeface="Cambria Math" panose="02040503050406030204" pitchFamily="18" charset="0"/>
                          </a:rPr>
                          <m:t>2</m:t>
                        </m:r>
                      </m:e>
                      <m:sup>
                        <m:r>
                          <a:rPr lang="en-US" sz="2800">
                            <a:latin typeface="Cambria Math" panose="02040503050406030204" pitchFamily="18" charset="0"/>
                          </a:rPr>
                          <m:t>20</m:t>
                        </m:r>
                      </m:sup>
                    </m:sSup>
                  </m:oMath>
                </a14:m>
                <a:r>
                  <a:rPr lang="en-US" sz="2800" dirty="0"/>
                  <a:t> </a:t>
                </a:r>
                <a:r>
                  <a:rPr lang="en-US" sz="2800" dirty="0">
                    <a:solidFill>
                      <a:srgbClr val="FF0000"/>
                    </a:solidFill>
                  </a:rPr>
                  <a:t>internal states (and keystream bits</a:t>
                </a:r>
                <a:r>
                  <a:rPr lang="en-US" sz="2800" dirty="0"/>
                  <a:t>), so there are </a:t>
                </a:r>
                <a14:m>
                  <m:oMath xmlns:m="http://schemas.openxmlformats.org/officeDocument/2006/math">
                    <m:sSup>
                      <m:sSupPr>
                        <m:ctrlPr>
                          <a:rPr lang="en-US" sz="2800" i="1">
                            <a:latin typeface="Cambria Math" panose="02040503050406030204" pitchFamily="18" charset="0"/>
                          </a:rPr>
                        </m:ctrlPr>
                      </m:sSupPr>
                      <m:e>
                        <m:r>
                          <a:rPr lang="en-US" sz="2800">
                            <a:latin typeface="Cambria Math" panose="02040503050406030204" pitchFamily="18" charset="0"/>
                          </a:rPr>
                          <m:t>2</m:t>
                        </m:r>
                      </m:e>
                      <m:sup>
                        <m:r>
                          <a:rPr lang="en-US" sz="2800">
                            <a:latin typeface="Cambria Math" panose="02040503050406030204" pitchFamily="18" charset="0"/>
                          </a:rPr>
                          <m:t>40</m:t>
                        </m:r>
                      </m:sup>
                    </m:sSup>
                  </m:oMath>
                </a14:m>
                <a:r>
                  <a:rPr lang="en-US" sz="2800" dirty="0"/>
                  <a:t> </a:t>
                </a:r>
                <a:r>
                  <a:rPr lang="en-US" sz="2800" u="sng" dirty="0">
                    <a:solidFill>
                      <a:srgbClr val="0070C0"/>
                    </a:solidFill>
                  </a:rPr>
                  <a:t>internal states that have the same </a:t>
                </a:r>
                <a14:m>
                  <m:oMath xmlns:m="http://schemas.openxmlformats.org/officeDocument/2006/math">
                    <m:r>
                      <a:rPr lang="en-US" sz="2800" i="1" u="sng">
                        <a:solidFill>
                          <a:srgbClr val="0070C0"/>
                        </a:solidFill>
                        <a:latin typeface="Cambria Math" panose="02040503050406030204" pitchFamily="18" charset="0"/>
                      </a:rPr>
                      <m:t>𝐶𝐼𝑉</m:t>
                    </m:r>
                  </m:oMath>
                </a14:m>
                <a:r>
                  <a:rPr lang="en-US" sz="2800" dirty="0"/>
                  <a:t>. </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4" t="-1630" r="-78" b="-1629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38</a:t>
            </a:fld>
            <a:endParaRPr lang="zh-CN" altLang="en-US"/>
          </a:p>
        </p:txBody>
      </p:sp>
    </p:spTree>
    <p:extLst>
      <p:ext uri="{BB962C8B-B14F-4D97-AF65-F5344CB8AC3E}">
        <p14:creationId xmlns:p14="http://schemas.microsoft.com/office/powerpoint/2010/main" val="711163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An attacker saves half of the keystream bits under a fixed </a:t>
                </a:r>
                <a14:m>
                  <m:oMath xmlns:m="http://schemas.openxmlformats.org/officeDocument/2006/math">
                    <m:r>
                      <a:rPr lang="en-US" sz="2800" i="1">
                        <a:latin typeface="Cambria Math" panose="02040503050406030204" pitchFamily="18" charset="0"/>
                      </a:rPr>
                      <m:t>𝐶𝐼𝑉</m:t>
                    </m:r>
                  </m:oMath>
                </a14:m>
                <a:r>
                  <a:rPr lang="en-US" sz="2800" dirty="0"/>
                  <a:t> in a searchable table. </a:t>
                </a:r>
              </a:p>
              <a:p>
                <a:r>
                  <a:rPr lang="en-US" sz="2800" dirty="0"/>
                  <a:t>Then, the attacker searches for a </a:t>
                </a:r>
                <a:r>
                  <a:rPr lang="en-US" sz="2800" dirty="0">
                    <a:solidFill>
                      <a:srgbClr val="FF0000"/>
                    </a:solidFill>
                  </a:rPr>
                  <a:t>collision</a:t>
                </a:r>
                <a:r>
                  <a:rPr lang="en-US" sz="2800" dirty="0"/>
                  <a:t> between the remaining keystream bits and the keystream bits in the searchable table. </a:t>
                </a:r>
              </a:p>
              <a:p>
                <a:r>
                  <a:rPr lang="en-US" sz="2800" dirty="0"/>
                  <a:t>Note that the attacker saves half of the keystream bits in the </a:t>
                </a:r>
                <a:r>
                  <a:rPr lang="en-US" sz="2800" dirty="0">
                    <a:solidFill>
                      <a:srgbClr val="FF0000"/>
                    </a:solidFill>
                  </a:rPr>
                  <a:t>online phase of attack </a:t>
                </a:r>
                <a:r>
                  <a:rPr lang="en-US" sz="2800" dirty="0"/>
                  <a:t>and searches with another half of the keystream bits to find a collision. </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4" t="-1630" b="-38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39</a:t>
            </a:fld>
            <a:endParaRPr lang="zh-CN" altLang="en-US"/>
          </a:p>
        </p:txBody>
      </p:sp>
    </p:spTree>
    <p:extLst>
      <p:ext uri="{BB962C8B-B14F-4D97-AF65-F5344CB8AC3E}">
        <p14:creationId xmlns:p14="http://schemas.microsoft.com/office/powerpoint/2010/main" val="369870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z="3600" b="1" cap="small" dirty="0">
                <a:effectLst>
                  <a:outerShdw blurRad="38100" dist="38100" dir="2700000" algn="tl">
                    <a:srgbClr val="000000">
                      <a:alpha val="43137"/>
                    </a:srgbClr>
                  </a:outerShdw>
                </a:effectLst>
                <a:latin typeface="Times New Roman" panose="02020603050405020304" pitchFamily="18" charset="0"/>
              </a:rPr>
              <a:t>A</a:t>
            </a:r>
            <a:r>
              <a:rPr lang="en-US" sz="3600" b="1" cap="small" dirty="0">
                <a:effectLst>
                  <a:outerShdw sx="0" sy="0">
                    <a:srgbClr val="000000"/>
                  </a:outerShdw>
                </a:effectLst>
                <a:latin typeface="Times New Roman" panose="02020603050405020304" pitchFamily="18" charset="0"/>
              </a:rPr>
              <a:t> new chosen IV statistical distinguishing framework</a:t>
            </a:r>
            <a:endParaRPr lang="zh-CN" altLang="en-US" sz="3600" b="1" cap="small" dirty="0">
              <a:effectLst>
                <a:outerShdw sx="0" sy="0">
                  <a:srgbClr val="000000"/>
                </a:outerShdw>
              </a:effectLst>
              <a:latin typeface="Times New Roman" panose="02020603050405020304" pitchFamily="18" charset="0"/>
            </a:endParaRPr>
          </a:p>
        </p:txBody>
      </p:sp>
      <p:sp>
        <p:nvSpPr>
          <p:cNvPr id="4099" name="Content Placeholder 2"/>
          <p:cNvSpPr>
            <a:spLocks noGrp="1"/>
          </p:cNvSpPr>
          <p:nvPr>
            <p:ph idx="1"/>
          </p:nvPr>
        </p:nvSpPr>
        <p:spPr>
          <a:xfrm>
            <a:off x="1043608" y="1844824"/>
            <a:ext cx="7772400" cy="4114800"/>
          </a:xfrm>
        </p:spPr>
        <p:txBody>
          <a:bodyPr/>
          <a:lstStyle/>
          <a:p>
            <a:pPr algn="just" eaLnBrk="1" hangingPunct="1"/>
            <a:r>
              <a:rPr lang="en-US" altLang="zh-CN" sz="2400" dirty="0">
                <a:solidFill>
                  <a:srgbClr val="FF0000"/>
                </a:solidFill>
                <a:ea typeface="宋体" panose="02010600030101010101" pitchFamily="2" charset="-122"/>
              </a:rPr>
              <a:t>Better results </a:t>
            </a:r>
            <a:r>
              <a:rPr lang="en-US" altLang="zh-CN" sz="2400" dirty="0">
                <a:ea typeface="宋体" panose="02010600030101010101" pitchFamily="2" charset="-122"/>
              </a:rPr>
              <a:t>can be achieved by more computational complexity (similar cube attacks). </a:t>
            </a:r>
          </a:p>
          <a:p>
            <a:pPr algn="just" eaLnBrk="1" hangingPunct="1"/>
            <a:endParaRPr lang="en-US" altLang="zh-CN" sz="800" dirty="0">
              <a:ea typeface="宋体" panose="02010600030101010101" pitchFamily="2" charset="-122"/>
            </a:endParaRPr>
          </a:p>
          <a:p>
            <a:pPr algn="just" eaLnBrk="1" hangingPunct="1"/>
            <a:r>
              <a:rPr lang="en-US" altLang="zh-CN" sz="2400" dirty="0">
                <a:ea typeface="宋体" panose="02010600030101010101" pitchFamily="2" charset="-122"/>
              </a:rPr>
              <a:t>The proposed attack is applicable to </a:t>
            </a:r>
            <a:r>
              <a:rPr lang="en-US" altLang="zh-CN" sz="2400" dirty="0">
                <a:solidFill>
                  <a:srgbClr val="FF0000"/>
                </a:solidFill>
                <a:ea typeface="宋体" panose="02010600030101010101" pitchFamily="2" charset="-122"/>
              </a:rPr>
              <a:t>all symmetric ciphers and hash functions</a:t>
            </a:r>
            <a:r>
              <a:rPr lang="en-US" altLang="zh-CN" sz="2400" dirty="0">
                <a:ea typeface="宋体" panose="02010600030101010101" pitchFamily="2" charset="-122"/>
              </a:rPr>
              <a:t>.</a:t>
            </a:r>
          </a:p>
          <a:p>
            <a:pPr algn="just" eaLnBrk="1" hangingPunct="1"/>
            <a:endParaRPr lang="en-US" altLang="zh-CN" sz="800" dirty="0">
              <a:ea typeface="宋体" panose="02010600030101010101" pitchFamily="2" charset="-122"/>
            </a:endParaRPr>
          </a:p>
          <a:p>
            <a:pPr algn="just" eaLnBrk="1" hangingPunct="1"/>
            <a:r>
              <a:rPr lang="en-US" sz="2400" dirty="0"/>
              <a:t>Framework upon cube testers and </a:t>
            </a:r>
            <a:r>
              <a:rPr lang="en-US" sz="2400" i="1" dirty="0"/>
              <a:t>d</a:t>
            </a:r>
            <a:r>
              <a:rPr lang="en-US" sz="2400" dirty="0"/>
              <a:t>-monomial tests.</a:t>
            </a:r>
          </a:p>
          <a:p>
            <a:pPr algn="just" eaLnBrk="1" hangingPunct="1"/>
            <a:endParaRPr lang="en-US" sz="800" dirty="0"/>
          </a:p>
          <a:p>
            <a:pPr algn="just" eaLnBrk="1" hangingPunct="1"/>
            <a:r>
              <a:rPr lang="en-US" altLang="zh-CN" sz="2400" dirty="0">
                <a:ea typeface="宋体" panose="02010600030101010101" pitchFamily="2" charset="-122"/>
              </a:rPr>
              <a:t>It can </a:t>
            </a:r>
            <a:r>
              <a:rPr lang="en-US" altLang="zh-CN" sz="2400" dirty="0">
                <a:solidFill>
                  <a:srgbClr val="FF0000"/>
                </a:solidFill>
                <a:ea typeface="宋体" panose="02010600030101010101" pitchFamily="2" charset="-122"/>
              </a:rPr>
              <a:t>reveal</a:t>
            </a:r>
            <a:r>
              <a:rPr lang="en-US" altLang="zh-CN" sz="2400" dirty="0">
                <a:ea typeface="宋体" panose="02010600030101010101" pitchFamily="2" charset="-122"/>
              </a:rPr>
              <a:t> the weaknesses that are not possible to find by other statistical tests or </a:t>
            </a:r>
            <a:r>
              <a:rPr lang="en-US" altLang="zh-CN" sz="2400" i="1" dirty="0">
                <a:ea typeface="宋体" panose="02010600030101010101" pitchFamily="2" charset="-122"/>
              </a:rPr>
              <a:t>d</a:t>
            </a:r>
            <a:r>
              <a:rPr lang="en-US" altLang="zh-CN" sz="2400" dirty="0">
                <a:ea typeface="宋体" panose="02010600030101010101" pitchFamily="2" charset="-122"/>
              </a:rPr>
              <a:t>-monomial tests.</a:t>
            </a:r>
          </a:p>
          <a:p>
            <a:pPr algn="just" eaLnBrk="1" hangingPunct="1"/>
            <a:endParaRPr lang="en-US" altLang="zh-CN" sz="800" dirty="0">
              <a:ea typeface="宋体" panose="02010600030101010101" pitchFamily="2" charset="-122"/>
            </a:endParaRPr>
          </a:p>
          <a:p>
            <a:pPr algn="just" eaLnBrk="1" hangingPunct="1"/>
            <a:r>
              <a:rPr lang="en-US" altLang="zh-CN" sz="2400" dirty="0">
                <a:ea typeface="宋体" panose="02010600030101010101" pitchFamily="2" charset="-122"/>
              </a:rPr>
              <a:t> The attack </a:t>
            </a:r>
            <a:r>
              <a:rPr lang="en-US" altLang="zh-CN" sz="2400" dirty="0">
                <a:solidFill>
                  <a:srgbClr val="FF0000"/>
                </a:solidFill>
                <a:ea typeface="宋体" panose="02010600030101010101" pitchFamily="2" charset="-122"/>
              </a:rPr>
              <a:t>was practically verified</a:t>
            </a:r>
            <a:r>
              <a:rPr lang="en-US" altLang="zh-CN" sz="2400" dirty="0">
                <a:ea typeface="宋体" panose="02010600030101010101" pitchFamily="2" charset="-122"/>
              </a:rPr>
              <a:t>. </a:t>
            </a:r>
            <a:endParaRPr lang="zh-CN" altLang="en-US" sz="2400" dirty="0">
              <a:ea typeface="宋体" panose="02010600030101010101" pitchFamily="2" charset="-122"/>
            </a:endParaRPr>
          </a:p>
        </p:txBody>
      </p:sp>
      <p:sp>
        <p:nvSpPr>
          <p:cNvPr id="2" name="Slide Number Placeholder 1"/>
          <p:cNvSpPr>
            <a:spLocks noGrp="1"/>
          </p:cNvSpPr>
          <p:nvPr>
            <p:ph type="sldNum" sz="quarter" idx="12"/>
          </p:nvPr>
        </p:nvSpPr>
        <p:spPr/>
        <p:txBody>
          <a:bodyPr/>
          <a:lstStyle/>
          <a:p>
            <a:pPr>
              <a:defRPr/>
            </a:pPr>
            <a:fld id="{5C814C21-2B2C-4FDE-A01E-6F9EA40228AB}" type="slidenum">
              <a:rPr lang="zh-CN" altLang="en-US" smtClean="0"/>
              <a:pPr>
                <a:defRPr/>
              </a:pPr>
              <a:t>4</a:t>
            </a:fld>
            <a:endParaRPr lang="zh-CN" altLang="en-US"/>
          </a:p>
        </p:txBody>
      </p:sp>
    </p:spTree>
    <p:extLst>
      <p:ext uri="{BB962C8B-B14F-4D97-AF65-F5344CB8AC3E}">
        <p14:creationId xmlns:p14="http://schemas.microsoft.com/office/powerpoint/2010/main" val="773669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60221" y="1882566"/>
                <a:ext cx="8758238" cy="5146833"/>
              </a:xfrm>
            </p:spPr>
            <p:txBody>
              <a:bodyPr/>
              <a:lstStyle/>
              <a:p>
                <a:r>
                  <a:rPr lang="en-US" sz="2400" dirty="0"/>
                  <a:t>As there are </a:t>
                </a:r>
                <a14:m>
                  <m:oMath xmlns:m="http://schemas.openxmlformats.org/officeDocument/2006/math">
                    <m:r>
                      <a:rPr lang="en-US" sz="2400" i="1">
                        <a:latin typeface="Cambria Math" panose="02040503050406030204" pitchFamily="18" charset="0"/>
                      </a:rPr>
                      <m:t>100</m:t>
                    </m:r>
                  </m:oMath>
                </a14:m>
                <a:r>
                  <a:rPr lang="en-US" sz="2400" dirty="0"/>
                  <a:t> unknown bits (i.e., </a:t>
                </a:r>
                <a14:m>
                  <m:oMath xmlns:m="http://schemas.openxmlformats.org/officeDocument/2006/math">
                    <m:r>
                      <a:rPr lang="en-US" sz="2400" i="1">
                        <a:latin typeface="Cambria Math" panose="02040503050406030204" pitchFamily="18" charset="0"/>
                      </a:rPr>
                      <m:t>𝑉𝑆𝐿</m:t>
                    </m:r>
                    <m:r>
                      <a:rPr lang="en-US" sz="2400" i="1">
                        <a:latin typeface="Cambria Math" panose="02040503050406030204" pitchFamily="18" charset="0"/>
                      </a:rPr>
                      <m:t>=</m:t>
                    </m:r>
                    <m:r>
                      <a:rPr lang="en-US" sz="2400" i="1">
                        <a:latin typeface="Cambria Math" panose="02040503050406030204" pitchFamily="18" charset="0"/>
                      </a:rPr>
                      <m:t>100</m:t>
                    </m:r>
                  </m:oMath>
                </a14:m>
                <a:r>
                  <a:rPr lang="en-US" sz="2400" dirty="0"/>
                  <a:t>) for the attacker in the internal state,</a:t>
                </a:r>
              </a:p>
              <a:p>
                <a:r>
                  <a:rPr lang="en-US" sz="2400" dirty="0"/>
                  <a:t>Probability of success in the </a:t>
                </a:r>
                <a:r>
                  <a:rPr lang="en-US" sz="2400" dirty="0">
                    <a:solidFill>
                      <a:srgbClr val="FF0000"/>
                    </a:solidFill>
                  </a:rPr>
                  <a:t>first search</a:t>
                </a:r>
                <a:r>
                  <a:rPr lang="en-US" sz="2400" dirty="0"/>
                  <a:t>(i.e. the attacker can find collision) is:</a:t>
                </a:r>
              </a:p>
              <a:p>
                <a:r>
                  <a:rPr lang="en-US" sz="2800" dirty="0"/>
                  <a:t> </a:t>
                </a:r>
                <a14:m>
                  <m:oMath xmlns:m="http://schemas.openxmlformats.org/officeDocument/2006/math">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r>
                              <a:rPr lang="en-US" sz="2800">
                                <a:latin typeface="Cambria Math" panose="02040503050406030204" pitchFamily="18" charset="0"/>
                              </a:rPr>
                              <m:t>2</m:t>
                            </m:r>
                          </m:e>
                          <m:sup>
                            <m:r>
                              <a:rPr lang="en-US" sz="2800">
                                <a:latin typeface="Cambria Math" panose="02040503050406030204" pitchFamily="18" charset="0"/>
                              </a:rPr>
                              <m:t>39</m:t>
                            </m:r>
                          </m:sup>
                        </m:sSup>
                      </m:num>
                      <m:den>
                        <m:sSup>
                          <m:sSupPr>
                            <m:ctrlPr>
                              <a:rPr lang="en-US" sz="2800" i="1">
                                <a:latin typeface="Cambria Math" panose="02040503050406030204" pitchFamily="18" charset="0"/>
                              </a:rPr>
                            </m:ctrlPr>
                          </m:sSupPr>
                          <m:e>
                            <m:r>
                              <a:rPr lang="en-US" sz="2800">
                                <a:latin typeface="Cambria Math" panose="02040503050406030204" pitchFamily="18" charset="0"/>
                              </a:rPr>
                              <m:t>2</m:t>
                            </m:r>
                          </m:e>
                          <m:sup>
                            <m:r>
                              <a:rPr lang="en-US" sz="2800">
                                <a:latin typeface="Cambria Math" panose="02040503050406030204" pitchFamily="18" charset="0"/>
                              </a:rPr>
                              <m:t>100</m:t>
                            </m:r>
                          </m:sup>
                        </m:sSup>
                      </m:den>
                    </m:f>
                  </m:oMath>
                </a14:m>
                <a:endParaRPr lang="en-US" sz="2800" dirty="0"/>
              </a:p>
              <a:p>
                <a:r>
                  <a:rPr lang="en-US" sz="2400" dirty="0"/>
                  <a:t>Probability of failure (i.e., the attacker cannot find any collision) is:</a:t>
                </a:r>
              </a:p>
              <a:p>
                <a:pPr marL="0" indent="0">
                  <a:buNone/>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a:latin typeface="Cambria Math" panose="02040503050406030204" pitchFamily="18" charset="0"/>
                                </a:rPr>
                                <m:t>1</m:t>
                              </m:r>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a:latin typeface="Cambria Math" panose="02040503050406030204" pitchFamily="18" charset="0"/>
                                        </a:rPr>
                                        <m:t>2</m:t>
                                      </m:r>
                                    </m:e>
                                    <m:sup>
                                      <m:r>
                                        <a:rPr lang="en-US" sz="2400">
                                          <a:latin typeface="Cambria Math" panose="02040503050406030204" pitchFamily="18" charset="0"/>
                                        </a:rPr>
                                        <m:t>39</m:t>
                                      </m:r>
                                    </m:sup>
                                  </m:sSup>
                                </m:num>
                                <m:den>
                                  <m:sSup>
                                    <m:sSupPr>
                                      <m:ctrlPr>
                                        <a:rPr lang="en-US" sz="2400" i="1">
                                          <a:latin typeface="Cambria Math" panose="02040503050406030204" pitchFamily="18" charset="0"/>
                                        </a:rPr>
                                      </m:ctrlPr>
                                    </m:sSupPr>
                                    <m:e>
                                      <m:r>
                                        <a:rPr lang="en-US" sz="2400">
                                          <a:latin typeface="Cambria Math" panose="02040503050406030204" pitchFamily="18" charset="0"/>
                                        </a:rPr>
                                        <m:t>2</m:t>
                                      </m:r>
                                    </m:e>
                                    <m:sup>
                                      <m:r>
                                        <a:rPr lang="en-US" sz="2400">
                                          <a:latin typeface="Cambria Math" panose="02040503050406030204" pitchFamily="18" charset="0"/>
                                        </a:rPr>
                                        <m:t>100</m:t>
                                      </m:r>
                                    </m:sup>
                                  </m:sSup>
                                </m:den>
                              </m:f>
                            </m:e>
                          </m:d>
                        </m:e>
                        <m:sup>
                          <m:sSup>
                            <m:sSupPr>
                              <m:ctrlPr>
                                <a:rPr lang="en-US" sz="2400" i="1">
                                  <a:latin typeface="Cambria Math" panose="02040503050406030204" pitchFamily="18" charset="0"/>
                                </a:rPr>
                              </m:ctrlPr>
                            </m:sSupPr>
                            <m:e>
                              <m:r>
                                <a:rPr lang="en-US" sz="2400">
                                  <a:latin typeface="Cambria Math" panose="02040503050406030204" pitchFamily="18" charset="0"/>
                                </a:rPr>
                                <m:t>2</m:t>
                              </m:r>
                            </m:e>
                            <m:sup>
                              <m:r>
                                <a:rPr lang="en-US" sz="2400">
                                  <a:latin typeface="Cambria Math" panose="02040503050406030204" pitchFamily="18" charset="0"/>
                                </a:rPr>
                                <m:t>39</m:t>
                              </m:r>
                            </m:sup>
                          </m:sSup>
                        </m:sup>
                      </m:sSup>
                      <m:r>
                        <a:rPr lang="en-US" sz="2400">
                          <a:latin typeface="Cambria Math" panose="02040503050406030204" pitchFamily="18" charset="0"/>
                        </a:rPr>
                        <m:t>= </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a:latin typeface="Cambria Math" panose="02040503050406030204" pitchFamily="18" charset="0"/>
                                </a:rPr>
                                <m:t>1</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a:latin typeface="Cambria Math" panose="02040503050406030204" pitchFamily="18" charset="0"/>
                                    </a:rPr>
                                    <m:t>1</m:t>
                                  </m:r>
                                </m:num>
                                <m:den>
                                  <m:sSup>
                                    <m:sSupPr>
                                      <m:ctrlPr>
                                        <a:rPr lang="en-US" sz="2400" i="1">
                                          <a:latin typeface="Cambria Math" panose="02040503050406030204" pitchFamily="18" charset="0"/>
                                        </a:rPr>
                                      </m:ctrlPr>
                                    </m:sSupPr>
                                    <m:e>
                                      <m:r>
                                        <a:rPr lang="en-US" sz="2400">
                                          <a:latin typeface="Cambria Math" panose="02040503050406030204" pitchFamily="18" charset="0"/>
                                        </a:rPr>
                                        <m:t>2</m:t>
                                      </m:r>
                                    </m:e>
                                    <m:sup>
                                      <m:r>
                                        <a:rPr lang="en-US" sz="2400">
                                          <a:latin typeface="Cambria Math" panose="02040503050406030204" pitchFamily="18" charset="0"/>
                                        </a:rPr>
                                        <m:t>61</m:t>
                                      </m:r>
                                    </m:sup>
                                  </m:sSup>
                                </m:den>
                              </m:f>
                            </m:e>
                          </m:d>
                        </m:e>
                        <m:sup>
                          <m:sSup>
                            <m:sSupPr>
                              <m:ctrlPr>
                                <a:rPr lang="en-US" sz="2400" i="1">
                                  <a:latin typeface="Cambria Math" panose="02040503050406030204" pitchFamily="18" charset="0"/>
                                </a:rPr>
                              </m:ctrlPr>
                            </m:sSupPr>
                            <m:e>
                              <m:r>
                                <a:rPr lang="en-US" sz="2400">
                                  <a:latin typeface="Cambria Math" panose="02040503050406030204" pitchFamily="18" charset="0"/>
                                </a:rPr>
                                <m:t>2</m:t>
                              </m:r>
                            </m:e>
                            <m:sup>
                              <m:r>
                                <a:rPr lang="en-US" sz="2400">
                                  <a:latin typeface="Cambria Math" panose="02040503050406030204" pitchFamily="18" charset="0"/>
                                </a:rPr>
                                <m:t>39</m:t>
                              </m:r>
                            </m:sup>
                          </m:sSup>
                        </m:sup>
                      </m:sSup>
                    </m:oMath>
                  </m:oMathPara>
                </a14:m>
                <a:endParaRPr lang="en-US" sz="2400" dirty="0"/>
              </a:p>
              <a:p>
                <a:r>
                  <a:rPr lang="en-US" sz="2400" dirty="0"/>
                  <a:t>Attacker only considers the states with the </a:t>
                </a:r>
                <a:r>
                  <a:rPr lang="en-US" sz="2400" dirty="0">
                    <a:solidFill>
                      <a:srgbClr val="FF0000"/>
                    </a:solidFill>
                  </a:rPr>
                  <a:t>fixed </a:t>
                </a:r>
                <a14:m>
                  <m:oMath xmlns:m="http://schemas.openxmlformats.org/officeDocument/2006/math">
                    <m:r>
                      <a:rPr lang="en-US" sz="2400" i="1">
                        <a:solidFill>
                          <a:srgbClr val="FF0000"/>
                        </a:solidFill>
                        <a:latin typeface="Cambria Math" panose="02040503050406030204" pitchFamily="18" charset="0"/>
                      </a:rPr>
                      <m:t>𝐶𝐼𝑉</m:t>
                    </m:r>
                  </m:oMath>
                </a14:m>
                <a:r>
                  <a:rPr lang="en-US" sz="2400" dirty="0"/>
                  <a:t>. The </a:t>
                </a:r>
                <a14:m>
                  <m:oMath xmlns:m="http://schemas.openxmlformats.org/officeDocument/2006/math">
                    <m:r>
                      <a:rPr lang="en-US" sz="2400" i="1">
                        <a:latin typeface="Cambria Math" panose="02040503050406030204" pitchFamily="18" charset="0"/>
                      </a:rPr>
                      <m:t>𝐶𝐼𝑉</m:t>
                    </m:r>
                  </m:oMath>
                </a14:m>
                <a:r>
                  <a:rPr lang="en-US" sz="2400" dirty="0"/>
                  <a:t> is known to the attacker</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60221" y="1882566"/>
                <a:ext cx="8758238" cy="5146833"/>
              </a:xfrm>
              <a:blipFill>
                <a:blip r:embed="rId2"/>
                <a:stretch>
                  <a:fillRect l="-278" t="-948" r="-9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40</a:t>
            </a:fld>
            <a:endParaRPr lang="zh-CN" altLang="en-US"/>
          </a:p>
        </p:txBody>
      </p:sp>
    </p:spTree>
    <p:extLst>
      <p:ext uri="{BB962C8B-B14F-4D97-AF65-F5344CB8AC3E}">
        <p14:creationId xmlns:p14="http://schemas.microsoft.com/office/powerpoint/2010/main" val="356306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Attacker repeats this process </a:t>
                </a:r>
                <a14:m>
                  <m:oMath xmlns:m="http://schemas.openxmlformats.org/officeDocument/2006/math">
                    <m:sSup>
                      <m:sSupPr>
                        <m:ctrlPr>
                          <a:rPr lang="en-US" sz="2800" i="1">
                            <a:latin typeface="Cambria Math" panose="02040503050406030204" pitchFamily="18" charset="0"/>
                          </a:rPr>
                        </m:ctrlPr>
                      </m:sSupPr>
                      <m:e>
                        <m:r>
                          <a:rPr lang="en-US" sz="2800">
                            <a:latin typeface="Cambria Math" panose="02040503050406030204" pitchFamily="18" charset="0"/>
                          </a:rPr>
                          <m:t>2</m:t>
                        </m:r>
                      </m:e>
                      <m:sup>
                        <m:r>
                          <a:rPr lang="en-US" sz="2800">
                            <a:latin typeface="Cambria Math" panose="02040503050406030204" pitchFamily="18" charset="0"/>
                          </a:rPr>
                          <m:t>22</m:t>
                        </m:r>
                      </m:sup>
                    </m:sSup>
                  </m:oMath>
                </a14:m>
                <a:r>
                  <a:rPr lang="en-US" sz="2800" dirty="0"/>
                  <a:t> times (i.e., the attacker saves </a:t>
                </a:r>
                <a14:m>
                  <m:oMath xmlns:m="http://schemas.openxmlformats.org/officeDocument/2006/math">
                    <m:sSup>
                      <m:sSupPr>
                        <m:ctrlPr>
                          <a:rPr lang="en-US" sz="2800" i="1">
                            <a:latin typeface="Cambria Math" panose="02040503050406030204" pitchFamily="18" charset="0"/>
                          </a:rPr>
                        </m:ctrlPr>
                      </m:sSupPr>
                      <m:e>
                        <m:r>
                          <a:rPr lang="en-US" sz="2800">
                            <a:latin typeface="Cambria Math" panose="02040503050406030204" pitchFamily="18" charset="0"/>
                          </a:rPr>
                          <m:t>2</m:t>
                        </m:r>
                      </m:e>
                      <m:sup>
                        <m:r>
                          <a:rPr lang="en-US" sz="2800">
                            <a:latin typeface="Cambria Math" panose="02040503050406030204" pitchFamily="18" charset="0"/>
                          </a:rPr>
                          <m:t>22</m:t>
                        </m:r>
                      </m:sup>
                    </m:sSup>
                  </m:oMath>
                </a14:m>
                <a:r>
                  <a:rPr lang="en-US" sz="2800" dirty="0"/>
                  <a:t> times </a:t>
                </a:r>
                <a14:m>
                  <m:oMath xmlns:m="http://schemas.openxmlformats.org/officeDocument/2006/math">
                    <m:sSup>
                      <m:sSupPr>
                        <m:ctrlPr>
                          <a:rPr lang="en-US" sz="2800" i="1">
                            <a:latin typeface="Cambria Math" panose="02040503050406030204" pitchFamily="18" charset="0"/>
                          </a:rPr>
                        </m:ctrlPr>
                      </m:sSupPr>
                      <m:e>
                        <m:r>
                          <a:rPr lang="en-US" sz="2800">
                            <a:latin typeface="Cambria Math" panose="02040503050406030204" pitchFamily="18" charset="0"/>
                          </a:rPr>
                          <m:t>2</m:t>
                        </m:r>
                      </m:e>
                      <m:sup>
                        <m:r>
                          <a:rPr lang="en-US" sz="2800">
                            <a:latin typeface="Cambria Math" panose="02040503050406030204" pitchFamily="18" charset="0"/>
                          </a:rPr>
                          <m:t>39</m:t>
                        </m:r>
                      </m:sup>
                    </m:sSup>
                    <m:r>
                      <a:rPr lang="en-US" sz="2800" i="1">
                        <a:latin typeface="Cambria Math" panose="02040503050406030204" pitchFamily="18" charset="0"/>
                      </a:rPr>
                      <m:t> </m:t>
                    </m:r>
                  </m:oMath>
                </a14:m>
                <a:r>
                  <a:rPr lang="en-US" sz="2800" dirty="0"/>
                  <a:t>keystream bits in a table and searches for a collision). The probability of failure is: </a:t>
                </a:r>
              </a:p>
              <a:p>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sSup>
                                          <m:sSupPr>
                                            <m:ctrlPr>
                                              <a:rPr lang="en-US" i="1">
                                                <a:latin typeface="Cambria Math" panose="02040503050406030204" pitchFamily="18" charset="0"/>
                                              </a:rPr>
                                            </m:ctrlPr>
                                          </m:sSupPr>
                                          <m:e>
                                            <m:r>
                                              <a:rPr lang="en-US">
                                                <a:latin typeface="Cambria Math" panose="02040503050406030204" pitchFamily="18" charset="0"/>
                                              </a:rPr>
                                              <m:t>2</m:t>
                                            </m:r>
                                          </m:e>
                                          <m:sup>
                                            <m:r>
                                              <a:rPr lang="en-US">
                                                <a:latin typeface="Cambria Math" panose="02040503050406030204" pitchFamily="18" charset="0"/>
                                              </a:rPr>
                                              <m:t>61</m:t>
                                            </m:r>
                                          </m:sup>
                                        </m:sSup>
                                      </m:den>
                                    </m:f>
                                  </m:e>
                                </m:d>
                              </m:e>
                              <m:sup>
                                <m:sSup>
                                  <m:sSupPr>
                                    <m:ctrlPr>
                                      <a:rPr lang="en-US" i="1">
                                        <a:latin typeface="Cambria Math" panose="02040503050406030204" pitchFamily="18" charset="0"/>
                                      </a:rPr>
                                    </m:ctrlPr>
                                  </m:sSupPr>
                                  <m:e>
                                    <m:r>
                                      <a:rPr lang="en-US">
                                        <a:latin typeface="Cambria Math" panose="02040503050406030204" pitchFamily="18" charset="0"/>
                                      </a:rPr>
                                      <m:t>2</m:t>
                                    </m:r>
                                  </m:e>
                                  <m:sup>
                                    <m:r>
                                      <a:rPr lang="en-US">
                                        <a:latin typeface="Cambria Math" panose="02040503050406030204" pitchFamily="18" charset="0"/>
                                      </a:rPr>
                                      <m:t>39</m:t>
                                    </m:r>
                                  </m:sup>
                                </m:sSup>
                              </m:sup>
                            </m:sSup>
                          </m:e>
                        </m:d>
                      </m:e>
                      <m:sup>
                        <m:sSup>
                          <m:sSupPr>
                            <m:ctrlPr>
                              <a:rPr lang="en-US" i="1">
                                <a:latin typeface="Cambria Math" panose="02040503050406030204" pitchFamily="18" charset="0"/>
                              </a:rPr>
                            </m:ctrlPr>
                          </m:sSupPr>
                          <m:e>
                            <m:r>
                              <a:rPr lang="en-US">
                                <a:latin typeface="Cambria Math" panose="02040503050406030204" pitchFamily="18" charset="0"/>
                              </a:rPr>
                              <m:t>2</m:t>
                            </m:r>
                          </m:e>
                          <m:sup>
                            <m:r>
                              <a:rPr lang="en-US">
                                <a:latin typeface="Cambria Math" panose="02040503050406030204" pitchFamily="18" charset="0"/>
                              </a:rPr>
                              <m:t>22</m:t>
                            </m:r>
                          </m:sup>
                        </m:sSup>
                      </m:sup>
                    </m:sSup>
                    <m:r>
                      <a:rPr lang="en-US">
                        <a:latin typeface="Cambria Math" panose="02040503050406030204" pitchFamily="18" charset="0"/>
                      </a:rPr>
                      <m:t>= </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sSup>
                                  <m:sSupPr>
                                    <m:ctrlPr>
                                      <a:rPr lang="en-US" i="1">
                                        <a:latin typeface="Cambria Math" panose="02040503050406030204" pitchFamily="18" charset="0"/>
                                      </a:rPr>
                                    </m:ctrlPr>
                                  </m:sSupPr>
                                  <m:e>
                                    <m:r>
                                      <a:rPr lang="en-US">
                                        <a:latin typeface="Cambria Math" panose="02040503050406030204" pitchFamily="18" charset="0"/>
                                      </a:rPr>
                                      <m:t>2</m:t>
                                    </m:r>
                                  </m:e>
                                  <m:sup>
                                    <m:r>
                                      <a:rPr lang="en-US">
                                        <a:latin typeface="Cambria Math" panose="02040503050406030204" pitchFamily="18" charset="0"/>
                                      </a:rPr>
                                      <m:t>61</m:t>
                                    </m:r>
                                  </m:sup>
                                </m:sSup>
                              </m:den>
                            </m:f>
                          </m:e>
                        </m:d>
                      </m:e>
                      <m:sup>
                        <m:sSup>
                          <m:sSupPr>
                            <m:ctrlPr>
                              <a:rPr lang="en-US" i="1">
                                <a:latin typeface="Cambria Math" panose="02040503050406030204" pitchFamily="18" charset="0"/>
                              </a:rPr>
                            </m:ctrlPr>
                          </m:sSupPr>
                          <m:e>
                            <m:r>
                              <a:rPr lang="en-US">
                                <a:latin typeface="Cambria Math" panose="02040503050406030204" pitchFamily="18" charset="0"/>
                              </a:rPr>
                              <m:t>2</m:t>
                            </m:r>
                          </m:e>
                          <m:sup>
                            <m:r>
                              <a:rPr lang="en-US">
                                <a:latin typeface="Cambria Math" panose="02040503050406030204" pitchFamily="18" charset="0"/>
                              </a:rPr>
                              <m:t>61</m:t>
                            </m:r>
                          </m:sup>
                        </m:sSup>
                      </m:sup>
                    </m:sSup>
                    <m:r>
                      <a:rPr lang="en-US">
                        <a:latin typeface="Cambria Math" panose="02040503050406030204" pitchFamily="18" charset="0"/>
                      </a:rPr>
                      <m:t>≈0.36</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4" t="-1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41</a:t>
            </a:fld>
            <a:endParaRPr lang="zh-CN" altLang="en-US"/>
          </a:p>
        </p:txBody>
      </p:sp>
    </p:spTree>
    <p:extLst>
      <p:ext uri="{BB962C8B-B14F-4D97-AF65-F5344CB8AC3E}">
        <p14:creationId xmlns:p14="http://schemas.microsoft.com/office/powerpoint/2010/main" val="424267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Probability of success is</a:t>
                </a:r>
                <a14:m>
                  <m:oMath xmlns:m="http://schemas.openxmlformats.org/officeDocument/2006/math">
                    <m:r>
                      <a:rPr lang="en-US" sz="2800">
                        <a:latin typeface="Cambria Math" panose="02040503050406030204" pitchFamily="18" charset="0"/>
                      </a:rPr>
                      <m:t> 1</m:t>
                    </m:r>
                    <m:r>
                      <a:rPr lang="en-US" sz="2800" i="1">
                        <a:latin typeface="Cambria Math" panose="02040503050406030204" pitchFamily="18" charset="0"/>
                      </a:rPr>
                      <m:t>−</m:t>
                    </m:r>
                    <m:r>
                      <a:rPr lang="en-US" sz="2800">
                        <a:latin typeface="Cambria Math" panose="02040503050406030204" pitchFamily="18" charset="0"/>
                      </a:rPr>
                      <m:t>0.36=0.64</m:t>
                    </m:r>
                  </m:oMath>
                </a14:m>
                <a:r>
                  <a:rPr lang="en-US" sz="2800" dirty="0"/>
                  <a:t>. </a:t>
                </a:r>
              </a:p>
              <a:p>
                <a:r>
                  <a:rPr lang="en-US" sz="2800" dirty="0"/>
                  <a:t>This shows that with a probability of more than </a:t>
                </a:r>
                <a14:m>
                  <m:oMath xmlns:m="http://schemas.openxmlformats.org/officeDocument/2006/math">
                    <m:r>
                      <a:rPr lang="en-US" sz="2800">
                        <a:latin typeface="Cambria Math" panose="02040503050406030204" pitchFamily="18" charset="0"/>
                      </a:rPr>
                      <m:t>0.5</m:t>
                    </m:r>
                  </m:oMath>
                </a14:m>
                <a:r>
                  <a:rPr lang="en-US" sz="2800" dirty="0"/>
                  <a:t>, the attacker can find two equal internal states that produce the same keystream,</a:t>
                </a:r>
              </a:p>
              <a:p>
                <a:r>
                  <a:rPr lang="en-US" sz="2800" dirty="0"/>
                  <a:t>Which means the attacker can distinguish between the random sequences and keystream sequences</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4" t="-1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42</a:t>
            </a:fld>
            <a:endParaRPr lang="zh-CN" altLang="en-US"/>
          </a:p>
        </p:txBody>
      </p:sp>
    </p:spTree>
    <p:extLst>
      <p:ext uri="{BB962C8B-B14F-4D97-AF65-F5344CB8AC3E}">
        <p14:creationId xmlns:p14="http://schemas.microsoft.com/office/powerpoint/2010/main" val="4148982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27584" y="2017713"/>
                <a:ext cx="8127504" cy="4114800"/>
              </a:xfrm>
            </p:spPr>
            <p:txBody>
              <a:bodyPr/>
              <a:lstStyle/>
              <a:p>
                <a:r>
                  <a:rPr lang="en-US" sz="2800" dirty="0"/>
                  <a:t>The data and memory complexity of the attack are</a:t>
                </a:r>
              </a:p>
              <a:p>
                <a14:m>
                  <m:oMath xmlns:m="http://schemas.openxmlformats.org/officeDocument/2006/math">
                    <m:sSup>
                      <m:sSupPr>
                        <m:ctrlPr>
                          <a:rPr lang="en-US" sz="2800" i="1">
                            <a:latin typeface="Cambria Math" panose="02040503050406030204" pitchFamily="18" charset="0"/>
                          </a:rPr>
                        </m:ctrlPr>
                      </m:sSupPr>
                      <m:e>
                        <m:r>
                          <a:rPr lang="en-US" sz="2800">
                            <a:latin typeface="Cambria Math" panose="02040503050406030204" pitchFamily="18" charset="0"/>
                          </a:rPr>
                          <m:t>2</m:t>
                        </m:r>
                      </m:e>
                      <m:sup>
                        <m:r>
                          <a:rPr lang="en-US" sz="2800">
                            <a:latin typeface="Cambria Math" panose="02040503050406030204" pitchFamily="18" charset="0"/>
                          </a:rPr>
                          <m:t>40</m:t>
                        </m:r>
                      </m:sup>
                    </m:sSup>
                    <m:r>
                      <a:rPr lang="en-US" sz="2800" i="1">
                        <a:latin typeface="Cambria Math" panose="02040503050406030204" pitchFamily="18" charset="0"/>
                      </a:rPr>
                      <m:t> </m:t>
                    </m:r>
                    <m:r>
                      <a:rPr lang="en-US" sz="2800">
                        <a:latin typeface="Cambria Math" panose="02040503050406030204" pitchFamily="18" charset="0"/>
                      </a:rPr>
                      <m:t>∙</m:t>
                    </m:r>
                    <m:sSup>
                      <m:sSupPr>
                        <m:ctrlPr>
                          <a:rPr lang="en-US" sz="2800" i="1">
                            <a:latin typeface="Cambria Math" panose="02040503050406030204" pitchFamily="18" charset="0"/>
                          </a:rPr>
                        </m:ctrlPr>
                      </m:sSupPr>
                      <m:e>
                        <m:r>
                          <a:rPr lang="en-US" sz="2800">
                            <a:latin typeface="Cambria Math" panose="02040503050406030204" pitchFamily="18" charset="0"/>
                          </a:rPr>
                          <m:t> </m:t>
                        </m:r>
                        <m:r>
                          <a:rPr lang="en-US" sz="2800">
                            <a:latin typeface="Cambria Math" panose="02040503050406030204" pitchFamily="18" charset="0"/>
                          </a:rPr>
                          <m:t>2</m:t>
                        </m:r>
                      </m:e>
                      <m:sup>
                        <m:r>
                          <a:rPr lang="en-US" sz="2800">
                            <a:latin typeface="Cambria Math" panose="02040503050406030204" pitchFamily="18" charset="0"/>
                          </a:rPr>
                          <m:t>22</m:t>
                        </m:r>
                      </m:sup>
                    </m:sSup>
                    <m:r>
                      <a:rPr lang="en-US" sz="2800">
                        <a:latin typeface="Cambria Math" panose="02040503050406030204" pitchFamily="18" charset="0"/>
                      </a:rPr>
                      <m:t>=</m:t>
                    </m:r>
                    <m:sSup>
                      <m:sSupPr>
                        <m:ctrlPr>
                          <a:rPr lang="en-US" sz="2800" i="1">
                            <a:latin typeface="Cambria Math" panose="02040503050406030204" pitchFamily="18" charset="0"/>
                          </a:rPr>
                        </m:ctrlPr>
                      </m:sSupPr>
                      <m:e>
                        <m:r>
                          <a:rPr lang="en-US" sz="2800">
                            <a:latin typeface="Cambria Math" panose="02040503050406030204" pitchFamily="18" charset="0"/>
                          </a:rPr>
                          <m:t>2</m:t>
                        </m:r>
                      </m:e>
                      <m:sup>
                        <m:r>
                          <a:rPr lang="en-US" sz="2800">
                            <a:latin typeface="Cambria Math" panose="02040503050406030204" pitchFamily="18" charset="0"/>
                          </a:rPr>
                          <m:t>62</m:t>
                        </m:r>
                      </m:sup>
                    </m:sSup>
                  </m:oMath>
                </a14:m>
                <a:r>
                  <a:rPr lang="en-US" sz="2800" dirty="0"/>
                  <a:t> and</a:t>
                </a:r>
                <a14:m>
                  <m:oMath xmlns:m="http://schemas.openxmlformats.org/officeDocument/2006/math">
                    <m:r>
                      <a:rPr lang="en-US" sz="2800">
                        <a:latin typeface="Cambria Math" panose="02040503050406030204" pitchFamily="18" charset="0"/>
                      </a:rPr>
                      <m:t> </m:t>
                    </m:r>
                    <m:sSup>
                      <m:sSupPr>
                        <m:ctrlPr>
                          <a:rPr lang="en-US" sz="2800" i="1">
                            <a:latin typeface="Cambria Math" panose="02040503050406030204" pitchFamily="18" charset="0"/>
                          </a:rPr>
                        </m:ctrlPr>
                      </m:sSupPr>
                      <m:e>
                        <m:r>
                          <a:rPr lang="en-US" sz="2800">
                            <a:latin typeface="Cambria Math" panose="02040503050406030204" pitchFamily="18" charset="0"/>
                          </a:rPr>
                          <m:t>2</m:t>
                        </m:r>
                      </m:e>
                      <m:sup>
                        <m:r>
                          <a:rPr lang="en-US" sz="2800">
                            <a:latin typeface="Cambria Math" panose="02040503050406030204" pitchFamily="18" charset="0"/>
                          </a:rPr>
                          <m:t>39</m:t>
                        </m:r>
                      </m:sup>
                    </m:sSup>
                  </m:oMath>
                </a14:m>
                <a:r>
                  <a:rPr lang="en-US" sz="2800" dirty="0"/>
                  <a:t>, respectively. </a:t>
                </a:r>
              </a:p>
              <a:p>
                <a:r>
                  <a:rPr lang="en-US" sz="2800" dirty="0"/>
                  <a:t>The attack shows that the security of the suggested parameters is not as promised (i.e. 80 bit security).</a:t>
                </a:r>
              </a:p>
              <a:p>
                <a:r>
                  <a:rPr lang="en-US" sz="2800" dirty="0" err="1"/>
                  <a:t>Hamann</a:t>
                </a:r>
                <a:r>
                  <a:rPr lang="en-US" sz="2800" dirty="0"/>
                  <a:t> and Krause did not consider TMDTO distinguishing attacks carefully enough.</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27584" y="2017713"/>
                <a:ext cx="8127504" cy="4114800"/>
              </a:xfrm>
              <a:blipFill>
                <a:blip r:embed="rId2"/>
                <a:stretch>
                  <a:fillRect l="-375" t="-16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43</a:t>
            </a:fld>
            <a:endParaRPr lang="zh-CN" altLang="en-US"/>
          </a:p>
        </p:txBody>
      </p:sp>
    </p:spTree>
    <p:extLst>
      <p:ext uri="{BB962C8B-B14F-4D97-AF65-F5344CB8AC3E}">
        <p14:creationId xmlns:p14="http://schemas.microsoft.com/office/powerpoint/2010/main" val="139431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200" b="1" cap="small" dirty="0">
                <a:effectLst>
                  <a:outerShdw sx="0" sy="0">
                    <a:srgbClr val="000000"/>
                  </a:outerShdw>
                </a:effectLst>
                <a:latin typeface="Times New Roman" panose="02020603050405020304" pitchFamily="18" charset="0"/>
              </a:rPr>
              <a:t>time-memory-data tradeoff attacks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Selecting a suitable construction for an SSC depends on the application scenario. </a:t>
                </a:r>
              </a:p>
              <a:p>
                <a:r>
                  <a:rPr lang="en-US" sz="2800" dirty="0"/>
                  <a:t>TMDTO distinguishing attacks with high data complexity might be </a:t>
                </a:r>
                <a:r>
                  <a:rPr lang="en-US" sz="2800" dirty="0">
                    <a:solidFill>
                      <a:srgbClr val="FF0000"/>
                    </a:solidFill>
                  </a:rPr>
                  <a:t>tolerable</a:t>
                </a:r>
                <a:r>
                  <a:rPr lang="en-US" sz="2800" dirty="0"/>
                  <a:t> because it is possible that a cipher never produces enough keystream bits in its lifetime to succeed TMDTO distinguishing attacks against it. </a:t>
                </a:r>
              </a:p>
              <a:p>
                <a:r>
                  <a:rPr lang="en-US" sz="2800" dirty="0"/>
                  <a:t>In this case, </a:t>
                </a:r>
                <a14:m>
                  <m:oMath xmlns:m="http://schemas.openxmlformats.org/officeDocument/2006/math">
                    <m:r>
                      <a:rPr lang="en-US" sz="2800" i="1">
                        <a:latin typeface="Cambria Math" panose="02040503050406030204" pitchFamily="18" charset="0"/>
                      </a:rPr>
                      <m:t>𝑉𝑆𝐿</m:t>
                    </m:r>
                    <m:r>
                      <a:rPr lang="en-US" sz="2800" i="1">
                        <a:latin typeface="Cambria Math" panose="02040503050406030204" pitchFamily="18" charset="0"/>
                      </a:rPr>
                      <m:t>=</m:t>
                    </m:r>
                    <m:r>
                      <a:rPr lang="en-US" sz="2800" i="1">
                        <a:latin typeface="Cambria Math" panose="02040503050406030204" pitchFamily="18" charset="0"/>
                      </a:rPr>
                      <m:t>𝐶𝐾𝐿</m:t>
                    </m:r>
                    <m:r>
                      <a:rPr lang="en-US" sz="2800" i="1">
                        <a:latin typeface="Cambria Math" panose="02040503050406030204" pitchFamily="18" charset="0"/>
                      </a:rPr>
                      <m:t>=</m:t>
                    </m:r>
                    <m:r>
                      <a:rPr lang="en-US" sz="2800" i="1">
                        <a:latin typeface="Cambria Math" panose="02040503050406030204" pitchFamily="18" charset="0"/>
                      </a:rPr>
                      <m:t>𝐾𝐿</m:t>
                    </m:r>
                  </m:oMath>
                </a14:m>
                <a:r>
                  <a:rPr lang="en-US" sz="2800" dirty="0"/>
                  <a:t> and </a:t>
                </a:r>
                <a14:m>
                  <m:oMath xmlns:m="http://schemas.openxmlformats.org/officeDocument/2006/math">
                    <m:r>
                      <a:rPr lang="en-US" sz="2800" i="1">
                        <a:latin typeface="Cambria Math" panose="02040503050406030204" pitchFamily="18" charset="0"/>
                      </a:rPr>
                      <m:t>𝐶𝐼𝑉𝐿</m:t>
                    </m:r>
                    <m:r>
                      <a:rPr lang="en-US" sz="2800" i="1">
                        <a:latin typeface="Cambria Math" panose="02040503050406030204" pitchFamily="18" charset="0"/>
                      </a:rPr>
                      <m:t>=</m:t>
                    </m:r>
                    <m:r>
                      <a:rPr lang="en-US" sz="2800" i="1">
                        <a:latin typeface="Cambria Math" panose="02040503050406030204" pitchFamily="18" charset="0"/>
                      </a:rPr>
                      <m:t>0</m:t>
                    </m:r>
                  </m:oMath>
                </a14:m>
                <a:r>
                  <a:rPr lang="en-US" sz="2800" dirty="0"/>
                  <a:t> are the best design parameters</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4" t="-1630" r="-1961" b="-38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44</a:t>
            </a:fld>
            <a:endParaRPr lang="zh-CN" altLang="en-US"/>
          </a:p>
        </p:txBody>
      </p:sp>
    </p:spTree>
    <p:extLst>
      <p:ext uri="{BB962C8B-B14F-4D97-AF65-F5344CB8AC3E}">
        <p14:creationId xmlns:p14="http://schemas.microsoft.com/office/powerpoint/2010/main" val="1386390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hangingPunct="1"/>
            <a:r>
              <a:rPr lang="en-US" sz="4400" dirty="0">
                <a:effectLst/>
                <a:latin typeface="Times New Roman" panose="02020603050405020304" pitchFamily="18" charset="0"/>
                <a:ea typeface="Times New Roman" panose="02020603050405020304" pitchFamily="18" charset="0"/>
                <a:cs typeface="Arial" panose="020B0604020202020204" pitchFamily="34" charset="0"/>
              </a:rPr>
              <a:t>Fruit-F</a:t>
            </a:r>
            <a:endParaRPr lang="en-US" b="1" cap="small" dirty="0">
              <a:solidFill>
                <a:srgbClr val="333399"/>
              </a:solidFill>
              <a:effectLst>
                <a:outerShdw sx="0" sy="0">
                  <a:srgbClr val="000000"/>
                </a:outerShdw>
              </a:effectLst>
              <a:latin typeface="Times New Roman" panose="02020603050405020304" pitchFamily="18" charset="0"/>
            </a:endParaRPr>
          </a:p>
        </p:txBody>
      </p:sp>
      <p:sp>
        <p:nvSpPr>
          <p:cNvPr id="3" name="Content Placeholder 2"/>
          <p:cNvSpPr>
            <a:spLocks noGrp="1"/>
          </p:cNvSpPr>
          <p:nvPr>
            <p:ph idx="1"/>
          </p:nvPr>
        </p:nvSpPr>
        <p:spPr/>
        <p:txBody>
          <a:bodyPr/>
          <a:lstStyle/>
          <a:p>
            <a:endParaRPr lang="en-US" sz="2400" dirty="0"/>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45</a:t>
            </a:fld>
            <a:endParaRPr lang="zh-CN" altLang="en-US"/>
          </a:p>
        </p:txBody>
      </p:sp>
      <p:pic>
        <p:nvPicPr>
          <p:cNvPr id="5" name="Picture 4"/>
          <p:cNvPicPr>
            <a:picLocks noChangeAspect="1"/>
          </p:cNvPicPr>
          <p:nvPr/>
        </p:nvPicPr>
        <p:blipFill>
          <a:blip r:embed="rId3"/>
          <a:stretch>
            <a:fillRect/>
          </a:stretch>
        </p:blipFill>
        <p:spPr>
          <a:xfrm>
            <a:off x="1475656" y="1879699"/>
            <a:ext cx="5832648" cy="4718876"/>
          </a:xfrm>
          <a:prstGeom prst="rect">
            <a:avLst/>
          </a:prstGeom>
        </p:spPr>
      </p:pic>
    </p:spTree>
    <p:extLst>
      <p:ext uri="{BB962C8B-B14F-4D97-AF65-F5344CB8AC3E}">
        <p14:creationId xmlns:p14="http://schemas.microsoft.com/office/powerpoint/2010/main" val="23099879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2B73-8F99-3295-2D20-9BF6F11D3E5F}"/>
              </a:ext>
            </a:extLst>
          </p:cNvPr>
          <p:cNvSpPr>
            <a:spLocks noGrp="1"/>
          </p:cNvSpPr>
          <p:nvPr>
            <p:ph type="title"/>
          </p:nvPr>
        </p:nvSpPr>
        <p:spPr/>
        <p:txBody>
          <a:bodyPr/>
          <a:lstStyle/>
          <a:p>
            <a:pPr algn="ctr"/>
            <a:r>
              <a:rPr lang="en-US" sz="4400" dirty="0">
                <a:effectLst/>
                <a:latin typeface="Times New Roman" panose="02020603050405020304" pitchFamily="18" charset="0"/>
                <a:ea typeface="Times New Roman" panose="02020603050405020304" pitchFamily="18" charset="0"/>
                <a:cs typeface="Arial" panose="020B0604020202020204" pitchFamily="34" charset="0"/>
              </a:rPr>
              <a:t>Fruit-F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43D958-6AE0-3E8E-989D-FC505B4AC188}"/>
                  </a:ext>
                </a:extLst>
              </p:cNvPr>
              <p:cNvSpPr>
                <a:spLocks noGrp="1"/>
              </p:cNvSpPr>
              <p:nvPr>
                <p:ph idx="1"/>
              </p:nvPr>
            </p:nvSpPr>
            <p:spPr/>
            <p:txBody>
              <a:bodyPr/>
              <a:lstStyle/>
              <a:p>
                <a:r>
                  <a:rPr lang="en-US" sz="2800" dirty="0">
                    <a:effectLst/>
                    <a:latin typeface="Times New Roman" panose="02020603050405020304" pitchFamily="18" charset="0"/>
                    <a:ea typeface="Times New Roman" panose="02020603050405020304" pitchFamily="18" charset="0"/>
                    <a:cs typeface="Arial" panose="020B0604020202020204" pitchFamily="34" charset="0"/>
                  </a:rPr>
                  <a:t>The internal state consists of a </a:t>
                </a:r>
                <a14:m>
                  <m:oMath xmlns:m="http://schemas.openxmlformats.org/officeDocument/2006/math">
                    <m:r>
                      <a:rPr lang="en-US" sz="2800">
                        <a:effectLst/>
                        <a:latin typeface="Cambria Math" panose="02040503050406030204" pitchFamily="18" charset="0"/>
                        <a:ea typeface="Times New Roman" panose="02020603050405020304" pitchFamily="18" charset="0"/>
                        <a:cs typeface="Times New Roman" panose="02020603050405020304" pitchFamily="18" charset="0"/>
                      </a:rPr>
                      <m:t>50</m:t>
                    </m:r>
                  </m:oMath>
                </a14:m>
                <a:r>
                  <a:rPr lang="en-US" sz="2800" dirty="0">
                    <a:effectLst/>
                    <a:latin typeface="Times New Roman" panose="02020603050405020304" pitchFamily="18" charset="0"/>
                    <a:ea typeface="Times New Roman" panose="02020603050405020304" pitchFamily="18" charset="0"/>
                    <a:cs typeface="Arial" panose="020B0604020202020204" pitchFamily="34" charset="0"/>
                  </a:rPr>
                  <a:t>-bit LFSR (</a:t>
                </a: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49</m:t>
                        </m:r>
                      </m:sub>
                    </m:sSub>
                  </m:oMath>
                </a14:m>
                <a:r>
                  <a:rPr lang="en-US" sz="2800" dirty="0">
                    <a:effectLst/>
                    <a:latin typeface="Times New Roman" panose="02020603050405020304" pitchFamily="18" charset="0"/>
                    <a:ea typeface="Times New Roman" panose="02020603050405020304" pitchFamily="18" charset="0"/>
                    <a:cs typeface="Arial" panose="020B0604020202020204" pitchFamily="34" charset="0"/>
                  </a:rPr>
                  <a:t>) and </a:t>
                </a:r>
                <a14:m>
                  <m:oMath xmlns:m="http://schemas.openxmlformats.org/officeDocument/2006/math">
                    <m:r>
                      <a:rPr lang="en-US" sz="2800">
                        <a:effectLst/>
                        <a:latin typeface="Cambria Math" panose="02040503050406030204" pitchFamily="18" charset="0"/>
                        <a:ea typeface="Times New Roman" panose="02020603050405020304" pitchFamily="18" charset="0"/>
                        <a:cs typeface="Times New Roman" panose="02020603050405020304" pitchFamily="18" charset="0"/>
                      </a:rPr>
                      <m:t>50</m:t>
                    </m:r>
                  </m:oMath>
                </a14:m>
                <a:r>
                  <a:rPr lang="en-US" sz="2800" dirty="0">
                    <a:effectLst/>
                    <a:latin typeface="Times New Roman" panose="02020603050405020304" pitchFamily="18" charset="0"/>
                    <a:ea typeface="Times New Roman" panose="02020603050405020304" pitchFamily="18" charset="0"/>
                    <a:cs typeface="Arial" panose="020B0604020202020204" pitchFamily="34" charset="0"/>
                  </a:rPr>
                  <a:t>-bit NFSR (</a:t>
                </a: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49</m:t>
                        </m:r>
                      </m:sub>
                    </m:sSub>
                  </m:oMath>
                </a14:m>
                <a:r>
                  <a:rPr lang="en-US" sz="2800" dirty="0">
                    <a:effectLst/>
                    <a:latin typeface="Times New Roman" panose="02020603050405020304" pitchFamily="18" charset="0"/>
                    <a:ea typeface="Times New Roman" panose="02020603050405020304" pitchFamily="18" charset="0"/>
                    <a:cs typeface="Arial" panose="020B0604020202020204" pitchFamily="34" charset="0"/>
                  </a:rPr>
                  <a:t>). </a:t>
                </a:r>
              </a:p>
              <a:p>
                <a:r>
                  <a:rPr lang="en-US" sz="2800" dirty="0">
                    <a:effectLst/>
                    <a:latin typeface="Times New Roman" panose="02020603050405020304" pitchFamily="18" charset="0"/>
                    <a:ea typeface="Times New Roman" panose="02020603050405020304" pitchFamily="18" charset="0"/>
                    <a:cs typeface="Arial" panose="020B0604020202020204" pitchFamily="34" charset="0"/>
                  </a:rPr>
                  <a:t>Fruit-F uses an 80-bit key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𝐾</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800" dirty="0">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79</m:t>
                        </m:r>
                      </m:sub>
                    </m:sSub>
                  </m:oMath>
                </a14:m>
                <a:r>
                  <a:rPr lang="en-US" sz="2800" dirty="0">
                    <a:effectLst/>
                    <a:latin typeface="Times New Roman" panose="02020603050405020304" pitchFamily="18" charset="0"/>
                    <a:ea typeface="Times New Roman" panose="02020603050405020304" pitchFamily="18" charset="0"/>
                    <a:cs typeface="Arial" panose="020B0604020202020204" pitchFamily="34" charset="0"/>
                  </a:rPr>
                  <a:t>)) and </a:t>
                </a:r>
                <a14:m>
                  <m:oMath xmlns:m="http://schemas.openxmlformats.org/officeDocument/2006/math">
                    <m:r>
                      <a:rPr lang="en-US" sz="2800">
                        <a:effectLst/>
                        <a:latin typeface="Cambria Math" panose="02040503050406030204" pitchFamily="18" charset="0"/>
                        <a:ea typeface="Times New Roman" panose="02020603050405020304" pitchFamily="18" charset="0"/>
                        <a:cs typeface="Times New Roman" panose="02020603050405020304" pitchFamily="18" charset="0"/>
                      </a:rPr>
                      <m:t>80</m:t>
                    </m:r>
                  </m:oMath>
                </a14:m>
                <a:r>
                  <a:rPr lang="en-US" sz="2800" dirty="0">
                    <a:effectLst/>
                    <a:latin typeface="Times New Roman" panose="02020603050405020304" pitchFamily="18" charset="0"/>
                    <a:ea typeface="Times New Roman" panose="02020603050405020304" pitchFamily="18" charset="0"/>
                    <a:cs typeface="Arial" panose="020B0604020202020204" pitchFamily="34" charset="0"/>
                  </a:rPr>
                  <a:t>-bit Initial Value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𝐼𝑉</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2800" dirty="0">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0</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79</m:t>
                        </m:r>
                      </m:sub>
                    </m:sSub>
                  </m:oMath>
                </a14:m>
                <a:r>
                  <a:rPr lang="en-US" sz="2800" dirty="0">
                    <a:effectLst/>
                    <a:latin typeface="Times New Roman" panose="02020603050405020304" pitchFamily="18" charset="0"/>
                    <a:ea typeface="Times New Roman" panose="02020603050405020304" pitchFamily="18" charset="0"/>
                    <a:cs typeface="Arial" panose="020B0604020202020204" pitchFamily="34" charset="0"/>
                  </a:rPr>
                  <a:t>)). </a:t>
                </a:r>
              </a:p>
              <a:p>
                <a:r>
                  <a:rPr lang="en-US" sz="2800" dirty="0">
                    <a:effectLst/>
                    <a:latin typeface="Times New Roman" panose="02020603050405020304" pitchFamily="18" charset="0"/>
                    <a:ea typeface="Times New Roman" panose="02020603050405020304" pitchFamily="18" charset="0"/>
                    <a:cs typeface="Arial" panose="020B0604020202020204" pitchFamily="34" charset="0"/>
                  </a:rPr>
                  <a:t>The maximum number of keystream bits that can be produced per key is </a:t>
                </a:r>
                <a14:m>
                  <m:oMath xmlns:m="http://schemas.openxmlformats.org/officeDocument/2006/math">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2800">
                            <a:effectLst/>
                            <a:latin typeface="Cambria Math" panose="02040503050406030204" pitchFamily="18" charset="0"/>
                            <a:ea typeface="Times New Roman" panose="02020603050405020304" pitchFamily="18" charset="0"/>
                            <a:cs typeface="Times New Roman" panose="02020603050405020304" pitchFamily="18" charset="0"/>
                          </a:rPr>
                          <m:t>22</m:t>
                        </m:r>
                      </m:sup>
                    </m:sSup>
                  </m:oMath>
                </a14:m>
                <a:r>
                  <a:rPr lang="en-US" sz="2800" dirty="0">
                    <a:effectLst/>
                    <a:latin typeface="Times New Roman" panose="02020603050405020304" pitchFamily="18" charset="0"/>
                    <a:ea typeface="Times New Roman" panose="02020603050405020304" pitchFamily="18" charset="0"/>
                    <a:cs typeface="Arial" panose="020B0604020202020204" pitchFamily="34" charset="0"/>
                  </a:rPr>
                  <a:t>bits. </a:t>
                </a:r>
              </a:p>
              <a:p>
                <a:r>
                  <a:rPr lang="en-US" sz="2800" dirty="0">
                    <a:effectLst/>
                    <a:latin typeface="Times New Roman" panose="02020603050405020304" pitchFamily="18" charset="0"/>
                    <a:ea typeface="Times New Roman" panose="02020603050405020304" pitchFamily="18" charset="0"/>
                    <a:cs typeface="Arial" panose="020B0604020202020204" pitchFamily="34" charset="0"/>
                  </a:rPr>
                  <a:t>This limit means that if Fruit-F produces more than </a:t>
                </a:r>
                <a14:m>
                  <m:oMath xmlns:m="http://schemas.openxmlformats.org/officeDocument/2006/math">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2800">
                            <a:effectLst/>
                            <a:latin typeface="Cambria Math" panose="02040503050406030204" pitchFamily="18" charset="0"/>
                            <a:ea typeface="Times New Roman" panose="02020603050405020304" pitchFamily="18" charset="0"/>
                            <a:cs typeface="Times New Roman" panose="02020603050405020304" pitchFamily="18" charset="0"/>
                          </a:rPr>
                          <m:t>22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2800" dirty="0">
                    <a:effectLst/>
                    <a:latin typeface="Times New Roman" panose="02020603050405020304" pitchFamily="18" charset="0"/>
                    <a:ea typeface="Times New Roman" panose="02020603050405020304" pitchFamily="18" charset="0"/>
                    <a:cs typeface="Arial" panose="020B0604020202020204" pitchFamily="34" charset="0"/>
                  </a:rPr>
                  <a:t>keystream bits under one key, it will be vulnerable </a:t>
                </a:r>
                <a:r>
                  <a:rPr lang="en-US" sz="2800" u="sng" dirty="0">
                    <a:effectLst/>
                    <a:latin typeface="Times New Roman" panose="02020603050405020304" pitchFamily="18" charset="0"/>
                    <a:ea typeface="Times New Roman" panose="02020603050405020304" pitchFamily="18" charset="0"/>
                    <a:cs typeface="Arial" panose="020B0604020202020204" pitchFamily="34" charset="0"/>
                  </a:rPr>
                  <a:t>to</a:t>
                </a:r>
                <a:r>
                  <a:rPr lang="en-US" sz="2800" dirty="0">
                    <a:effectLst/>
                    <a:latin typeface="Times New Roman" panose="02020603050405020304" pitchFamily="18" charset="0"/>
                    <a:ea typeface="Times New Roman" panose="02020603050405020304" pitchFamily="18" charset="0"/>
                    <a:cs typeface="Arial" panose="020B0604020202020204" pitchFamily="34" charset="0"/>
                  </a:rPr>
                  <a:t> some attacks such as distinguishing attacks and FCA. </a:t>
                </a:r>
                <a:endParaRPr lang="en-US" sz="2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mc:Choice>
        <mc:Fallback xmlns="">
          <p:sp>
            <p:nvSpPr>
              <p:cNvPr id="3" name="Content Placeholder 2">
                <a:extLst>
                  <a:ext uri="{FF2B5EF4-FFF2-40B4-BE49-F238E27FC236}">
                    <a16:creationId xmlns:a16="http://schemas.microsoft.com/office/drawing/2014/main" id="{DF43D958-6AE0-3E8E-989D-FC505B4AC188}"/>
                  </a:ext>
                </a:extLst>
              </p:cNvPr>
              <p:cNvSpPr>
                <a:spLocks noGrp="1" noRot="1" noChangeAspect="1" noMove="1" noResize="1" noEditPoints="1" noAdjustHandles="1" noChangeArrowheads="1" noChangeShapeType="1" noTextEdit="1"/>
              </p:cNvSpPr>
              <p:nvPr>
                <p:ph idx="1"/>
              </p:nvPr>
            </p:nvSpPr>
            <p:spPr>
              <a:blipFill>
                <a:blip r:embed="rId2"/>
                <a:stretch>
                  <a:fillRect l="-314" t="-1630" b="-161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79F06BC-CF4C-B7F6-BBBE-3FF77B697CCA}"/>
              </a:ext>
            </a:extLst>
          </p:cNvPr>
          <p:cNvSpPr>
            <a:spLocks noGrp="1"/>
          </p:cNvSpPr>
          <p:nvPr>
            <p:ph type="sldNum" sz="quarter" idx="12"/>
          </p:nvPr>
        </p:nvSpPr>
        <p:spPr/>
        <p:txBody>
          <a:bodyPr/>
          <a:lstStyle/>
          <a:p>
            <a:pPr>
              <a:defRPr/>
            </a:pPr>
            <a:fld id="{5C814C21-2B2C-4FDE-A01E-6F9EA40228AB}" type="slidenum">
              <a:rPr lang="zh-CN" altLang="en-US" smtClean="0"/>
              <a:pPr>
                <a:defRPr/>
              </a:pPr>
              <a:t>46</a:t>
            </a:fld>
            <a:endParaRPr lang="zh-CN" altLang="en-US"/>
          </a:p>
        </p:txBody>
      </p:sp>
    </p:spTree>
    <p:extLst>
      <p:ext uri="{BB962C8B-B14F-4D97-AF65-F5344CB8AC3E}">
        <p14:creationId xmlns:p14="http://schemas.microsoft.com/office/powerpoint/2010/main" val="729586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10759-96CD-E13D-286A-E2CC2CF63BFC}"/>
              </a:ext>
            </a:extLst>
          </p:cNvPr>
          <p:cNvSpPr>
            <a:spLocks noGrp="1"/>
          </p:cNvSpPr>
          <p:nvPr>
            <p:ph type="title"/>
          </p:nvPr>
        </p:nvSpPr>
        <p:spPr/>
        <p:txBody>
          <a:bodyPr/>
          <a:lstStyle/>
          <a:p>
            <a:pPr algn="ctr"/>
            <a:r>
              <a:rPr lang="en-US" sz="4400" dirty="0">
                <a:effectLst/>
                <a:latin typeface="Times New Roman" panose="02020603050405020304" pitchFamily="18" charset="0"/>
                <a:ea typeface="Times New Roman" panose="02020603050405020304" pitchFamily="18" charset="0"/>
                <a:cs typeface="Arial" panose="020B0604020202020204" pitchFamily="34" charset="0"/>
              </a:rPr>
              <a:t>Fruit-F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3DB01C-7B88-DFEF-3ADE-149CE30D16AB}"/>
                  </a:ext>
                </a:extLst>
              </p:cNvPr>
              <p:cNvSpPr>
                <a:spLocks noGrp="1"/>
              </p:cNvSpPr>
              <p:nvPr>
                <p:ph idx="1"/>
              </p:nvPr>
            </p:nvSpPr>
            <p:spPr/>
            <p:txBody>
              <a:bodyPr/>
              <a:lstStyle/>
              <a:p>
                <a:pPr marL="0" marR="0" indent="457200" algn="justLow">
                  <a:lnSpc>
                    <a:spcPct val="150000"/>
                  </a:lnSpc>
                  <a:spcBef>
                    <a:spcPts val="0"/>
                  </a:spcBef>
                  <a:spcAft>
                    <a:spcPts val="0"/>
                  </a:spcAft>
                </a:pPr>
                <a:r>
                  <a:rPr lang="en-US" sz="2800" b="1" dirty="0">
                    <a:effectLst/>
                    <a:latin typeface="Times New Roman" panose="02020603050405020304" pitchFamily="18" charset="0"/>
                    <a:ea typeface="Times New Roman" panose="02020603050405020304" pitchFamily="18" charset="0"/>
                    <a:cs typeface="Arial" panose="020B0604020202020204" pitchFamily="34" charset="0"/>
                  </a:rPr>
                  <a:t>Round key function</a:t>
                </a:r>
                <a:r>
                  <a:rPr lang="en-US" sz="2800" dirty="0">
                    <a:effectLst/>
                    <a:latin typeface="Times New Roman" panose="02020603050405020304" pitchFamily="18" charset="0"/>
                    <a:ea typeface="Times New Roman" panose="02020603050405020304" pitchFamily="18" charset="0"/>
                    <a:cs typeface="Arial" panose="020B0604020202020204" pitchFamily="34" charset="0"/>
                  </a:rPr>
                  <a:t>: We set:</a:t>
                </a:r>
                <a:endParaRPr lang="en-US" sz="2800" dirty="0">
                  <a:effectLst/>
                  <a:latin typeface="Calibri" panose="020F0502020204030204" pitchFamily="34" charset="0"/>
                  <a:ea typeface="Times New Roman" panose="02020603050405020304" pitchFamily="18" charset="0"/>
                  <a:cs typeface="Arial" panose="020B0604020202020204" pitchFamily="34" charset="0"/>
                </a:endParaRPr>
              </a:p>
              <a:p>
                <a:pPr lvl="1"/>
                <a14:m>
                  <m:oMath xmlns:m="http://schemas.openxmlformats.org/officeDocument/2006/math">
                    <m:r>
                      <a:rPr lang="en-US"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𝑟</m:t>
                    </m:r>
                    <m: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b="0" i="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chemeClr val="tx1"/>
                            </a:solidFill>
                            <a:effectLst/>
                            <a:latin typeface="Cambria Math" panose="02040503050406030204" pitchFamily="18" charset="0"/>
                            <a:cs typeface="Times New Roman" panose="02020603050405020304" pitchFamily="18" charset="0"/>
                          </a:rPr>
                        </m:ctrlPr>
                      </m:sSubPr>
                      <m:e>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𝑙</m:t>
                        </m:r>
                      </m:e>
                      <m:sub>
                        <m:r>
                          <m:rPr>
                            <m:sty m:val="p"/>
                          </m:rP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t</m:t>
                        </m:r>
                        <m: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49</m:t>
                        </m:r>
                      </m:sub>
                    </m:sSub>
                    <m:sSub>
                      <m:sSubPr>
                        <m:ctrlPr>
                          <a:rPr lang="en-US" i="1">
                            <a:solidFill>
                              <a:schemeClr val="tx1"/>
                            </a:solidFill>
                            <a:effectLst/>
                            <a:latin typeface="Cambria Math" panose="02040503050406030204" pitchFamily="18" charset="0"/>
                            <a:cs typeface="Times New Roman" panose="02020603050405020304" pitchFamily="18" charset="0"/>
                          </a:rPr>
                        </m:ctrlPr>
                      </m:sSubPr>
                      <m:e>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𝑙</m:t>
                        </m:r>
                      </m:e>
                      <m:sub>
                        <m:r>
                          <m:rPr>
                            <m:sty m:val="p"/>
                          </m:rP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t</m:t>
                        </m:r>
                        <m: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33</m:t>
                        </m:r>
                      </m:sub>
                    </m:sSub>
                    <m:sSub>
                      <m:sSubPr>
                        <m:ctrlPr>
                          <a:rPr lang="en-US" i="1">
                            <a:solidFill>
                              <a:schemeClr val="tx1"/>
                            </a:solidFill>
                            <a:effectLst/>
                            <a:latin typeface="Cambria Math" panose="02040503050406030204" pitchFamily="18" charset="0"/>
                            <a:cs typeface="Times New Roman" panose="02020603050405020304" pitchFamily="18" charset="0"/>
                          </a:rPr>
                        </m:ctrlPr>
                      </m:sSubPr>
                      <m:e>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sSub>
                      <m:sSubPr>
                        <m:ctrlPr>
                          <a:rPr lang="en-US" i="1">
                            <a:solidFill>
                              <a:schemeClr val="tx1"/>
                            </a:solidFill>
                            <a:effectLst/>
                            <a:latin typeface="Cambria Math" panose="02040503050406030204" pitchFamily="18" charset="0"/>
                            <a:cs typeface="Times New Roman" panose="02020603050405020304" pitchFamily="18" charset="0"/>
                          </a:rPr>
                        </m:ctrlPr>
                      </m:sSubPr>
                      <m:e>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b>
                        <m:r>
                          <m:rPr>
                            <m:sty m:val="p"/>
                          </m:rP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m:t>t</m:t>
                        </m:r>
                        <m: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44</m:t>
                        </m:r>
                      </m:sub>
                    </m:sSub>
                    <m: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dirty="0">
                  <a:solidFill>
                    <a:schemeClr val="tx1"/>
                  </a:solidFill>
                </a:endParaRPr>
              </a:p>
              <a:p>
                <a:pPr lvl="1"/>
                <a14:m>
                  <m:oMath xmlns:m="http://schemas.openxmlformats.org/officeDocument/2006/math">
                    <m:r>
                      <a:rPr lang="en-US"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b="0" i="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chemeClr val="tx1"/>
                            </a:solidFill>
                            <a:effectLst/>
                            <a:latin typeface="Cambria Math" panose="02040503050406030204" pitchFamily="18" charset="0"/>
                            <a:cs typeface="Times New Roman" panose="02020603050405020304" pitchFamily="18" charset="0"/>
                          </a:rPr>
                        </m:ctrlPr>
                      </m:sSubPr>
                      <m:e>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𝑙</m:t>
                        </m:r>
                      </m:e>
                      <m:sub>
                        <m:r>
                          <m:rPr>
                            <m:sty m:val="p"/>
                          </m:rP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t</m:t>
                        </m:r>
                        <m: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41</m:t>
                        </m:r>
                      </m:sub>
                    </m:sSub>
                    <m:sSub>
                      <m:sSubPr>
                        <m:ctrlPr>
                          <a:rPr lang="en-US" i="1">
                            <a:solidFill>
                              <a:schemeClr val="tx1"/>
                            </a:solidFill>
                            <a:effectLst/>
                            <a:latin typeface="Cambria Math" panose="02040503050406030204" pitchFamily="18" charset="0"/>
                            <a:cs typeface="Times New Roman" panose="02020603050405020304" pitchFamily="18" charset="0"/>
                          </a:rPr>
                        </m:ctrlPr>
                      </m:sSubPr>
                      <m:e>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𝑙</m:t>
                        </m:r>
                      </m:e>
                      <m:sub>
                        <m:r>
                          <m:rPr>
                            <m:sty m:val="p"/>
                          </m:rP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t</m:t>
                        </m:r>
                        <m: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7</m:t>
                        </m:r>
                      </m:sub>
                    </m:sSub>
                    <m:sSub>
                      <m:sSubPr>
                        <m:ctrlPr>
                          <a:rPr lang="en-US" i="1">
                            <a:solidFill>
                              <a:schemeClr val="tx1"/>
                            </a:solidFill>
                            <a:effectLst/>
                            <a:latin typeface="Cambria Math" panose="02040503050406030204" pitchFamily="18" charset="0"/>
                            <a:cs typeface="Times New Roman" panose="02020603050405020304" pitchFamily="18" charset="0"/>
                          </a:rPr>
                        </m:ctrlPr>
                      </m:sSubPr>
                      <m:e>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b>
                        <m:r>
                          <m:rPr>
                            <m:sty m:val="p"/>
                          </m:rP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t</m:t>
                        </m:r>
                        <m: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49</m:t>
                        </m:r>
                      </m:sub>
                    </m:sSub>
                    <m:sSub>
                      <m:sSubPr>
                        <m:ctrlPr>
                          <a:rPr lang="en-US" i="1">
                            <a:solidFill>
                              <a:schemeClr val="tx1"/>
                            </a:solidFill>
                            <a:effectLst/>
                            <a:latin typeface="Cambria Math" panose="02040503050406030204" pitchFamily="18" charset="0"/>
                            <a:cs typeface="Times New Roman" panose="02020603050405020304" pitchFamily="18" charset="0"/>
                          </a:rPr>
                        </m:ctrlPr>
                      </m:sSubPr>
                      <m:e>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b>
                        <m:r>
                          <m:rPr>
                            <m:sty m:val="p"/>
                          </m:rP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t</m:t>
                        </m:r>
                        <m: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5</m:t>
                        </m:r>
                      </m:sub>
                    </m:sSub>
                    <m:sSub>
                      <m:sSubPr>
                        <m:ctrlPr>
                          <a:rPr lang="en-US" i="1">
                            <a:solidFill>
                              <a:schemeClr val="tx1"/>
                            </a:solidFill>
                            <a:effectLst/>
                            <a:latin typeface="Cambria Math" panose="02040503050406030204" pitchFamily="18" charset="0"/>
                            <a:cs typeface="Times New Roman" panose="02020603050405020304" pitchFamily="18" charset="0"/>
                          </a:rPr>
                        </m:ctrlPr>
                      </m:sSubPr>
                      <m:e>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b>
                        <m:r>
                          <m:rPr>
                            <m:sty m:val="p"/>
                          </m:rP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t</m:t>
                        </m:r>
                        <m: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20</m:t>
                        </m:r>
                      </m:sub>
                    </m:sSub>
                    <m: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dirty="0">
                  <a:solidFill>
                    <a:schemeClr val="tx1"/>
                  </a:solidFill>
                </a:endParaRPr>
              </a:p>
              <a:p>
                <a:pPr lvl="1"/>
                <a14:m>
                  <m:oMath xmlns:m="http://schemas.openxmlformats.org/officeDocument/2006/math">
                    <m:r>
                      <a:rPr lang="en-US"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𝑞</m:t>
                    </m:r>
                    <m: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b="0" i="0"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solidFill>
                              <a:schemeClr val="tx1"/>
                            </a:solidFill>
                            <a:effectLst/>
                            <a:latin typeface="Cambria Math" panose="02040503050406030204" pitchFamily="18" charset="0"/>
                            <a:cs typeface="Times New Roman" panose="02020603050405020304" pitchFamily="18" charset="0"/>
                          </a:rPr>
                        </m:ctrlPr>
                      </m:sSubPr>
                      <m:e>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𝑙</m:t>
                        </m:r>
                      </m:e>
                      <m:sub>
                        <m:r>
                          <m:rPr>
                            <m:sty m:val="p"/>
                          </m:rP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t</m:t>
                        </m:r>
                        <m: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25</m:t>
                        </m:r>
                      </m:sub>
                    </m:sSub>
                    <m:sSub>
                      <m:sSubPr>
                        <m:ctrlPr>
                          <a:rPr lang="en-US" i="1">
                            <a:solidFill>
                              <a:schemeClr val="tx1"/>
                            </a:solidFill>
                            <a:effectLst/>
                            <a:latin typeface="Cambria Math" panose="02040503050406030204" pitchFamily="18" charset="0"/>
                            <a:cs typeface="Times New Roman" panose="02020603050405020304" pitchFamily="18" charset="0"/>
                          </a:rPr>
                        </m:ctrlPr>
                      </m:sSubPr>
                      <m:e>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𝑙</m:t>
                        </m:r>
                      </m:e>
                      <m:sub>
                        <m:r>
                          <m:rPr>
                            <m:sty m:val="p"/>
                          </m:rP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t</m:t>
                        </m:r>
                      </m:sub>
                    </m:sSub>
                    <m:sSub>
                      <m:sSubPr>
                        <m:ctrlPr>
                          <a:rPr lang="en-US" i="1">
                            <a:solidFill>
                              <a:schemeClr val="tx1"/>
                            </a:solidFill>
                            <a:effectLst/>
                            <a:latin typeface="Cambria Math" panose="02040503050406030204" pitchFamily="18" charset="0"/>
                            <a:cs typeface="Times New Roman" panose="02020603050405020304" pitchFamily="18" charset="0"/>
                          </a:rPr>
                        </m:ctrlPr>
                      </m:sSubPr>
                      <m:e>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b>
                        <m:r>
                          <m:rPr>
                            <m:sty m:val="p"/>
                          </m:rP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t</m:t>
                        </m:r>
                        <m: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37</m:t>
                        </m:r>
                      </m:sub>
                    </m:sSub>
                    <m:sSub>
                      <m:sSubPr>
                        <m:ctrlPr>
                          <a:rPr lang="en-US" i="1">
                            <a:solidFill>
                              <a:schemeClr val="tx1"/>
                            </a:solidFill>
                            <a:effectLst/>
                            <a:latin typeface="Cambria Math" panose="02040503050406030204" pitchFamily="18" charset="0"/>
                            <a:cs typeface="Times New Roman" panose="02020603050405020304" pitchFamily="18" charset="0"/>
                          </a:rPr>
                        </m:ctrlPr>
                      </m:sSubPr>
                      <m:e>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b>
                        <m:r>
                          <m:rPr>
                            <m:sty m:val="p"/>
                          </m:rP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t</m:t>
                        </m:r>
                        <m: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m:t>+</m:t>
                        </m:r>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13</m:t>
                        </m:r>
                      </m:sub>
                    </m:sSub>
                    <m:sSub>
                      <m:sSubPr>
                        <m:ctrlPr>
                          <a:rPr lang="en-US" i="1">
                            <a:solidFill>
                              <a:schemeClr val="tx1"/>
                            </a:solidFill>
                            <a:effectLst/>
                            <a:latin typeface="Cambria Math" panose="02040503050406030204" pitchFamily="18" charset="0"/>
                            <a:cs typeface="Times New Roman" panose="02020603050405020304" pitchFamily="18" charset="0"/>
                          </a:rPr>
                        </m:ctrlPr>
                      </m:sSubPr>
                      <m:e>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b>
                        <m:r>
                          <m:rPr>
                            <m:sty m:val="p"/>
                          </m:rP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t</m:t>
                        </m:r>
                        <m:r>
                          <a:rPr lang="en-US">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26</m:t>
                        </m:r>
                      </m:sub>
                    </m:sSub>
                  </m:oMath>
                </a14:m>
                <a:r>
                  <a:rPr lang="en-US" dirty="0">
                    <a:solidFill>
                      <a:schemeClr val="tx1"/>
                    </a:solidFill>
                    <a:effectLst/>
                    <a:latin typeface="Times New Roman" panose="02020603050405020304" pitchFamily="18" charset="0"/>
                    <a:ea typeface="Times New Roman" panose="02020603050405020304" pitchFamily="18" charset="0"/>
                  </a:rPr>
                  <a:t>)</a:t>
                </a:r>
              </a:p>
              <a:p>
                <a:r>
                  <a:rPr lang="en-US" sz="2800" dirty="0">
                    <a:effectLst/>
                    <a:latin typeface="Times New Roman" panose="02020603050405020304" pitchFamily="18" charset="0"/>
                    <a:ea typeface="Times New Roman" panose="02020603050405020304" pitchFamily="18" charset="0"/>
                  </a:rPr>
                  <a:t>We combine five bits of the key to obtain the round key bits in each clock </a:t>
                </a:r>
              </a:p>
              <a:p>
                <a14:m>
                  <m:oMath xmlns:m="http://schemas.openxmlformats.org/officeDocument/2006/math">
                    <m:sSubSup>
                      <m:sSubSupPr>
                        <m:ctrlPr>
                          <a:rPr lang="en-US" sz="2800" i="1" smtClean="0">
                            <a:effectLst/>
                            <a:latin typeface="Cambria Math" panose="02040503050406030204" pitchFamily="18" charset="0"/>
                            <a:cs typeface="Times New Roman" panose="02020603050405020304" pitchFamily="18" charset="0"/>
                          </a:rPr>
                        </m:ctrlPr>
                      </m:sSub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𝑡</m:t>
                        </m:r>
                      </m:sub>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oMath>
                </a14:m>
                <a:r>
                  <a:rPr lang="en-US" sz="2800"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sz="2800" i="1">
                            <a:effectLst/>
                            <a:latin typeface="Cambria Math" panose="020405030504060302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𝑟</m:t>
                        </m:r>
                      </m:sub>
                    </m:sSub>
                    <m:r>
                      <a:rPr lang="en-US" sz="28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d>
                          <m:dPr>
                            <m:ctrlPr>
                              <a:rPr lang="en-US" sz="2800" i="1">
                                <a:effectLst/>
                                <a:latin typeface="Cambria Math" panose="020405030504060302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16</m:t>
                            </m:r>
                          </m:e>
                        </m:d>
                      </m:sub>
                    </m:sSub>
                    <m:r>
                      <a:rPr lang="en-US" sz="28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d>
                          <m:dPr>
                            <m:ctrlPr>
                              <a:rPr lang="en-US" sz="2800" i="1">
                                <a:effectLst/>
                                <a:latin typeface="Cambria Math" panose="020405030504060302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𝑞</m:t>
                            </m:r>
                            <m:r>
                              <a:rPr lang="en-US" sz="28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a:effectLst/>
                                <a:latin typeface="Cambria Math" panose="02040503050406030204" pitchFamily="18" charset="0"/>
                                <a:ea typeface="Times New Roman" panose="02020603050405020304" pitchFamily="18" charset="0"/>
                                <a:cs typeface="Times New Roman" panose="02020603050405020304" pitchFamily="18" charset="0"/>
                              </a:rPr>
                              <m:t>48</m:t>
                            </m:r>
                          </m:e>
                        </m:d>
                      </m:sub>
                    </m:sSub>
                    <m:r>
                      <a:rPr lang="en-US" sz="28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d>
                          <m:dPr>
                            <m:ctrlPr>
                              <a:rPr lang="en-US" sz="2800" i="1">
                                <a:effectLst/>
                                <a:latin typeface="Cambria Math" panose="020405030504060302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𝑝</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16</m:t>
                            </m:r>
                          </m:e>
                        </m:d>
                      </m:sub>
                    </m:sSub>
                    <m:r>
                      <a:rPr lang="en-US" sz="28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d>
                          <m:dPr>
                            <m:ctrlPr>
                              <a:rPr lang="en-US" sz="2800" i="1">
                                <a:effectLst/>
                                <a:latin typeface="Cambria Math" panose="020405030504060302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𝑞</m:t>
                            </m:r>
                            <m:r>
                              <a:rPr lang="en-US" sz="28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a:effectLst/>
                                <a:latin typeface="Cambria Math" panose="02040503050406030204" pitchFamily="18" charset="0"/>
                                <a:ea typeface="Times New Roman" panose="02020603050405020304" pitchFamily="18" charset="0"/>
                                <a:cs typeface="Times New Roman" panose="02020603050405020304" pitchFamily="18" charset="0"/>
                              </a:rPr>
                              <m:t>48</m:t>
                            </m:r>
                          </m:e>
                        </m:d>
                      </m:sub>
                    </m:sSub>
                  </m:oMath>
                </a14:m>
                <a:endParaRPr lang="en-US" sz="2800" dirty="0">
                  <a:solidFill>
                    <a:schemeClr val="tx1"/>
                  </a:solidFill>
                </a:endParaRPr>
              </a:p>
            </p:txBody>
          </p:sp>
        </mc:Choice>
        <mc:Fallback xmlns="">
          <p:sp>
            <p:nvSpPr>
              <p:cNvPr id="3" name="Content Placeholder 2">
                <a:extLst>
                  <a:ext uri="{FF2B5EF4-FFF2-40B4-BE49-F238E27FC236}">
                    <a16:creationId xmlns:a16="http://schemas.microsoft.com/office/drawing/2014/main" id="{723DB01C-7B88-DFEF-3ADE-149CE30D16AB}"/>
                  </a:ext>
                </a:extLst>
              </p:cNvPr>
              <p:cNvSpPr>
                <a:spLocks noGrp="1" noRot="1" noChangeAspect="1" noMove="1" noResize="1" noEditPoints="1" noAdjustHandles="1" noChangeArrowheads="1" noChangeShapeType="1" noTextEdit="1"/>
              </p:cNvSpPr>
              <p:nvPr>
                <p:ph idx="1"/>
              </p:nvPr>
            </p:nvSpPr>
            <p:spPr>
              <a:blipFill>
                <a:blip r:embed="rId2"/>
                <a:stretch>
                  <a:fillRect l="-3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1271F8A-6C3E-97BC-7A4C-2363695CFEB0}"/>
              </a:ext>
            </a:extLst>
          </p:cNvPr>
          <p:cNvSpPr>
            <a:spLocks noGrp="1"/>
          </p:cNvSpPr>
          <p:nvPr>
            <p:ph type="sldNum" sz="quarter" idx="12"/>
          </p:nvPr>
        </p:nvSpPr>
        <p:spPr/>
        <p:txBody>
          <a:bodyPr/>
          <a:lstStyle/>
          <a:p>
            <a:pPr>
              <a:defRPr/>
            </a:pPr>
            <a:fld id="{5C814C21-2B2C-4FDE-A01E-6F9EA40228AB}" type="slidenum">
              <a:rPr lang="zh-CN" altLang="en-US" smtClean="0"/>
              <a:pPr>
                <a:defRPr/>
              </a:pPr>
              <a:t>47</a:t>
            </a:fld>
            <a:endParaRPr lang="zh-CN" altLang="en-US"/>
          </a:p>
        </p:txBody>
      </p:sp>
    </p:spTree>
    <p:extLst>
      <p:ext uri="{BB962C8B-B14F-4D97-AF65-F5344CB8AC3E}">
        <p14:creationId xmlns:p14="http://schemas.microsoft.com/office/powerpoint/2010/main" val="11490783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64596-DD81-CBC4-44A1-50816798A659}"/>
              </a:ext>
            </a:extLst>
          </p:cNvPr>
          <p:cNvSpPr>
            <a:spLocks noGrp="1"/>
          </p:cNvSpPr>
          <p:nvPr>
            <p:ph type="title"/>
          </p:nvPr>
        </p:nvSpPr>
        <p:spPr/>
        <p:txBody>
          <a:bodyPr/>
          <a:lstStyle/>
          <a:p>
            <a:pPr algn="ctr"/>
            <a:r>
              <a:rPr lang="en-US" sz="4400" dirty="0">
                <a:effectLst/>
                <a:latin typeface="Times New Roman" panose="02020603050405020304" pitchFamily="18" charset="0"/>
                <a:ea typeface="Times New Roman" panose="02020603050405020304" pitchFamily="18" charset="0"/>
                <a:cs typeface="Arial" panose="020B0604020202020204" pitchFamily="34" charset="0"/>
              </a:rPr>
              <a:t>Fruit-F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860697-7479-2CA4-32EF-85ABF3119DEC}"/>
                  </a:ext>
                </a:extLst>
              </p:cNvPr>
              <p:cNvSpPr>
                <a:spLocks noGrp="1"/>
              </p:cNvSpPr>
              <p:nvPr>
                <p:ph idx="1"/>
              </p:nvPr>
            </p:nvSpPr>
            <p:spPr/>
            <p:txBody>
              <a:bodyPr/>
              <a:lstStyle/>
              <a:p>
                <a14:m>
                  <m:oMath xmlns:m="http://schemas.openxmlformats.org/officeDocument/2006/math">
                    <m:r>
                      <a:rPr lang="en-US" i="1" dirty="0" smtClean="0">
                        <a:latin typeface="Cambria Math" panose="02040503050406030204" pitchFamily="18" charset="0"/>
                      </a:rPr>
                      <m:t>𝑔</m:t>
                    </m:r>
                  </m:oMath>
                </a14:m>
                <a:r>
                  <a:rPr lang="en-US" dirty="0"/>
                  <a:t> function: The feedback function of the NFSR is as follows</a:t>
                </a:r>
              </a:p>
              <a:p>
                <a:pPr lvl="1"/>
                <a14:m>
                  <m:oMath xmlns:m="http://schemas.openxmlformats.org/officeDocument/2006/math">
                    <m:sSub>
                      <m:sSubPr>
                        <m:ctrlPr>
                          <a:rPr lang="en-US" i="1" smtClean="0">
                            <a:effectLst/>
                            <a:latin typeface="Cambria Math" panose="020405030504060302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i="1">
                            <a:effectLst/>
                            <a:latin typeface="Cambria Math" panose="02040503050406030204" pitchFamily="18" charset="0"/>
                            <a:ea typeface="Times New Roman" panose="02020603050405020304" pitchFamily="18" charset="0"/>
                            <a:cs typeface="Times New Roman" panose="02020603050405020304" pitchFamily="18" charset="0"/>
                          </a:rPr>
                          <m:t>+50</m:t>
                        </m:r>
                      </m:sub>
                    </m:sSub>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i="1">
                            <a:effectLst/>
                            <a:latin typeface="Cambria Math" panose="02040503050406030204" pitchFamily="18" charset="0"/>
                            <a:cs typeface="Times New Roman" panose="02020603050405020304" pitchFamily="18" charset="0"/>
                          </a:rPr>
                        </m:ctrlPr>
                      </m:sSubSup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𝑡</m:t>
                        </m:r>
                      </m:sub>
                      <m:sup>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US"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a:effectLst/>
                            <a:latin typeface="Cambria Math" panose="02040503050406030204" pitchFamily="18" charset="0"/>
                            <a:ea typeface="Times New Roman" panose="02020603050405020304" pitchFamily="18" charset="0"/>
                            <a:cs typeface="Times New Roman" panose="02020603050405020304" pitchFamily="18" charset="0"/>
                          </a:rPr>
                          <m:t>+11</m:t>
                        </m:r>
                      </m:sub>
                    </m:sSub>
                    <m:r>
                      <a:rPr lang="en-US">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a:effectLst/>
                            <a:latin typeface="Cambria Math" panose="02040503050406030204" pitchFamily="18" charset="0"/>
                            <a:ea typeface="Times New Roman" panose="02020603050405020304" pitchFamily="18" charset="0"/>
                            <a:cs typeface="Times New Roman" panose="02020603050405020304" pitchFamily="18" charset="0"/>
                          </a:rPr>
                          <m:t>+30</m:t>
                        </m:r>
                      </m:sub>
                    </m:sSub>
                    <m:r>
                      <a:rPr lang="en-US">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a:effectLst/>
                            <a:latin typeface="Cambria Math" panose="02040503050406030204" pitchFamily="18" charset="0"/>
                            <a:ea typeface="Times New Roman" panose="02020603050405020304" pitchFamily="18" charset="0"/>
                            <a:cs typeface="Times New Roman" panose="02020603050405020304" pitchFamily="18" charset="0"/>
                          </a:rPr>
                          <m:t>+16</m:t>
                        </m:r>
                      </m:sub>
                    </m:sSub>
                    <m:r>
                      <a:rPr lang="en-US">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a:effectLst/>
                            <a:latin typeface="Cambria Math" panose="02040503050406030204" pitchFamily="18" charset="0"/>
                            <a:ea typeface="Times New Roman" panose="02020603050405020304" pitchFamily="18" charset="0"/>
                            <a:cs typeface="Times New Roman" panose="02020603050405020304" pitchFamily="18" charset="0"/>
                          </a:rPr>
                          <m:t>+32</m:t>
                        </m:r>
                      </m:sub>
                    </m:sSub>
                    <m:r>
                      <a:rPr lang="en-US">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i="1">
                            <a:effectLst/>
                            <a:latin typeface="Cambria Math" panose="02040503050406030204" pitchFamily="18" charset="0"/>
                            <a:ea typeface="Times New Roman" panose="02020603050405020304" pitchFamily="18" charset="0"/>
                            <a:cs typeface="Times New Roman" panose="02020603050405020304" pitchFamily="18" charset="0"/>
                          </a:rPr>
                          <m:t>+25</m:t>
                        </m:r>
                      </m:sub>
                    </m:sSub>
                    <m:r>
                      <a:rPr lang="en-US">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i="1">
                            <a:effectLst/>
                            <a:latin typeface="Cambria Math" panose="02040503050406030204" pitchFamily="18" charset="0"/>
                            <a:ea typeface="Times New Roman" panose="02020603050405020304" pitchFamily="18" charset="0"/>
                            <a:cs typeface="Times New Roman" panose="02020603050405020304" pitchFamily="18" charset="0"/>
                          </a:rPr>
                          <m:t>+42</m:t>
                        </m:r>
                      </m:sub>
                    </m:sSub>
                    <m:r>
                      <a:rPr lang="en-US">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i="1">
                            <a:effectLst/>
                            <a:latin typeface="Cambria Math" panose="02040503050406030204" pitchFamily="18" charset="0"/>
                            <a:ea typeface="Times New Roman" panose="02020603050405020304" pitchFamily="18" charset="0"/>
                            <a:cs typeface="Times New Roman" panose="02020603050405020304" pitchFamily="18" charset="0"/>
                          </a:rPr>
                          <m:t>+4</m:t>
                        </m:r>
                      </m:sub>
                    </m:sSub>
                    <m:r>
                      <a:rPr lang="en-US">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i="1">
                            <a:effectLst/>
                            <a:latin typeface="Cambria Math" panose="02040503050406030204" pitchFamily="18" charset="0"/>
                            <a:ea typeface="Times New Roman" panose="02020603050405020304" pitchFamily="18" charset="0"/>
                            <a:cs typeface="Times New Roman" panose="02020603050405020304" pitchFamily="18" charset="0"/>
                          </a:rPr>
                          <m:t>+45</m:t>
                        </m:r>
                      </m:sub>
                    </m:sSub>
                    <m:r>
                      <a:rPr lang="en-US">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i="1">
                            <a:effectLst/>
                            <a:latin typeface="Cambria Math" panose="02040503050406030204" pitchFamily="18" charset="0"/>
                            <a:ea typeface="Times New Roman" panose="02020603050405020304" pitchFamily="18" charset="0"/>
                            <a:cs typeface="Times New Roman" panose="02020603050405020304" pitchFamily="18" charset="0"/>
                          </a:rPr>
                          <m:t>+7</m:t>
                        </m:r>
                      </m:sub>
                    </m:sSub>
                    <m:r>
                      <a:rPr lang="en-US">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i="1">
                            <a:effectLst/>
                            <a:latin typeface="Cambria Math" panose="02040503050406030204" pitchFamily="18" charset="0"/>
                            <a:ea typeface="Times New Roman" panose="02020603050405020304" pitchFamily="18" charset="0"/>
                            <a:cs typeface="Times New Roman" panose="02020603050405020304" pitchFamily="18" charset="0"/>
                          </a:rPr>
                          <m:t>+20</m:t>
                        </m:r>
                      </m:sub>
                    </m:sSub>
                    <m:r>
                      <a:rPr lang="en-US">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i="1">
                            <a:effectLst/>
                            <a:latin typeface="Cambria Math" panose="02040503050406030204" pitchFamily="18" charset="0"/>
                            <a:ea typeface="Times New Roman" panose="02020603050405020304" pitchFamily="18" charset="0"/>
                            <a:cs typeface="Times New Roman" panose="02020603050405020304" pitchFamily="18" charset="0"/>
                          </a:rPr>
                          <m:t>+35</m:t>
                        </m:r>
                      </m:sub>
                    </m:sSub>
                    <m:r>
                      <a:rPr lang="en-US">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i="1">
                            <a:effectLst/>
                            <a:latin typeface="Cambria Math" panose="02040503050406030204" pitchFamily="18" charset="0"/>
                            <a:ea typeface="Times New Roman" panose="02020603050405020304" pitchFamily="18" charset="0"/>
                            <a:cs typeface="Times New Roman" panose="02020603050405020304" pitchFamily="18" charset="0"/>
                          </a:rPr>
                          <m:t>+40</m:t>
                        </m:r>
                      </m:sub>
                    </m:sSub>
                    <m:r>
                      <a:rPr lang="en-US">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i="1">
                            <a:effectLst/>
                            <a:latin typeface="Cambria Math" panose="02040503050406030204" pitchFamily="18" charset="0"/>
                            <a:ea typeface="Times New Roman" panose="02020603050405020304" pitchFamily="18" charset="0"/>
                            <a:cs typeface="Times New Roman" panose="02020603050405020304" pitchFamily="18" charset="0"/>
                          </a:rPr>
                          <m:t>+44</m:t>
                        </m:r>
                      </m:sub>
                    </m:sSub>
                    <m:sSub>
                      <m:sSubPr>
                        <m:ctrlPr>
                          <a:rPr lang="en-US" i="1">
                            <a:effectLst/>
                            <a:latin typeface="Cambria Math" panose="02040503050406030204" pitchFamily="18" charset="0"/>
                            <a:cs typeface="Times New Roman" panose="02020603050405020304" pitchFamily="18" charset="0"/>
                          </a:rPr>
                        </m:ctrlPr>
                      </m:sSubPr>
                      <m:e>
                        <m:r>
                          <a:rPr lang="en-US">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i="1">
                            <a:effectLst/>
                            <a:latin typeface="Cambria Math" panose="02040503050406030204" pitchFamily="18" charset="0"/>
                            <a:ea typeface="Times New Roman" panose="02020603050405020304" pitchFamily="18" charset="0"/>
                            <a:cs typeface="Times New Roman" panose="02020603050405020304" pitchFamily="18" charset="0"/>
                          </a:rPr>
                          <m:t>+47</m:t>
                        </m:r>
                      </m:sub>
                    </m:sSub>
                    <m:r>
                      <a:rPr lang="en-US">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i="1">
                            <a:effectLst/>
                            <a:latin typeface="Cambria Math" panose="02040503050406030204" pitchFamily="18" charset="0"/>
                            <a:ea typeface="Times New Roman" panose="02020603050405020304" pitchFamily="18" charset="0"/>
                            <a:cs typeface="Times New Roman" panose="02020603050405020304" pitchFamily="18" charset="0"/>
                          </a:rPr>
                          <m:t>+48</m:t>
                        </m:r>
                      </m:sub>
                    </m:sSub>
                  </m:oMath>
                </a14:m>
                <a:endParaRPr lang="en-US" dirty="0"/>
              </a:p>
            </p:txBody>
          </p:sp>
        </mc:Choice>
        <mc:Fallback xmlns="">
          <p:sp>
            <p:nvSpPr>
              <p:cNvPr id="3" name="Content Placeholder 2">
                <a:extLst>
                  <a:ext uri="{FF2B5EF4-FFF2-40B4-BE49-F238E27FC236}">
                    <a16:creationId xmlns:a16="http://schemas.microsoft.com/office/drawing/2014/main" id="{A8860697-7479-2CA4-32EF-85ABF3119DEC}"/>
                  </a:ext>
                </a:extLst>
              </p:cNvPr>
              <p:cNvSpPr>
                <a:spLocks noGrp="1" noRot="1" noChangeAspect="1" noMove="1" noResize="1" noEditPoints="1" noAdjustHandles="1" noChangeArrowheads="1" noChangeShapeType="1" noTextEdit="1"/>
              </p:cNvSpPr>
              <p:nvPr>
                <p:ph idx="1"/>
              </p:nvPr>
            </p:nvSpPr>
            <p:spPr>
              <a:blipFill>
                <a:blip r:embed="rId2"/>
                <a:stretch>
                  <a:fillRect t="-207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0FCCBDA-8894-FB40-3785-A5D18DCFAF46}"/>
              </a:ext>
            </a:extLst>
          </p:cNvPr>
          <p:cNvSpPr>
            <a:spLocks noGrp="1"/>
          </p:cNvSpPr>
          <p:nvPr>
            <p:ph type="sldNum" sz="quarter" idx="12"/>
          </p:nvPr>
        </p:nvSpPr>
        <p:spPr/>
        <p:txBody>
          <a:bodyPr/>
          <a:lstStyle/>
          <a:p>
            <a:pPr>
              <a:defRPr/>
            </a:pPr>
            <a:fld id="{5C814C21-2B2C-4FDE-A01E-6F9EA40228AB}" type="slidenum">
              <a:rPr lang="zh-CN" altLang="en-US" smtClean="0"/>
              <a:pPr>
                <a:defRPr/>
              </a:pPr>
              <a:t>48</a:t>
            </a:fld>
            <a:endParaRPr lang="zh-CN" altLang="en-US"/>
          </a:p>
        </p:txBody>
      </p:sp>
    </p:spTree>
    <p:extLst>
      <p:ext uri="{BB962C8B-B14F-4D97-AF65-F5344CB8AC3E}">
        <p14:creationId xmlns:p14="http://schemas.microsoft.com/office/powerpoint/2010/main" val="9855368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BCE20-744E-2F7F-A988-89C33B6B9CCE}"/>
              </a:ext>
            </a:extLst>
          </p:cNvPr>
          <p:cNvSpPr>
            <a:spLocks noGrp="1"/>
          </p:cNvSpPr>
          <p:nvPr>
            <p:ph type="title"/>
          </p:nvPr>
        </p:nvSpPr>
        <p:spPr/>
        <p:txBody>
          <a:bodyPr/>
          <a:lstStyle/>
          <a:p>
            <a:pPr algn="ctr"/>
            <a:r>
              <a:rPr lang="en-US" sz="4400" dirty="0">
                <a:effectLst/>
                <a:latin typeface="Times New Roman" panose="02020603050405020304" pitchFamily="18" charset="0"/>
                <a:ea typeface="Times New Roman" panose="02020603050405020304" pitchFamily="18" charset="0"/>
                <a:cs typeface="Arial" panose="020B0604020202020204" pitchFamily="34" charset="0"/>
              </a:rPr>
              <a:t>Fruit-F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5D623E-D611-8BE3-9F5A-5EADA805371E}"/>
                  </a:ext>
                </a:extLst>
              </p:cNvPr>
              <p:cNvSpPr>
                <a:spLocks noGrp="1"/>
              </p:cNvSpPr>
              <p:nvPr>
                <p:ph idx="1"/>
              </p:nvPr>
            </p:nvSpPr>
            <p:spPr>
              <a:xfrm>
                <a:off x="0" y="1676400"/>
                <a:ext cx="8955088" cy="5181600"/>
              </a:xfrm>
            </p:spPr>
            <p:txBody>
              <a:bodyPr/>
              <a:lstStyle/>
              <a:p>
                <a:pPr marL="0" marR="0" indent="457200" algn="justLow">
                  <a:lnSpc>
                    <a:spcPct val="150000"/>
                  </a:lnSpc>
                  <a:spcBef>
                    <a:spcPts val="0"/>
                  </a:spcBef>
                  <a:spcAft>
                    <a:spcPts val="0"/>
                  </a:spcAft>
                </a:pPr>
                <a:r>
                  <a:rPr lang="en-US" sz="2600" b="1" dirty="0">
                    <a:effectLst/>
                    <a:latin typeface="Times New Roman" panose="02020603050405020304" pitchFamily="18" charset="0"/>
                    <a:ea typeface="Times New Roman" panose="02020603050405020304" pitchFamily="18" charset="0"/>
                    <a:cs typeface="Arial" panose="020B0604020202020204" pitchFamily="34" charset="0"/>
                  </a:rPr>
                  <a:t>f function</a:t>
                </a:r>
                <a:r>
                  <a:rPr lang="en-US" sz="2600" dirty="0">
                    <a:effectLst/>
                    <a:latin typeface="Times New Roman" panose="02020603050405020304" pitchFamily="18" charset="0"/>
                    <a:ea typeface="Times New Roman" panose="02020603050405020304" pitchFamily="18" charset="0"/>
                    <a:cs typeface="Arial" panose="020B0604020202020204" pitchFamily="34" charset="0"/>
                  </a:rPr>
                  <a:t>: The feedback function of the LFSR is </a:t>
                </a:r>
                <a:endParaRPr lang="en-US" sz="2600" dirty="0">
                  <a:effectLst/>
                  <a:latin typeface="Calibri" panose="020F0502020204030204" pitchFamily="34" charset="0"/>
                  <a:ea typeface="Times New Roman" panose="02020603050405020304" pitchFamily="18" charset="0"/>
                  <a:cs typeface="Arial" panose="020B0604020202020204" pitchFamily="34" charset="0"/>
                </a:endParaRPr>
              </a:p>
              <a:p>
                <a:pPr marL="400050" lvl="1" indent="457200" algn="justLow">
                  <a:lnSpc>
                    <a:spcPct val="150000"/>
                  </a:lnSpc>
                  <a:spcBef>
                    <a:spcPts val="0"/>
                  </a:spcBef>
                  <a:spcAft>
                    <a:spcPts val="0"/>
                  </a:spcAft>
                </a:pPr>
                <a:r>
                  <a:rPr lang="en-US" sz="2600" dirty="0">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50</m:t>
                        </m:r>
                      </m:sub>
                    </m:s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26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8</m:t>
                        </m:r>
                      </m:sub>
                    </m:sSub>
                    <m:r>
                      <a:rPr lang="en-US" sz="26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16</m:t>
                        </m:r>
                      </m:sub>
                    </m:sSub>
                    <m:r>
                      <a:rPr lang="en-US" sz="26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24</m:t>
                        </m:r>
                      </m:sub>
                    </m:sSub>
                    <m:r>
                      <a:rPr lang="en-US" sz="26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34</m:t>
                        </m:r>
                      </m:sub>
                    </m:sSub>
                    <m:r>
                      <a:rPr lang="en-US" sz="26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43</m:t>
                        </m:r>
                      </m:sub>
                    </m:sSub>
                  </m:oMath>
                </a14:m>
                <a:endParaRPr lang="en-US" sz="26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457200" algn="justLow">
                  <a:lnSpc>
                    <a:spcPct val="150000"/>
                  </a:lnSpc>
                  <a:spcBef>
                    <a:spcPts val="0"/>
                  </a:spcBef>
                  <a:spcAft>
                    <a:spcPts val="0"/>
                  </a:spcAft>
                </a:pPr>
                <a:r>
                  <a:rPr lang="en-US" sz="2600" b="1" dirty="0">
                    <a:effectLst/>
                    <a:latin typeface="Times New Roman" panose="02020603050405020304" pitchFamily="18" charset="0"/>
                    <a:ea typeface="Times New Roman" panose="02020603050405020304" pitchFamily="18" charset="0"/>
                    <a:cs typeface="Arial" panose="020B0604020202020204" pitchFamily="34" charset="0"/>
                  </a:rPr>
                  <a:t>-</a:t>
                </a:r>
                <a14:m>
                  <m:oMath xmlns:m="http://schemas.openxmlformats.org/officeDocument/2006/math">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600" b="1" i="1">
                        <a:effectLst/>
                        <a:latin typeface="Cambria Math" panose="02040503050406030204" pitchFamily="18" charset="0"/>
                        <a:ea typeface="Times New Roman" panose="02020603050405020304" pitchFamily="18" charset="0"/>
                        <a:cs typeface="Times New Roman" panose="02020603050405020304" pitchFamily="18" charset="0"/>
                      </a:rPr>
                      <m:t>𝒉</m:t>
                    </m:r>
                  </m:oMath>
                </a14:m>
                <a:r>
                  <a:rPr lang="en-US" sz="2600" b="1" dirty="0">
                    <a:effectLst/>
                    <a:latin typeface="Times New Roman" panose="02020603050405020304" pitchFamily="18" charset="0"/>
                    <a:ea typeface="Times New Roman" panose="02020603050405020304" pitchFamily="18" charset="0"/>
                    <a:cs typeface="Arial" panose="020B0604020202020204" pitchFamily="34" charset="0"/>
                  </a:rPr>
                  <a:t> function</a:t>
                </a:r>
                <a:r>
                  <a:rPr lang="en-US" sz="2600" dirty="0">
                    <a:effectLst/>
                    <a:latin typeface="Times New Roman" panose="02020603050405020304" pitchFamily="18" charset="0"/>
                    <a:ea typeface="Times New Roman" panose="02020603050405020304" pitchFamily="18" charset="0"/>
                    <a:cs typeface="Arial" panose="020B0604020202020204" pitchFamily="34" charset="0"/>
                  </a:rPr>
                  <a:t>: This function produces a pre-output stream</a:t>
                </a:r>
                <a:endParaRPr lang="en-US" sz="2600" dirty="0">
                  <a:effectLst/>
                  <a:latin typeface="Calibri" panose="020F0502020204030204" pitchFamily="34" charset="0"/>
                  <a:ea typeface="Times New Roman" panose="02020603050405020304" pitchFamily="18" charset="0"/>
                  <a:cs typeface="Arial" panose="020B0604020202020204" pitchFamily="34" charset="0"/>
                </a:endParaRPr>
              </a:p>
              <a:p>
                <a:pPr marL="400050" lvl="1" indent="457200" algn="justLow">
                  <a:lnSpc>
                    <a:spcPct val="150000"/>
                  </a:lnSpc>
                  <a:spcBef>
                    <a:spcPts val="0"/>
                  </a:spcBef>
                  <a:spcAft>
                    <a:spcPts val="0"/>
                  </a:spcAft>
                </a:pPr>
                <a:r>
                  <a:rPr lang="en-US" sz="2600" dirty="0">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11</m:t>
                        </m:r>
                      </m:sub>
                    </m:sSub>
                    <m:r>
                      <a:rPr lang="en-US" sz="26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37</m:t>
                        </m:r>
                      </m:sub>
                    </m:sSub>
                    <m:r>
                      <a:rPr lang="en-US" sz="26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19</m:t>
                        </m:r>
                      </m:sub>
                    </m:sSub>
                    <m:r>
                      <a:rPr lang="en-US" sz="26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24</m:t>
                        </m:r>
                      </m:sub>
                    </m:sSub>
                    <m:r>
                      <a:rPr lang="en-US" sz="26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28</m:t>
                        </m:r>
                      </m:sub>
                    </m:sSub>
                    <m:r>
                      <a:rPr lang="en-US" sz="26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9</m:t>
                        </m:r>
                      </m:sub>
                    </m:sSub>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49</m:t>
                        </m:r>
                      </m:sub>
                    </m:sSub>
                    <m:r>
                      <a:rPr lang="en-US" sz="26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33</m:t>
                        </m:r>
                      </m:sub>
                    </m:sSub>
                    <m:r>
                      <a:rPr lang="en-US" sz="26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26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49</m:t>
                        </m:r>
                      </m:sub>
                    </m:sSub>
                  </m:oMath>
                </a14:m>
                <a:endParaRPr lang="en-US" sz="26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457200" algn="justLow">
                  <a:lnSpc>
                    <a:spcPct val="150000"/>
                  </a:lnSpc>
                  <a:spcBef>
                    <a:spcPts val="0"/>
                  </a:spcBef>
                  <a:spcAft>
                    <a:spcPts val="0"/>
                  </a:spcAft>
                </a:pPr>
                <a:r>
                  <a:rPr lang="en-US" sz="2600" b="1" dirty="0">
                    <a:effectLst/>
                    <a:latin typeface="Times New Roman" panose="02020603050405020304" pitchFamily="18" charset="0"/>
                    <a:ea typeface="Times New Roman" panose="02020603050405020304" pitchFamily="18" charset="0"/>
                    <a:cs typeface="Arial" panose="020B0604020202020204" pitchFamily="34" charset="0"/>
                  </a:rPr>
                  <a:t>-Output function</a:t>
                </a:r>
                <a:r>
                  <a:rPr lang="en-US" sz="2600" dirty="0">
                    <a:effectLst/>
                    <a:latin typeface="Times New Roman" panose="02020603050405020304" pitchFamily="18" charset="0"/>
                    <a:ea typeface="Times New Roman" panose="02020603050405020304" pitchFamily="18" charset="0"/>
                    <a:cs typeface="Arial" panose="020B0604020202020204" pitchFamily="34" charset="0"/>
                  </a:rPr>
                  <a:t>: The output stream is produced by </a:t>
                </a:r>
                <a14:m>
                  <m:oMath xmlns:m="http://schemas.openxmlformats.org/officeDocument/2006/math">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7</m:t>
                    </m:r>
                  </m:oMath>
                </a14:m>
                <a:r>
                  <a:rPr lang="en-US" sz="2600" dirty="0">
                    <a:effectLst/>
                    <a:latin typeface="Times New Roman" panose="02020603050405020304" pitchFamily="18" charset="0"/>
                    <a:ea typeface="Times New Roman" panose="02020603050405020304" pitchFamily="18" charset="0"/>
                    <a:cs typeface="Arial" panose="020B0604020202020204" pitchFamily="34" charset="0"/>
                  </a:rPr>
                  <a:t> bits from the NFSR, </a:t>
                </a:r>
                <a14:m>
                  <m:oMath xmlns:m="http://schemas.openxmlformats.org/officeDocument/2006/math">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2600" dirty="0">
                    <a:effectLst/>
                    <a:latin typeface="Times New Roman" panose="02020603050405020304" pitchFamily="18" charset="0"/>
                    <a:ea typeface="Times New Roman" panose="02020603050405020304" pitchFamily="18" charset="0"/>
                    <a:cs typeface="Arial" panose="020B0604020202020204" pitchFamily="34" charset="0"/>
                  </a:rPr>
                  <a:t> bit from the LFSR, and output of </a:t>
                </a:r>
                <a14:m>
                  <m:oMath xmlns:m="http://schemas.openxmlformats.org/officeDocument/2006/math">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h</m:t>
                    </m:r>
                  </m:oMath>
                </a14:m>
                <a:r>
                  <a:rPr lang="en-US" sz="2600" dirty="0">
                    <a:effectLst/>
                    <a:latin typeface="Times New Roman" panose="02020603050405020304" pitchFamily="18" charset="0"/>
                    <a:ea typeface="Times New Roman" panose="02020603050405020304" pitchFamily="18" charset="0"/>
                    <a:cs typeface="Arial" panose="020B0604020202020204" pitchFamily="34" charset="0"/>
                  </a:rPr>
                  <a:t> 	</a:t>
                </a:r>
                <a14:m>
                  <m:oMath xmlns:m="http://schemas.openxmlformats.org/officeDocument/2006/math">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26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6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17</m:t>
                        </m:r>
                      </m:sub>
                    </m:sSub>
                    <m:r>
                      <a:rPr lang="en-US" sz="26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28</m:t>
                        </m:r>
                      </m:sub>
                    </m:sSub>
                    <m:r>
                      <a:rPr lang="en-US" sz="26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41</m:t>
                        </m:r>
                      </m:sub>
                    </m:sSub>
                    <m:r>
                      <a:rPr lang="en-US" sz="26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𝑛</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48</m:t>
                        </m:r>
                      </m:sub>
                    </m:sSub>
                    <m:r>
                      <a:rPr lang="en-US" sz="26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600" i="1">
                            <a:effectLst/>
                            <a:latin typeface="Cambria Math" panose="02040503050406030204" pitchFamily="18" charset="0"/>
                            <a:ea typeface="Times New Roman" panose="02020603050405020304" pitchFamily="18" charset="0"/>
                            <a:cs typeface="Times New Roman" panose="02020603050405020304" pitchFamily="18" charset="0"/>
                          </a:rPr>
                          <m:t>45</m:t>
                        </m:r>
                      </m:sub>
                    </m:sSub>
                  </m:oMath>
                </a14:m>
                <a:endParaRPr lang="en-US" sz="26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mc:Choice>
        <mc:Fallback xmlns="">
          <p:sp>
            <p:nvSpPr>
              <p:cNvPr id="3" name="Content Placeholder 2">
                <a:extLst>
                  <a:ext uri="{FF2B5EF4-FFF2-40B4-BE49-F238E27FC236}">
                    <a16:creationId xmlns:a16="http://schemas.microsoft.com/office/drawing/2014/main" id="{0E5D623E-D611-8BE3-9F5A-5EADA805371E}"/>
                  </a:ext>
                </a:extLst>
              </p:cNvPr>
              <p:cNvSpPr>
                <a:spLocks noGrp="1" noRot="1" noChangeAspect="1" noMove="1" noResize="1" noEditPoints="1" noAdjustHandles="1" noChangeArrowheads="1" noChangeShapeType="1" noTextEdit="1"/>
              </p:cNvSpPr>
              <p:nvPr>
                <p:ph idx="1"/>
              </p:nvPr>
            </p:nvSpPr>
            <p:spPr>
              <a:xfrm>
                <a:off x="0" y="1676400"/>
                <a:ext cx="8955088" cy="5181600"/>
              </a:xfrm>
              <a:blipFill>
                <a:blip r:embed="rId2"/>
                <a:stretch>
                  <a:fillRect l="-1225" r="-217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2FD033D-7537-CB84-0CBB-C85774CBDA7B}"/>
              </a:ext>
            </a:extLst>
          </p:cNvPr>
          <p:cNvSpPr>
            <a:spLocks noGrp="1"/>
          </p:cNvSpPr>
          <p:nvPr>
            <p:ph type="sldNum" sz="quarter" idx="12"/>
          </p:nvPr>
        </p:nvSpPr>
        <p:spPr/>
        <p:txBody>
          <a:bodyPr/>
          <a:lstStyle/>
          <a:p>
            <a:pPr>
              <a:defRPr/>
            </a:pPr>
            <a:fld id="{5C814C21-2B2C-4FDE-A01E-6F9EA40228AB}" type="slidenum">
              <a:rPr lang="zh-CN" altLang="en-US" smtClean="0"/>
              <a:pPr>
                <a:defRPr/>
              </a:pPr>
              <a:t>49</a:t>
            </a:fld>
            <a:endParaRPr lang="zh-CN" altLang="en-US"/>
          </a:p>
        </p:txBody>
      </p:sp>
    </p:spTree>
    <p:extLst>
      <p:ext uri="{BB962C8B-B14F-4D97-AF65-F5344CB8AC3E}">
        <p14:creationId xmlns:p14="http://schemas.microsoft.com/office/powerpoint/2010/main" val="3992547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sz="3600" b="1" cap="small" dirty="0">
                <a:effectLst>
                  <a:outerShdw sx="0" sy="0">
                    <a:srgbClr val="000000"/>
                  </a:outerShdw>
                </a:effectLst>
                <a:latin typeface="Times New Roman" panose="02020603050405020304" pitchFamily="18" charset="0"/>
              </a:rPr>
              <a:t>Previous attacks on ACORN-v3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400" dirty="0">
                    <a:solidFill>
                      <a:srgbClr val="000000"/>
                    </a:solidFill>
                    <a:latin typeface="Tahoma" panose="020B0604030504040204" pitchFamily="34" charset="0"/>
                  </a:rPr>
                  <a:t>The only </a:t>
                </a:r>
                <a:r>
                  <a:rPr lang="en-US" sz="2400" dirty="0">
                    <a:solidFill>
                      <a:srgbClr val="000000"/>
                    </a:solidFill>
                  </a:rPr>
                  <a:t>passive</a:t>
                </a:r>
                <a:r>
                  <a:rPr lang="en-US" sz="2400" dirty="0">
                    <a:solidFill>
                      <a:srgbClr val="000000"/>
                    </a:solidFill>
                    <a:latin typeface="Tahoma" panose="020B0604030504040204" pitchFamily="34" charset="0"/>
                  </a:rPr>
                  <a:t> attack on ACORN-v3 is </a:t>
                </a:r>
                <a:r>
                  <a:rPr lang="en-US" sz="2400" dirty="0">
                    <a:solidFill>
                      <a:srgbClr val="FF0000"/>
                    </a:solidFill>
                    <a:latin typeface="Tahoma" panose="020B0604030504040204" pitchFamily="34" charset="0"/>
                  </a:rPr>
                  <a:t>cube attack</a:t>
                </a:r>
                <a:r>
                  <a:rPr lang="en-US" sz="2400" dirty="0">
                    <a:solidFill>
                      <a:srgbClr val="000000"/>
                    </a:solidFill>
                    <a:latin typeface="Tahoma" panose="020B0604030504040204" pitchFamily="34" charset="0"/>
                  </a:rPr>
                  <a:t>.</a:t>
                </a:r>
                <a:endParaRPr lang="en-US" sz="2400" dirty="0">
                  <a:latin typeface="Tahoma" panose="020B0604030504040204" pitchFamily="34" charset="0"/>
                </a:endParaRPr>
              </a:p>
              <a:p>
                <a:r>
                  <a:rPr lang="en-US" sz="2400" dirty="0">
                    <a:latin typeface="Tahoma" panose="020B0604030504040204" pitchFamily="34" charset="0"/>
                  </a:rPr>
                  <a:t>Cube attacks based on the division property on </a:t>
                </a:r>
                <a:r>
                  <a:rPr lang="en-US" sz="2400" dirty="0">
                    <a:solidFill>
                      <a:srgbClr val="0070C0"/>
                    </a:solidFill>
                    <a:latin typeface="Tahoma" panose="020B0604030504040204" pitchFamily="34" charset="0"/>
                  </a:rPr>
                  <a:t>704</a:t>
                </a:r>
                <a:r>
                  <a:rPr lang="en-US" sz="2400" dirty="0">
                    <a:solidFill>
                      <a:srgbClr val="FF0000"/>
                    </a:solidFill>
                    <a:latin typeface="Tahoma" panose="020B0604030504040204" pitchFamily="34" charset="0"/>
                  </a:rPr>
                  <a:t> </a:t>
                </a:r>
                <a:r>
                  <a:rPr lang="en-US" sz="2400" dirty="0">
                    <a:latin typeface="Tahoma" panose="020B0604030504040204" pitchFamily="34" charset="0"/>
                  </a:rPr>
                  <a:t>and</a:t>
                </a:r>
                <a:r>
                  <a:rPr lang="en-US" sz="2400" dirty="0">
                    <a:solidFill>
                      <a:srgbClr val="FF0000"/>
                    </a:solidFill>
                    <a:latin typeface="Tahoma" panose="020B0604030504040204" pitchFamily="34" charset="0"/>
                  </a:rPr>
                  <a:t> 649 </a:t>
                </a:r>
                <a:r>
                  <a:rPr lang="en-US" sz="2400" dirty="0">
                    <a:latin typeface="Tahoma" panose="020B0604030504040204" pitchFamily="34" charset="0"/>
                  </a:rPr>
                  <a:t>initialization rounds of ACORN-v3 can </a:t>
                </a:r>
                <a:r>
                  <a:rPr lang="en-US" sz="2400" dirty="0">
                    <a:solidFill>
                      <a:srgbClr val="FF0000"/>
                    </a:solidFill>
                    <a:latin typeface="Tahoma" panose="020B0604030504040204" pitchFamily="34" charset="0"/>
                  </a:rPr>
                  <a:t>recover one bit of the secret key </a:t>
                </a:r>
                <a:r>
                  <a:rPr lang="en-US" sz="2400" dirty="0">
                    <a:latin typeface="Tahoma" panose="020B0604030504040204" pitchFamily="34" charset="0"/>
                  </a:rPr>
                  <a:t>with time complexities of </a:t>
                </a:r>
                <a14:m>
                  <m:oMath xmlns:m="http://schemas.openxmlformats.org/officeDocument/2006/math">
                    <m:sSup>
                      <m:sSupPr>
                        <m:ctrlPr>
                          <a:rPr lang="en-US" sz="2400" i="1" smtClean="0">
                            <a:solidFill>
                              <a:srgbClr val="0070C0"/>
                            </a:solidFill>
                            <a:latin typeface="Cambria Math" panose="02040503050406030204" pitchFamily="18" charset="0"/>
                          </a:rPr>
                        </m:ctrlPr>
                      </m:sSupPr>
                      <m:e>
                        <m:r>
                          <a:rPr lang="en-US" sz="2400">
                            <a:solidFill>
                              <a:srgbClr val="0070C0"/>
                            </a:solidFill>
                            <a:latin typeface="Cambria Math" panose="02040503050406030204" pitchFamily="18" charset="0"/>
                          </a:rPr>
                          <m:t>2</m:t>
                        </m:r>
                      </m:e>
                      <m:sup>
                        <m:r>
                          <a:rPr lang="en-US" sz="2400">
                            <a:solidFill>
                              <a:srgbClr val="0070C0"/>
                            </a:solidFill>
                            <a:latin typeface="Cambria Math" panose="02040503050406030204" pitchFamily="18" charset="0"/>
                          </a:rPr>
                          <m:t>122</m:t>
                        </m:r>
                      </m:sup>
                    </m:sSup>
                  </m:oMath>
                </a14:m>
                <a:r>
                  <a:rPr lang="en-US" sz="2400" dirty="0">
                    <a:latin typeface="Tahoma" panose="020B0604030504040204" pitchFamily="34" charset="0"/>
                  </a:rPr>
                  <a:t> and </a:t>
                </a:r>
                <a14:m>
                  <m:oMath xmlns:m="http://schemas.openxmlformats.org/officeDocument/2006/math">
                    <m:sSup>
                      <m:sSupPr>
                        <m:ctrlPr>
                          <a:rPr lang="en-US" sz="2400" i="1" smtClean="0">
                            <a:solidFill>
                              <a:srgbClr val="FF0000"/>
                            </a:solidFill>
                            <a:latin typeface="Cambria Math" panose="02040503050406030204" pitchFamily="18" charset="0"/>
                          </a:rPr>
                        </m:ctrlPr>
                      </m:sSupPr>
                      <m:e>
                        <m:r>
                          <a:rPr lang="en-US" sz="2400">
                            <a:solidFill>
                              <a:srgbClr val="FF0000"/>
                            </a:solidFill>
                            <a:latin typeface="Cambria Math" panose="02040503050406030204" pitchFamily="18" charset="0"/>
                          </a:rPr>
                          <m:t>2</m:t>
                        </m:r>
                      </m:e>
                      <m:sup>
                        <m:r>
                          <a:rPr lang="en-US" sz="2400">
                            <a:solidFill>
                              <a:srgbClr val="FF0000"/>
                            </a:solidFill>
                            <a:latin typeface="Cambria Math" panose="02040503050406030204" pitchFamily="18" charset="0"/>
                          </a:rPr>
                          <m:t>109</m:t>
                        </m:r>
                      </m:sup>
                    </m:sSup>
                  </m:oMath>
                </a14:m>
                <a:r>
                  <a:rPr lang="en-US" sz="2400" dirty="0">
                    <a:latin typeface="Tahoma" panose="020B0604030504040204" pitchFamily="34" charset="0"/>
                  </a:rPr>
                  <a:t>, respectively. </a:t>
                </a:r>
              </a:p>
              <a:p>
                <a:r>
                  <a:rPr lang="en-US" sz="2400" dirty="0">
                    <a:latin typeface="Tahoma" panose="020B0604030504040204" pitchFamily="34" charset="0"/>
                  </a:rPr>
                  <a:t>These attacks are impractical with unknown success probability.</a:t>
                </a:r>
              </a:p>
              <a:p>
                <a:r>
                  <a:rPr lang="en-US" altLang="zh-CN" sz="2400" dirty="0">
                    <a:latin typeface="Tahoma" panose="020B0604030504040204" pitchFamily="34" charset="0"/>
                  </a:rPr>
                  <a:t>Proposed attack is the best </a:t>
                </a:r>
                <a:r>
                  <a:rPr lang="en-US" sz="2400" dirty="0">
                    <a:latin typeface="Tahoma" panose="020B0604030504040204" pitchFamily="34" charset="0"/>
                  </a:rPr>
                  <a:t>practical </a:t>
                </a:r>
                <a:r>
                  <a:rPr lang="en-US" altLang="zh-CN" sz="2400" dirty="0">
                    <a:latin typeface="Tahoma" panose="020B0604030504040204" pitchFamily="34" charset="0"/>
                  </a:rPr>
                  <a:t>attack on </a:t>
                </a:r>
                <a:r>
                  <a:rPr lang="en-US" sz="2400" dirty="0">
                    <a:latin typeface="Tahoma" panose="020B0604030504040204" pitchFamily="34" charset="0"/>
                  </a:rPr>
                  <a:t>ACORN-v3</a:t>
                </a:r>
              </a:p>
              <a:p>
                <a:endParaRPr lang="en-US" sz="2400" dirty="0">
                  <a:latin typeface="Tahoma" panose="020B060403050404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57" t="-118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5</a:t>
            </a:fld>
            <a:endParaRPr lang="zh-CN" altLang="en-US"/>
          </a:p>
        </p:txBody>
      </p:sp>
    </p:spTree>
    <p:extLst>
      <p:ext uri="{BB962C8B-B14F-4D97-AF65-F5344CB8AC3E}">
        <p14:creationId xmlns:p14="http://schemas.microsoft.com/office/powerpoint/2010/main" val="13893788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600" b="1" cap="small" dirty="0">
                <a:effectLst>
                  <a:outerShdw sx="0" sy="0">
                    <a:srgbClr val="000000"/>
                  </a:outerShdw>
                </a:effectLst>
                <a:latin typeface="Times New Roman" panose="02020603050405020304" pitchFamily="18" charset="0"/>
              </a:rPr>
              <a:t>List of Publications</a:t>
            </a:r>
          </a:p>
        </p:txBody>
      </p:sp>
      <p:sp>
        <p:nvSpPr>
          <p:cNvPr id="3" name="Content Placeholder 2"/>
          <p:cNvSpPr>
            <a:spLocks noGrp="1"/>
          </p:cNvSpPr>
          <p:nvPr>
            <p:ph idx="1"/>
          </p:nvPr>
        </p:nvSpPr>
        <p:spPr/>
        <p:txBody>
          <a:bodyPr/>
          <a:lstStyle/>
          <a:p>
            <a:r>
              <a:rPr lang="en-US" sz="2400" b="1" dirty="0"/>
              <a:t>Journal Papers:</a:t>
            </a:r>
          </a:p>
          <a:p>
            <a:pPr>
              <a:buClr>
                <a:srgbClr val="FF0000"/>
              </a:buClr>
              <a:buFont typeface="Wingdings" panose="05000000000000000000" pitchFamily="2" charset="2"/>
              <a:buChar char="Ø"/>
            </a:pPr>
            <a:r>
              <a:rPr lang="en-US" sz="2400" dirty="0"/>
              <a:t>Vahid Amin Ghafari and Honggang Hu, “</a:t>
            </a:r>
            <a:r>
              <a:rPr lang="en-US" sz="2400" dirty="0">
                <a:solidFill>
                  <a:srgbClr val="FF0000"/>
                </a:solidFill>
              </a:rPr>
              <a:t>A new chosen IV statistical distinguishing attack framework to symmetric ciphers, and its application to ACORN-v3 and Grain-128a</a:t>
            </a:r>
            <a:r>
              <a:rPr lang="en-US" sz="2400" dirty="0"/>
              <a:t>”, </a:t>
            </a:r>
            <a:r>
              <a:rPr lang="en-US" sz="2000" dirty="0"/>
              <a:t>Journal of Ambient Intelligence and Humanized Computing (</a:t>
            </a:r>
            <a:r>
              <a:rPr lang="en-US" sz="2000" dirty="0" err="1"/>
              <a:t>JAIHC</a:t>
            </a:r>
            <a:r>
              <a:rPr lang="en-US" sz="2000" dirty="0"/>
              <a:t>), Springer, </a:t>
            </a:r>
            <a:r>
              <a:rPr lang="en-US" sz="2000" dirty="0" err="1"/>
              <a:t>SCIE</a:t>
            </a:r>
            <a:r>
              <a:rPr lang="en-US" sz="2000" dirty="0"/>
              <a:t> journal, Impact Factor 1.588, GERMANY,</a:t>
            </a:r>
            <a:r>
              <a:rPr lang="en-US" sz="2000" b="1" dirty="0"/>
              <a:t> </a:t>
            </a:r>
            <a:r>
              <a:rPr lang="en-US" sz="2000" dirty="0"/>
              <a:t>(2018).</a:t>
            </a:r>
          </a:p>
          <a:p>
            <a:pPr>
              <a:buClr>
                <a:srgbClr val="FF0000"/>
              </a:buClr>
              <a:buFont typeface="Wingdings" panose="05000000000000000000" pitchFamily="2" charset="2"/>
              <a:buChar char="Ø"/>
            </a:pPr>
            <a:r>
              <a:rPr lang="en-US" sz="2400" dirty="0"/>
              <a:t>Vahid Amin Ghafari and Honggang Hu, “</a:t>
            </a:r>
            <a:r>
              <a:rPr lang="en-US" sz="2400" dirty="0">
                <a:solidFill>
                  <a:srgbClr val="FF0000"/>
                </a:solidFill>
              </a:rPr>
              <a:t>Fruit-80: a secure ultra-lightweight stream cipher for constrained environments</a:t>
            </a:r>
            <a:r>
              <a:rPr lang="en-US" sz="2400" dirty="0"/>
              <a:t>”, </a:t>
            </a:r>
            <a:r>
              <a:rPr lang="en-US" sz="2000" dirty="0"/>
              <a:t>Entropy journal, </a:t>
            </a:r>
            <a:r>
              <a:rPr lang="en-US" sz="2000" dirty="0" err="1"/>
              <a:t>SCIE</a:t>
            </a:r>
            <a:r>
              <a:rPr lang="en-US" sz="2000" dirty="0"/>
              <a:t> journal, Impact Factor 1.821, SWITZERLAND</a:t>
            </a:r>
            <a:r>
              <a:rPr lang="en-US" sz="2000" b="1" dirty="0"/>
              <a:t> </a:t>
            </a:r>
            <a:r>
              <a:rPr lang="en-US" sz="2000" dirty="0"/>
              <a:t>(2018).</a:t>
            </a:r>
          </a:p>
          <a:p>
            <a:endParaRPr lang="en-US" sz="2400" dirty="0"/>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50</a:t>
            </a:fld>
            <a:endParaRPr lang="zh-CN" altLang="en-US"/>
          </a:p>
        </p:txBody>
      </p:sp>
    </p:spTree>
    <p:extLst>
      <p:ext uri="{BB962C8B-B14F-4D97-AF65-F5344CB8AC3E}">
        <p14:creationId xmlns:p14="http://schemas.microsoft.com/office/powerpoint/2010/main" val="37002716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600" b="1" cap="small" dirty="0">
                <a:effectLst>
                  <a:outerShdw sx="0" sy="0">
                    <a:srgbClr val="000000"/>
                  </a:outerShdw>
                </a:effectLst>
                <a:latin typeface="Times New Roman" panose="02020603050405020304" pitchFamily="18" charset="0"/>
              </a:rPr>
              <a:t>List of Publications</a:t>
            </a:r>
          </a:p>
        </p:txBody>
      </p:sp>
      <p:sp>
        <p:nvSpPr>
          <p:cNvPr id="3" name="Content Placeholder 2"/>
          <p:cNvSpPr>
            <a:spLocks noGrp="1"/>
          </p:cNvSpPr>
          <p:nvPr>
            <p:ph idx="1"/>
          </p:nvPr>
        </p:nvSpPr>
        <p:spPr>
          <a:xfrm>
            <a:off x="1182688" y="2017713"/>
            <a:ext cx="7853808" cy="4114800"/>
          </a:xfrm>
        </p:spPr>
        <p:txBody>
          <a:bodyPr/>
          <a:lstStyle/>
          <a:p>
            <a:r>
              <a:rPr lang="en-US" sz="2400" b="1" dirty="0"/>
              <a:t>Conference Paper:</a:t>
            </a:r>
          </a:p>
          <a:p>
            <a:pPr>
              <a:buClr>
                <a:srgbClr val="FF0000"/>
              </a:buClr>
              <a:buFont typeface="Wingdings" panose="05000000000000000000" pitchFamily="2" charset="2"/>
              <a:buChar char="Ø"/>
            </a:pPr>
            <a:r>
              <a:rPr lang="en-US" sz="2400" dirty="0"/>
              <a:t>Vahid Amin Ghafari and Honggang Hu, “</a:t>
            </a:r>
            <a:r>
              <a:rPr lang="en-US" sz="2400" dirty="0">
                <a:solidFill>
                  <a:srgbClr val="FF0000"/>
                </a:solidFill>
              </a:rPr>
              <a:t>A new chosen IV statistical attack on Grain-128a cipher</a:t>
            </a:r>
            <a:r>
              <a:rPr lang="en-US" sz="2400" dirty="0"/>
              <a:t>”, </a:t>
            </a:r>
            <a:r>
              <a:rPr lang="en-US" sz="2000" dirty="0"/>
              <a:t>CyberC 2017, IEEE conference, CHINA (2017).</a:t>
            </a:r>
          </a:p>
          <a:p>
            <a:r>
              <a:rPr lang="en-US" sz="2400" b="1" dirty="0"/>
              <a:t>Informal publications (</a:t>
            </a:r>
            <a:r>
              <a:rPr lang="en-US" sz="2000" dirty="0" err="1"/>
              <a:t>IACR</a:t>
            </a:r>
            <a:r>
              <a:rPr lang="en-US" sz="2000" dirty="0"/>
              <a:t> Cryptology </a:t>
            </a:r>
            <a:r>
              <a:rPr lang="en-US" sz="2000" dirty="0" err="1"/>
              <a:t>ePrint</a:t>
            </a:r>
            <a:r>
              <a:rPr lang="en-US" sz="2000" dirty="0"/>
              <a:t> Archive </a:t>
            </a:r>
            <a:r>
              <a:rPr lang="en-US" sz="2400" b="1" dirty="0"/>
              <a:t>):</a:t>
            </a:r>
            <a:endParaRPr lang="en-US" sz="2400" dirty="0"/>
          </a:p>
          <a:p>
            <a:pPr lvl="0">
              <a:buClr>
                <a:srgbClr val="FF0000"/>
              </a:buClr>
              <a:buFont typeface="Wingdings" panose="05000000000000000000" pitchFamily="2" charset="2"/>
              <a:buChar char="Ø"/>
            </a:pPr>
            <a:r>
              <a:rPr lang="en-US" sz="2400" dirty="0"/>
              <a:t>Vahid Amin Ghafari and Honggang Hu, </a:t>
            </a:r>
            <a:r>
              <a:rPr lang="en-US" sz="2400" dirty="0" err="1"/>
              <a:t>Mohammadsadegh</a:t>
            </a:r>
            <a:r>
              <a:rPr lang="en-US" sz="2400" dirty="0"/>
              <a:t> </a:t>
            </a:r>
            <a:r>
              <a:rPr lang="en-US" sz="2400" dirty="0" err="1"/>
              <a:t>Alizadeh</a:t>
            </a:r>
            <a:r>
              <a:rPr lang="en-US" sz="2400" dirty="0"/>
              <a:t>. “</a:t>
            </a:r>
            <a:r>
              <a:rPr lang="en-US" sz="2400" dirty="0">
                <a:solidFill>
                  <a:srgbClr val="FF0000"/>
                </a:solidFill>
              </a:rPr>
              <a:t>Necessary conditions for designing secure stream ciphers with the minimal internal states</a:t>
            </a:r>
            <a:r>
              <a:rPr lang="en-US" sz="2400" dirty="0"/>
              <a:t>”, </a:t>
            </a:r>
            <a:r>
              <a:rPr lang="en-US" sz="2000" dirty="0"/>
              <a:t>765 (2017).</a:t>
            </a:r>
          </a:p>
          <a:p>
            <a:pPr lvl="0">
              <a:buClr>
                <a:srgbClr val="FF0000"/>
              </a:buClr>
              <a:buFont typeface="Wingdings" panose="05000000000000000000" pitchFamily="2" charset="2"/>
              <a:buChar char="Ø"/>
            </a:pPr>
            <a:r>
              <a:rPr lang="en-US" sz="2400" dirty="0"/>
              <a:t>Vahid Amin Ghafari, Honggang Hu, and Ying Chen, “</a:t>
            </a:r>
            <a:r>
              <a:rPr lang="en-US" sz="2400" dirty="0">
                <a:solidFill>
                  <a:srgbClr val="FF0000"/>
                </a:solidFill>
              </a:rPr>
              <a:t>Fruit-v2: ultra-lightweight stream cipher with shorter internal state</a:t>
            </a:r>
            <a:r>
              <a:rPr lang="en-US" sz="2400" dirty="0"/>
              <a:t>”, </a:t>
            </a:r>
            <a:r>
              <a:rPr lang="en-US" sz="2000" dirty="0"/>
              <a:t>355 (2016).</a:t>
            </a:r>
          </a:p>
          <a:p>
            <a:endParaRPr lang="en-US" sz="2000" dirty="0"/>
          </a:p>
          <a:p>
            <a:endParaRPr lang="en-US" sz="2400" dirty="0"/>
          </a:p>
          <a:p>
            <a:endParaRPr lang="en-US" dirty="0"/>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51</a:t>
            </a:fld>
            <a:endParaRPr lang="zh-CN" altLang="en-US"/>
          </a:p>
        </p:txBody>
      </p:sp>
    </p:spTree>
    <p:extLst>
      <p:ext uri="{BB962C8B-B14F-4D97-AF65-F5344CB8AC3E}">
        <p14:creationId xmlns:p14="http://schemas.microsoft.com/office/powerpoint/2010/main" val="8932597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800"/>
              </a:spcBef>
              <a:spcAft>
                <a:spcPts val="400"/>
              </a:spcAft>
              <a:buSzPts val="1000"/>
              <a:tabLst>
                <a:tab pos="137160" algn="l"/>
                <a:tab pos="365760" algn="l"/>
              </a:tabLst>
            </a:pPr>
            <a:r>
              <a:rPr lang="en-US" sz="3600" b="1" cap="small" dirty="0">
                <a:effectLst>
                  <a:outerShdw sx="0" sy="0">
                    <a:srgbClr val="000000"/>
                  </a:outerShdw>
                </a:effectLst>
                <a:latin typeface="Times New Roman" panose="02020603050405020304" pitchFamily="18" charset="0"/>
              </a:rPr>
              <a:t>Conclusions</a:t>
            </a:r>
          </a:p>
        </p:txBody>
      </p:sp>
      <p:sp>
        <p:nvSpPr>
          <p:cNvPr id="3" name="Content Placeholder 2"/>
          <p:cNvSpPr>
            <a:spLocks noGrp="1"/>
          </p:cNvSpPr>
          <p:nvPr>
            <p:ph idx="1"/>
          </p:nvPr>
        </p:nvSpPr>
        <p:spPr>
          <a:xfrm>
            <a:off x="1182688" y="2017713"/>
            <a:ext cx="7961312" cy="4114800"/>
          </a:xfrm>
        </p:spPr>
        <p:txBody>
          <a:bodyPr/>
          <a:lstStyle/>
          <a:p>
            <a:r>
              <a:rPr lang="en-US" dirty="0"/>
              <a:t>Design Fruit-80</a:t>
            </a:r>
          </a:p>
          <a:p>
            <a:pPr lvl="1">
              <a:buFont typeface="Wingdings" panose="05000000000000000000" pitchFamily="2" charset="2"/>
              <a:buChar char="Ø"/>
            </a:pPr>
            <a:r>
              <a:rPr lang="en-US" dirty="0"/>
              <a:t>Area size less than 1000 GE</a:t>
            </a:r>
          </a:p>
          <a:p>
            <a:pPr lvl="1">
              <a:buFont typeface="Wingdings" panose="05000000000000000000" pitchFamily="2" charset="2"/>
              <a:buChar char="Ø"/>
            </a:pPr>
            <a:r>
              <a:rPr lang="en-US" dirty="0"/>
              <a:t>80-bit security (even TMDTO distinguishing attacks)</a:t>
            </a:r>
          </a:p>
          <a:p>
            <a:r>
              <a:rPr lang="en-US" dirty="0"/>
              <a:t>A new chosen IV statistical distinguishing framework</a:t>
            </a:r>
          </a:p>
          <a:p>
            <a:pPr lvl="1">
              <a:buFont typeface="Wingdings" panose="05000000000000000000" pitchFamily="2" charset="2"/>
              <a:buChar char="Ø"/>
            </a:pPr>
            <a:r>
              <a:rPr lang="en-US" dirty="0"/>
              <a:t>Distinguishing attacks on Grain-128a and ACORV-v3</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52</a:t>
            </a:fld>
            <a:endParaRPr lang="zh-CN" altLang="en-US"/>
          </a:p>
        </p:txBody>
      </p:sp>
    </p:spTree>
    <p:extLst>
      <p:ext uri="{BB962C8B-B14F-4D97-AF65-F5344CB8AC3E}">
        <p14:creationId xmlns:p14="http://schemas.microsoft.com/office/powerpoint/2010/main" val="14447841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Thanks</a:t>
            </a:r>
          </a:p>
          <a:p>
            <a:endParaRPr lang="en-US" altLang="zh-CN" dirty="0">
              <a:ea typeface="宋体" panose="02010600030101010101" pitchFamily="2" charset="-122"/>
            </a:endParaRPr>
          </a:p>
          <a:p>
            <a:r>
              <a:rPr lang="en-US" altLang="zh-CN" dirty="0">
                <a:ea typeface="宋体" panose="02010600030101010101" pitchFamily="2" charset="-122"/>
              </a:rPr>
              <a:t>Any question</a:t>
            </a:r>
            <a:endParaRPr lang="zh-CN" altLang="en-US" dirty="0">
              <a:ea typeface="宋体" panose="02010600030101010101" pitchFamily="2" charset="-122"/>
            </a:endParaRPr>
          </a:p>
          <a:p>
            <a:endParaRPr lang="en-US" dirty="0"/>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53</a:t>
            </a:fld>
            <a:endParaRPr lang="zh-CN" altLang="en-US"/>
          </a:p>
        </p:txBody>
      </p:sp>
    </p:spTree>
    <p:extLst>
      <p:ext uri="{BB962C8B-B14F-4D97-AF65-F5344CB8AC3E}">
        <p14:creationId xmlns:p14="http://schemas.microsoft.com/office/powerpoint/2010/main" val="14614892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481" y="214313"/>
            <a:ext cx="7793037" cy="649391"/>
          </a:xfrm>
        </p:spPr>
        <p:txBody>
          <a:bodyPr/>
          <a:lstStyle/>
          <a:p>
            <a:pPr>
              <a:spcBef>
                <a:spcPts val="800"/>
              </a:spcBef>
              <a:spcAft>
                <a:spcPts val="400"/>
              </a:spcAft>
              <a:buSzPts val="1000"/>
              <a:tabLst>
                <a:tab pos="137160" algn="l"/>
                <a:tab pos="365760" algn="l"/>
              </a:tabLst>
            </a:pPr>
            <a:r>
              <a:rPr lang="en-US" b="1" cap="small" dirty="0">
                <a:effectLst>
                  <a:outerShdw sx="0" sy="0">
                    <a:srgbClr val="000000"/>
                  </a:outerShdw>
                </a:effectLst>
                <a:latin typeface="Times New Roman" panose="02020603050405020304" pitchFamily="18" charset="0"/>
                <a:hlinkClick r:id="" action="ppaction://hlinkshowjump?jump=previousslide"/>
              </a:rPr>
              <a:t>Acorn-v3</a:t>
            </a:r>
            <a:endParaRPr lang="en-US" b="1" cap="small" dirty="0">
              <a:effectLst>
                <a:outerShdw sx="0" sy="0">
                  <a:srgbClr val="000000"/>
                </a:outerShdw>
              </a:effectLst>
              <a:latin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54</a:t>
            </a:fld>
            <a:endParaRPr lang="zh-CN" altLang="en-US" dirty="0"/>
          </a:p>
        </p:txBody>
      </p:sp>
      <p:pic>
        <p:nvPicPr>
          <p:cNvPr id="6" name="Picture 5">
            <a:hlinkClick r:id="" action="ppaction://hlinkshowjump?jump=lastslideviewed"/>
          </p:cNvPr>
          <p:cNvPicPr>
            <a:picLocks noChangeAspect="1"/>
          </p:cNvPicPr>
          <p:nvPr/>
        </p:nvPicPr>
        <p:blipFill>
          <a:blip r:embed="rId2"/>
          <a:stretch>
            <a:fillRect/>
          </a:stretch>
        </p:blipFill>
        <p:spPr>
          <a:xfrm>
            <a:off x="0" y="863704"/>
            <a:ext cx="9144000" cy="5608534"/>
          </a:xfrm>
          <a:prstGeom prst="rect">
            <a:avLst/>
          </a:prstGeom>
        </p:spPr>
      </p:pic>
    </p:spTree>
    <p:extLst>
      <p:ext uri="{BB962C8B-B14F-4D97-AF65-F5344CB8AC3E}">
        <p14:creationId xmlns:p14="http://schemas.microsoft.com/office/powerpoint/2010/main" val="19465643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b="1" cap="small" dirty="0">
                <a:effectLst>
                  <a:outerShdw sx="0" sy="0">
                    <a:srgbClr val="000000"/>
                  </a:outerShdw>
                </a:effectLst>
                <a:latin typeface="Times New Roman" panose="02020603050405020304" pitchFamily="18" charset="0"/>
              </a:rPr>
              <a:t>Presented at CyberC2017</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55</a:t>
            </a:fld>
            <a:endParaRPr lang="zh-CN" altLang="en-US"/>
          </a:p>
        </p:txBody>
      </p:sp>
      <p:pic>
        <p:nvPicPr>
          <p:cNvPr id="6" name="Picture 5">
            <a:hlinkClick r:id="" action="ppaction://hlinkshowjump?jump=lastslideviewed"/>
          </p:cNvPr>
          <p:cNvPicPr>
            <a:picLocks noChangeAspect="1"/>
          </p:cNvPicPr>
          <p:nvPr/>
        </p:nvPicPr>
        <p:blipFill>
          <a:blip r:embed="rId2"/>
          <a:stretch>
            <a:fillRect/>
          </a:stretch>
        </p:blipFill>
        <p:spPr>
          <a:xfrm>
            <a:off x="467544" y="2007406"/>
            <a:ext cx="8265849" cy="4553496"/>
          </a:xfrm>
          <a:prstGeom prst="rect">
            <a:avLst/>
          </a:prstGeom>
        </p:spPr>
      </p:pic>
    </p:spTree>
    <p:extLst>
      <p:ext uri="{BB962C8B-B14F-4D97-AF65-F5344CB8AC3E}">
        <p14:creationId xmlns:p14="http://schemas.microsoft.com/office/powerpoint/2010/main" val="22408409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effectLst>
                  <a:outerShdw sx="0" sy="0">
                    <a:srgbClr val="000000"/>
                  </a:outerShdw>
                </a:effectLst>
                <a:latin typeface="Times New Roman" panose="02020603050405020304" pitchFamily="18" charset="0"/>
              </a:rPr>
              <a:t>Fruit-80 publication</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56</a:t>
            </a:fld>
            <a:endParaRPr lang="zh-CN" altLang="en-US"/>
          </a:p>
        </p:txBody>
      </p:sp>
      <p:pic>
        <p:nvPicPr>
          <p:cNvPr id="5" name="Picture 4">
            <a:hlinkClick r:id="" action="ppaction://hlinkshowjump?jump=lastslideviewed"/>
          </p:cNvPr>
          <p:cNvPicPr>
            <a:picLocks noChangeAspect="1"/>
          </p:cNvPicPr>
          <p:nvPr/>
        </p:nvPicPr>
        <p:blipFill>
          <a:blip r:embed="rId2"/>
          <a:stretch>
            <a:fillRect/>
          </a:stretch>
        </p:blipFill>
        <p:spPr>
          <a:xfrm>
            <a:off x="35902" y="2017713"/>
            <a:ext cx="9144000" cy="3862663"/>
          </a:xfrm>
          <a:prstGeom prst="rect">
            <a:avLst/>
          </a:prstGeom>
        </p:spPr>
      </p:pic>
    </p:spTree>
    <p:extLst>
      <p:ext uri="{BB962C8B-B14F-4D97-AF65-F5344CB8AC3E}">
        <p14:creationId xmlns:p14="http://schemas.microsoft.com/office/powerpoint/2010/main" val="41737332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b="1" cap="small" dirty="0">
                <a:effectLst>
                  <a:outerShdw sx="0" sy="0">
                    <a:srgbClr val="000000"/>
                  </a:outerShdw>
                </a:effectLst>
                <a:latin typeface="Times New Roman" panose="02020603050405020304" pitchFamily="18" charset="0"/>
              </a:rPr>
              <a:t>Some attacks on Fruit-v1</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57</a:t>
            </a:fld>
            <a:endParaRPr lang="zh-CN" altLang="en-US"/>
          </a:p>
        </p:txBody>
      </p:sp>
      <p:pic>
        <p:nvPicPr>
          <p:cNvPr id="5" name="Picture 4">
            <a:hlinkClick r:id="" action="ppaction://hlinkshowjump?jump=lastslideviewed"/>
          </p:cNvPr>
          <p:cNvPicPr>
            <a:picLocks noChangeAspect="1"/>
          </p:cNvPicPr>
          <p:nvPr/>
        </p:nvPicPr>
        <p:blipFill>
          <a:blip r:embed="rId2"/>
          <a:stretch>
            <a:fillRect/>
          </a:stretch>
        </p:blipFill>
        <p:spPr>
          <a:xfrm>
            <a:off x="1331640" y="1869920"/>
            <a:ext cx="6858000" cy="4857750"/>
          </a:xfrm>
          <a:prstGeom prst="rect">
            <a:avLst/>
          </a:prstGeom>
        </p:spPr>
      </p:pic>
    </p:spTree>
    <p:extLst>
      <p:ext uri="{BB962C8B-B14F-4D97-AF65-F5344CB8AC3E}">
        <p14:creationId xmlns:p14="http://schemas.microsoft.com/office/powerpoint/2010/main" val="36586539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58</a:t>
            </a:fld>
            <a:endParaRPr lang="zh-CN" altLang="en-US"/>
          </a:p>
        </p:txBody>
      </p:sp>
      <p:pic>
        <p:nvPicPr>
          <p:cNvPr id="5" name="Picture 4"/>
          <p:cNvPicPr>
            <a:picLocks noChangeAspect="1"/>
          </p:cNvPicPr>
          <p:nvPr/>
        </p:nvPicPr>
        <p:blipFill>
          <a:blip r:embed="rId2"/>
          <a:stretch>
            <a:fillRect/>
          </a:stretch>
        </p:blipFill>
        <p:spPr>
          <a:xfrm>
            <a:off x="0" y="857250"/>
            <a:ext cx="9144000" cy="5143500"/>
          </a:xfrm>
          <a:prstGeom prst="rect">
            <a:avLst/>
          </a:prstGeom>
        </p:spPr>
      </p:pic>
    </p:spTree>
    <p:extLst>
      <p:ext uri="{BB962C8B-B14F-4D97-AF65-F5344CB8AC3E}">
        <p14:creationId xmlns:p14="http://schemas.microsoft.com/office/powerpoint/2010/main" val="20197628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B10D0-8CF0-082F-C9A7-CE1A4BCC3F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B2F6D3-FA15-C47F-EF55-225B4DB1DA5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34AD61E-23D0-BAC2-8D10-D8C1424F6849}"/>
              </a:ext>
            </a:extLst>
          </p:cNvPr>
          <p:cNvSpPr>
            <a:spLocks noGrp="1"/>
          </p:cNvSpPr>
          <p:nvPr>
            <p:ph type="sldNum" sz="quarter" idx="12"/>
          </p:nvPr>
        </p:nvSpPr>
        <p:spPr/>
        <p:txBody>
          <a:bodyPr/>
          <a:lstStyle/>
          <a:p>
            <a:pPr>
              <a:defRPr/>
            </a:pPr>
            <a:fld id="{5C814C21-2B2C-4FDE-A01E-6F9EA40228AB}" type="slidenum">
              <a:rPr lang="zh-CN" altLang="en-US" smtClean="0"/>
              <a:pPr>
                <a:defRPr/>
              </a:pPr>
              <a:t>59</a:t>
            </a:fld>
            <a:endParaRPr lang="zh-CN" altLang="en-US"/>
          </a:p>
        </p:txBody>
      </p:sp>
      <p:pic>
        <p:nvPicPr>
          <p:cNvPr id="6" name="Picture 5">
            <a:extLst>
              <a:ext uri="{FF2B5EF4-FFF2-40B4-BE49-F238E27FC236}">
                <a16:creationId xmlns:a16="http://schemas.microsoft.com/office/drawing/2014/main" id="{778EE2C1-253B-AF3C-B6FD-1B2C93986137}"/>
              </a:ext>
            </a:extLst>
          </p:cNvPr>
          <p:cNvPicPr>
            <a:picLocks noChangeAspect="1"/>
          </p:cNvPicPr>
          <p:nvPr/>
        </p:nvPicPr>
        <p:blipFill>
          <a:blip r:embed="rId2"/>
          <a:stretch>
            <a:fillRect/>
          </a:stretch>
        </p:blipFill>
        <p:spPr>
          <a:xfrm>
            <a:off x="485775" y="133350"/>
            <a:ext cx="8172450" cy="6591300"/>
          </a:xfrm>
          <a:prstGeom prst="rect">
            <a:avLst/>
          </a:prstGeom>
        </p:spPr>
      </p:pic>
    </p:spTree>
    <p:extLst>
      <p:ext uri="{BB962C8B-B14F-4D97-AF65-F5344CB8AC3E}">
        <p14:creationId xmlns:p14="http://schemas.microsoft.com/office/powerpoint/2010/main" val="3370600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sz="3600" b="1" cap="small" dirty="0">
                <a:effectLst>
                  <a:outerShdw sx="0" sy="0">
                    <a:srgbClr val="000000"/>
                  </a:outerShdw>
                </a:effectLst>
                <a:latin typeface="Times New Roman" panose="02020603050405020304" pitchFamily="18" charset="0"/>
              </a:rPr>
              <a:t>Previous attacks on Grain-128a</a:t>
            </a:r>
          </a:p>
        </p:txBody>
      </p:sp>
      <p:sp>
        <p:nvSpPr>
          <p:cNvPr id="3" name="Content Placeholder 2"/>
          <p:cNvSpPr>
            <a:spLocks noGrp="1"/>
          </p:cNvSpPr>
          <p:nvPr>
            <p:ph idx="1"/>
          </p:nvPr>
        </p:nvSpPr>
        <p:spPr/>
        <p:txBody>
          <a:bodyPr/>
          <a:lstStyle/>
          <a:p>
            <a:r>
              <a:rPr lang="en-US" sz="2400" dirty="0"/>
              <a:t>The only passive single-key attack on Grain-128a is the </a:t>
            </a:r>
            <a:r>
              <a:rPr lang="en-US" sz="2400" dirty="0">
                <a:solidFill>
                  <a:srgbClr val="FF0000"/>
                </a:solidFill>
              </a:rPr>
              <a:t>conditional differential attack </a:t>
            </a:r>
            <a:r>
              <a:rPr lang="en-US" sz="2400" dirty="0"/>
              <a:t>on the reduced version.</a:t>
            </a:r>
          </a:p>
          <a:p>
            <a:r>
              <a:rPr lang="en-US" sz="2400" dirty="0"/>
              <a:t>In 2016, a conditional differential attack retrieves 18 secret key expressions for 169 initialization rounds on Grain-128a (</a:t>
            </a:r>
            <a:r>
              <a:rPr lang="en-US" sz="2400" dirty="0">
                <a:solidFill>
                  <a:srgbClr val="FF0000"/>
                </a:solidFill>
              </a:rPr>
              <a:t>conditions on IV</a:t>
            </a:r>
            <a:r>
              <a:rPr lang="en-US" sz="2400" dirty="0"/>
              <a:t>), </a:t>
            </a:r>
          </a:p>
          <a:p>
            <a:r>
              <a:rPr lang="en-US" sz="2400" dirty="0"/>
              <a:t>and also a nonrandomness was presented for 195 initialization rounds in a chosen key/IV conditional differential attack scenario (</a:t>
            </a:r>
            <a:r>
              <a:rPr lang="en-US" sz="2400" dirty="0">
                <a:solidFill>
                  <a:srgbClr val="FF0000"/>
                </a:solidFill>
              </a:rPr>
              <a:t>weak-key setting</a:t>
            </a:r>
            <a:r>
              <a:rPr lang="en-US" sz="2400" dirty="0"/>
              <a:t>).</a:t>
            </a:r>
          </a:p>
          <a:p>
            <a:r>
              <a:rPr lang="en-US" altLang="zh-CN" sz="2400" dirty="0"/>
              <a:t>Our attack can be the best </a:t>
            </a:r>
            <a:r>
              <a:rPr lang="en-US" sz="2400" dirty="0"/>
              <a:t>attack on Grain-128a</a:t>
            </a:r>
            <a:br>
              <a:rPr lang="en-US" sz="2400" dirty="0"/>
            </a:br>
            <a:r>
              <a:rPr lang="en-US" sz="2800" dirty="0"/>
              <a:t> </a:t>
            </a:r>
          </a:p>
        </p:txBody>
      </p:sp>
      <p:sp>
        <p:nvSpPr>
          <p:cNvPr id="4" name="Slide Number Placeholder 3"/>
          <p:cNvSpPr>
            <a:spLocks noGrp="1"/>
          </p:cNvSpPr>
          <p:nvPr>
            <p:ph type="sldNum" sz="quarter" idx="12"/>
          </p:nvPr>
        </p:nvSpPr>
        <p:spPr/>
        <p:txBody>
          <a:bodyPr/>
          <a:lstStyle/>
          <a:p>
            <a:pPr>
              <a:defRPr/>
            </a:pPr>
            <a:fld id="{5C814C21-2B2C-4FDE-A01E-6F9EA40228AB}" type="slidenum">
              <a:rPr lang="zh-CN" altLang="en-US" smtClean="0"/>
              <a:pPr>
                <a:defRPr/>
              </a:pPr>
              <a:t>6</a:t>
            </a:fld>
            <a:endParaRPr lang="zh-CN" altLang="en-US"/>
          </a:p>
        </p:txBody>
      </p:sp>
    </p:spTree>
    <p:extLst>
      <p:ext uri="{BB962C8B-B14F-4D97-AF65-F5344CB8AC3E}">
        <p14:creationId xmlns:p14="http://schemas.microsoft.com/office/powerpoint/2010/main" val="20017844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2D799-193B-C750-AAB6-223B4B74C1ED}"/>
              </a:ext>
            </a:extLst>
          </p:cNvPr>
          <p:cNvSpPr>
            <a:spLocks noGrp="1"/>
          </p:cNvSpPr>
          <p:nvPr>
            <p:ph type="title"/>
          </p:nvPr>
        </p:nvSpPr>
        <p:spPr/>
        <p:txBody>
          <a:bodyPr/>
          <a:lstStyle/>
          <a:p>
            <a:r>
              <a:rPr lang="en-US" dirty="0"/>
              <a:t>Fruit-F </a:t>
            </a:r>
            <a:r>
              <a:rPr lang="en-US"/>
              <a:t>stream cipher</a:t>
            </a:r>
          </a:p>
        </p:txBody>
      </p:sp>
      <p:sp>
        <p:nvSpPr>
          <p:cNvPr id="3" name="Content Placeholder 2">
            <a:extLst>
              <a:ext uri="{FF2B5EF4-FFF2-40B4-BE49-F238E27FC236}">
                <a16:creationId xmlns:a16="http://schemas.microsoft.com/office/drawing/2014/main" id="{7DA4612E-DB94-F8D1-5F5E-B5F69D9A9DC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55F6B59-5967-8433-7879-C9120EC79BBE}"/>
              </a:ext>
            </a:extLst>
          </p:cNvPr>
          <p:cNvSpPr>
            <a:spLocks noGrp="1"/>
          </p:cNvSpPr>
          <p:nvPr>
            <p:ph type="sldNum" sz="quarter" idx="12"/>
          </p:nvPr>
        </p:nvSpPr>
        <p:spPr/>
        <p:txBody>
          <a:bodyPr/>
          <a:lstStyle/>
          <a:p>
            <a:pPr>
              <a:defRPr/>
            </a:pPr>
            <a:fld id="{5C814C21-2B2C-4FDE-A01E-6F9EA40228AB}" type="slidenum">
              <a:rPr lang="zh-CN" altLang="en-US" smtClean="0"/>
              <a:pPr>
                <a:defRPr/>
              </a:pPr>
              <a:t>60</a:t>
            </a:fld>
            <a:endParaRPr lang="zh-CN" altLang="en-US"/>
          </a:p>
        </p:txBody>
      </p:sp>
      <p:pic>
        <p:nvPicPr>
          <p:cNvPr id="6" name="Picture 5">
            <a:extLst>
              <a:ext uri="{FF2B5EF4-FFF2-40B4-BE49-F238E27FC236}">
                <a16:creationId xmlns:a16="http://schemas.microsoft.com/office/drawing/2014/main" id="{38CE85B3-D9A3-FEA4-84CF-46EF64CCBC36}"/>
              </a:ext>
            </a:extLst>
          </p:cNvPr>
          <p:cNvPicPr>
            <a:picLocks noChangeAspect="1"/>
          </p:cNvPicPr>
          <p:nvPr/>
        </p:nvPicPr>
        <p:blipFill>
          <a:blip r:embed="rId2"/>
          <a:stretch>
            <a:fillRect/>
          </a:stretch>
        </p:blipFill>
        <p:spPr>
          <a:xfrm>
            <a:off x="171854" y="2242644"/>
            <a:ext cx="9144000" cy="4401043"/>
          </a:xfrm>
          <a:prstGeom prst="rect">
            <a:avLst/>
          </a:prstGeom>
        </p:spPr>
      </p:pic>
    </p:spTree>
    <p:extLst>
      <p:ext uri="{BB962C8B-B14F-4D97-AF65-F5344CB8AC3E}">
        <p14:creationId xmlns:p14="http://schemas.microsoft.com/office/powerpoint/2010/main" val="419919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zh-CN" sz="3600" b="1" cap="small" dirty="0">
                <a:effectLst>
                  <a:outerShdw sx="0" sy="0">
                    <a:srgbClr val="000000"/>
                  </a:outerShdw>
                </a:effectLst>
                <a:latin typeface="Times New Roman" panose="02020603050405020304" pitchFamily="18" charset="0"/>
              </a:rPr>
              <a:t>Stream ciphers</a:t>
            </a:r>
            <a:endParaRPr lang="zh-CN" altLang="en-US" sz="3600" b="1" cap="small" dirty="0">
              <a:effectLst>
                <a:outerShdw sx="0" sy="0">
                  <a:srgbClr val="000000"/>
                </a:outerShdw>
              </a:effectLst>
              <a:latin typeface="Times New Roman" panose="02020603050405020304" pitchFamily="18" charset="0"/>
            </a:endParaRPr>
          </a:p>
        </p:txBody>
      </p:sp>
      <p:sp>
        <p:nvSpPr>
          <p:cNvPr id="4099" name="Content Placeholder 2"/>
          <p:cNvSpPr>
            <a:spLocks noGrp="1"/>
          </p:cNvSpPr>
          <p:nvPr>
            <p:ph idx="1"/>
          </p:nvPr>
        </p:nvSpPr>
        <p:spPr/>
        <p:txBody>
          <a:bodyPr/>
          <a:lstStyle/>
          <a:p>
            <a:pPr eaLnBrk="1" hangingPunct="1"/>
            <a:r>
              <a:rPr lang="en-US" altLang="zh-CN" sz="2400" dirty="0">
                <a:ea typeface="宋体" panose="02010600030101010101" pitchFamily="2" charset="-122"/>
              </a:rPr>
              <a:t>Stream ciphers</a:t>
            </a:r>
          </a:p>
          <a:p>
            <a:pPr eaLnBrk="1" hangingPunct="1"/>
            <a:r>
              <a:rPr lang="en-US" altLang="zh-CN" sz="2400" dirty="0">
                <a:ea typeface="宋体" panose="02010600030101010101" pitchFamily="2" charset="-122"/>
              </a:rPr>
              <a:t>We suppose that ciphers are a </a:t>
            </a:r>
            <a:r>
              <a:rPr lang="en-US" altLang="zh-CN" sz="2400" dirty="0">
                <a:solidFill>
                  <a:srgbClr val="FF0000"/>
                </a:solidFill>
                <a:ea typeface="宋体" panose="02010600030101010101" pitchFamily="2" charset="-122"/>
              </a:rPr>
              <a:t>black box </a:t>
            </a:r>
            <a:r>
              <a:rPr lang="en-US" altLang="zh-CN" sz="2400" dirty="0">
                <a:ea typeface="宋体" panose="02010600030101010101" pitchFamily="2" charset="-122"/>
              </a:rPr>
              <a:t>with two inputs (i.e. key and IV) and </a:t>
            </a:r>
            <a:r>
              <a:rPr lang="en-US" altLang="zh-CN" sz="2400" dirty="0">
                <a:solidFill>
                  <a:srgbClr val="FF0000"/>
                </a:solidFill>
                <a:ea typeface="宋体" panose="02010600030101010101" pitchFamily="2" charset="-122"/>
              </a:rPr>
              <a:t>one output </a:t>
            </a:r>
            <a:r>
              <a:rPr lang="en-US" altLang="zh-CN" sz="2400" dirty="0">
                <a:ea typeface="宋体" panose="02010600030101010101" pitchFamily="2" charset="-122"/>
              </a:rPr>
              <a:t>(i.e. keystream). </a:t>
            </a:r>
          </a:p>
          <a:p>
            <a:pPr eaLnBrk="1" hangingPunct="1"/>
            <a:r>
              <a:rPr lang="en-US" altLang="zh-CN" sz="2400" dirty="0">
                <a:ea typeface="宋体" panose="02010600030101010101" pitchFamily="2" charset="-122"/>
              </a:rPr>
              <a:t>There is </a:t>
            </a:r>
            <a:r>
              <a:rPr lang="en-US" altLang="zh-CN" sz="2400" dirty="0">
                <a:solidFill>
                  <a:srgbClr val="FF0000"/>
                </a:solidFill>
                <a:ea typeface="宋体" panose="02010600030101010101" pitchFamily="2" charset="-122"/>
              </a:rPr>
              <a:t>a Boolean function </a:t>
            </a:r>
            <a:r>
              <a:rPr lang="en-US" altLang="zh-CN" sz="2400" dirty="0">
                <a:ea typeface="宋体" panose="02010600030101010101" pitchFamily="2" charset="-122"/>
              </a:rPr>
              <a:t>from inputs to the first bit of the output. </a:t>
            </a:r>
          </a:p>
          <a:p>
            <a:pPr eaLnBrk="1" hangingPunct="1"/>
            <a:endParaRPr lang="en-US" altLang="zh-CN" sz="2400" dirty="0">
              <a:ea typeface="宋体" panose="02010600030101010101" pitchFamily="2" charset="-122"/>
            </a:endParaRPr>
          </a:p>
          <a:p>
            <a:pPr eaLnBrk="1" hangingPunct="1"/>
            <a:endParaRPr lang="zh-CN" altLang="en-US" sz="2400" dirty="0">
              <a:ea typeface="宋体" panose="02010600030101010101" pitchFamily="2" charset="-122"/>
            </a:endParaRPr>
          </a:p>
        </p:txBody>
      </p:sp>
      <p:sp>
        <p:nvSpPr>
          <p:cNvPr id="2" name="Slide Number Placeholder 1"/>
          <p:cNvSpPr>
            <a:spLocks noGrp="1"/>
          </p:cNvSpPr>
          <p:nvPr>
            <p:ph type="sldNum" sz="quarter" idx="12"/>
          </p:nvPr>
        </p:nvSpPr>
        <p:spPr/>
        <p:txBody>
          <a:bodyPr/>
          <a:lstStyle/>
          <a:p>
            <a:pPr>
              <a:defRPr/>
            </a:pPr>
            <a:fld id="{5C814C21-2B2C-4FDE-A01E-6F9EA40228AB}" type="slidenum">
              <a:rPr lang="zh-CN" altLang="en-US" smtClean="0"/>
              <a:pPr>
                <a:defRPr/>
              </a:pPr>
              <a:t>7</a:t>
            </a:fld>
            <a:endParaRPr lang="zh-CN" altLang="en-US"/>
          </a:p>
        </p:txBody>
      </p:sp>
      <p:pic>
        <p:nvPicPr>
          <p:cNvPr id="3" name="Picture 2"/>
          <p:cNvPicPr>
            <a:picLocks noChangeAspect="1"/>
          </p:cNvPicPr>
          <p:nvPr/>
        </p:nvPicPr>
        <p:blipFill>
          <a:blip r:embed="rId3"/>
          <a:stretch>
            <a:fillRect/>
          </a:stretch>
        </p:blipFill>
        <p:spPr>
          <a:xfrm>
            <a:off x="683568" y="4438725"/>
            <a:ext cx="7482162" cy="2033513"/>
          </a:xfrm>
          <a:prstGeom prst="rect">
            <a:avLst/>
          </a:prstGeom>
        </p:spPr>
      </p:pic>
    </p:spTree>
    <p:extLst>
      <p:ext uri="{BB962C8B-B14F-4D97-AF65-F5344CB8AC3E}">
        <p14:creationId xmlns:p14="http://schemas.microsoft.com/office/powerpoint/2010/main" val="22033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4027229"/>
            <a:ext cx="4438650" cy="2457450"/>
          </a:xfrm>
          <a:prstGeom prst="rect">
            <a:avLst/>
          </a:prstGeom>
        </p:spPr>
      </p:pic>
      <p:sp>
        <p:nvSpPr>
          <p:cNvPr id="4098" name="Title 1"/>
          <p:cNvSpPr>
            <a:spLocks noGrp="1"/>
          </p:cNvSpPr>
          <p:nvPr>
            <p:ph type="title"/>
          </p:nvPr>
        </p:nvSpPr>
        <p:spPr/>
        <p:txBody>
          <a:bodyPr/>
          <a:lstStyle/>
          <a:p>
            <a:pPr eaLnBrk="1" hangingPunct="1"/>
            <a:r>
              <a:rPr lang="en-US" altLang="zh-CN" sz="3600" b="1" cap="small" dirty="0">
                <a:effectLst>
                  <a:outerShdw sx="0" sy="0">
                    <a:srgbClr val="000000"/>
                  </a:outerShdw>
                </a:effectLst>
                <a:latin typeface="Times New Roman" panose="02020603050405020304" pitchFamily="18" charset="0"/>
              </a:rPr>
              <a:t>A new chosen IV statistical distinguishing framework</a:t>
            </a:r>
            <a:endParaRPr lang="zh-CN" altLang="en-US" sz="3600" b="1" cap="small" dirty="0">
              <a:effectLst>
                <a:outerShdw sx="0" sy="0">
                  <a:srgbClr val="000000"/>
                </a:outerShdw>
              </a:effectLst>
              <a:latin typeface="Times New Roman" panose="02020603050405020304" pitchFamily="18" charset="0"/>
            </a:endParaRPr>
          </a:p>
        </p:txBody>
      </p:sp>
      <p:sp>
        <p:nvSpPr>
          <p:cNvPr id="4099" name="Content Placeholder 2"/>
          <p:cNvSpPr>
            <a:spLocks noGrp="1"/>
          </p:cNvSpPr>
          <p:nvPr>
            <p:ph idx="1"/>
          </p:nvPr>
        </p:nvSpPr>
        <p:spPr/>
        <p:txBody>
          <a:bodyPr/>
          <a:lstStyle/>
          <a:p>
            <a:pPr eaLnBrk="1" hangingPunct="1"/>
            <a:r>
              <a:rPr lang="en-US" altLang="zh-CN" sz="2400" dirty="0">
                <a:ea typeface="宋体" panose="02010600030101010101" pitchFamily="2" charset="-122"/>
              </a:rPr>
              <a:t>There is a </a:t>
            </a:r>
            <a:r>
              <a:rPr lang="en-US" altLang="zh-CN" sz="2400" dirty="0">
                <a:solidFill>
                  <a:srgbClr val="FF0000"/>
                </a:solidFill>
                <a:ea typeface="宋体" panose="02010600030101010101" pitchFamily="2" charset="-122"/>
              </a:rPr>
              <a:t>truth table </a:t>
            </a:r>
            <a:r>
              <a:rPr lang="en-US" altLang="zh-CN" sz="2400" dirty="0">
                <a:ea typeface="宋体" panose="02010600030101010101" pitchFamily="2" charset="-122"/>
              </a:rPr>
              <a:t>for Boolean function of the first bit</a:t>
            </a:r>
            <a:r>
              <a:rPr lang="fa-IR" altLang="zh-CN" sz="2400" dirty="0">
                <a:ea typeface="宋体" panose="02010600030101010101" pitchFamily="2" charset="-122"/>
              </a:rPr>
              <a:t> </a:t>
            </a:r>
            <a:r>
              <a:rPr lang="en-US" altLang="zh-CN" sz="2400" dirty="0">
                <a:ea typeface="宋体" panose="02010600030101010101" pitchFamily="2" charset="-122"/>
              </a:rPr>
              <a:t> of keystream.</a:t>
            </a:r>
          </a:p>
          <a:p>
            <a:pPr eaLnBrk="1" hangingPunct="1"/>
            <a:r>
              <a:rPr lang="en-US" altLang="zh-CN" sz="2400" dirty="0">
                <a:ea typeface="宋体" panose="02010600030101010101" pitchFamily="2" charset="-122"/>
              </a:rPr>
              <a:t>The truth table outputs are composed of </a:t>
            </a:r>
            <a:r>
              <a:rPr lang="en-US" altLang="zh-CN" sz="2400" dirty="0">
                <a:solidFill>
                  <a:srgbClr val="FF0000"/>
                </a:solidFill>
                <a:ea typeface="宋体" panose="02010600030101010101" pitchFamily="2" charset="-122"/>
              </a:rPr>
              <a:t>2^n bits </a:t>
            </a:r>
            <a:r>
              <a:rPr lang="en-US" altLang="zh-CN" sz="2400" dirty="0">
                <a:ea typeface="宋体" panose="02010600030101010101" pitchFamily="2" charset="-122"/>
              </a:rPr>
              <a:t>for every Boolean function in n </a:t>
            </a:r>
            <a:r>
              <a:rPr lang="en-US" sz="2400" dirty="0"/>
              <a:t>variables</a:t>
            </a:r>
            <a:r>
              <a:rPr lang="en-US" altLang="zh-CN" sz="2400" dirty="0">
                <a:ea typeface="宋体" panose="02010600030101010101" pitchFamily="2" charset="-122"/>
              </a:rPr>
              <a:t>.</a:t>
            </a:r>
          </a:p>
          <a:p>
            <a:pPr eaLnBrk="1" hangingPunct="1"/>
            <a:r>
              <a:rPr lang="en-US" sz="2400" dirty="0"/>
              <a:t>A </a:t>
            </a:r>
            <a:r>
              <a:rPr lang="en-US" sz="2400" dirty="0">
                <a:solidFill>
                  <a:srgbClr val="FF0000"/>
                </a:solidFill>
              </a:rPr>
              <a:t>toy</a:t>
            </a:r>
            <a:r>
              <a:rPr lang="en-US" sz="2400" dirty="0"/>
              <a:t> example.</a:t>
            </a:r>
          </a:p>
          <a:p>
            <a:pPr eaLnBrk="1" hangingPunct="1"/>
            <a:endParaRPr lang="zh-CN" altLang="en-US" sz="2400" dirty="0">
              <a:ea typeface="宋体" panose="02010600030101010101" pitchFamily="2" charset="-122"/>
            </a:endParaRPr>
          </a:p>
        </p:txBody>
      </p:sp>
      <p:sp>
        <p:nvSpPr>
          <p:cNvPr id="2" name="Slide Number Placeholder 1"/>
          <p:cNvSpPr>
            <a:spLocks noGrp="1"/>
          </p:cNvSpPr>
          <p:nvPr>
            <p:ph type="sldNum" sz="quarter" idx="12"/>
          </p:nvPr>
        </p:nvSpPr>
        <p:spPr/>
        <p:txBody>
          <a:bodyPr/>
          <a:lstStyle/>
          <a:p>
            <a:pPr>
              <a:defRPr/>
            </a:pPr>
            <a:fld id="{5C814C21-2B2C-4FDE-A01E-6F9EA40228AB}" type="slidenum">
              <a:rPr lang="zh-CN" altLang="en-US" smtClean="0"/>
              <a:pPr>
                <a:defRPr/>
              </a:pPr>
              <a:t>8</a:t>
            </a:fld>
            <a:endParaRPr lang="zh-CN" altLang="en-US"/>
          </a:p>
        </p:txBody>
      </p:sp>
    </p:spTree>
    <p:extLst>
      <p:ext uri="{BB962C8B-B14F-4D97-AF65-F5344CB8AC3E}">
        <p14:creationId xmlns:p14="http://schemas.microsoft.com/office/powerpoint/2010/main" val="2497237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331640" y="3908658"/>
            <a:ext cx="6893991" cy="2540472"/>
          </a:xfrm>
          <a:prstGeom prst="rect">
            <a:avLst/>
          </a:prstGeom>
        </p:spPr>
      </p:pic>
      <p:sp>
        <p:nvSpPr>
          <p:cNvPr id="4098" name="Title 1"/>
          <p:cNvSpPr>
            <a:spLocks noGrp="1"/>
          </p:cNvSpPr>
          <p:nvPr>
            <p:ph type="title"/>
          </p:nvPr>
        </p:nvSpPr>
        <p:spPr/>
        <p:txBody>
          <a:bodyPr/>
          <a:lstStyle/>
          <a:p>
            <a:pPr eaLnBrk="1" hangingPunct="1"/>
            <a:r>
              <a:rPr lang="en-US" altLang="zh-CN" sz="3600" b="1" cap="small" dirty="0">
                <a:effectLst>
                  <a:outerShdw sx="0" sy="0">
                    <a:srgbClr val="000000"/>
                  </a:outerShdw>
                </a:effectLst>
                <a:latin typeface="Times New Roman" panose="02020603050405020304" pitchFamily="18" charset="0"/>
              </a:rPr>
              <a:t>A new chosen IV statistical distinguishing framework</a:t>
            </a:r>
            <a:endParaRPr lang="zh-CN" altLang="en-US" sz="3600" b="1" cap="small" dirty="0">
              <a:effectLst>
                <a:outerShdw sx="0" sy="0">
                  <a:srgbClr val="000000"/>
                </a:outerShdw>
              </a:effectLst>
              <a:latin typeface="Times New Roman" panose="02020603050405020304" pitchFamily="18" charset="0"/>
            </a:endParaRPr>
          </a:p>
        </p:txBody>
      </p:sp>
      <p:sp>
        <p:nvSpPr>
          <p:cNvPr id="4099" name="Content Placeholder 2"/>
          <p:cNvSpPr>
            <a:spLocks noGrp="1"/>
          </p:cNvSpPr>
          <p:nvPr>
            <p:ph idx="1"/>
          </p:nvPr>
        </p:nvSpPr>
        <p:spPr/>
        <p:txBody>
          <a:bodyPr/>
          <a:lstStyle/>
          <a:p>
            <a:pPr eaLnBrk="1" hangingPunct="1"/>
            <a:r>
              <a:rPr lang="en-US" sz="2400" dirty="0"/>
              <a:t>We consider the numbers of truth table with </a:t>
            </a:r>
            <a:r>
              <a:rPr lang="en-US" sz="2400" dirty="0">
                <a:solidFill>
                  <a:srgbClr val="FF0000"/>
                </a:solidFill>
              </a:rPr>
              <a:t>4 ones, 3 ones, 2 ones, 1 one and all zeros </a:t>
            </a:r>
          </a:p>
          <a:p>
            <a:pPr eaLnBrk="1" hangingPunct="1"/>
            <a:endParaRPr lang="en-US" sz="2400" dirty="0">
              <a:solidFill>
                <a:srgbClr val="FF0000"/>
              </a:solidFill>
            </a:endParaRPr>
          </a:p>
          <a:p>
            <a:pPr marL="0" lvl="0" indent="0" algn="ctr" eaLnBrk="1" hangingPunct="1">
              <a:buNone/>
            </a:pPr>
            <a:r>
              <a:rPr lang="en-US" sz="2400" b="1" cap="small" dirty="0">
                <a:solidFill>
                  <a:schemeClr val="tx2"/>
                </a:solidFill>
                <a:effectLst>
                  <a:outerShdw sx="0" sy="0">
                    <a:srgbClr val="000000"/>
                  </a:outerShdw>
                </a:effectLst>
                <a:latin typeface="Times New Roman" panose="02020603050405020304" pitchFamily="18" charset="0"/>
                <a:ea typeface="+mj-ea"/>
                <a:cs typeface="+mj-cs"/>
              </a:rPr>
              <a:t>The grouping of the 16 random Boolean functions in 2 variables based on the number of ones in TT</a:t>
            </a:r>
            <a:br>
              <a:rPr lang="en-US" sz="2400" b="1" cap="small" dirty="0">
                <a:solidFill>
                  <a:schemeClr val="tx2"/>
                </a:solidFill>
                <a:effectLst>
                  <a:outerShdw sx="0" sy="0">
                    <a:srgbClr val="000000"/>
                  </a:outerShdw>
                </a:effectLst>
                <a:latin typeface="Times New Roman" panose="02020603050405020304" pitchFamily="18" charset="0"/>
                <a:ea typeface="+mj-ea"/>
                <a:cs typeface="+mj-cs"/>
              </a:rPr>
            </a:br>
            <a:endParaRPr lang="zh-CN" altLang="en-US" sz="2400" b="1" cap="small" dirty="0">
              <a:solidFill>
                <a:schemeClr val="tx2"/>
              </a:solidFill>
              <a:effectLst>
                <a:outerShdw sx="0" sy="0">
                  <a:srgbClr val="000000"/>
                </a:outerShdw>
              </a:effectLst>
              <a:latin typeface="Times New Roman" panose="02020603050405020304" pitchFamily="18" charset="0"/>
              <a:ea typeface="+mj-ea"/>
              <a:cs typeface="+mj-cs"/>
            </a:endParaRPr>
          </a:p>
        </p:txBody>
      </p:sp>
      <p:sp>
        <p:nvSpPr>
          <p:cNvPr id="2" name="Slide Number Placeholder 1"/>
          <p:cNvSpPr>
            <a:spLocks noGrp="1"/>
          </p:cNvSpPr>
          <p:nvPr>
            <p:ph type="sldNum" sz="quarter" idx="12"/>
          </p:nvPr>
        </p:nvSpPr>
        <p:spPr/>
        <p:txBody>
          <a:bodyPr/>
          <a:lstStyle/>
          <a:p>
            <a:pPr>
              <a:defRPr/>
            </a:pPr>
            <a:fld id="{5C814C21-2B2C-4FDE-A01E-6F9EA40228AB}" type="slidenum">
              <a:rPr lang="zh-CN" altLang="en-US" smtClean="0"/>
              <a:pPr>
                <a:defRPr/>
              </a:pPr>
              <a:t>9</a:t>
            </a:fld>
            <a:endParaRPr lang="zh-CN" altLang="en-US"/>
          </a:p>
        </p:txBody>
      </p:sp>
    </p:spTree>
    <p:extLst>
      <p:ext uri="{BB962C8B-B14F-4D97-AF65-F5344CB8AC3E}">
        <p14:creationId xmlns:p14="http://schemas.microsoft.com/office/powerpoint/2010/main" val="861680055"/>
      </p:ext>
    </p:extLst>
  </p:cSld>
  <p:clrMapOvr>
    <a:masterClrMapping/>
  </p:clrMapOvr>
</p:sld>
</file>

<file path=ppt/theme/theme1.xml><?xml version="1.0" encoding="utf-8"?>
<a:theme xmlns:a="http://schemas.openxmlformats.org/drawingml/2006/main" name="Blends">
  <a:themeElements>
    <a:clrScheme name="Office Them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Them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charset="0"/>
          </a:defRPr>
        </a:defPPr>
      </a:lstStyle>
    </a:lnDef>
  </a:objectDefaults>
  <a:extraClrSchemeLst>
    <a:extraClrScheme>
      <a:clrScheme name="Office T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Them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84873</TotalTime>
  <Words>3972</Words>
  <Application>Microsoft Office PowerPoint</Application>
  <PresentationFormat>On-screen Show (4:3)</PresentationFormat>
  <Paragraphs>402</Paragraphs>
  <Slides>60</Slides>
  <Notes>24</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Calibri</vt:lpstr>
      <vt:lpstr>Cambria Math</vt:lpstr>
      <vt:lpstr>CMR10</vt:lpstr>
      <vt:lpstr>CMTI10</vt:lpstr>
      <vt:lpstr>Tahoma</vt:lpstr>
      <vt:lpstr>Times New Roman</vt:lpstr>
      <vt:lpstr>Wingdings</vt:lpstr>
      <vt:lpstr>Blends</vt:lpstr>
      <vt:lpstr>On the Design and Chosen IV Statistical Cryptanalysis of Lightweight Stream Ciphers</vt:lpstr>
      <vt:lpstr>Introduction</vt:lpstr>
      <vt:lpstr>Analysis of Lightweight Stream Ciphers</vt:lpstr>
      <vt:lpstr>A new chosen IV statistical distinguishing framework</vt:lpstr>
      <vt:lpstr>Previous attacks on ACORN-v3</vt:lpstr>
      <vt:lpstr>Previous attacks on Grain-128a</vt:lpstr>
      <vt:lpstr>Stream ciphers</vt:lpstr>
      <vt:lpstr>A new chosen IV statistical distinguishing framework</vt:lpstr>
      <vt:lpstr>A new chosen IV statistical distinguishing framework</vt:lpstr>
      <vt:lpstr>A new chosen IV statistical distinguishing framework</vt:lpstr>
      <vt:lpstr>Background: Cube testers</vt:lpstr>
      <vt:lpstr>Background: Goodness-of-fit test</vt:lpstr>
      <vt:lpstr>Background: Goodness-of-fit test</vt:lpstr>
      <vt:lpstr>Background: Goodness-of-fit test</vt:lpstr>
      <vt:lpstr>A new chosen IV statistical distinguishing framework</vt:lpstr>
      <vt:lpstr>A new chosen IV statistical distinguishing framework</vt:lpstr>
      <vt:lpstr>A new chosen IV statistical distinguishing framework</vt:lpstr>
      <vt:lpstr>A new chosen IV statistical distinguishing framework</vt:lpstr>
      <vt:lpstr>Chosen IV Statistical attack on Grain-128a</vt:lpstr>
      <vt:lpstr>Chosen IV Statistical attack on ACORN-v3</vt:lpstr>
      <vt:lpstr>Design of Lightweight Stream Ciphers</vt:lpstr>
      <vt:lpstr>Design of Lightweight Stream Ciphers</vt:lpstr>
      <vt:lpstr>Fruit family stream ciphers</vt:lpstr>
      <vt:lpstr>Fruit family stream ciphers</vt:lpstr>
      <vt:lpstr>Fruit family stream ciphers</vt:lpstr>
      <vt:lpstr>Some advantage of Fruit-80</vt:lpstr>
      <vt:lpstr>Block Diagram of Fruit-80</vt:lpstr>
      <vt:lpstr>new ideas in the design of Fruit-80</vt:lpstr>
      <vt:lpstr>Lightweight Stream Ciphers</vt:lpstr>
      <vt:lpstr>Fruit-80 Stream cipher</vt:lpstr>
      <vt:lpstr>time-memory-data tradeoff attacks</vt:lpstr>
      <vt:lpstr>time-memory-data tradeoff attacks</vt:lpstr>
      <vt:lpstr>time-memory-data tradeoff attacks</vt:lpstr>
      <vt:lpstr>time-memory-data tradeoff attacks</vt:lpstr>
      <vt:lpstr>time-memory-data tradeoff attacks</vt:lpstr>
      <vt:lpstr>time-memory-data tradeoff attacks</vt:lpstr>
      <vt:lpstr>time-memory-data tradeoff attacks</vt:lpstr>
      <vt:lpstr>time-memory-data tradeoff attacks</vt:lpstr>
      <vt:lpstr>time-memory-data tradeoff attacks</vt:lpstr>
      <vt:lpstr>time-memory-data tradeoff attacks</vt:lpstr>
      <vt:lpstr>time-memory-data tradeoff attacks</vt:lpstr>
      <vt:lpstr>time-memory-data tradeoff attacks</vt:lpstr>
      <vt:lpstr>time-memory-data tradeoff attacks</vt:lpstr>
      <vt:lpstr>time-memory-data tradeoff attacks</vt:lpstr>
      <vt:lpstr>Fruit-F</vt:lpstr>
      <vt:lpstr>Fruit-F</vt:lpstr>
      <vt:lpstr>Fruit-F</vt:lpstr>
      <vt:lpstr>Fruit-F</vt:lpstr>
      <vt:lpstr>Fruit-F</vt:lpstr>
      <vt:lpstr>List of Publications</vt:lpstr>
      <vt:lpstr>List of Publications</vt:lpstr>
      <vt:lpstr>Conclusions</vt:lpstr>
      <vt:lpstr>PowerPoint Presentation</vt:lpstr>
      <vt:lpstr>Acorn-v3</vt:lpstr>
      <vt:lpstr>Presented at CyberC2017</vt:lpstr>
      <vt:lpstr>Fruit-80 publication</vt:lpstr>
      <vt:lpstr>Some attacks on Fruit-v1</vt:lpstr>
      <vt:lpstr>PowerPoint Presentation</vt:lpstr>
      <vt:lpstr>PowerPoint Presentation</vt:lpstr>
      <vt:lpstr>Fruit-F stream cipher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Past and present influence of China in our different regions (Iran)</dc:title>
  <dc:creator>Administrator</dc:creator>
  <cp:lastModifiedBy>vahid aminghafari</cp:lastModifiedBy>
  <cp:revision>511</cp:revision>
  <dcterms:created xsi:type="dcterms:W3CDTF">2014-12-31T07:21:27Z</dcterms:created>
  <dcterms:modified xsi:type="dcterms:W3CDTF">2024-12-07T05:25:14Z</dcterms:modified>
</cp:coreProperties>
</file>