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61"/>
  </p:notesMasterIdLst>
  <p:handoutMasterIdLst>
    <p:handoutMasterId r:id="rId62"/>
  </p:handoutMasterIdLst>
  <p:sldIdLst>
    <p:sldId id="256" r:id="rId2"/>
    <p:sldId id="320" r:id="rId3"/>
    <p:sldId id="412" r:id="rId4"/>
    <p:sldId id="507" r:id="rId5"/>
    <p:sldId id="331" r:id="rId6"/>
    <p:sldId id="508" r:id="rId7"/>
    <p:sldId id="370" r:id="rId8"/>
    <p:sldId id="345" r:id="rId9"/>
    <p:sldId id="371" r:id="rId10"/>
    <p:sldId id="509" r:id="rId11"/>
    <p:sldId id="404" r:id="rId12"/>
    <p:sldId id="405" r:id="rId13"/>
    <p:sldId id="403" r:id="rId14"/>
    <p:sldId id="510" r:id="rId15"/>
    <p:sldId id="511" r:id="rId16"/>
    <p:sldId id="512" r:id="rId17"/>
    <p:sldId id="347" r:id="rId18"/>
    <p:sldId id="373" r:id="rId19"/>
    <p:sldId id="348" r:id="rId20"/>
    <p:sldId id="374" r:id="rId21"/>
    <p:sldId id="402" r:id="rId22"/>
    <p:sldId id="349" r:id="rId23"/>
    <p:sldId id="375" r:id="rId24"/>
    <p:sldId id="392" r:id="rId25"/>
    <p:sldId id="393" r:id="rId26"/>
    <p:sldId id="394" r:id="rId27"/>
    <p:sldId id="395" r:id="rId28"/>
    <p:sldId id="350" r:id="rId29"/>
    <p:sldId id="376" r:id="rId30"/>
    <p:sldId id="351" r:id="rId31"/>
    <p:sldId id="352" r:id="rId32"/>
    <p:sldId id="353" r:id="rId33"/>
    <p:sldId id="379" r:id="rId34"/>
    <p:sldId id="354" r:id="rId35"/>
    <p:sldId id="380" r:id="rId36"/>
    <p:sldId id="355" r:id="rId37"/>
    <p:sldId id="381" r:id="rId38"/>
    <p:sldId id="356" r:id="rId39"/>
    <p:sldId id="382" r:id="rId40"/>
    <p:sldId id="357" r:id="rId41"/>
    <p:sldId id="383" r:id="rId42"/>
    <p:sldId id="386" r:id="rId43"/>
    <p:sldId id="391" r:id="rId44"/>
    <p:sldId id="358" r:id="rId45"/>
    <p:sldId id="409" r:id="rId46"/>
    <p:sldId id="410" r:id="rId47"/>
    <p:sldId id="408" r:id="rId48"/>
    <p:sldId id="359" r:id="rId49"/>
    <p:sldId id="407" r:id="rId50"/>
    <p:sldId id="411" r:id="rId51"/>
    <p:sldId id="406" r:id="rId52"/>
    <p:sldId id="362" r:id="rId53"/>
    <p:sldId id="363" r:id="rId54"/>
    <p:sldId id="364" r:id="rId55"/>
    <p:sldId id="396" r:id="rId56"/>
    <p:sldId id="399" r:id="rId57"/>
    <p:sldId id="400" r:id="rId58"/>
    <p:sldId id="398" r:id="rId59"/>
    <p:sldId id="401" r:id="rId60"/>
  </p:sldIdLst>
  <p:sldSz cx="9144000" cy="6858000" type="screen4x3"/>
  <p:notesSz cx="67437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新細明體" panose="020B0604030504040204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新細明體" panose="020B0604030504040204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新細明體" panose="020B0604030504040204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新細明體" panose="020B0604030504040204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新細明體" panose="020B0604030504040204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Tahoma" panose="020B0604030504040204" pitchFamily="34" charset="0"/>
        <a:ea typeface="新細明體" panose="020B0604030504040204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Tahoma" panose="020B0604030504040204" pitchFamily="34" charset="0"/>
        <a:ea typeface="新細明體" panose="020B0604030504040204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Tahoma" panose="020B0604030504040204" pitchFamily="34" charset="0"/>
        <a:ea typeface="新細明體" panose="020B0604030504040204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Tahoma" panose="020B0604030504040204" pitchFamily="34" charset="0"/>
        <a:ea typeface="新細明體" panose="020B0604030504040204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9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JChen" initials="R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4A6"/>
    <a:srgbClr val="FF6600"/>
    <a:srgbClr val="996633"/>
    <a:srgbClr val="009900"/>
    <a:srgbClr val="FF9900"/>
    <a:srgbClr val="000099"/>
    <a:srgbClr val="CC00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70621" autoAdjust="0"/>
  </p:normalViewPr>
  <p:slideViewPr>
    <p:cSldViewPr>
      <p:cViewPr varScale="1">
        <p:scale>
          <a:sx n="50" d="100"/>
          <a:sy n="50" d="100"/>
        </p:scale>
        <p:origin x="19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96"/>
    </p:cViewPr>
  </p:sorterViewPr>
  <p:notesViewPr>
    <p:cSldViewPr>
      <p:cViewPr varScale="1">
        <p:scale>
          <a:sx n="38" d="100"/>
          <a:sy n="38" d="100"/>
        </p:scale>
        <p:origin x="-1554" y="-90"/>
      </p:cViewPr>
      <p:guideLst>
        <p:guide orient="horz" pos="3119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5-04-25T12:27:28.782" idx="1">
    <p:pos x="10" y="10"/>
    <p:text/>
  </p:cm>
  <p:cm authorId="1" dt="2005-04-25T12:27:45.937" idx="2">
    <p:pos x="146" y="146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5-04-25T12:27:28.782" idx="7">
    <p:pos x="10" y="10"/>
    <p:text/>
  </p:cm>
  <p:cm authorId="1" dt="2005-04-25T12:27:45.937" idx="8">
    <p:pos x="146" y="146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5-04-25T12:27:28.782" idx="3">
    <p:pos x="10" y="10"/>
    <p:text/>
  </p:cm>
  <p:cm authorId="1" dt="2005-04-25T12:27:45.937" idx="4">
    <p:pos x="146" y="146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C901B214-408C-0A3E-6863-EF6018A57A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24" tIns="46712" rIns="93424" bIns="46712" numCol="1" anchor="t" anchorCtr="0" compatLnSpc="1">
            <a:prstTxWarp prst="textNoShape">
              <a:avLst/>
            </a:prstTxWarp>
          </a:bodyPr>
          <a:lstStyle>
            <a:lvl1pPr defTabSz="933450">
              <a:defRPr sz="1200" b="0"/>
            </a:lvl1pPr>
          </a:lstStyle>
          <a:p>
            <a:endParaRPr lang="en-US" altLang="zh-TW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50CCC8CE-8D0E-9FE6-639B-2440EF0A023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24" tIns="46712" rIns="93424" bIns="46712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 b="0"/>
            </a:lvl1pPr>
          </a:lstStyle>
          <a:p>
            <a:endParaRPr lang="en-US" altLang="zh-TW"/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25072139-EC69-D852-E05A-73D1CF7BDE4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24" tIns="46712" rIns="93424" bIns="46712" numCol="1" anchor="b" anchorCtr="0" compatLnSpc="1">
            <a:prstTxWarp prst="textNoShape">
              <a:avLst/>
            </a:prstTxWarp>
          </a:bodyPr>
          <a:lstStyle>
            <a:lvl1pPr defTabSz="933450">
              <a:defRPr sz="1200" b="0"/>
            </a:lvl1pPr>
          </a:lstStyle>
          <a:p>
            <a:endParaRPr lang="en-US" altLang="zh-TW"/>
          </a:p>
        </p:txBody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ED599A30-3639-6A08-A101-5767A20ACBE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24" tIns="46712" rIns="93424" bIns="46712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 b="0"/>
            </a:lvl1pPr>
          </a:lstStyle>
          <a:p>
            <a:fld id="{B81CD3F5-6998-4DDA-8EE9-E1F918DB2E0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C1CB9B5B-CD8B-76FD-AE92-15BC65BF77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424" tIns="46712" rIns="93424" bIns="46712" numCol="1" anchor="t" anchorCtr="0" compatLnSpc="1">
            <a:prstTxWarp prst="textNoShape">
              <a:avLst/>
            </a:prstTxWarp>
          </a:bodyPr>
          <a:lstStyle>
            <a:lvl1pPr defTabSz="933450">
              <a:defRPr sz="1200" b="0"/>
            </a:lvl1pPr>
          </a:lstStyle>
          <a:p>
            <a:endParaRPr lang="en-US" altLang="zh-TW"/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FBB0283F-400D-0744-DD67-265A5F3588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0950" y="0"/>
            <a:ext cx="29400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424" tIns="46712" rIns="93424" bIns="46712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 b="0"/>
            </a:lvl1pPr>
          </a:lstStyle>
          <a:p>
            <a:endParaRPr lang="en-US" altLang="zh-TW"/>
          </a:p>
        </p:txBody>
      </p:sp>
      <p:sp>
        <p:nvSpPr>
          <p:cNvPr id="141316" name="Rectangle 4">
            <a:extLst>
              <a:ext uri="{FF2B5EF4-FFF2-40B4-BE49-F238E27FC236}">
                <a16:creationId xmlns:a16="http://schemas.microsoft.com/office/drawing/2014/main" id="{C5F9BAA0-EA26-CF48-2B25-B96B6E7D069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4088" y="782638"/>
            <a:ext cx="4900612" cy="3675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1317" name="Rectangle 5">
            <a:extLst>
              <a:ext uri="{FF2B5EF4-FFF2-40B4-BE49-F238E27FC236}">
                <a16:creationId xmlns:a16="http://schemas.microsoft.com/office/drawing/2014/main" id="{C50AED65-4FDA-3EC6-3FD2-B3EC5BE55B4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88" y="4691063"/>
            <a:ext cx="4951412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424" tIns="46712" rIns="93424" bIns="46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41318" name="Rectangle 6">
            <a:extLst>
              <a:ext uri="{FF2B5EF4-FFF2-40B4-BE49-F238E27FC236}">
                <a16:creationId xmlns:a16="http://schemas.microsoft.com/office/drawing/2014/main" id="{7728B52D-55DA-DB7C-1661-79943EB30EC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3713"/>
            <a:ext cx="29400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424" tIns="46712" rIns="93424" bIns="46712" numCol="1" anchor="b" anchorCtr="0" compatLnSpc="1">
            <a:prstTxWarp prst="textNoShape">
              <a:avLst/>
            </a:prstTxWarp>
          </a:bodyPr>
          <a:lstStyle>
            <a:lvl1pPr defTabSz="933450">
              <a:defRPr sz="1200" b="0"/>
            </a:lvl1pPr>
          </a:lstStyle>
          <a:p>
            <a:endParaRPr lang="en-US" altLang="zh-TW"/>
          </a:p>
        </p:txBody>
      </p:sp>
      <p:sp>
        <p:nvSpPr>
          <p:cNvPr id="141319" name="Rectangle 7">
            <a:extLst>
              <a:ext uri="{FF2B5EF4-FFF2-40B4-BE49-F238E27FC236}">
                <a16:creationId xmlns:a16="http://schemas.microsoft.com/office/drawing/2014/main" id="{8A7C4E21-160B-C36F-C5E7-5DEC5FB8D3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9383713"/>
            <a:ext cx="29400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424" tIns="46712" rIns="93424" bIns="46712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 b="0"/>
            </a:lvl1pPr>
          </a:lstStyle>
          <a:p>
            <a:fld id="{88899E84-7F29-4F4F-99F7-FDA10D08D9B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B0604030504040204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B0604030504040204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B0604030504040204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B0604030504040204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B0604030504040204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i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Graph showing ratio of the prime-counting function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π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x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)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two of its approximations,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x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 / log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x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Li(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x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)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As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x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increases (note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x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axis is logarithmic), both ratios tend towards 1. The ratio for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x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 / log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x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converges from above very slowly, while the ratio for 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Li(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x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)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converges more quickly from below.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99E84-7F29-4F4F-99F7-FDA10D08D9B5}" type="slidenum">
              <a:rPr lang="zh-TW" altLang="en-US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849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letter </a:t>
            </a:r>
            <a:r>
              <a:rPr lang="en-US" b="0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phi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99E84-7F29-4F4F-99F7-FDA10D08D9B5}" type="slidenum">
              <a:rPr lang="zh-TW" altLang="en-US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5784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b="0" i="0" u="none" strike="noStrike" dirty="0">
                <a:solidFill>
                  <a:srgbClr val="000000"/>
                </a:solidFill>
                <a:effectLst/>
                <a:latin typeface="MathJax_Math-italic"/>
              </a:rPr>
              <a:t>ϕ</a:t>
            </a:r>
            <a:r>
              <a:rPr lang="el-GR" b="0" i="0" u="none" strike="noStrike" dirty="0">
                <a:solidFill>
                  <a:srgbClr val="000000"/>
                </a:solidFill>
                <a:effectLst/>
                <a:latin typeface="MathJax_Main"/>
              </a:rPr>
              <a:t>(32)=32−16=16</a:t>
            </a:r>
            <a:r>
              <a:rPr lang="el-G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ϕ(32)=32−16=16</a:t>
            </a:r>
            <a:r>
              <a:rPr lang="el-G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el-GR" b="0" i="0" u="none" strike="noStrike" dirty="0">
                <a:solidFill>
                  <a:srgbClr val="000000"/>
                </a:solidFill>
                <a:effectLst/>
                <a:latin typeface="MathJax_Math-italic"/>
              </a:rPr>
              <a:t>ϕ</a:t>
            </a:r>
            <a:r>
              <a:rPr lang="el-GR" b="0" i="0" u="none" strike="noStrike" dirty="0">
                <a:solidFill>
                  <a:srgbClr val="000000"/>
                </a:solidFill>
                <a:effectLst/>
                <a:latin typeface="MathJax_Main"/>
              </a:rPr>
              <a:t>(125)=125−25=100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athJax_Main"/>
              </a:rPr>
              <a:t>, </a:t>
            </a:r>
            <a:r>
              <a:rPr lang="el-GR" b="0" i="0" u="none" strike="noStrike" dirty="0">
                <a:solidFill>
                  <a:srgbClr val="000000"/>
                </a:solidFill>
                <a:effectLst/>
                <a:latin typeface="MathJax_Math-italic"/>
              </a:rPr>
              <a:t>ϕ</a:t>
            </a:r>
            <a:r>
              <a:rPr lang="el-GR" b="0" i="0" u="none" strike="noStrike" dirty="0">
                <a:solidFill>
                  <a:srgbClr val="000000"/>
                </a:solidFill>
                <a:effectLst/>
                <a:latin typeface="MathJax_Main"/>
              </a:rPr>
              <a:t>(200)=</a:t>
            </a:r>
            <a:r>
              <a:rPr lang="el-GR" b="0" i="0" u="none" strike="noStrike" dirty="0">
                <a:solidFill>
                  <a:srgbClr val="000000"/>
                </a:solidFill>
                <a:effectLst/>
                <a:latin typeface="MathJax_Math-italic"/>
              </a:rPr>
              <a:t>ϕ</a:t>
            </a:r>
            <a:r>
              <a:rPr lang="el-GR" b="0" i="0" u="none" strike="noStrike" dirty="0">
                <a:solidFill>
                  <a:srgbClr val="000000"/>
                </a:solidFill>
                <a:effectLst/>
                <a:latin typeface="MathJax_Main"/>
              </a:rPr>
              <a:t>(25)</a:t>
            </a:r>
            <a:r>
              <a:rPr lang="el-GR" b="0" i="0" u="none" strike="noStrike" dirty="0">
                <a:solidFill>
                  <a:srgbClr val="000000"/>
                </a:solidFill>
                <a:effectLst/>
                <a:latin typeface="MathJax_Math-italic"/>
              </a:rPr>
              <a:t>ϕ</a:t>
            </a:r>
            <a:r>
              <a:rPr lang="el-GR" b="0" i="0" u="none" strike="noStrike" dirty="0">
                <a:solidFill>
                  <a:srgbClr val="000000"/>
                </a:solidFill>
                <a:effectLst/>
                <a:latin typeface="MathJax_Main"/>
              </a:rPr>
              <a:t>(8)=(25−5)(8−4)=80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99E84-7F29-4F4F-99F7-FDA10D08D9B5}" type="slidenum">
              <a:rPr lang="zh-TW" altLang="en-US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4949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99E84-7F29-4F4F-99F7-FDA10D08D9B5}" type="slidenum">
              <a:rPr lang="zh-TW" altLang="en-US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999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2">
            <a:extLst>
              <a:ext uri="{FF2B5EF4-FFF2-40B4-BE49-F238E27FC236}">
                <a16:creationId xmlns:a16="http://schemas.microsoft.com/office/drawing/2014/main" id="{D978EC7F-8BA1-05E3-9177-33D4758DAA55}"/>
              </a:ext>
            </a:extLst>
          </p:cNvPr>
          <p:cNvGrpSpPr>
            <a:grpSpLocks/>
          </p:cNvGrpSpPr>
          <p:nvPr/>
        </p:nvGrpSpPr>
        <p:grpSpPr bwMode="auto">
          <a:xfrm>
            <a:off x="0" y="2452688"/>
            <a:ext cx="9009063" cy="1052512"/>
            <a:chOff x="0" y="1536"/>
            <a:chExt cx="5675" cy="663"/>
          </a:xfrm>
        </p:grpSpPr>
        <p:grpSp>
          <p:nvGrpSpPr>
            <p:cNvPr id="65539" name="Group 3">
              <a:extLst>
                <a:ext uri="{FF2B5EF4-FFF2-40B4-BE49-F238E27FC236}">
                  <a16:creationId xmlns:a16="http://schemas.microsoft.com/office/drawing/2014/main" id="{FF7871D3-3359-9AE1-53A5-DFA355FBCB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5540" name="Rectangle 4">
                <a:extLst>
                  <a:ext uri="{FF2B5EF4-FFF2-40B4-BE49-F238E27FC236}">
                    <a16:creationId xmlns:a16="http://schemas.microsoft.com/office/drawing/2014/main" id="{3BA60028-79B5-8484-8370-7CAC019AC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41" name="Rectangle 5">
                <a:extLst>
                  <a:ext uri="{FF2B5EF4-FFF2-40B4-BE49-F238E27FC236}">
                    <a16:creationId xmlns:a16="http://schemas.microsoft.com/office/drawing/2014/main" id="{D88BAC07-CB29-451A-CFAD-34406D327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542" name="Group 6">
              <a:extLst>
                <a:ext uri="{FF2B5EF4-FFF2-40B4-BE49-F238E27FC236}">
                  <a16:creationId xmlns:a16="http://schemas.microsoft.com/office/drawing/2014/main" id="{0A7DB235-784F-07BB-86A7-31CDF429D6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5543" name="Rectangle 7">
                <a:extLst>
                  <a:ext uri="{FF2B5EF4-FFF2-40B4-BE49-F238E27FC236}">
                    <a16:creationId xmlns:a16="http://schemas.microsoft.com/office/drawing/2014/main" id="{1852F1D7-FF1E-1DC7-61EF-A71DEC551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44" name="Rectangle 8">
                <a:extLst>
                  <a:ext uri="{FF2B5EF4-FFF2-40B4-BE49-F238E27FC236}">
                    <a16:creationId xmlns:a16="http://schemas.microsoft.com/office/drawing/2014/main" id="{BBE8E1BC-1D9C-A4CA-ED27-877806240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5545" name="Rectangle 9">
              <a:extLst>
                <a:ext uri="{FF2B5EF4-FFF2-40B4-BE49-F238E27FC236}">
                  <a16:creationId xmlns:a16="http://schemas.microsoft.com/office/drawing/2014/main" id="{42523AC6-A4C1-1546-5321-14B33116A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6" name="Rectangle 10">
              <a:extLst>
                <a:ext uri="{FF2B5EF4-FFF2-40B4-BE49-F238E27FC236}">
                  <a16:creationId xmlns:a16="http://schemas.microsoft.com/office/drawing/2014/main" id="{93E90BAE-E04F-EA64-5C39-365C8EC7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Rectangle 11">
              <a:extLst>
                <a:ext uri="{FF2B5EF4-FFF2-40B4-BE49-F238E27FC236}">
                  <a16:creationId xmlns:a16="http://schemas.microsoft.com/office/drawing/2014/main" id="{FEA7F293-AC9A-0649-5045-2D98703FAF8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48" name="Rectangle 12">
            <a:extLst>
              <a:ext uri="{FF2B5EF4-FFF2-40B4-BE49-F238E27FC236}">
                <a16:creationId xmlns:a16="http://schemas.microsoft.com/office/drawing/2014/main" id="{07784930-F511-A668-CB21-D749B5D7B64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65549" name="Rectangle 13">
            <a:extLst>
              <a:ext uri="{FF2B5EF4-FFF2-40B4-BE49-F238E27FC236}">
                <a16:creationId xmlns:a16="http://schemas.microsoft.com/office/drawing/2014/main" id="{0B69151C-DC64-751C-165B-8C661D73B7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65550" name="Rectangle 14">
            <a:extLst>
              <a:ext uri="{FF2B5EF4-FFF2-40B4-BE49-F238E27FC236}">
                <a16:creationId xmlns:a16="http://schemas.microsoft.com/office/drawing/2014/main" id="{C986ED4D-BF4F-C8D2-8646-7A775D4623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5551" name="Rectangle 15">
            <a:extLst>
              <a:ext uri="{FF2B5EF4-FFF2-40B4-BE49-F238E27FC236}">
                <a16:creationId xmlns:a16="http://schemas.microsoft.com/office/drawing/2014/main" id="{0B954D9B-33E6-4A48-E32D-A6F1A47DAF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5552" name="Rectangle 16">
            <a:extLst>
              <a:ext uri="{FF2B5EF4-FFF2-40B4-BE49-F238E27FC236}">
                <a16:creationId xmlns:a16="http://schemas.microsoft.com/office/drawing/2014/main" id="{8CDD3C99-FD0D-6E16-CAAF-FAB47C9122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solidFill>
                  <a:schemeClr val="bg2"/>
                </a:solidFill>
              </a:defRPr>
            </a:lvl1pPr>
          </a:lstStyle>
          <a:p>
            <a:fld id="{5B867757-1D17-4D4B-BAAF-6C47D2E6B28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9C4D-9726-E75F-0F07-A364907F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7B6E-CBEC-E076-1164-B0AF4D19E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635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E6C98-144C-9D00-CAFA-BD9CCCC2A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38950" y="685800"/>
            <a:ext cx="192405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F77DF-98DA-57C4-5F08-C2A7ACCFA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685800"/>
            <a:ext cx="561975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6601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B325-EA5F-DE4F-DF31-CA1CE1AB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763" y="685800"/>
            <a:ext cx="6040437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AFDA4-6955-534A-A65F-A7AB0D6A61C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719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850D9-3DD7-73EE-02B5-4ED8B2084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91100" y="1752600"/>
            <a:ext cx="37719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025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B108-0FF1-DFFB-805E-0720FA4D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763" y="685800"/>
            <a:ext cx="6040437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6BE75-1148-7BDB-D196-B770C7AAF58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719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ED1A5-C0BF-A6FD-D13C-3AD56E9BF4D6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7719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AF6C32-FEC5-7942-F2CD-D93DB9CABAE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7719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29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0F4C-A54E-9A78-B1EE-D3083D09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843FA-69D2-FED4-10B9-629283B4C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883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6C35-D9CB-8C47-1072-465894AF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B2E52-2C5A-5FB7-510D-E6DC39DCD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917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AA13-ECF6-B6DA-504B-76FF661D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EB21-59F3-7342-AF1A-E3061D4D2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719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B8816-54B7-4EC8-DD07-CF4A2F979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91100" y="1752600"/>
            <a:ext cx="37719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722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C51C-2DB1-76EE-DFB4-F100FAB0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43D87-55EF-A338-1E13-53ABCEE67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7E090-158D-B217-6DD8-1ACC80B87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79376-F3FA-95E0-6B82-4D8BC4CE0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E5F48-6586-B2B3-06E2-2DACC2C20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374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5100-BB21-CA6A-E215-A2A74CC2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105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84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4A78-46B7-1DC5-D2C5-AA103912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48A20-36CF-4822-25F7-1F5EE55D8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FD97C-DDA6-04BF-3830-B5D6FB29C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053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6A06-A710-55C8-4F9F-1D05BE259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9D24F-FE50-42B3-3FCB-860A19C8B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1CDF9-CDE0-6636-F483-5856A3E65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1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00CCB110-1A3E-7836-7B3A-2DF9138316E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57250" y="717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0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BC18BB7-E8B6-49E2-67A4-4E898811922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39838" y="717550"/>
            <a:ext cx="328612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0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252E7A0D-BC8E-A0C8-BB94-3B4A6C8504F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81075" y="1139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0"/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9D53BB92-F473-1E77-7007-7FC2B192A68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350963" y="1139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0"/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558E8BA9-0DF8-CF08-2BD6-C48EBBBAA39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66738" y="1066800"/>
            <a:ext cx="560387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0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EB83550D-97C4-6C57-F06D-5184F7FF7C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01738" y="609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0"/>
          </a:p>
        </p:txBody>
      </p:sp>
      <p:sp>
        <p:nvSpPr>
          <p:cNvPr id="64520" name="Rectangle 8">
            <a:extLst>
              <a:ext uri="{FF2B5EF4-FFF2-40B4-BE49-F238E27FC236}">
                <a16:creationId xmlns:a16="http://schemas.microsoft.com/office/drawing/2014/main" id="{B608B1A7-4E81-8DB8-8AE8-19A3B370519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5175" y="12636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0"/>
          </a:p>
        </p:txBody>
      </p:sp>
      <p:sp>
        <p:nvSpPr>
          <p:cNvPr id="64521" name="Rectangle 9">
            <a:extLst>
              <a:ext uri="{FF2B5EF4-FFF2-40B4-BE49-F238E27FC236}">
                <a16:creationId xmlns:a16="http://schemas.microsoft.com/office/drawing/2014/main" id="{B8572F40-6468-45C6-64D9-8EF7E747D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36763" y="685800"/>
            <a:ext cx="60404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64522" name="Rectangle 10">
            <a:extLst>
              <a:ext uri="{FF2B5EF4-FFF2-40B4-BE49-F238E27FC236}">
                <a16:creationId xmlns:a16="http://schemas.microsoft.com/office/drawing/2014/main" id="{5FA7BDE6-D70A-D772-AD50-0B3EBB0AC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96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64526" name="Text Box 14">
            <a:extLst>
              <a:ext uri="{FF2B5EF4-FFF2-40B4-BE49-F238E27FC236}">
                <a16:creationId xmlns:a16="http://schemas.microsoft.com/office/drawing/2014/main" id="{AE3C3129-15BC-939C-7B0C-554EF8F3C3E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42338" y="6477000"/>
            <a:ext cx="601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b="0"/>
              <a:t>p</a:t>
            </a:r>
            <a:fld id="{CF9CCA09-DF3D-4743-AD11-D8BB4C879345}" type="slidenum">
              <a:rPr lang="en-US" altLang="zh-TW" sz="1400" b="0"/>
              <a:pPr/>
              <a:t>‹#›</a:t>
            </a:fld>
            <a:r>
              <a:rPr lang="en-US" altLang="zh-TW" sz="1400" b="0"/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全真圓新書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全真圓新書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全真圓新書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全真圓新書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全真圓新書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全真圓新書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全真圓新書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全真圓新書" pitchFamily="49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400" b="1" kern="12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000" kern="1200">
          <a:solidFill>
            <a:srgbClr val="CC0000"/>
          </a:solidFill>
          <a:latin typeface="Comic Sans MS" panose="030F0702030302020204" pitchFamily="66" charset="0"/>
          <a:ea typeface="全真古印體" pitchFamily="49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n"/>
        <a:defRPr kumimoji="1" sz="1600" b="1" kern="1200">
          <a:solidFill>
            <a:schemeClr val="tx1"/>
          </a:solidFill>
          <a:latin typeface="+mn-lt"/>
          <a:ea typeface="全真中黑體" pitchFamily="49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55000"/>
        <a:buFont typeface="Wingdings" panose="05000000000000000000" pitchFamily="2" charset="2"/>
        <a:buChar char="n"/>
        <a:defRPr kumimoji="1" sz="1400" b="1" kern="1200">
          <a:solidFill>
            <a:srgbClr val="FF6600"/>
          </a:solidFill>
          <a:latin typeface="+mn-lt"/>
          <a:ea typeface="新細明體" panose="020B0604030504040204" pitchFamily="18" charset="-12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新細明體" panose="020B0604030504040204" pitchFamily="18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ahidaming@cumt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28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1.emf"/><Relationship Id="rId12" Type="http://schemas.openxmlformats.org/officeDocument/2006/relationships/oleObject" Target="../embeddings/oleObject25.bin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3.emf"/><Relationship Id="rId5" Type="http://schemas.openxmlformats.org/officeDocument/2006/relationships/image" Target="../media/image30.e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1.e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3.emf"/><Relationship Id="rId5" Type="http://schemas.openxmlformats.org/officeDocument/2006/relationships/image" Target="../media/image40.emf"/><Relationship Id="rId15" Type="http://schemas.openxmlformats.org/officeDocument/2006/relationships/image" Target="../media/image45.e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2.emf"/><Relationship Id="rId14" Type="http://schemas.openxmlformats.org/officeDocument/2006/relationships/oleObject" Target="../embeddings/oleObject3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3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7" Type="http://schemas.openxmlformats.org/officeDocument/2006/relationships/image" Target="../media/image50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9.emf"/><Relationship Id="rId4" Type="http://schemas.openxmlformats.org/officeDocument/2006/relationships/oleObject" Target="../embeddings/oleObject3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7" Type="http://schemas.openxmlformats.org/officeDocument/2006/relationships/image" Target="../media/image53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52.emf"/><Relationship Id="rId4" Type="http://schemas.openxmlformats.org/officeDocument/2006/relationships/oleObject" Target="../embeddings/oleObject4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55.emf"/><Relationship Id="rId7" Type="http://schemas.openxmlformats.org/officeDocument/2006/relationships/image" Target="../media/image57.e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56.e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0.emf"/><Relationship Id="rId4" Type="http://schemas.openxmlformats.org/officeDocument/2006/relationships/oleObject" Target="../embeddings/oleObject48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6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72.emf"/><Relationship Id="rId18" Type="http://schemas.openxmlformats.org/officeDocument/2006/relationships/oleObject" Target="../embeddings/oleObject63.bin"/><Relationship Id="rId26" Type="http://schemas.openxmlformats.org/officeDocument/2006/relationships/oleObject" Target="../embeddings/oleObject67.bin"/><Relationship Id="rId3" Type="http://schemas.openxmlformats.org/officeDocument/2006/relationships/image" Target="../media/image67.wmf"/><Relationship Id="rId21" Type="http://schemas.openxmlformats.org/officeDocument/2006/relationships/image" Target="../media/image76.emf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74.emf"/><Relationship Id="rId25" Type="http://schemas.openxmlformats.org/officeDocument/2006/relationships/image" Target="../media/image78.emf"/><Relationship Id="rId2" Type="http://schemas.openxmlformats.org/officeDocument/2006/relationships/oleObject" Target="../embeddings/oleObject55.bin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29" Type="http://schemas.openxmlformats.org/officeDocument/2006/relationships/image" Target="../media/image80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71.wmf"/><Relationship Id="rId24" Type="http://schemas.openxmlformats.org/officeDocument/2006/relationships/oleObject" Target="../embeddings/oleObject66.bin"/><Relationship Id="rId5" Type="http://schemas.openxmlformats.org/officeDocument/2006/relationships/image" Target="../media/image68.wmf"/><Relationship Id="rId15" Type="http://schemas.openxmlformats.org/officeDocument/2006/relationships/image" Target="../media/image73.emf"/><Relationship Id="rId23" Type="http://schemas.openxmlformats.org/officeDocument/2006/relationships/image" Target="../media/image77.emf"/><Relationship Id="rId28" Type="http://schemas.openxmlformats.org/officeDocument/2006/relationships/oleObject" Target="../embeddings/oleObject68.bin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75.e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Relationship Id="rId27" Type="http://schemas.openxmlformats.org/officeDocument/2006/relationships/image" Target="../media/image79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image" Target="../media/image81.wmf"/><Relationship Id="rId7" Type="http://schemas.openxmlformats.org/officeDocument/2006/relationships/image" Target="../media/image83.e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82.e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8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7" Type="http://schemas.openxmlformats.org/officeDocument/2006/relationships/image" Target="../media/image87.e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86.emf"/><Relationship Id="rId4" Type="http://schemas.openxmlformats.org/officeDocument/2006/relationships/oleObject" Target="../embeddings/oleObject7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81.bin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92.wmf"/><Relationship Id="rId5" Type="http://schemas.openxmlformats.org/officeDocument/2006/relationships/image" Target="../media/image89.w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9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image" Target="../media/image94.wmf"/><Relationship Id="rId7" Type="http://schemas.openxmlformats.org/officeDocument/2006/relationships/image" Target="../media/image96.w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98.wmf"/><Relationship Id="rId5" Type="http://schemas.openxmlformats.org/officeDocument/2006/relationships/image" Target="../media/image95.wmf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9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image" Target="../media/image99.wmf"/><Relationship Id="rId7" Type="http://schemas.openxmlformats.org/officeDocument/2006/relationships/image" Target="../media/image101.wmf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10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108.emf"/><Relationship Id="rId18" Type="http://schemas.openxmlformats.org/officeDocument/2006/relationships/oleObject" Target="../embeddings/oleObject99.bin"/><Relationship Id="rId3" Type="http://schemas.openxmlformats.org/officeDocument/2006/relationships/image" Target="../media/image103.wmf"/><Relationship Id="rId7" Type="http://schemas.openxmlformats.org/officeDocument/2006/relationships/image" Target="../media/image105.w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110.emf"/><Relationship Id="rId2" Type="http://schemas.openxmlformats.org/officeDocument/2006/relationships/oleObject" Target="../embeddings/oleObject91.bin"/><Relationship Id="rId16" Type="http://schemas.openxmlformats.org/officeDocument/2006/relationships/oleObject" Target="../embeddings/oleObject9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107.emf"/><Relationship Id="rId5" Type="http://schemas.openxmlformats.org/officeDocument/2006/relationships/image" Target="../media/image104.wmf"/><Relationship Id="rId15" Type="http://schemas.openxmlformats.org/officeDocument/2006/relationships/image" Target="../media/image109.emf"/><Relationship Id="rId10" Type="http://schemas.openxmlformats.org/officeDocument/2006/relationships/oleObject" Target="../embeddings/oleObject95.bin"/><Relationship Id="rId19" Type="http://schemas.openxmlformats.org/officeDocument/2006/relationships/image" Target="../media/image111.w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106.wmf"/><Relationship Id="rId14" Type="http://schemas.openxmlformats.org/officeDocument/2006/relationships/oleObject" Target="../embeddings/oleObject9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3" Type="http://schemas.openxmlformats.org/officeDocument/2006/relationships/image" Target="../media/image113.wmf"/><Relationship Id="rId7" Type="http://schemas.openxmlformats.org/officeDocument/2006/relationships/image" Target="../media/image115.wmf"/><Relationship Id="rId2" Type="http://schemas.openxmlformats.org/officeDocument/2006/relationships/oleObject" Target="../embeddings/oleObject10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3.bin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1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oleObject" Target="../embeddings/oleObject105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oleObject" Target="../embeddings/oleObject10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wmf"/><Relationship Id="rId4" Type="http://schemas.openxmlformats.org/officeDocument/2006/relationships/oleObject" Target="../embeddings/oleObject107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oleObject" Target="../embeddings/oleObject108.bin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oleObject" Target="../embeddings/oleObject109.bin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28.wmf"/><Relationship Id="rId26" Type="http://schemas.openxmlformats.org/officeDocument/2006/relationships/image" Target="../media/image131.wmf"/><Relationship Id="rId3" Type="http://schemas.openxmlformats.org/officeDocument/2006/relationships/image" Target="../media/image122.wmf"/><Relationship Id="rId21" Type="http://schemas.openxmlformats.org/officeDocument/2006/relationships/oleObject" Target="../embeddings/oleObject121.bin"/><Relationship Id="rId7" Type="http://schemas.openxmlformats.org/officeDocument/2006/relationships/image" Target="../media/image124.wmf"/><Relationship Id="rId12" Type="http://schemas.openxmlformats.org/officeDocument/2006/relationships/image" Target="../media/image126.wmf"/><Relationship Id="rId17" Type="http://schemas.openxmlformats.org/officeDocument/2006/relationships/oleObject" Target="../embeddings/oleObject119.bin"/><Relationship Id="rId25" Type="http://schemas.openxmlformats.org/officeDocument/2006/relationships/oleObject" Target="../embeddings/oleObject124.bin"/><Relationship Id="rId2" Type="http://schemas.openxmlformats.org/officeDocument/2006/relationships/oleObject" Target="../embeddings/oleObject110.bin"/><Relationship Id="rId16" Type="http://schemas.openxmlformats.org/officeDocument/2006/relationships/oleObject" Target="../embeddings/oleObject118.bin"/><Relationship Id="rId20" Type="http://schemas.openxmlformats.org/officeDocument/2006/relationships/image" Target="../media/image12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2.bin"/><Relationship Id="rId11" Type="http://schemas.openxmlformats.org/officeDocument/2006/relationships/oleObject" Target="../embeddings/oleObject115.bin"/><Relationship Id="rId24" Type="http://schemas.openxmlformats.org/officeDocument/2006/relationships/oleObject" Target="../embeddings/oleObject123.bin"/><Relationship Id="rId5" Type="http://schemas.openxmlformats.org/officeDocument/2006/relationships/image" Target="../media/image123.wmf"/><Relationship Id="rId15" Type="http://schemas.openxmlformats.org/officeDocument/2006/relationships/image" Target="../media/image127.wmf"/><Relationship Id="rId23" Type="http://schemas.openxmlformats.org/officeDocument/2006/relationships/image" Target="../media/image130.wmf"/><Relationship Id="rId10" Type="http://schemas.openxmlformats.org/officeDocument/2006/relationships/oleObject" Target="../embeddings/oleObject114.bin"/><Relationship Id="rId19" Type="http://schemas.openxmlformats.org/officeDocument/2006/relationships/oleObject" Target="../embeddings/oleObject120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25.wmf"/><Relationship Id="rId14" Type="http://schemas.openxmlformats.org/officeDocument/2006/relationships/oleObject" Target="../embeddings/oleObject117.bin"/><Relationship Id="rId22" Type="http://schemas.openxmlformats.org/officeDocument/2006/relationships/oleObject" Target="../embeddings/oleObject122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3" Type="http://schemas.openxmlformats.org/officeDocument/2006/relationships/image" Target="../media/image132.wmf"/><Relationship Id="rId7" Type="http://schemas.openxmlformats.org/officeDocument/2006/relationships/image" Target="../media/image134.emf"/><Relationship Id="rId2" Type="http://schemas.openxmlformats.org/officeDocument/2006/relationships/oleObject" Target="../embeddings/oleObject1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7.bin"/><Relationship Id="rId5" Type="http://schemas.openxmlformats.org/officeDocument/2006/relationships/image" Target="../media/image133.emf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35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3" Type="http://schemas.openxmlformats.org/officeDocument/2006/relationships/image" Target="../media/image136.wmf"/><Relationship Id="rId7" Type="http://schemas.openxmlformats.org/officeDocument/2006/relationships/image" Target="../media/image138.wmf"/><Relationship Id="rId2" Type="http://schemas.openxmlformats.org/officeDocument/2006/relationships/oleObject" Target="../embeddings/oleObject1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1.bin"/><Relationship Id="rId5" Type="http://schemas.openxmlformats.org/officeDocument/2006/relationships/image" Target="../media/image137.wmf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3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e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oleObject" Target="../embeddings/oleObject133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3" Type="http://schemas.openxmlformats.org/officeDocument/2006/relationships/image" Target="../media/image140.wmf"/><Relationship Id="rId7" Type="http://schemas.openxmlformats.org/officeDocument/2006/relationships/image" Target="../media/image142.wmf"/><Relationship Id="rId2" Type="http://schemas.openxmlformats.org/officeDocument/2006/relationships/oleObject" Target="../embeddings/oleObject1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6.bin"/><Relationship Id="rId11" Type="http://schemas.openxmlformats.org/officeDocument/2006/relationships/image" Target="../media/image144.wmf"/><Relationship Id="rId5" Type="http://schemas.openxmlformats.org/officeDocument/2006/relationships/image" Target="../media/image141.wmf"/><Relationship Id="rId10" Type="http://schemas.openxmlformats.org/officeDocument/2006/relationships/oleObject" Target="../embeddings/oleObject138.bin"/><Relationship Id="rId4" Type="http://schemas.openxmlformats.org/officeDocument/2006/relationships/oleObject" Target="../embeddings/oleObject135.bin"/><Relationship Id="rId9" Type="http://schemas.openxmlformats.org/officeDocument/2006/relationships/image" Target="../media/image143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13" Type="http://schemas.openxmlformats.org/officeDocument/2006/relationships/image" Target="../media/image150.wmf"/><Relationship Id="rId3" Type="http://schemas.openxmlformats.org/officeDocument/2006/relationships/image" Target="../media/image145.emf"/><Relationship Id="rId7" Type="http://schemas.openxmlformats.org/officeDocument/2006/relationships/image" Target="../media/image147.emf"/><Relationship Id="rId12" Type="http://schemas.openxmlformats.org/officeDocument/2006/relationships/oleObject" Target="../embeddings/oleObject144.bin"/><Relationship Id="rId2" Type="http://schemas.openxmlformats.org/officeDocument/2006/relationships/oleObject" Target="../embeddings/oleObject13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1.bin"/><Relationship Id="rId11" Type="http://schemas.openxmlformats.org/officeDocument/2006/relationships/image" Target="../media/image149.wmf"/><Relationship Id="rId5" Type="http://schemas.openxmlformats.org/officeDocument/2006/relationships/image" Target="../media/image146.emf"/><Relationship Id="rId10" Type="http://schemas.openxmlformats.org/officeDocument/2006/relationships/oleObject" Target="../embeddings/oleObject143.bin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148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55.wmf"/><Relationship Id="rId3" Type="http://schemas.openxmlformats.org/officeDocument/2006/relationships/image" Target="../media/image151.wmf"/><Relationship Id="rId7" Type="http://schemas.openxmlformats.org/officeDocument/2006/relationships/image" Target="../media/image153.wmf"/><Relationship Id="rId12" Type="http://schemas.openxmlformats.org/officeDocument/2006/relationships/oleObject" Target="../embeddings/oleObject150.bin"/><Relationship Id="rId2" Type="http://schemas.openxmlformats.org/officeDocument/2006/relationships/oleObject" Target="../embeddings/oleObject1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54.wmf"/><Relationship Id="rId5" Type="http://schemas.openxmlformats.org/officeDocument/2006/relationships/image" Target="../media/image152.wmf"/><Relationship Id="rId10" Type="http://schemas.openxmlformats.org/officeDocument/2006/relationships/oleObject" Target="../embeddings/oleObject149.bin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42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13" Type="http://schemas.openxmlformats.org/officeDocument/2006/relationships/image" Target="../media/image161.wmf"/><Relationship Id="rId18" Type="http://schemas.openxmlformats.org/officeDocument/2006/relationships/oleObject" Target="../embeddings/oleObject159.bin"/><Relationship Id="rId3" Type="http://schemas.openxmlformats.org/officeDocument/2006/relationships/image" Target="../media/image156.emf"/><Relationship Id="rId7" Type="http://schemas.openxmlformats.org/officeDocument/2006/relationships/image" Target="../media/image158.emf"/><Relationship Id="rId12" Type="http://schemas.openxmlformats.org/officeDocument/2006/relationships/oleObject" Target="../embeddings/oleObject156.bin"/><Relationship Id="rId17" Type="http://schemas.openxmlformats.org/officeDocument/2006/relationships/image" Target="../media/image163.wmf"/><Relationship Id="rId2" Type="http://schemas.openxmlformats.org/officeDocument/2006/relationships/oleObject" Target="../embeddings/oleObject151.bin"/><Relationship Id="rId16" Type="http://schemas.openxmlformats.org/officeDocument/2006/relationships/oleObject" Target="../embeddings/oleObject15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3.bin"/><Relationship Id="rId11" Type="http://schemas.openxmlformats.org/officeDocument/2006/relationships/image" Target="../media/image160.wmf"/><Relationship Id="rId5" Type="http://schemas.openxmlformats.org/officeDocument/2006/relationships/image" Target="../media/image157.emf"/><Relationship Id="rId15" Type="http://schemas.openxmlformats.org/officeDocument/2006/relationships/image" Target="../media/image162.wmf"/><Relationship Id="rId10" Type="http://schemas.openxmlformats.org/officeDocument/2006/relationships/oleObject" Target="../embeddings/oleObject155.bin"/><Relationship Id="rId19" Type="http://schemas.openxmlformats.org/officeDocument/2006/relationships/image" Target="../media/image164.wmf"/><Relationship Id="rId4" Type="http://schemas.openxmlformats.org/officeDocument/2006/relationships/oleObject" Target="../embeddings/oleObject152.bin"/><Relationship Id="rId9" Type="http://schemas.openxmlformats.org/officeDocument/2006/relationships/image" Target="../media/image159.emf"/><Relationship Id="rId14" Type="http://schemas.openxmlformats.org/officeDocument/2006/relationships/oleObject" Target="../embeddings/oleObject157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12" Type="http://schemas.openxmlformats.org/officeDocument/2006/relationships/oleObject" Target="../embeddings/oleObject13.bin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9.emf"/><Relationship Id="rId5" Type="http://schemas.openxmlformats.org/officeDocument/2006/relationships/image" Target="../media/image16.emf"/><Relationship Id="rId15" Type="http://schemas.openxmlformats.org/officeDocument/2006/relationships/image" Target="../media/image21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8.emf"/><Relationship Id="rId1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>
            <a:extLst>
              <a:ext uri="{FF2B5EF4-FFF2-40B4-BE49-F238E27FC236}">
                <a16:creationId xmlns:a16="http://schemas.microsoft.com/office/drawing/2014/main" id="{F9E3187B-3A63-615B-F394-15C253B30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92275"/>
            <a:ext cx="8915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ctr"/>
            <a:r>
              <a:rPr lang="en-US" altLang="zh-TW" sz="4000">
                <a:solidFill>
                  <a:srgbClr val="000099"/>
                </a:solidFill>
                <a:latin typeface="Comic Sans MS" panose="030F0702030302020204" pitchFamily="66" charset="0"/>
                <a:ea typeface="全真圓新書" pitchFamily="49" charset="-128"/>
              </a:rPr>
              <a:t>The RSA Cryptosystem</a:t>
            </a:r>
          </a:p>
          <a:p>
            <a:pPr algn="ctr"/>
            <a:r>
              <a:rPr lang="en-US" altLang="zh-TW" sz="4000">
                <a:solidFill>
                  <a:srgbClr val="000099"/>
                </a:solidFill>
                <a:latin typeface="Comic Sans MS" panose="030F0702030302020204" pitchFamily="66" charset="0"/>
                <a:ea typeface="全真圓新書" pitchFamily="49" charset="-128"/>
              </a:rPr>
              <a:t>and Factoring Integers</a:t>
            </a:r>
            <a:endParaRPr lang="en-US" altLang="zh-TW" sz="4000">
              <a:solidFill>
                <a:srgbClr val="000099"/>
              </a:solidFill>
              <a:latin typeface="Times New Roman" panose="02020603050405020304" pitchFamily="18" charset="0"/>
              <a:ea typeface="全真圓新書" pitchFamily="49" charset="-128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D9C9678-95CE-C682-EE03-7011F5011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i="1" dirty="0"/>
              <a:t>Lecture 12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4000" i="1" dirty="0"/>
              <a:t>Vahid Amin-Ghafari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4000" i="1" dirty="0">
                <a:hlinkClick r:id="rId2"/>
              </a:rPr>
              <a:t>Vahidaming@cumt.edu.cn</a:t>
            </a:r>
            <a:r>
              <a:rPr lang="en-US" sz="4000" i="1" dirty="0"/>
              <a:t> </a:t>
            </a:r>
          </a:p>
          <a:p>
            <a:pPr fontAlgn="auto">
              <a:spcAft>
                <a:spcPts val="0"/>
              </a:spcAft>
              <a:defRPr/>
            </a:pPr>
            <a:endParaRPr lang="en-US" sz="4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9BC771-EC2E-08A6-EC85-9340E4EA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10A0491-B084-36B5-58FE-EC8AFA77E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b="0" i="0" u="none" strike="noStrike" baseline="0" dirty="0">
                    <a:solidFill>
                      <a:schemeClr val="tx1"/>
                    </a:solidFill>
                    <a:latin typeface="URWPalladioL-Roma"/>
                  </a:rPr>
                  <a:t>For example, suppose </a:t>
                </a:r>
                <a:r>
                  <a:rPr lang="en-US" sz="2800" b="0" i="0" u="none" strike="noStrike" baseline="0" dirty="0">
                    <a:solidFill>
                      <a:schemeClr val="tx1"/>
                    </a:solidFill>
                    <a:latin typeface="URWPalladioL-Ital"/>
                  </a:rPr>
                  <a:t>m </a:t>
                </a:r>
                <a:r>
                  <a:rPr lang="en-US" sz="2800" b="0" i="0" u="none" strike="noStrike" baseline="0" dirty="0">
                    <a:solidFill>
                      <a:schemeClr val="tx1"/>
                    </a:solidFill>
                    <a:latin typeface="CMR10"/>
                  </a:rPr>
                  <a:t>= </a:t>
                </a:r>
                <a:r>
                  <a:rPr lang="en-US" sz="2800" b="0" i="0" u="none" strike="noStrike" baseline="0" dirty="0">
                    <a:solidFill>
                      <a:schemeClr val="tx1"/>
                    </a:solidFill>
                    <a:latin typeface="URWPalladioL-Roma"/>
                  </a:rPr>
                  <a:t>60</a:t>
                </a:r>
              </a:p>
              <a:p>
                <a:r>
                  <a:rPr lang="en-US" sz="2800" b="0" dirty="0">
                    <a:solidFill>
                      <a:schemeClr val="tx1"/>
                    </a:solidFill>
                  </a:rPr>
                  <a:t>60 = 2</a:t>
                </a:r>
                <a:r>
                  <a:rPr lang="en-US" sz="2800" b="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US" sz="2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3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5</a:t>
                </a:r>
              </a:p>
              <a:p>
                <a:endParaRPr lang="en-US" sz="2800" b="0" dirty="0">
                  <a:solidFill>
                    <a:schemeClr val="tx1"/>
                  </a:solidFill>
                </a:endParaRPr>
              </a:p>
              <a:p>
                <a:r>
                  <a:rPr lang="en-US" sz="2800" b="0" dirty="0">
                    <a:solidFill>
                      <a:schemeClr val="tx1"/>
                    </a:solidFill>
                  </a:rPr>
                  <a:t>If p is a prime, then ϕ(p)=p−1.</a:t>
                </a:r>
              </a:p>
              <a:p>
                <a:r>
                  <a:rPr lang="en-US" sz="2800" b="0" dirty="0">
                    <a:solidFill>
                      <a:schemeClr val="tx1"/>
                    </a:solidFill>
                  </a:rPr>
                  <a:t>If p is a prime and a is a positive integer, then ϕ(p</a:t>
                </a:r>
                <a:r>
                  <a:rPr lang="en-US" sz="2800" b="0" baseline="30000" dirty="0">
                    <a:solidFill>
                      <a:schemeClr val="tx1"/>
                    </a:solidFill>
                  </a:rPr>
                  <a:t>a</a:t>
                </a:r>
                <a:r>
                  <a:rPr lang="en-US" sz="2800" b="0" dirty="0">
                    <a:solidFill>
                      <a:schemeClr val="tx1"/>
                    </a:solidFill>
                  </a:rPr>
                  <a:t>)=p</a:t>
                </a:r>
                <a:r>
                  <a:rPr lang="en-US" sz="2800" b="0" baseline="30000" dirty="0">
                    <a:solidFill>
                      <a:schemeClr val="tx1"/>
                    </a:solidFill>
                  </a:rPr>
                  <a:t>a</a:t>
                </a:r>
                <a:r>
                  <a:rPr lang="en-US" sz="2800" b="0" dirty="0">
                    <a:solidFill>
                      <a:schemeClr val="tx1"/>
                    </a:solidFill>
                  </a:rPr>
                  <a:t>−p</a:t>
                </a:r>
                <a:r>
                  <a:rPr lang="en-US" sz="2800" b="0" baseline="30000" dirty="0">
                    <a:solidFill>
                      <a:schemeClr val="tx1"/>
                    </a:solidFill>
                  </a:rPr>
                  <a:t>a-1</a:t>
                </a:r>
              </a:p>
              <a:p>
                <a:r>
                  <a:rPr lang="en-US" sz="2800" b="0" dirty="0">
                    <a:solidFill>
                      <a:schemeClr val="tx1"/>
                    </a:solidFill>
                  </a:rPr>
                  <a:t>ϕ(32)</a:t>
                </a:r>
              </a:p>
              <a:p>
                <a:r>
                  <a:rPr lang="en-US" sz="2800" b="0" dirty="0">
                    <a:solidFill>
                      <a:schemeClr val="tx1"/>
                    </a:solidFill>
                  </a:rPr>
                  <a:t>ϕ(125)</a:t>
                </a:r>
              </a:p>
              <a:p>
                <a:r>
                  <a:rPr lang="en-US" sz="2800" b="0" dirty="0">
                    <a:solidFill>
                      <a:schemeClr val="tx1"/>
                    </a:solidFill>
                  </a:rPr>
                  <a:t>ϕ(200)</a:t>
                </a:r>
                <a:endParaRPr lang="en-US" sz="2800" b="0" baseline="30000" dirty="0">
                  <a:solidFill>
                    <a:schemeClr val="tx1"/>
                  </a:solidFill>
                </a:endParaRPr>
              </a:p>
              <a:p>
                <a:endParaRPr lang="en-US" sz="2800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10A0491-B084-36B5-58FE-EC8AFA77E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7" t="-1404" b="-8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6C29436-55D9-CBA5-B582-0357D8A79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2636912"/>
            <a:ext cx="7640116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58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>
            <a:extLst>
              <a:ext uri="{FF2B5EF4-FFF2-40B4-BE49-F238E27FC236}">
                <a16:creationId xmlns:a16="http://schemas.microsoft.com/office/drawing/2014/main" id="{F2B67420-EF4C-29FA-A9FA-F9E9D9BD9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80772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528387" name="Rectangle 3">
            <a:extLst>
              <a:ext uri="{FF2B5EF4-FFF2-40B4-BE49-F238E27FC236}">
                <a16:creationId xmlns:a16="http://schemas.microsoft.com/office/drawing/2014/main" id="{E9CE4CFC-AA3A-2514-3973-330F2BEF7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518160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zh-TW"/>
              <a:t>2. The integers modulo </a:t>
            </a:r>
            <a:r>
              <a:rPr lang="en-US" altLang="zh-TW" i="1"/>
              <a:t>n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i="1"/>
          </a:p>
          <a:p>
            <a:pPr lvl="2">
              <a:lnSpc>
                <a:spcPct val="80000"/>
              </a:lnSpc>
            </a:pPr>
            <a:r>
              <a:rPr lang="en-US" altLang="zh-TW" sz="2000"/>
              <a:t>a is </a:t>
            </a:r>
            <a:r>
              <a:rPr lang="en-US" altLang="zh-TW" sz="2000">
                <a:solidFill>
                  <a:srgbClr val="009900"/>
                </a:solidFill>
              </a:rPr>
              <a:t>congruent</a:t>
            </a:r>
            <a:r>
              <a:rPr lang="en-US" altLang="zh-TW" sz="2000"/>
              <a:t> to b modulo n, written                       , 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   if n|a-b. 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000"/>
          </a:p>
          <a:p>
            <a:pPr lvl="2">
              <a:lnSpc>
                <a:spcPct val="120000"/>
              </a:lnSpc>
            </a:pPr>
            <a:r>
              <a:rPr lang="en-US" altLang="zh-TW" sz="2000"/>
              <a:t>Z</a:t>
            </a:r>
            <a:r>
              <a:rPr lang="en-US" altLang="zh-TW" sz="2000" baseline="-25000"/>
              <a:t>n</a:t>
            </a:r>
            <a:r>
              <a:rPr lang="en-US" altLang="zh-TW" sz="2000"/>
              <a:t>={0,1,…,n-1}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TW" sz="2000"/>
          </a:p>
          <a:p>
            <a:pPr lvl="2">
              <a:lnSpc>
                <a:spcPct val="120000"/>
              </a:lnSpc>
            </a:pPr>
            <a:r>
              <a:rPr lang="en-US" altLang="zh-TW" sz="2000"/>
              <a:t>Given            , if                                         , then a is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   said to be </a:t>
            </a:r>
            <a:r>
              <a:rPr lang="en-US" altLang="zh-TW" sz="2000" i="1">
                <a:solidFill>
                  <a:srgbClr val="009900"/>
                </a:solidFill>
              </a:rPr>
              <a:t>invertible</a:t>
            </a:r>
            <a:r>
              <a:rPr lang="en-US" altLang="zh-TW" sz="2000"/>
              <a:t> and its inverse x is denoted a</a:t>
            </a:r>
            <a:r>
              <a:rPr lang="en-US" altLang="zh-TW" sz="2000" baseline="30000"/>
              <a:t>-1</a:t>
            </a:r>
            <a:r>
              <a:rPr lang="en-US" altLang="zh-TW" sz="2000"/>
              <a:t>.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TW" sz="2000"/>
          </a:p>
          <a:p>
            <a:pPr lvl="2">
              <a:lnSpc>
                <a:spcPct val="120000"/>
              </a:lnSpc>
            </a:pPr>
            <a:endParaRPr lang="en-US" altLang="zh-TW" sz="1000"/>
          </a:p>
          <a:p>
            <a:pPr lvl="2">
              <a:lnSpc>
                <a:spcPct val="120000"/>
              </a:lnSpc>
            </a:pPr>
            <a:endParaRPr lang="en-US" altLang="zh-TW" sz="100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sz="1000"/>
              <a:t>   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TW" sz="1000"/>
          </a:p>
        </p:txBody>
      </p:sp>
      <p:graphicFrame>
        <p:nvGraphicFramePr>
          <p:cNvPr id="528388" name="Object 4">
            <a:extLst>
              <a:ext uri="{FF2B5EF4-FFF2-40B4-BE49-F238E27FC236}">
                <a16:creationId xmlns:a16="http://schemas.microsoft.com/office/drawing/2014/main" id="{756F837F-9CD6-9AE8-10AF-53F796EB69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4175" y="2295525"/>
          <a:ext cx="15827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863280" imgH="203040" progId="Equation.3">
                  <p:embed/>
                </p:oleObj>
              </mc:Choice>
              <mc:Fallback>
                <p:oleObj name="方程式" r:id="rId2" imgW="8632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175" y="2295525"/>
                        <a:ext cx="15827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89" name="Object 5">
            <a:extLst>
              <a:ext uri="{FF2B5EF4-FFF2-40B4-BE49-F238E27FC236}">
                <a16:creationId xmlns:a16="http://schemas.microsoft.com/office/drawing/2014/main" id="{0B2ABCAF-8863-E6C9-DCBC-61E8A4DE34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4076700"/>
          <a:ext cx="71913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241200" progId="Equation.3">
                  <p:embed/>
                </p:oleObj>
              </mc:Choice>
              <mc:Fallback>
                <p:oleObj name="Equation" r:id="rId4" imgW="4824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076700"/>
                        <a:ext cx="719137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90" name="Object 6">
            <a:extLst>
              <a:ext uri="{FF2B5EF4-FFF2-40B4-BE49-F238E27FC236}">
                <a16:creationId xmlns:a16="http://schemas.microsoft.com/office/drawing/2014/main" id="{E394C2DD-835E-39ED-7C23-2F4D88556E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4076700"/>
          <a:ext cx="29527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739880" imgH="228600" progId="Equation.3">
                  <p:embed/>
                </p:oleObj>
              </mc:Choice>
              <mc:Fallback>
                <p:oleObj name="方程式" r:id="rId6" imgW="17398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076700"/>
                        <a:ext cx="29527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>
            <a:extLst>
              <a:ext uri="{FF2B5EF4-FFF2-40B4-BE49-F238E27FC236}">
                <a16:creationId xmlns:a16="http://schemas.microsoft.com/office/drawing/2014/main" id="{0F0D3D16-A094-FD93-C713-FF7331FC3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80772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95A6D89E-9331-6ECF-85F4-99591FB0E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5181600"/>
          </a:xfrm>
        </p:spPr>
        <p:txBody>
          <a:bodyPr/>
          <a:lstStyle/>
          <a:p>
            <a:pPr lvl="2"/>
            <a:r>
              <a:rPr lang="en-US" altLang="zh-TW" sz="2000">
                <a:solidFill>
                  <a:srgbClr val="009900"/>
                </a:solidFill>
              </a:rPr>
              <a:t>Use Extended Euclidean Algo to calculate  a</a:t>
            </a:r>
            <a:r>
              <a:rPr lang="en-US" altLang="zh-TW" sz="2000" baseline="30000">
                <a:solidFill>
                  <a:srgbClr val="009900"/>
                </a:solidFill>
              </a:rPr>
              <a:t>-1</a:t>
            </a:r>
            <a:r>
              <a:rPr lang="en-US" altLang="zh-TW" sz="2000">
                <a:solidFill>
                  <a:srgbClr val="009900"/>
                </a:solidFill>
              </a:rPr>
              <a:t> mod n</a:t>
            </a:r>
          </a:p>
          <a:p>
            <a:pPr lvl="2"/>
            <a:endParaRPr lang="en-US" altLang="zh-TW" sz="1800"/>
          </a:p>
          <a:p>
            <a:pPr lvl="2"/>
            <a:r>
              <a:rPr lang="en-US" altLang="zh-TW" sz="1800"/>
              <a:t>Example：a=7 and n=9</a:t>
            </a:r>
          </a:p>
          <a:p>
            <a:pPr lvl="2"/>
            <a:endParaRPr lang="en-US" altLang="zh-TW" sz="1800"/>
          </a:p>
          <a:p>
            <a:pPr lvl="2">
              <a:lnSpc>
                <a:spcPct val="120000"/>
              </a:lnSpc>
            </a:pPr>
            <a:endParaRPr lang="en-US" altLang="zh-TW"/>
          </a:p>
          <a:p>
            <a:pPr lvl="2">
              <a:lnSpc>
                <a:spcPct val="120000"/>
              </a:lnSpc>
            </a:pPr>
            <a:endParaRPr lang="en-US" altLang="zh-TW"/>
          </a:p>
          <a:p>
            <a:pPr lvl="2">
              <a:lnSpc>
                <a:spcPct val="120000"/>
              </a:lnSpc>
            </a:pPr>
            <a:endParaRPr lang="en-US" altLang="zh-TW"/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/>
              <a:t>   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TW"/>
          </a:p>
        </p:txBody>
      </p:sp>
      <p:grpSp>
        <p:nvGrpSpPr>
          <p:cNvPr id="529412" name="Group 4">
            <a:extLst>
              <a:ext uri="{FF2B5EF4-FFF2-40B4-BE49-F238E27FC236}">
                <a16:creationId xmlns:a16="http://schemas.microsoft.com/office/drawing/2014/main" id="{5A7A06A6-BB6C-E09C-3DE4-FF4B5A74299D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3213100"/>
            <a:ext cx="5675313" cy="1676400"/>
            <a:chOff x="992" y="2440"/>
            <a:chExt cx="3040" cy="925"/>
          </a:xfrm>
        </p:grpSpPr>
        <p:sp>
          <p:nvSpPr>
            <p:cNvPr id="529413" name="Line 5">
              <a:extLst>
                <a:ext uri="{FF2B5EF4-FFF2-40B4-BE49-F238E27FC236}">
                  <a16:creationId xmlns:a16="http://schemas.microsoft.com/office/drawing/2014/main" id="{F3CA0CA7-0999-9370-0704-94BE07176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784"/>
              <a:ext cx="3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9414" name="Text Box 6">
              <a:extLst>
                <a:ext uri="{FF2B5EF4-FFF2-40B4-BE49-F238E27FC236}">
                  <a16:creationId xmlns:a16="http://schemas.microsoft.com/office/drawing/2014/main" id="{C562ED9C-714E-7358-CD10-FDCD37B0F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" y="2440"/>
              <a:ext cx="105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FF6600"/>
                  </a:solidFill>
                </a:rPr>
                <a:t>Euclidean algorithm</a:t>
              </a:r>
            </a:p>
            <a:p>
              <a:r>
                <a:rPr lang="en-US" altLang="zh-TW" sz="1400">
                  <a:solidFill>
                    <a:srgbClr val="FF6600"/>
                  </a:solidFill>
                </a:rPr>
                <a:t>to find gcd(a,n)</a:t>
              </a:r>
            </a:p>
          </p:txBody>
        </p:sp>
        <p:sp>
          <p:nvSpPr>
            <p:cNvPr id="529415" name="Text Box 7">
              <a:extLst>
                <a:ext uri="{FF2B5EF4-FFF2-40B4-BE49-F238E27FC236}">
                  <a16:creationId xmlns:a16="http://schemas.microsoft.com/office/drawing/2014/main" id="{A7019251-4D55-FFD3-B883-B4A866A4B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448"/>
              <a:ext cx="156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FF6600"/>
                  </a:solidFill>
                </a:rPr>
                <a:t>Extended Euclidean algorithm </a:t>
              </a:r>
            </a:p>
            <a:p>
              <a:r>
                <a:rPr lang="en-US" altLang="zh-TW" sz="1400">
                  <a:solidFill>
                    <a:srgbClr val="FF6600"/>
                  </a:solidFill>
                </a:rPr>
                <a:t>to write gcd(a,b)=sa+tn</a:t>
              </a:r>
            </a:p>
          </p:txBody>
        </p:sp>
        <p:sp>
          <p:nvSpPr>
            <p:cNvPr id="529416" name="Line 8">
              <a:extLst>
                <a:ext uri="{FF2B5EF4-FFF2-40B4-BE49-F238E27FC236}">
                  <a16:creationId xmlns:a16="http://schemas.microsoft.com/office/drawing/2014/main" id="{522FCC31-58DF-72BC-BFB5-486462443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44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29417" name="Object 9">
              <a:extLst>
                <a:ext uri="{FF2B5EF4-FFF2-40B4-BE49-F238E27FC236}">
                  <a16:creationId xmlns:a16="http://schemas.microsoft.com/office/drawing/2014/main" id="{E7F4034E-C21D-B2C3-4592-E1E77ABB9E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2832"/>
            <a:ext cx="644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25480" imgH="190440" progId="Equation.3">
                    <p:embed/>
                  </p:oleObj>
                </mc:Choice>
                <mc:Fallback>
                  <p:oleObj name="Equation" r:id="rId2" imgW="825480" imgH="1904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832"/>
                          <a:ext cx="644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9418" name="Object 10">
              <a:extLst>
                <a:ext uri="{FF2B5EF4-FFF2-40B4-BE49-F238E27FC236}">
                  <a16:creationId xmlns:a16="http://schemas.microsoft.com/office/drawing/2014/main" id="{46545721-05C5-7865-E356-FDADB0C989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3024"/>
            <a:ext cx="644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25480" imgH="190440" progId="Equation.3">
                    <p:embed/>
                  </p:oleObj>
                </mc:Choice>
                <mc:Fallback>
                  <p:oleObj name="Equation" r:id="rId4" imgW="825480" imgH="1904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024"/>
                          <a:ext cx="644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9419" name="Object 11">
              <a:extLst>
                <a:ext uri="{FF2B5EF4-FFF2-40B4-BE49-F238E27FC236}">
                  <a16:creationId xmlns:a16="http://schemas.microsoft.com/office/drawing/2014/main" id="{921994B8-B8CF-81FD-0DC2-106CC57B25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3216"/>
            <a:ext cx="644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25480" imgH="190440" progId="Equation.3">
                    <p:embed/>
                  </p:oleObj>
                </mc:Choice>
                <mc:Fallback>
                  <p:oleObj name="Equation" r:id="rId6" imgW="825480" imgH="1904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216"/>
                          <a:ext cx="644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9420" name="Object 12">
              <a:extLst>
                <a:ext uri="{FF2B5EF4-FFF2-40B4-BE49-F238E27FC236}">
                  <a16:creationId xmlns:a16="http://schemas.microsoft.com/office/drawing/2014/main" id="{0A7065BA-8BDA-4DEF-71C6-48645E686C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2832"/>
            <a:ext cx="644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25480" imgH="190440" progId="Equation.3">
                    <p:embed/>
                  </p:oleObj>
                </mc:Choice>
                <mc:Fallback>
                  <p:oleObj name="Equation" r:id="rId8" imgW="825480" imgH="1904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832"/>
                          <a:ext cx="644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9421" name="Object 13">
              <a:extLst>
                <a:ext uri="{FF2B5EF4-FFF2-40B4-BE49-F238E27FC236}">
                  <a16:creationId xmlns:a16="http://schemas.microsoft.com/office/drawing/2014/main" id="{92781EF2-2DE3-FF6D-6606-31346CE5B6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9" y="3037"/>
            <a:ext cx="159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044440" imgH="228600" progId="Equation.3">
                    <p:embed/>
                  </p:oleObj>
                </mc:Choice>
                <mc:Fallback>
                  <p:oleObj name="Equation" r:id="rId10" imgW="204444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9" y="3037"/>
                          <a:ext cx="1595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9422" name="Object 14">
            <a:extLst>
              <a:ext uri="{FF2B5EF4-FFF2-40B4-BE49-F238E27FC236}">
                <a16:creationId xmlns:a16="http://schemas.microsoft.com/office/drawing/2014/main" id="{841FB84B-415F-B96E-39F5-3B28769BD3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3775" y="5229225"/>
          <a:ext cx="18796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2" imgW="939600" imgH="203040" progId="Equation.3">
                  <p:embed/>
                </p:oleObj>
              </mc:Choice>
              <mc:Fallback>
                <p:oleObj name="方程式" r:id="rId12" imgW="93960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5229225"/>
                        <a:ext cx="18796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>
            <a:extLst>
              <a:ext uri="{FF2B5EF4-FFF2-40B4-BE49-F238E27FC236}">
                <a16:creationId xmlns:a16="http://schemas.microsoft.com/office/drawing/2014/main" id="{AD75257F-167B-9BD5-9342-14AA69598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80772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527363" name="Rectangle 3">
            <a:extLst>
              <a:ext uri="{FF2B5EF4-FFF2-40B4-BE49-F238E27FC236}">
                <a16:creationId xmlns:a16="http://schemas.microsoft.com/office/drawing/2014/main" id="{54B15C78-CCB2-5A85-5A34-3AF93E9C7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5181600"/>
          </a:xfrm>
        </p:spPr>
        <p:txBody>
          <a:bodyPr/>
          <a:lstStyle/>
          <a:p>
            <a:pPr lvl="2">
              <a:lnSpc>
                <a:spcPct val="110000"/>
              </a:lnSpc>
            </a:pPr>
            <a:r>
              <a:rPr lang="en-US" altLang="zh-TW" sz="2000" dirty="0"/>
              <a:t>Z</a:t>
            </a:r>
            <a:r>
              <a:rPr lang="en-US" altLang="zh-TW" sz="2000" baseline="-25000" dirty="0"/>
              <a:t>n</a:t>
            </a:r>
            <a:r>
              <a:rPr lang="en-US" altLang="zh-TW" sz="2000" dirty="0"/>
              <a:t>*={</a:t>
            </a:r>
            <a:r>
              <a:rPr lang="en-US" altLang="zh-TW" sz="2000" dirty="0" err="1"/>
              <a:t>a|gcd</a:t>
            </a:r>
            <a:r>
              <a:rPr lang="en-US" altLang="zh-TW" sz="2000" dirty="0"/>
              <a:t>(</a:t>
            </a:r>
            <a:r>
              <a:rPr lang="en-US" altLang="zh-TW" sz="2000" dirty="0" err="1"/>
              <a:t>a,n</a:t>
            </a:r>
            <a:r>
              <a:rPr lang="en-US" altLang="zh-TW" sz="2000" dirty="0"/>
              <a:t>)=1 and 0&lt;a&lt;n}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</a:t>
            </a:r>
          </a:p>
          <a:p>
            <a:pPr lvl="3">
              <a:lnSpc>
                <a:spcPct val="160000"/>
              </a:lnSpc>
            </a:pPr>
            <a:r>
              <a:rPr lang="en-US" altLang="zh-TW" dirty="0"/>
              <a:t> </a:t>
            </a:r>
            <a:endParaRPr lang="en-US" altLang="zh-TW" sz="1800" dirty="0"/>
          </a:p>
          <a:p>
            <a:pPr lvl="3">
              <a:lnSpc>
                <a:spcPct val="160000"/>
              </a:lnSpc>
            </a:pPr>
            <a:endParaRPr lang="en-US" altLang="zh-TW" sz="1800" dirty="0"/>
          </a:p>
          <a:p>
            <a:pPr lvl="3">
              <a:lnSpc>
                <a:spcPct val="160000"/>
              </a:lnSpc>
            </a:pPr>
            <a:r>
              <a:rPr lang="en-US" altLang="zh-TW" sz="1800" dirty="0"/>
              <a:t>For example, Z</a:t>
            </a:r>
            <a:r>
              <a:rPr lang="en-US" altLang="zh-TW" sz="1800" baseline="-25000" dirty="0"/>
              <a:t>12</a:t>
            </a:r>
            <a:r>
              <a:rPr lang="en-US" altLang="zh-TW" sz="1800" dirty="0"/>
              <a:t>*={1,5,7,11}, </a:t>
            </a:r>
          </a:p>
          <a:p>
            <a:pPr lvl="3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TW" sz="1600" dirty="0"/>
              <a:t>                              </a:t>
            </a:r>
            <a:r>
              <a:rPr lang="en-US" altLang="zh-TW" sz="1800" dirty="0"/>
              <a:t>Z</a:t>
            </a:r>
            <a:r>
              <a:rPr lang="en-US" altLang="zh-TW" sz="1800" baseline="-25000" dirty="0"/>
              <a:t>15</a:t>
            </a:r>
            <a:r>
              <a:rPr lang="en-US" altLang="zh-TW" sz="1800" dirty="0"/>
              <a:t>*={1,2,4,7,8,11,13,14} </a:t>
            </a:r>
          </a:p>
          <a:p>
            <a:pPr lvl="3">
              <a:lnSpc>
                <a:spcPct val="160000"/>
              </a:lnSpc>
              <a:buFont typeface="Wingdings" panose="05000000000000000000" pitchFamily="2" charset="2"/>
              <a:buNone/>
            </a:pPr>
            <a:endParaRPr lang="en-US" altLang="zh-TW" sz="1800" dirty="0"/>
          </a:p>
          <a:p>
            <a:pPr lvl="3">
              <a:lnSpc>
                <a:spcPct val="160000"/>
              </a:lnSpc>
            </a:pPr>
            <a:r>
              <a:rPr lang="en-US" altLang="zh-TW" sz="1800" dirty="0"/>
              <a:t>(Z</a:t>
            </a:r>
            <a:r>
              <a:rPr lang="en-US" altLang="zh-TW" sz="1800" baseline="-25000" dirty="0"/>
              <a:t>n</a:t>
            </a:r>
            <a:r>
              <a:rPr lang="en-US" altLang="zh-TW" sz="1800" dirty="0"/>
              <a:t>*, *) forms a multiplication group</a:t>
            </a:r>
          </a:p>
        </p:txBody>
      </p:sp>
      <p:graphicFrame>
        <p:nvGraphicFramePr>
          <p:cNvPr id="527364" name="Object 4">
            <a:extLst>
              <a:ext uri="{FF2B5EF4-FFF2-40B4-BE49-F238E27FC236}">
                <a16:creationId xmlns:a16="http://schemas.microsoft.com/office/drawing/2014/main" id="{21960407-2DF4-8F0A-F56E-0565337064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420938"/>
          <a:ext cx="331152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511280" imgH="279360" progId="Equation.3">
                  <p:embed/>
                </p:oleObj>
              </mc:Choice>
              <mc:Fallback>
                <p:oleObj name="方程式" r:id="rId2" imgW="151128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420938"/>
                        <a:ext cx="331152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84EF-322F-062B-9CDB-3B0A4202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CA9B4-68E2-16D2-506A-FF3C10A984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752600"/>
                <a:ext cx="8964488" cy="5105400"/>
              </a:xfrm>
            </p:spPr>
            <p:txBody>
              <a:bodyPr/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A group is a set G together with a binary operation </a:t>
                </a:r>
                <a:r>
                  <a:rPr lang="en-US" b="0" dirty="0">
                    <a:solidFill>
                      <a:srgbClr val="FF0000"/>
                    </a:solidFill>
                  </a:rPr>
                  <a:t>*</a:t>
                </a:r>
                <a:r>
                  <a:rPr lang="en-US" b="0" dirty="0">
                    <a:solidFill>
                      <a:schemeClr val="tx1"/>
                    </a:solidFill>
                  </a:rPr>
                  <a:t> on G such that the following three properties hold:</a:t>
                </a:r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(</a:t>
                </a:r>
                <a:r>
                  <a:rPr lang="en-US" b="0" dirty="0" err="1">
                    <a:solidFill>
                      <a:schemeClr val="tx1"/>
                    </a:solidFill>
                  </a:rPr>
                  <a:t>i</a:t>
                </a:r>
                <a:r>
                  <a:rPr lang="en-US" b="0" dirty="0">
                    <a:solidFill>
                      <a:schemeClr val="tx1"/>
                    </a:solidFill>
                  </a:rPr>
                  <a:t>) </a:t>
                </a:r>
                <a:r>
                  <a:rPr lang="en-US" b="0" dirty="0">
                    <a:solidFill>
                      <a:srgbClr val="FF0000"/>
                    </a:solidFill>
                  </a:rPr>
                  <a:t>*</a:t>
                </a:r>
                <a:r>
                  <a:rPr lang="en-US" b="0" dirty="0">
                    <a:solidFill>
                      <a:schemeClr val="tx1"/>
                    </a:solidFill>
                  </a:rPr>
                  <a:t> is associative; that is, for any a, b, c </a:t>
                </a:r>
                <a:r>
                  <a:rPr lang="el-GR" b="0" dirty="0">
                    <a:solidFill>
                      <a:schemeClr val="tx1"/>
                    </a:solidFill>
                  </a:rPr>
                  <a:t>ϵ</a:t>
                </a:r>
                <a:r>
                  <a:rPr lang="en-US" b="0" dirty="0">
                    <a:solidFill>
                      <a:schemeClr val="tx1"/>
                    </a:solidFill>
                  </a:rPr>
                  <a:t> G</a:t>
                </a:r>
              </a:p>
              <a:p>
                <a:pPr marL="800100" lvl="2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a*(b*c)=(a*b)*c</a:t>
                </a:r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( ii) There is an identity (or unit) element </a:t>
                </a:r>
                <a:r>
                  <a:rPr lang="en-US" b="0" dirty="0">
                    <a:solidFill>
                      <a:srgbClr val="FF0000"/>
                    </a:solidFill>
                  </a:rPr>
                  <a:t>e</a:t>
                </a:r>
                <a:r>
                  <a:rPr lang="en-US" b="0" dirty="0">
                    <a:solidFill>
                      <a:schemeClr val="tx1"/>
                    </a:solidFill>
                  </a:rPr>
                  <a:t> in G such that for all a </a:t>
                </a:r>
                <a:r>
                  <a:rPr lang="el-GR" b="0" dirty="0">
                    <a:solidFill>
                      <a:schemeClr val="tx1"/>
                    </a:solidFill>
                  </a:rPr>
                  <a:t>ϵ</a:t>
                </a:r>
                <a:r>
                  <a:rPr lang="en-US" b="0" dirty="0">
                    <a:solidFill>
                      <a:schemeClr val="tx1"/>
                    </a:solidFill>
                  </a:rPr>
                  <a:t> G</a:t>
                </a:r>
              </a:p>
              <a:p>
                <a:pPr marL="800100" lvl="2" indent="0">
                  <a:buNone/>
                </a:pPr>
                <a:r>
                  <a:rPr lang="en-US" sz="2400" b="0" dirty="0"/>
                  <a:t>a*e= e*a=1</a:t>
                </a:r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(iii) For each </a:t>
                </a:r>
                <a:r>
                  <a:rPr lang="en-US" b="0" dirty="0">
                    <a:solidFill>
                      <a:srgbClr val="FF0000"/>
                    </a:solidFill>
                  </a:rPr>
                  <a:t>a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G, there exists an inverse element a</a:t>
                </a:r>
                <a:r>
                  <a:rPr lang="en-US" b="0" baseline="30000" dirty="0">
                    <a:solidFill>
                      <a:schemeClr val="tx1"/>
                    </a:solidFill>
                  </a:rPr>
                  <a:t>-1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G such that</a:t>
                </a:r>
              </a:p>
              <a:p>
                <a:pPr marL="800100" lvl="2" indent="0">
                  <a:buNone/>
                </a:pPr>
                <a:r>
                  <a:rPr lang="en-US" sz="2400" b="0" dirty="0"/>
                  <a:t>a*a</a:t>
                </a:r>
                <a:r>
                  <a:rPr lang="en-US" sz="2400" b="0" baseline="30000" dirty="0"/>
                  <a:t>-1</a:t>
                </a:r>
                <a:r>
                  <a:rPr lang="en-US" sz="2400" b="0" dirty="0"/>
                  <a:t>= a</a:t>
                </a:r>
                <a:r>
                  <a:rPr lang="en-US" sz="2400" b="0" baseline="30000" dirty="0"/>
                  <a:t>-1</a:t>
                </a:r>
                <a:r>
                  <a:rPr lang="en-US" sz="2400" b="0" dirty="0"/>
                  <a:t>*a=e</a:t>
                </a:r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Sometimes, we denote the group as a triple (G, *, e). If the group also satisfies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CA9B4-68E2-16D2-506A-FF3C10A98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752600"/>
                <a:ext cx="8964488" cy="5105400"/>
              </a:xfrm>
              <a:blipFill>
                <a:blip r:embed="rId3"/>
                <a:stretch>
                  <a:fillRect l="-136" t="-956" b="-1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660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79F9-317B-C5A9-3057-919983C3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AF5B9-2CB9-7DBC-A21C-DE9EF6F2B8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752600"/>
                <a:ext cx="8077200" cy="5105400"/>
              </a:xfrm>
            </p:spPr>
            <p:txBody>
              <a:bodyPr/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For all </a:t>
                </a:r>
                <a:r>
                  <a:rPr lang="en-US" b="0" dirty="0" err="1">
                    <a:solidFill>
                      <a:schemeClr val="tx1"/>
                    </a:solidFill>
                  </a:rPr>
                  <a:t>a,b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l-GR" sz="2800" b="0" i="1" dirty="0" smtClean="0">
                        <a:solidFill>
                          <a:schemeClr val="tx1"/>
                        </a:solidFill>
                      </a:rPr>
                      <m:t>𝜖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G,</a:t>
                </a:r>
              </a:p>
              <a:p>
                <a:pPr marL="800100" lvl="2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a* b = b * a,</a:t>
                </a:r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Then the group is called Abelian or commutative. </a:t>
                </a:r>
                <a:endParaRPr lang="fa-IR" b="0" dirty="0">
                  <a:solidFill>
                    <a:schemeClr val="tx1"/>
                  </a:solidFill>
                </a:endParaRPr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Note. From the definition, the identity element </a:t>
                </a:r>
                <a:r>
                  <a:rPr lang="en-US" b="0" dirty="0">
                    <a:solidFill>
                      <a:srgbClr val="FF0000"/>
                    </a:solidFill>
                  </a:rPr>
                  <a:t>e</a:t>
                </a:r>
                <a:r>
                  <a:rPr lang="en-US" b="0" dirty="0">
                    <a:solidFill>
                      <a:schemeClr val="tx1"/>
                    </a:solidFill>
                  </a:rPr>
                  <a:t> of G is unique, and the inverse element of any element a </a:t>
                </a:r>
                <a:r>
                  <a:rPr lang="el-GR" b="0" dirty="0">
                    <a:solidFill>
                      <a:schemeClr val="tx1"/>
                    </a:solidFill>
                  </a:rPr>
                  <a:t>ϵ</a:t>
                </a:r>
                <a:r>
                  <a:rPr lang="en-US" b="0" dirty="0">
                    <a:solidFill>
                      <a:schemeClr val="tx1"/>
                    </a:solidFill>
                  </a:rPr>
                  <a:t> G is also unique.</a:t>
                </a:r>
                <a:endParaRPr lang="fa-IR" b="0" dirty="0">
                  <a:solidFill>
                    <a:schemeClr val="tx1"/>
                  </a:solidFill>
                </a:endParaRPr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We also write, </a:t>
                </a:r>
                <a:r>
                  <a:rPr lang="en-US" b="0" dirty="0" err="1">
                    <a:solidFill>
                      <a:schemeClr val="tx1"/>
                    </a:solidFill>
                  </a:rPr>
                  <a:t>a+b</a:t>
                </a:r>
                <a:r>
                  <a:rPr lang="en-US" b="0" dirty="0">
                    <a:solidFill>
                      <a:schemeClr val="tx1"/>
                    </a:solidFill>
                  </a:rPr>
                  <a:t> instead of a * b and -a instead of a</a:t>
                </a:r>
                <a:r>
                  <a:rPr lang="en-US" b="0" baseline="30000" dirty="0">
                    <a:solidFill>
                      <a:schemeClr val="tx1"/>
                    </a:solidFill>
                  </a:rPr>
                  <a:t>-1</a:t>
                </a:r>
                <a:r>
                  <a:rPr lang="en-US" b="0" dirty="0">
                    <a:solidFill>
                      <a:schemeClr val="tx1"/>
                    </a:solidFill>
                  </a:rPr>
                  <a:t>, that is, using additive notation. 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b="0" baseline="30000" dirty="0">
                    <a:solidFill>
                      <a:schemeClr val="tx1"/>
                    </a:solidFill>
                  </a:rPr>
                  <a:t>*</a:t>
                </a:r>
                <a:r>
                  <a:rPr lang="en-US" b="0" baseline="-25000" dirty="0">
                    <a:solidFill>
                      <a:schemeClr val="tx1"/>
                    </a:solidFill>
                  </a:rPr>
                  <a:t>n </a:t>
                </a:r>
                <a:r>
                  <a:rPr lang="en-US" b="0" dirty="0">
                    <a:solidFill>
                      <a:schemeClr val="tx1"/>
                    </a:solidFill>
                  </a:rPr>
                  <a:t>is the set of nonzero elements in </a:t>
                </a:r>
                <a14:m>
                  <m:oMath xmlns:m="http://schemas.openxmlformats.org/officeDocument/2006/math">
                    <m:r>
                      <a:rPr 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b="0" baseline="30000" dirty="0">
                    <a:solidFill>
                      <a:schemeClr val="tx1"/>
                    </a:solidFill>
                  </a:rPr>
                  <a:t>*</a:t>
                </a:r>
                <a:r>
                  <a:rPr lang="en-US" b="0" baseline="-25000" dirty="0">
                    <a:solidFill>
                      <a:schemeClr val="tx1"/>
                    </a:solidFill>
                  </a:rPr>
                  <a:t>n</a:t>
                </a:r>
                <a:r>
                  <a:rPr lang="en-US" b="0" dirty="0">
                    <a:solidFill>
                      <a:schemeClr val="tx1"/>
                    </a:solidFill>
                  </a:rPr>
                  <a:t> that are coprime to n.</a:t>
                </a:r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b="0" baseline="30000" dirty="0">
                    <a:solidFill>
                      <a:schemeClr val="tx1"/>
                    </a:solidFill>
                  </a:rPr>
                  <a:t>*</a:t>
                </a:r>
                <a:r>
                  <a:rPr lang="en-US" b="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b="0" dirty="0">
                    <a:solidFill>
                      <a:schemeClr val="tx1"/>
                    </a:solidFill>
                  </a:rPr>
                  <a:t>, •, 1) forms a group with respect to multiplication.</a:t>
                </a:r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b="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b="0" dirty="0">
                    <a:solidFill>
                      <a:schemeClr val="tx1"/>
                    </a:solidFill>
                  </a:rPr>
                  <a:t>, +, 0)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AF5B9-2CB9-7DBC-A21C-DE9EF6F2B8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752600"/>
                <a:ext cx="8077200" cy="5105400"/>
              </a:xfrm>
              <a:blipFill>
                <a:blip r:embed="rId2"/>
                <a:stretch>
                  <a:fillRect l="-151" r="-2189" b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23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9F6F-24BB-F765-31E6-FAB72C1B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BC6751-C141-C54D-2064-44DBE93C1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1752600"/>
                <a:ext cx="8583488" cy="43434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Definition: A multiplicative group ( resp. additive group) G is said to be cyclic if there is an element a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G such that for any b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G there is some integer 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 with b = a</a:t>
                </a:r>
                <a:r>
                  <a:rPr lang="en-US" sz="3200" baseline="30000" dirty="0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(resp. b = 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 a).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Such an element a is called a generator of the cyclic group, and we write G = &lt;a&gt;.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(a)	For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, +, 0), the additive group of integers, both 1 and -1 are generators.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(b)	For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b="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dirty="0">
                    <a:solidFill>
                      <a:schemeClr val="tx1"/>
                    </a:solidFill>
                  </a:rPr>
                  <a:t>, +, 0), the additive group of integers modulo 6, 1 and 5 are generators.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(c)	For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b="0" baseline="30000" dirty="0">
                    <a:solidFill>
                      <a:schemeClr val="tx1"/>
                    </a:solidFill>
                  </a:rPr>
                  <a:t>*</a:t>
                </a:r>
                <a:r>
                  <a:rPr lang="en-US" b="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>
                    <a:solidFill>
                      <a:schemeClr val="tx1"/>
                    </a:solidFill>
                  </a:rPr>
                  <a:t>•, 1), </a:t>
                </a:r>
                <a:r>
                  <a:rPr lang="en-US" dirty="0">
                    <a:solidFill>
                      <a:schemeClr val="tx1"/>
                    </a:solidFill>
                  </a:rPr>
                  <a:t>the multiplicative group of integers modulo 5, 2,3 is the generator.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BC6751-C141-C54D-2064-44DBE93C1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752600"/>
                <a:ext cx="8583488" cy="4343400"/>
              </a:xfrm>
              <a:blipFill>
                <a:blip r:embed="rId2"/>
                <a:stretch>
                  <a:fillRect l="-142" t="-983" r="-1703" b="-13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795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DAC9EE93-F1D2-21BA-1493-A77B989F5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533400"/>
            <a:ext cx="80010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453635" name="Rectangle 3">
            <a:extLst>
              <a:ext uri="{FF2B5EF4-FFF2-40B4-BE49-F238E27FC236}">
                <a16:creationId xmlns:a16="http://schemas.microsoft.com/office/drawing/2014/main" id="{8394B6F0-60B2-5D46-4310-837FD59CD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76400"/>
            <a:ext cx="8748712" cy="5181600"/>
          </a:xfrm>
        </p:spPr>
        <p:txBody>
          <a:bodyPr/>
          <a:lstStyle/>
          <a:p>
            <a:pPr lvl="2">
              <a:lnSpc>
                <a:spcPct val="130000"/>
              </a:lnSpc>
            </a:pPr>
            <a:r>
              <a:rPr lang="en-US" altLang="zh-TW" sz="2000">
                <a:solidFill>
                  <a:srgbClr val="009900"/>
                </a:solidFill>
              </a:rPr>
              <a:t>Fermat’s  little theorem</a:t>
            </a:r>
            <a:r>
              <a:rPr lang="en-US" altLang="zh-TW" sz="2000"/>
              <a:t>：</a:t>
            </a:r>
          </a:p>
          <a:p>
            <a:pPr lvl="2">
              <a:lnSpc>
                <a:spcPct val="130000"/>
              </a:lnSpc>
            </a:pPr>
            <a:endParaRPr lang="en-US" altLang="zh-TW" sz="2000"/>
          </a:p>
          <a:p>
            <a:pPr lvl="2">
              <a:lnSpc>
                <a:spcPct val="130000"/>
              </a:lnSpc>
            </a:pPr>
            <a:r>
              <a:rPr lang="en-US" altLang="zh-TW" sz="2000">
                <a:solidFill>
                  <a:srgbClr val="009900"/>
                </a:solidFill>
              </a:rPr>
              <a:t>Euler’s theorem</a:t>
            </a:r>
            <a:r>
              <a:rPr lang="en-US" altLang="zh-TW" sz="2000"/>
              <a:t>：</a:t>
            </a:r>
          </a:p>
          <a:p>
            <a:pPr lvl="2">
              <a:lnSpc>
                <a:spcPct val="130000"/>
              </a:lnSpc>
            </a:pPr>
            <a:endParaRPr lang="en-US" altLang="zh-TW" sz="2000"/>
          </a:p>
          <a:p>
            <a:pPr lvl="2">
              <a:lnSpc>
                <a:spcPct val="130000"/>
              </a:lnSpc>
            </a:pPr>
            <a:r>
              <a:rPr lang="en-US" altLang="zh-TW" sz="2000"/>
              <a:t>The </a:t>
            </a:r>
            <a:r>
              <a:rPr lang="en-US" altLang="zh-TW" sz="2000">
                <a:solidFill>
                  <a:srgbClr val="009900"/>
                </a:solidFill>
              </a:rPr>
              <a:t>order</a:t>
            </a:r>
            <a:r>
              <a:rPr lang="en-US" altLang="zh-TW" sz="2000"/>
              <a:t> of            , written ord(a), as the least positive integer t such that            </a:t>
            </a:r>
          </a:p>
          <a:p>
            <a:pPr lvl="2">
              <a:lnSpc>
                <a:spcPct val="130000"/>
              </a:lnSpc>
            </a:pPr>
            <a:r>
              <a:rPr lang="en-US" altLang="zh-TW" sz="2000"/>
              <a:t>If            , has                                 ,  then a is said to be a </a:t>
            </a:r>
            <a:r>
              <a:rPr lang="en-US" altLang="zh-TW" sz="2000">
                <a:solidFill>
                  <a:srgbClr val="009900"/>
                </a:solidFill>
              </a:rPr>
              <a:t>generator</a:t>
            </a:r>
            <a:r>
              <a:rPr lang="en-US" altLang="zh-TW" sz="2000"/>
              <a:t> of Z</a:t>
            </a:r>
            <a:r>
              <a:rPr lang="en-US" altLang="zh-TW" sz="2000" baseline="-25000"/>
              <a:t>n</a:t>
            </a:r>
            <a:r>
              <a:rPr lang="en-US" altLang="zh-TW" sz="2000"/>
              <a:t>*; in this case, </a:t>
            </a:r>
            <a:endParaRPr lang="en-US" altLang="zh-TW" sz="2000" baseline="-25000">
              <a:solidFill>
                <a:srgbClr val="FF6600"/>
              </a:solidFill>
            </a:endParaRPr>
          </a:p>
        </p:txBody>
      </p:sp>
      <p:graphicFrame>
        <p:nvGraphicFramePr>
          <p:cNvPr id="453638" name="Object 6">
            <a:extLst>
              <a:ext uri="{FF2B5EF4-FFF2-40B4-BE49-F238E27FC236}">
                <a16:creationId xmlns:a16="http://schemas.microsoft.com/office/drawing/2014/main" id="{44FD40AE-3D02-F87E-6B76-B863E4BA9A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2170113"/>
          <a:ext cx="488473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819160" imgH="253800" progId="Equation.3">
                  <p:embed/>
                </p:oleObj>
              </mc:Choice>
              <mc:Fallback>
                <p:oleObj name="方程式" r:id="rId2" imgW="281916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170113"/>
                        <a:ext cx="488473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51" name="Object 19">
            <a:extLst>
              <a:ext uri="{FF2B5EF4-FFF2-40B4-BE49-F238E27FC236}">
                <a16:creationId xmlns:a16="http://schemas.microsoft.com/office/drawing/2014/main" id="{89CD5DD1-E8D3-C74F-5CF4-F0CF98FB43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3060700"/>
          <a:ext cx="37655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070000" imgH="241200" progId="Equation.3">
                  <p:embed/>
                </p:oleObj>
              </mc:Choice>
              <mc:Fallback>
                <p:oleObj name="方程式" r:id="rId4" imgW="2070000" imgH="241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060700"/>
                        <a:ext cx="37655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52" name="Object 20">
            <a:extLst>
              <a:ext uri="{FF2B5EF4-FFF2-40B4-BE49-F238E27FC236}">
                <a16:creationId xmlns:a16="http://schemas.microsoft.com/office/drawing/2014/main" id="{248B1AE4-1D08-606A-C6EB-D417D6BB1A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573463"/>
          <a:ext cx="7540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419040" imgH="241200" progId="Equation.3">
                  <p:embed/>
                </p:oleObj>
              </mc:Choice>
              <mc:Fallback>
                <p:oleObj name="方程式" r:id="rId6" imgW="419040" imgH="241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73463"/>
                        <a:ext cx="75406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53" name="Object 21">
            <a:extLst>
              <a:ext uri="{FF2B5EF4-FFF2-40B4-BE49-F238E27FC236}">
                <a16:creationId xmlns:a16="http://schemas.microsoft.com/office/drawing/2014/main" id="{3E5525C5-DC9C-9AE2-D4FC-0E00BBB366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3944938"/>
          <a:ext cx="15843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54080" imgH="279360" progId="Equation.3">
                  <p:embed/>
                </p:oleObj>
              </mc:Choice>
              <mc:Fallback>
                <p:oleObj name="Equation" r:id="rId8" imgW="1054080" imgH="2793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944938"/>
                        <a:ext cx="158432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54" name="Object 22">
            <a:extLst>
              <a:ext uri="{FF2B5EF4-FFF2-40B4-BE49-F238E27FC236}">
                <a16:creationId xmlns:a16="http://schemas.microsoft.com/office/drawing/2014/main" id="{1E0E6417-A867-359E-45DF-6532D79BB3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378325"/>
          <a:ext cx="7207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279360" progId="Equation.3">
                  <p:embed/>
                </p:oleObj>
              </mc:Choice>
              <mc:Fallback>
                <p:oleObj name="Equation" r:id="rId10" imgW="482400" imgH="2793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378325"/>
                        <a:ext cx="7207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55" name="Object 23">
            <a:extLst>
              <a:ext uri="{FF2B5EF4-FFF2-40B4-BE49-F238E27FC236}">
                <a16:creationId xmlns:a16="http://schemas.microsoft.com/office/drawing/2014/main" id="{AB736CE5-0F41-28A2-1187-6EA599D145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4365625"/>
          <a:ext cx="20891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34960" imgH="342720" progId="Equation.3">
                  <p:embed/>
                </p:oleObj>
              </mc:Choice>
              <mc:Fallback>
                <p:oleObj name="Equation" r:id="rId12" imgW="1434960" imgH="34272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365625"/>
                        <a:ext cx="20891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56" name="Object 24">
            <a:extLst>
              <a:ext uri="{FF2B5EF4-FFF2-40B4-BE49-F238E27FC236}">
                <a16:creationId xmlns:a16="http://schemas.microsoft.com/office/drawing/2014/main" id="{2A2D6A91-F219-D55D-29F9-06EA1F9DB1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4868863"/>
          <a:ext cx="25209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4" imgW="1409400" imgH="241200" progId="Equation.3">
                  <p:embed/>
                </p:oleObj>
              </mc:Choice>
              <mc:Fallback>
                <p:oleObj name="方程式" r:id="rId14" imgW="1409400" imgH="241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868863"/>
                        <a:ext cx="25209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>
            <a:extLst>
              <a:ext uri="{FF2B5EF4-FFF2-40B4-BE49-F238E27FC236}">
                <a16:creationId xmlns:a16="http://schemas.microsoft.com/office/drawing/2014/main" id="{BA57380C-3A47-7CE6-6D77-F7995591A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533400"/>
            <a:ext cx="80010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481283" name="Rectangle 3">
            <a:extLst>
              <a:ext uri="{FF2B5EF4-FFF2-40B4-BE49-F238E27FC236}">
                <a16:creationId xmlns:a16="http://schemas.microsoft.com/office/drawing/2014/main" id="{F187E6B8-9139-C1D5-068C-F1A05A414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5181600"/>
          </a:xfrm>
        </p:spPr>
        <p:txBody>
          <a:bodyPr/>
          <a:lstStyle/>
          <a:p>
            <a:pPr lvl="2">
              <a:lnSpc>
                <a:spcPct val="120000"/>
              </a:lnSpc>
            </a:pPr>
            <a:r>
              <a:rPr lang="en-US" altLang="zh-TW" sz="2000"/>
              <a:t>Example ：n=15</a:t>
            </a:r>
          </a:p>
          <a:p>
            <a:pPr lvl="2">
              <a:lnSpc>
                <a:spcPct val="120000"/>
              </a:lnSpc>
            </a:pPr>
            <a:endParaRPr lang="en-US" altLang="zh-TW" sz="180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sz="1800">
                <a:solidFill>
                  <a:srgbClr val="FF6600"/>
                </a:solidFill>
              </a:rPr>
              <a:t>     Z</a:t>
            </a:r>
            <a:r>
              <a:rPr lang="en-US" altLang="zh-TW" sz="1800" baseline="-25000">
                <a:solidFill>
                  <a:srgbClr val="FF6600"/>
                </a:solidFill>
              </a:rPr>
              <a:t>15</a:t>
            </a:r>
            <a:r>
              <a:rPr lang="en-US" altLang="zh-TW" sz="1800">
                <a:solidFill>
                  <a:srgbClr val="FF6600"/>
                </a:solidFill>
              </a:rPr>
              <a:t>*={1,2,4,7,8,11,13,14}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sz="1800">
                <a:solidFill>
                  <a:srgbClr val="FF6600"/>
                </a:solidFill>
              </a:rPr>
              <a:t>     ψ(15)= ψ(3) ψ(5)=2*4=8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1400">
                <a:solidFill>
                  <a:srgbClr val="FF6600"/>
                </a:solidFill>
              </a:rPr>
              <a:t>     </a:t>
            </a:r>
            <a:endParaRPr lang="en-US" altLang="zh-TW" sz="1400" baseline="-25000">
              <a:solidFill>
                <a:srgbClr val="FF6600"/>
              </a:solidFill>
            </a:endParaRPr>
          </a:p>
        </p:txBody>
      </p:sp>
      <p:grpSp>
        <p:nvGrpSpPr>
          <p:cNvPr id="481291" name="Group 11">
            <a:extLst>
              <a:ext uri="{FF2B5EF4-FFF2-40B4-BE49-F238E27FC236}">
                <a16:creationId xmlns:a16="http://schemas.microsoft.com/office/drawing/2014/main" id="{034717DB-4D3A-9363-43FF-2122B63030BC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810000"/>
            <a:ext cx="4876800" cy="990600"/>
            <a:chOff x="2080" y="3416"/>
            <a:chExt cx="2736" cy="496"/>
          </a:xfrm>
        </p:grpSpPr>
        <p:sp>
          <p:nvSpPr>
            <p:cNvPr id="481292" name="Line 12">
              <a:extLst>
                <a:ext uri="{FF2B5EF4-FFF2-40B4-BE49-F238E27FC236}">
                  <a16:creationId xmlns:a16="http://schemas.microsoft.com/office/drawing/2014/main" id="{CFA4E655-DFFD-94DE-5839-E5F3FD5C0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365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81293" name="Text Box 13">
              <a:extLst>
                <a:ext uri="{FF2B5EF4-FFF2-40B4-BE49-F238E27FC236}">
                  <a16:creationId xmlns:a16="http://schemas.microsoft.com/office/drawing/2014/main" id="{053D447D-8FEC-C59C-3392-E0A4865D8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456"/>
              <a:ext cx="167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481294" name="Line 14">
              <a:extLst>
                <a:ext uri="{FF2B5EF4-FFF2-40B4-BE49-F238E27FC236}">
                  <a16:creationId xmlns:a16="http://schemas.microsoft.com/office/drawing/2014/main" id="{88586089-CCD8-E3E9-3929-93B42B1BE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3448"/>
              <a:ext cx="0" cy="4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81295" name="Object 15">
              <a:extLst>
                <a:ext uri="{FF2B5EF4-FFF2-40B4-BE49-F238E27FC236}">
                  <a16:creationId xmlns:a16="http://schemas.microsoft.com/office/drawing/2014/main" id="{C7814325-CFDF-73DD-B098-0AF34C7690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20" y="3416"/>
            <a:ext cx="416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33160" imgH="279360" progId="Equation.3">
                    <p:embed/>
                  </p:oleObj>
                </mc:Choice>
                <mc:Fallback>
                  <p:oleObj name="Equation" r:id="rId2" imgW="533160" imgH="2793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0" y="3416"/>
                          <a:ext cx="416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296" name="Object 16">
              <a:extLst>
                <a:ext uri="{FF2B5EF4-FFF2-40B4-BE49-F238E27FC236}">
                  <a16:creationId xmlns:a16="http://schemas.microsoft.com/office/drawing/2014/main" id="{1280EDF5-0514-1188-3741-D3ECF15354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3716"/>
            <a:ext cx="416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33160" imgH="228600" progId="Equation.3">
                    <p:embed/>
                  </p:oleObj>
                </mc:Choice>
                <mc:Fallback>
                  <p:oleObj name="Equation" r:id="rId4" imgW="53316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716"/>
                          <a:ext cx="416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297" name="Text Box 17">
              <a:extLst>
                <a:ext uri="{FF2B5EF4-FFF2-40B4-BE49-F238E27FC236}">
                  <a16:creationId xmlns:a16="http://schemas.microsoft.com/office/drawing/2014/main" id="{2CE2173E-CCFE-3D55-9291-D3B4A2AD4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7" y="3456"/>
              <a:ext cx="166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481298" name="Text Box 18">
              <a:extLst>
                <a:ext uri="{FF2B5EF4-FFF2-40B4-BE49-F238E27FC236}">
                  <a16:creationId xmlns:a16="http://schemas.microsoft.com/office/drawing/2014/main" id="{634CF4C5-D44B-37DD-79D1-AA6D7C223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" y="3456"/>
              <a:ext cx="166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FF6600"/>
                  </a:solidFill>
                </a:rPr>
                <a:t>4</a:t>
              </a:r>
            </a:p>
          </p:txBody>
        </p:sp>
        <p:sp>
          <p:nvSpPr>
            <p:cNvPr id="481299" name="Text Box 19">
              <a:extLst>
                <a:ext uri="{FF2B5EF4-FFF2-40B4-BE49-F238E27FC236}">
                  <a16:creationId xmlns:a16="http://schemas.microsoft.com/office/drawing/2014/main" id="{C418FEF8-458A-2259-3AB9-24948E47B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3456"/>
              <a:ext cx="167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FF6600"/>
                  </a:solidFill>
                </a:rPr>
                <a:t>7</a:t>
              </a:r>
            </a:p>
          </p:txBody>
        </p:sp>
        <p:sp>
          <p:nvSpPr>
            <p:cNvPr id="481300" name="Text Box 20">
              <a:extLst>
                <a:ext uri="{FF2B5EF4-FFF2-40B4-BE49-F238E27FC236}">
                  <a16:creationId xmlns:a16="http://schemas.microsoft.com/office/drawing/2014/main" id="{54BB348E-C498-E6D5-6305-71B6EC382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" y="3456"/>
              <a:ext cx="166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FF6600"/>
                  </a:solidFill>
                </a:rPr>
                <a:t>8</a:t>
              </a:r>
            </a:p>
          </p:txBody>
        </p:sp>
        <p:sp>
          <p:nvSpPr>
            <p:cNvPr id="481301" name="Text Box 21">
              <a:extLst>
                <a:ext uri="{FF2B5EF4-FFF2-40B4-BE49-F238E27FC236}">
                  <a16:creationId xmlns:a16="http://schemas.microsoft.com/office/drawing/2014/main" id="{C229FA65-CB71-578E-5C93-4AC81CB47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5" y="3456"/>
              <a:ext cx="229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FF6600"/>
                  </a:solidFill>
                </a:rPr>
                <a:t>11</a:t>
              </a:r>
            </a:p>
          </p:txBody>
        </p:sp>
        <p:sp>
          <p:nvSpPr>
            <p:cNvPr id="481302" name="Text Box 22">
              <a:extLst>
                <a:ext uri="{FF2B5EF4-FFF2-40B4-BE49-F238E27FC236}">
                  <a16:creationId xmlns:a16="http://schemas.microsoft.com/office/drawing/2014/main" id="{030954DB-C710-B241-7721-2B44B59CB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3" y="3456"/>
              <a:ext cx="229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FF6600"/>
                  </a:solidFill>
                </a:rPr>
                <a:t>13</a:t>
              </a:r>
            </a:p>
          </p:txBody>
        </p:sp>
        <p:sp>
          <p:nvSpPr>
            <p:cNvPr id="481303" name="Text Box 23">
              <a:extLst>
                <a:ext uri="{FF2B5EF4-FFF2-40B4-BE49-F238E27FC236}">
                  <a16:creationId xmlns:a16="http://schemas.microsoft.com/office/drawing/2014/main" id="{F80A92EE-3D84-182C-176A-9367B5181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456"/>
              <a:ext cx="230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FF6600"/>
                  </a:solidFill>
                </a:rPr>
                <a:t>14</a:t>
              </a:r>
            </a:p>
          </p:txBody>
        </p:sp>
        <p:sp>
          <p:nvSpPr>
            <p:cNvPr id="481304" name="Text Box 24">
              <a:extLst>
                <a:ext uri="{FF2B5EF4-FFF2-40B4-BE49-F238E27FC236}">
                  <a16:creationId xmlns:a16="http://schemas.microsoft.com/office/drawing/2014/main" id="{AD0A386A-4A79-55FA-F097-A2D0BE6C6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696"/>
              <a:ext cx="167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481305" name="Text Box 25">
              <a:extLst>
                <a:ext uri="{FF2B5EF4-FFF2-40B4-BE49-F238E27FC236}">
                  <a16:creationId xmlns:a16="http://schemas.microsoft.com/office/drawing/2014/main" id="{7A92DF09-D133-358E-95A6-1D1B853ED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7" y="3696"/>
              <a:ext cx="166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FF6600"/>
                  </a:solidFill>
                </a:rPr>
                <a:t>4</a:t>
              </a:r>
            </a:p>
          </p:txBody>
        </p:sp>
        <p:sp>
          <p:nvSpPr>
            <p:cNvPr id="481306" name="Text Box 26">
              <a:extLst>
                <a:ext uri="{FF2B5EF4-FFF2-40B4-BE49-F238E27FC236}">
                  <a16:creationId xmlns:a16="http://schemas.microsoft.com/office/drawing/2014/main" id="{B7E24ECF-CABB-E0F0-AA05-E0716A4BD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" y="3696"/>
              <a:ext cx="166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481307" name="Text Box 27">
              <a:extLst>
                <a:ext uri="{FF2B5EF4-FFF2-40B4-BE49-F238E27FC236}">
                  <a16:creationId xmlns:a16="http://schemas.microsoft.com/office/drawing/2014/main" id="{30DD4559-15D3-82C7-4390-A7470E631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3696"/>
              <a:ext cx="167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FF6600"/>
                  </a:solidFill>
                </a:rPr>
                <a:t>4</a:t>
              </a:r>
            </a:p>
          </p:txBody>
        </p:sp>
        <p:sp>
          <p:nvSpPr>
            <p:cNvPr id="481308" name="Text Box 28">
              <a:extLst>
                <a:ext uri="{FF2B5EF4-FFF2-40B4-BE49-F238E27FC236}">
                  <a16:creationId xmlns:a16="http://schemas.microsoft.com/office/drawing/2014/main" id="{FF9C3F28-59C0-39FC-223B-9A6EE2222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" y="3696"/>
              <a:ext cx="166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481309" name="Text Box 29">
              <a:extLst>
                <a:ext uri="{FF2B5EF4-FFF2-40B4-BE49-F238E27FC236}">
                  <a16:creationId xmlns:a16="http://schemas.microsoft.com/office/drawing/2014/main" id="{4BE462D2-CE86-D6E7-A617-57207AED8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3696"/>
              <a:ext cx="167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481310" name="Text Box 30">
              <a:extLst>
                <a:ext uri="{FF2B5EF4-FFF2-40B4-BE49-F238E27FC236}">
                  <a16:creationId xmlns:a16="http://schemas.microsoft.com/office/drawing/2014/main" id="{565DC42C-287F-D4C4-DB03-E2DA7D1FE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9" y="3696"/>
              <a:ext cx="167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FF6600"/>
                  </a:solidFill>
                </a:rPr>
                <a:t>4</a:t>
              </a:r>
            </a:p>
          </p:txBody>
        </p:sp>
        <p:sp>
          <p:nvSpPr>
            <p:cNvPr id="481311" name="Text Box 31">
              <a:extLst>
                <a:ext uri="{FF2B5EF4-FFF2-40B4-BE49-F238E27FC236}">
                  <a16:creationId xmlns:a16="http://schemas.microsoft.com/office/drawing/2014/main" id="{E71233AE-50B0-5B63-BE6A-0DC13D459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5" y="3696"/>
              <a:ext cx="166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FF6600"/>
                  </a:solidFill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>
            <a:extLst>
              <a:ext uri="{FF2B5EF4-FFF2-40B4-BE49-F238E27FC236}">
                <a16:creationId xmlns:a16="http://schemas.microsoft.com/office/drawing/2014/main" id="{636BCAFB-714B-C43F-8CE6-141D73308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533400"/>
            <a:ext cx="80010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454659" name="Rectangle 3">
            <a:extLst>
              <a:ext uri="{FF2B5EF4-FFF2-40B4-BE49-F238E27FC236}">
                <a16:creationId xmlns:a16="http://schemas.microsoft.com/office/drawing/2014/main" id="{7B7520E0-E82D-6202-6D04-FFC5F279B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5181600"/>
          </a:xfrm>
        </p:spPr>
        <p:txBody>
          <a:bodyPr/>
          <a:lstStyle/>
          <a:p>
            <a:pPr lvl="1"/>
            <a:r>
              <a:rPr lang="en-US" altLang="zh-TW"/>
              <a:t>3. Chinese remainder theorem</a:t>
            </a:r>
            <a:endParaRPr lang="en-US" altLang="zh-TW" i="1"/>
          </a:p>
          <a:p>
            <a:pPr lvl="2"/>
            <a:endParaRPr lang="en-US" altLang="zh-TW" sz="1800" i="1">
              <a:solidFill>
                <a:srgbClr val="009900"/>
              </a:solidFill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1800"/>
              <a:t>    </a:t>
            </a:r>
            <a:r>
              <a:rPr lang="en-US" altLang="zh-TW" sz="1800">
                <a:solidFill>
                  <a:srgbClr val="FF6600"/>
                </a:solidFill>
              </a:rPr>
              <a:t>If the integers n</a:t>
            </a:r>
            <a:r>
              <a:rPr lang="en-US" altLang="zh-TW" sz="1800" baseline="-25000">
                <a:solidFill>
                  <a:srgbClr val="FF6600"/>
                </a:solidFill>
              </a:rPr>
              <a:t>1</a:t>
            </a:r>
            <a:r>
              <a:rPr lang="en-US" altLang="zh-TW" sz="1800">
                <a:solidFill>
                  <a:srgbClr val="FF6600"/>
                </a:solidFill>
              </a:rPr>
              <a:t>,…,n</a:t>
            </a:r>
            <a:r>
              <a:rPr lang="en-US" altLang="zh-TW" sz="1800" baseline="-25000">
                <a:solidFill>
                  <a:srgbClr val="FF6600"/>
                </a:solidFill>
              </a:rPr>
              <a:t>k</a:t>
            </a:r>
            <a:r>
              <a:rPr lang="en-US" altLang="zh-TW" sz="1800">
                <a:solidFill>
                  <a:srgbClr val="FF6600"/>
                </a:solidFill>
              </a:rPr>
              <a:t> are pairwise relatively prime,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1800">
                <a:solidFill>
                  <a:srgbClr val="FF6600"/>
                </a:solidFill>
              </a:rPr>
              <a:t>    then the system of congruences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TW" sz="1800">
              <a:solidFill>
                <a:srgbClr val="FF6600"/>
              </a:solidFill>
            </a:endParaRPr>
          </a:p>
          <a:p>
            <a:pPr lvl="2">
              <a:buFont typeface="Wingdings" panose="05000000000000000000" pitchFamily="2" charset="2"/>
              <a:buNone/>
            </a:pPr>
            <a:endParaRPr lang="en-US" altLang="zh-TW" sz="1800">
              <a:solidFill>
                <a:srgbClr val="FF6600"/>
              </a:solidFill>
            </a:endParaRPr>
          </a:p>
          <a:p>
            <a:pPr lvl="2">
              <a:buFont typeface="Wingdings" panose="05000000000000000000" pitchFamily="2" charset="2"/>
              <a:buNone/>
            </a:pPr>
            <a:endParaRPr lang="en-US" altLang="zh-TW" sz="1800">
              <a:solidFill>
                <a:srgbClr val="FF6600"/>
              </a:solidFill>
            </a:endParaRPr>
          </a:p>
          <a:p>
            <a:pPr lvl="2">
              <a:buFont typeface="Wingdings" panose="05000000000000000000" pitchFamily="2" charset="2"/>
              <a:buNone/>
            </a:pPr>
            <a:endParaRPr lang="en-US" altLang="zh-TW" sz="1800">
              <a:solidFill>
                <a:srgbClr val="FF6600"/>
              </a:solidFill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1800">
                <a:solidFill>
                  <a:srgbClr val="FF6600"/>
                </a:solidFill>
              </a:rPr>
              <a:t>    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TW" sz="1800">
              <a:solidFill>
                <a:srgbClr val="FF6600"/>
              </a:solidFill>
            </a:endParaRPr>
          </a:p>
          <a:p>
            <a:pPr lvl="2">
              <a:buFont typeface="Wingdings" panose="05000000000000000000" pitchFamily="2" charset="2"/>
              <a:buNone/>
            </a:pPr>
            <a:endParaRPr lang="en-US" altLang="zh-TW" sz="1800">
              <a:solidFill>
                <a:srgbClr val="FF6600"/>
              </a:solidFill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1800">
                <a:solidFill>
                  <a:srgbClr val="FF6600"/>
                </a:solidFill>
              </a:rPr>
              <a:t>     has a unique solution modulo n=n</a:t>
            </a:r>
            <a:r>
              <a:rPr lang="en-US" altLang="zh-TW" sz="1800" baseline="-25000">
                <a:solidFill>
                  <a:srgbClr val="FF6600"/>
                </a:solidFill>
              </a:rPr>
              <a:t>1</a:t>
            </a:r>
            <a:r>
              <a:rPr lang="en-US" altLang="zh-TW" sz="1800">
                <a:solidFill>
                  <a:srgbClr val="FF6600"/>
                </a:solidFill>
              </a:rPr>
              <a:t>*n</a:t>
            </a:r>
            <a:r>
              <a:rPr lang="en-US" altLang="zh-TW" sz="1800" baseline="-25000">
                <a:solidFill>
                  <a:srgbClr val="FF6600"/>
                </a:solidFill>
              </a:rPr>
              <a:t>2</a:t>
            </a:r>
            <a:r>
              <a:rPr lang="en-US" altLang="zh-TW" sz="1800">
                <a:solidFill>
                  <a:srgbClr val="FF6600"/>
                </a:solidFill>
              </a:rPr>
              <a:t>*…*n </a:t>
            </a:r>
            <a:r>
              <a:rPr lang="en-US" altLang="zh-TW" sz="1800" baseline="-25000">
                <a:solidFill>
                  <a:srgbClr val="FF6600"/>
                </a:solidFill>
              </a:rPr>
              <a:t>k</a:t>
            </a:r>
          </a:p>
        </p:txBody>
      </p:sp>
      <p:graphicFrame>
        <p:nvGraphicFramePr>
          <p:cNvPr id="454688" name="Object 32">
            <a:extLst>
              <a:ext uri="{FF2B5EF4-FFF2-40B4-BE49-F238E27FC236}">
                <a16:creationId xmlns:a16="http://schemas.microsoft.com/office/drawing/2014/main" id="{E3F89B4F-2D32-16F8-4337-9DB093095F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429000"/>
          <a:ext cx="19050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241200" progId="Equation.3">
                  <p:embed/>
                </p:oleObj>
              </mc:Choice>
              <mc:Fallback>
                <p:oleObj name="Equation" r:id="rId2" imgW="1091880" imgH="241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429000"/>
                        <a:ext cx="19050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89" name="Object 33">
            <a:extLst>
              <a:ext uri="{FF2B5EF4-FFF2-40B4-BE49-F238E27FC236}">
                <a16:creationId xmlns:a16="http://schemas.microsoft.com/office/drawing/2014/main" id="{1A888907-CFF3-2971-4D4A-6CE0C89FB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886200"/>
          <a:ext cx="1981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440" imgH="241200" progId="Equation.3">
                  <p:embed/>
                </p:oleObj>
              </mc:Choice>
              <mc:Fallback>
                <p:oleObj name="Equation" r:id="rId4" imgW="1117440" imgH="2412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886200"/>
                        <a:ext cx="1981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90" name="Object 34">
            <a:extLst>
              <a:ext uri="{FF2B5EF4-FFF2-40B4-BE49-F238E27FC236}">
                <a16:creationId xmlns:a16="http://schemas.microsoft.com/office/drawing/2014/main" id="{192E0782-108A-7EBD-031E-D882F7C6A9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648200"/>
          <a:ext cx="1905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17440" imgH="241200" progId="Equation.3">
                  <p:embed/>
                </p:oleObj>
              </mc:Choice>
              <mc:Fallback>
                <p:oleObj name="Equation" r:id="rId6" imgW="1117440" imgH="241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648200"/>
                        <a:ext cx="19050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691" name="Line 35">
            <a:extLst>
              <a:ext uri="{FF2B5EF4-FFF2-40B4-BE49-F238E27FC236}">
                <a16:creationId xmlns:a16="http://schemas.microsoft.com/office/drawing/2014/main" id="{3D3B958C-7FD2-D6D1-A7C1-AC174D182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343400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333600B7-78D3-20DD-311C-91BF99464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2362200" cy="685800"/>
          </a:xfrm>
        </p:spPr>
        <p:txBody>
          <a:bodyPr/>
          <a:lstStyle/>
          <a:p>
            <a:r>
              <a:rPr lang="en-US" altLang="zh-TW" b="1">
                <a:solidFill>
                  <a:srgbClr val="000099"/>
                </a:solidFill>
                <a:latin typeface="Comic Sans MS" panose="030F0702030302020204" pitchFamily="66" charset="0"/>
              </a:rPr>
              <a:t>OUTLINE</a:t>
            </a:r>
          </a:p>
        </p:txBody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C5AAB7E4-2A5F-1E5F-E92F-312EA96EB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8305800" cy="4572000"/>
          </a:xfrm>
        </p:spPr>
        <p:txBody>
          <a:bodyPr/>
          <a:lstStyle/>
          <a:p>
            <a:pPr marL="457200" indent="-457200">
              <a:buSzPct val="90000"/>
              <a:buFont typeface="Wingdings" panose="05000000000000000000" pitchFamily="2" charset="2"/>
              <a:buChar char="§"/>
            </a:pPr>
            <a:r>
              <a:rPr lang="en-US" altLang="zh-TW" sz="2000"/>
              <a:t>[1] Modular Arithmetic Algorithms</a:t>
            </a:r>
          </a:p>
          <a:p>
            <a:pPr marL="457200" indent="-457200">
              <a:buSzPct val="90000"/>
              <a:buFont typeface="Wingdings" panose="05000000000000000000" pitchFamily="2" charset="2"/>
              <a:buChar char="§"/>
            </a:pPr>
            <a:r>
              <a:rPr lang="en-US" altLang="zh-TW" sz="2000"/>
              <a:t>[2] The RSA Cryptosystem</a:t>
            </a:r>
          </a:p>
          <a:p>
            <a:pPr marL="457200" indent="-457200">
              <a:lnSpc>
                <a:spcPct val="120000"/>
              </a:lnSpc>
              <a:buSzPct val="90000"/>
              <a:buFont typeface="Wingdings" panose="05000000000000000000" pitchFamily="2" charset="2"/>
              <a:buChar char="§"/>
            </a:pPr>
            <a:r>
              <a:rPr lang="en-US" altLang="zh-TW" sz="2000"/>
              <a:t>[3] Quadratic Residues</a:t>
            </a:r>
          </a:p>
          <a:p>
            <a:pPr marL="457200" indent="-457200">
              <a:lnSpc>
                <a:spcPct val="140000"/>
              </a:lnSpc>
              <a:buSzPct val="90000"/>
              <a:buFont typeface="Wingdings" panose="05000000000000000000" pitchFamily="2" charset="2"/>
              <a:buChar char="§"/>
            </a:pPr>
            <a:r>
              <a:rPr lang="en-US" altLang="zh-TW" sz="2000"/>
              <a:t>[4] Primality Testing</a:t>
            </a:r>
          </a:p>
          <a:p>
            <a:pPr marL="457200" indent="-457200">
              <a:lnSpc>
                <a:spcPct val="140000"/>
              </a:lnSpc>
              <a:buSzPct val="90000"/>
              <a:buFont typeface="Wingdings" panose="05000000000000000000" pitchFamily="2" charset="2"/>
              <a:buChar char="§"/>
            </a:pPr>
            <a:r>
              <a:rPr lang="en-US" altLang="zh-TW" sz="2000"/>
              <a:t>[5] Square Roots Modulo n</a:t>
            </a:r>
          </a:p>
          <a:p>
            <a:pPr marL="457200" indent="-457200">
              <a:lnSpc>
                <a:spcPct val="140000"/>
              </a:lnSpc>
              <a:buSzPct val="90000"/>
              <a:buFont typeface="Wingdings" panose="05000000000000000000" pitchFamily="2" charset="2"/>
              <a:buChar char="§"/>
            </a:pPr>
            <a:r>
              <a:rPr lang="en-US" altLang="zh-TW" sz="2000"/>
              <a:t>[6]</a:t>
            </a:r>
            <a:r>
              <a:rPr lang="en-US" altLang="zh-TW" sz="2000">
                <a:solidFill>
                  <a:srgbClr val="CC0000"/>
                </a:solidFill>
              </a:rPr>
              <a:t> </a:t>
            </a:r>
            <a:r>
              <a:rPr lang="en-US" altLang="zh-TW" sz="2000"/>
              <a:t>Factoring</a:t>
            </a:r>
          </a:p>
          <a:p>
            <a:pPr marL="457200" indent="-457200">
              <a:lnSpc>
                <a:spcPct val="140000"/>
              </a:lnSpc>
              <a:buSzPct val="90000"/>
              <a:buFont typeface="Wingdings" panose="05000000000000000000" pitchFamily="2" charset="2"/>
              <a:buChar char="§"/>
            </a:pPr>
            <a:r>
              <a:rPr lang="zh-TW" altLang="en-US" sz="2000"/>
              <a:t>[</a:t>
            </a:r>
            <a:r>
              <a:rPr lang="en-US" altLang="zh-TW" sz="2000"/>
              <a:t>7] The Rabin Cryptosystem</a:t>
            </a:r>
            <a:endParaRPr lang="zh-TW" altLang="zh-TW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>
            <a:extLst>
              <a:ext uri="{FF2B5EF4-FFF2-40B4-BE49-F238E27FC236}">
                <a16:creationId xmlns:a16="http://schemas.microsoft.com/office/drawing/2014/main" id="{FF34CA0D-1B45-5235-21E7-F427C2BF2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533400"/>
            <a:ext cx="80010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482307" name="Rectangle 3">
            <a:extLst>
              <a:ext uri="{FF2B5EF4-FFF2-40B4-BE49-F238E27FC236}">
                <a16:creationId xmlns:a16="http://schemas.microsoft.com/office/drawing/2014/main" id="{36990D75-6821-A45E-EB56-78B91C070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5181600"/>
          </a:xfrm>
        </p:spPr>
        <p:txBody>
          <a:bodyPr/>
          <a:lstStyle/>
          <a:p>
            <a:pPr lvl="2">
              <a:lnSpc>
                <a:spcPct val="140000"/>
              </a:lnSpc>
            </a:pPr>
            <a:r>
              <a:rPr lang="en-US" altLang="zh-TW" sz="2000"/>
              <a:t>Algorithm：</a:t>
            </a:r>
            <a:r>
              <a:rPr lang="en-US" altLang="zh-TW" sz="2000">
                <a:solidFill>
                  <a:srgbClr val="009900"/>
                </a:solidFill>
              </a:rPr>
              <a:t>Gauss algorithm</a:t>
            </a:r>
          </a:p>
          <a:p>
            <a:pPr lvl="2">
              <a:lnSpc>
                <a:spcPct val="140000"/>
              </a:lnSpc>
            </a:pPr>
            <a:endParaRPr lang="en-US" altLang="zh-TW" sz="1800" i="1">
              <a:solidFill>
                <a:srgbClr val="009900"/>
              </a:solidFill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1800" i="1">
                <a:solidFill>
                  <a:srgbClr val="009900"/>
                </a:solidFill>
              </a:rPr>
              <a:t>     </a:t>
            </a:r>
            <a:r>
              <a:rPr lang="en-US" altLang="zh-TW" sz="1800">
                <a:solidFill>
                  <a:srgbClr val="FF6600"/>
                </a:solidFill>
              </a:rPr>
              <a:t>(1) Input k , n</a:t>
            </a:r>
            <a:r>
              <a:rPr lang="en-US" altLang="zh-TW" sz="1800" baseline="-25000">
                <a:solidFill>
                  <a:srgbClr val="FF6600"/>
                </a:solidFill>
              </a:rPr>
              <a:t>i </a:t>
            </a:r>
            <a:r>
              <a:rPr lang="en-US" altLang="zh-TW" sz="1800">
                <a:solidFill>
                  <a:srgbClr val="FF6600"/>
                </a:solidFill>
              </a:rPr>
              <a:t>, a</a:t>
            </a:r>
            <a:r>
              <a:rPr lang="en-US" altLang="zh-TW" sz="1800" baseline="-25000">
                <a:solidFill>
                  <a:srgbClr val="FF6600"/>
                </a:solidFill>
              </a:rPr>
              <a:t>i </a:t>
            </a:r>
            <a:r>
              <a:rPr lang="en-US" altLang="zh-TW" sz="1800">
                <a:solidFill>
                  <a:srgbClr val="FF6600"/>
                </a:solidFill>
              </a:rPr>
              <a:t>, for i=1,2,…,k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TW" sz="1800">
                <a:solidFill>
                  <a:srgbClr val="FF6600"/>
                </a:solidFill>
              </a:rPr>
              <a:t>     (2) Compute                        for  i=1,2,…,k</a:t>
            </a:r>
          </a:p>
          <a:p>
            <a:pPr lvl="2">
              <a:lnSpc>
                <a:spcPct val="270000"/>
              </a:lnSpc>
              <a:buFont typeface="Wingdings" panose="05000000000000000000" pitchFamily="2" charset="2"/>
              <a:buNone/>
            </a:pPr>
            <a:r>
              <a:rPr lang="en-US" altLang="zh-TW" sz="1800">
                <a:solidFill>
                  <a:srgbClr val="FF6600"/>
                </a:solidFill>
              </a:rPr>
              <a:t>     (3) Compute inverse                               for i =1,2,…,k</a:t>
            </a:r>
          </a:p>
          <a:p>
            <a:pPr lvl="2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TW" sz="1800">
                <a:solidFill>
                  <a:srgbClr val="FF6600"/>
                </a:solidFill>
              </a:rPr>
              <a:t>     (4) Compute </a:t>
            </a:r>
            <a:endParaRPr lang="en-US" altLang="zh-TW" sz="1800" i="1">
              <a:solidFill>
                <a:srgbClr val="009900"/>
              </a:solidFill>
            </a:endParaRPr>
          </a:p>
          <a:p>
            <a:pPr lvl="2"/>
            <a:endParaRPr lang="en-US" altLang="zh-TW" sz="1800" baseline="-25000">
              <a:solidFill>
                <a:srgbClr val="FF6600"/>
              </a:solidFill>
            </a:endParaRPr>
          </a:p>
        </p:txBody>
      </p:sp>
      <p:graphicFrame>
        <p:nvGraphicFramePr>
          <p:cNvPr id="482312" name="Object 8">
            <a:extLst>
              <a:ext uri="{FF2B5EF4-FFF2-40B4-BE49-F238E27FC236}">
                <a16:creationId xmlns:a16="http://schemas.microsoft.com/office/drawing/2014/main" id="{D0221620-B02C-0B44-4230-08B2A1573B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2924175"/>
          <a:ext cx="12954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761760" imgH="457200" progId="Equation.3">
                  <p:embed/>
                </p:oleObj>
              </mc:Choice>
              <mc:Fallback>
                <p:oleObj name="方程式" r:id="rId2" imgW="76176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924175"/>
                        <a:ext cx="12954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13" name="Object 9">
            <a:extLst>
              <a:ext uri="{FF2B5EF4-FFF2-40B4-BE49-F238E27FC236}">
                <a16:creationId xmlns:a16="http://schemas.microsoft.com/office/drawing/2014/main" id="{50AFE0E9-0C8C-14BB-3C3A-9B782CA7A4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3933825"/>
          <a:ext cx="17272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091880" imgH="241200" progId="Equation.3">
                  <p:embed/>
                </p:oleObj>
              </mc:Choice>
              <mc:Fallback>
                <p:oleObj name="方程式" r:id="rId4" imgW="109188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933825"/>
                        <a:ext cx="17272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14" name="Object 10">
            <a:extLst>
              <a:ext uri="{FF2B5EF4-FFF2-40B4-BE49-F238E27FC236}">
                <a16:creationId xmlns:a16="http://schemas.microsoft.com/office/drawing/2014/main" id="{51AB7851-8782-A786-45B0-1232DF0F19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4437063"/>
          <a:ext cx="230505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358640" imgH="431640" progId="Equation.3">
                  <p:embed/>
                </p:oleObj>
              </mc:Choice>
              <mc:Fallback>
                <p:oleObj name="方程式" r:id="rId6" imgW="135864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437063"/>
                        <a:ext cx="230505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>
            <a:extLst>
              <a:ext uri="{FF2B5EF4-FFF2-40B4-BE49-F238E27FC236}">
                <a16:creationId xmlns:a16="http://schemas.microsoft.com/office/drawing/2014/main" id="{DFC32FA6-EAC5-8788-19B7-4425DC532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26339" name="Rectangle 3">
            <a:extLst>
              <a:ext uri="{FF2B5EF4-FFF2-40B4-BE49-F238E27FC236}">
                <a16:creationId xmlns:a16="http://schemas.microsoft.com/office/drawing/2014/main" id="{914EB9D8-7AEB-FF71-DB43-7936A3570F7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-180975" y="1628775"/>
            <a:ext cx="5953125" cy="4343400"/>
          </a:xfrm>
        </p:spPr>
        <p:txBody>
          <a:bodyPr/>
          <a:lstStyle/>
          <a:p>
            <a:pPr lvl="2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solidFill>
                  <a:srgbClr val="CC0000"/>
                </a:solidFill>
              </a:rPr>
              <a:t>Example</a:t>
            </a:r>
            <a:endParaRPr lang="en-US" altLang="zh-TW" sz="2000" i="1">
              <a:solidFill>
                <a:srgbClr val="CC0000"/>
              </a:solidFill>
            </a:endParaRPr>
          </a:p>
          <a:p>
            <a:pPr lvl="2"/>
            <a:endParaRPr lang="en-US" altLang="zh-TW" sz="2000" baseline="-25000">
              <a:solidFill>
                <a:srgbClr val="CC0000"/>
              </a:solidFill>
            </a:endParaRPr>
          </a:p>
        </p:txBody>
      </p:sp>
      <p:graphicFrame>
        <p:nvGraphicFramePr>
          <p:cNvPr id="526340" name="Object 4">
            <a:extLst>
              <a:ext uri="{FF2B5EF4-FFF2-40B4-BE49-F238E27FC236}">
                <a16:creationId xmlns:a16="http://schemas.microsoft.com/office/drawing/2014/main" id="{5A413E64-57F6-16BD-2FB7-66105CC610EF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39750" y="2349500"/>
          <a:ext cx="8064500" cy="393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4241520" imgH="2070000" progId="Equation.3">
                  <p:embed/>
                </p:oleObj>
              </mc:Choice>
              <mc:Fallback>
                <p:oleObj name="方程式" r:id="rId2" imgW="4241520" imgH="2070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349500"/>
                        <a:ext cx="8064500" cy="393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741" name="Rectangle 61">
            <a:extLst>
              <a:ext uri="{FF2B5EF4-FFF2-40B4-BE49-F238E27FC236}">
                <a16:creationId xmlns:a16="http://schemas.microsoft.com/office/drawing/2014/main" id="{E81E5088-A05D-7CE9-A1C9-CCB194D9C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55683" name="Rectangle 3">
            <a:extLst>
              <a:ext uri="{FF2B5EF4-FFF2-40B4-BE49-F238E27FC236}">
                <a16:creationId xmlns:a16="http://schemas.microsoft.com/office/drawing/2014/main" id="{42A84BCF-1BB8-8246-0417-564A4277ED6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628775"/>
            <a:ext cx="8496300" cy="4467225"/>
          </a:xfrm>
        </p:spPr>
        <p:txBody>
          <a:bodyPr/>
          <a:lstStyle/>
          <a:p>
            <a:pPr lvl="1"/>
            <a:r>
              <a:rPr lang="en-US" altLang="zh-TW"/>
              <a:t>4. Square-and-Multiply</a:t>
            </a:r>
          </a:p>
          <a:p>
            <a:pPr lvl="1"/>
            <a:endParaRPr lang="en-US" altLang="zh-TW" i="1"/>
          </a:p>
          <a:p>
            <a:pPr lvl="2"/>
            <a:r>
              <a:rPr lang="en-US" altLang="zh-TW" sz="2000"/>
              <a:t>Algorithm: </a:t>
            </a:r>
            <a:r>
              <a:rPr lang="en-US" altLang="zh-TW" sz="2000">
                <a:solidFill>
                  <a:srgbClr val="009900"/>
                </a:solidFill>
              </a:rPr>
              <a:t>Square-and-Multiply(x, c, n)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    </a:t>
            </a:r>
            <a:r>
              <a:rPr lang="en-US" altLang="zh-TW" sz="2000">
                <a:solidFill>
                  <a:srgbClr val="CC0000"/>
                </a:solidFill>
              </a:rPr>
              <a:t>Input：             ,  c  with binary representation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solidFill>
                  <a:srgbClr val="CC0000"/>
                </a:solidFill>
              </a:rPr>
              <a:t>    Output：</a:t>
            </a:r>
          </a:p>
        </p:txBody>
      </p:sp>
      <p:graphicFrame>
        <p:nvGraphicFramePr>
          <p:cNvPr id="455684" name="Object 4">
            <a:extLst>
              <a:ext uri="{FF2B5EF4-FFF2-40B4-BE49-F238E27FC236}">
                <a16:creationId xmlns:a16="http://schemas.microsoft.com/office/drawing/2014/main" id="{D555BC4A-2EF8-7DE2-B3B1-C68B32D401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4650" y="3336925"/>
          <a:ext cx="10810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方程式編輯器 3.0" r:id="rId2" imgW="583920" imgH="203040" progId="Equation.3">
                  <p:embed/>
                </p:oleObj>
              </mc:Choice>
              <mc:Fallback>
                <p:oleObj name="Microsoft 方程式編輯器 3.0" r:id="rId2" imgW="58392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3336925"/>
                        <a:ext cx="108108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1" name="Object 11">
            <a:extLst>
              <a:ext uri="{FF2B5EF4-FFF2-40B4-BE49-F238E27FC236}">
                <a16:creationId xmlns:a16="http://schemas.microsoft.com/office/drawing/2014/main" id="{609A04D5-21B1-0FCC-2F6F-1B684140CE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3363" y="2892425"/>
          <a:ext cx="8620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419040" imgH="228600" progId="Equation.3">
                  <p:embed/>
                </p:oleObj>
              </mc:Choice>
              <mc:Fallback>
                <p:oleObj name="方程式" r:id="rId4" imgW="41904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2892425"/>
                        <a:ext cx="8620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3" name="Object 13">
            <a:extLst>
              <a:ext uri="{FF2B5EF4-FFF2-40B4-BE49-F238E27FC236}">
                <a16:creationId xmlns:a16="http://schemas.microsoft.com/office/drawing/2014/main" id="{9AEBDF23-7AEC-FB44-0D61-3AA240C5BE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25" y="2662238"/>
          <a:ext cx="12969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685800" imgH="431640" progId="Equation.3">
                  <p:embed/>
                </p:oleObj>
              </mc:Choice>
              <mc:Fallback>
                <p:oleObj name="方程式" r:id="rId6" imgW="68580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2662238"/>
                        <a:ext cx="129698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740" name="Object 60">
            <a:extLst>
              <a:ext uri="{FF2B5EF4-FFF2-40B4-BE49-F238E27FC236}">
                <a16:creationId xmlns:a16="http://schemas.microsoft.com/office/drawing/2014/main" id="{F8044AE0-0D4A-FC8D-0C1B-3802E114EBA4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411413" y="3797300"/>
          <a:ext cx="4681537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2031840" imgH="1600200" progId="Equation.3">
                  <p:embed/>
                </p:oleObj>
              </mc:Choice>
              <mc:Fallback>
                <p:oleObj name="方程式" r:id="rId8" imgW="2031840" imgH="1600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797300"/>
                        <a:ext cx="4681537" cy="323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73" name="Rectangle 45">
            <a:extLst>
              <a:ext uri="{FF2B5EF4-FFF2-40B4-BE49-F238E27FC236}">
                <a16:creationId xmlns:a16="http://schemas.microsoft.com/office/drawing/2014/main" id="{D82671AD-C806-4E37-B44A-3ECA0A80B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83331" name="Rectangle 3">
            <a:extLst>
              <a:ext uri="{FF2B5EF4-FFF2-40B4-BE49-F238E27FC236}">
                <a16:creationId xmlns:a16="http://schemas.microsoft.com/office/drawing/2014/main" id="{9019546F-262A-6B2E-098F-71C43BB10D9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989138"/>
            <a:ext cx="3771900" cy="4343400"/>
          </a:xfrm>
          <a:noFill/>
        </p:spPr>
        <p:txBody>
          <a:bodyPr/>
          <a:lstStyle/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solidFill>
                  <a:srgbClr val="CC0000"/>
                </a:solidFill>
              </a:rPr>
              <a:t>Example :</a:t>
            </a:r>
            <a:r>
              <a:rPr lang="en-US" altLang="zh-TW">
                <a:solidFill>
                  <a:srgbClr val="CC0000"/>
                </a:solidFill>
              </a:rPr>
              <a:t> 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/>
              <a:t>9726</a:t>
            </a:r>
            <a:r>
              <a:rPr lang="en-US" altLang="zh-TW" baseline="30000"/>
              <a:t>3533 </a:t>
            </a:r>
            <a:r>
              <a:rPr lang="en-US" altLang="zh-TW"/>
              <a:t>mode 11413=?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TW">
              <a:solidFill>
                <a:srgbClr val="FF6600"/>
              </a:solidFill>
            </a:endParaRPr>
          </a:p>
        </p:txBody>
      </p:sp>
      <p:graphicFrame>
        <p:nvGraphicFramePr>
          <p:cNvPr id="483369" name="Object 41">
            <a:extLst>
              <a:ext uri="{FF2B5EF4-FFF2-40B4-BE49-F238E27FC236}">
                <a16:creationId xmlns:a16="http://schemas.microsoft.com/office/drawing/2014/main" id="{484210E2-5D02-030A-6794-132BB742BE72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819900" y="26924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14120" imgH="215640" progId="Equation.3">
                  <p:embed/>
                </p:oleObj>
              </mc:Choice>
              <mc:Fallback>
                <p:oleObj name="方程式" r:id="rId2" imgW="114120" imgH="2156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269240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72" name="Object 44">
            <a:extLst>
              <a:ext uri="{FF2B5EF4-FFF2-40B4-BE49-F238E27FC236}">
                <a16:creationId xmlns:a16="http://schemas.microsoft.com/office/drawing/2014/main" id="{9E088ABD-3B0C-23D0-B378-F7F6A11E7FDF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08600" y="4000500"/>
          <a:ext cx="281940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圖表" r:id="rId4" imgW="5419649" imgH="3638702" progId="MSGraph.Chart.8">
                  <p:embed followColorScheme="full"/>
                </p:oleObj>
              </mc:Choice>
              <mc:Fallback>
                <p:oleObj name="圖表" r:id="rId4" imgW="5419649" imgH="3638702" progId="MSGraph.Chart.8">
                  <p:embed followColorScheme="full"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4000500"/>
                        <a:ext cx="2819400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670" name="Group 342">
            <a:extLst>
              <a:ext uri="{FF2B5EF4-FFF2-40B4-BE49-F238E27FC236}">
                <a16:creationId xmlns:a16="http://schemas.microsoft.com/office/drawing/2014/main" id="{7AFE5AC7-6C5F-1D60-F734-B5E18349A91D}"/>
              </a:ext>
            </a:extLst>
          </p:cNvPr>
          <p:cNvGraphicFramePr>
            <a:graphicFrameLocks noGrp="1"/>
          </p:cNvGraphicFramePr>
          <p:nvPr/>
        </p:nvGraphicFramePr>
        <p:xfrm>
          <a:off x="4140200" y="1412875"/>
          <a:ext cx="3960813" cy="5183193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1587633039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126750583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1604926060"/>
                    </a:ext>
                  </a:extLst>
                </a:gridCol>
              </a:tblGrid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c</a:t>
                      </a:r>
                      <a:r>
                        <a:rPr kumimoji="1" lang="en-US" altLang="zh-TW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09112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1</a:t>
                      </a:r>
                      <a:r>
                        <a:rPr kumimoji="1" lang="en-US" altLang="zh-TW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2</a:t>
                      </a: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x9726=9726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393128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9726</a:t>
                      </a:r>
                      <a:r>
                        <a:rPr kumimoji="1" lang="en-US" altLang="zh-TW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2</a:t>
                      </a: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x9726=2659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440154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2659</a:t>
                      </a:r>
                      <a:r>
                        <a:rPr kumimoji="1" lang="en-US" altLang="zh-TW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2</a:t>
                      </a: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=5634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354387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5634</a:t>
                      </a:r>
                      <a:r>
                        <a:rPr kumimoji="1" lang="en-US" altLang="zh-TW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2</a:t>
                      </a: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x9726=9167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506701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9167</a:t>
                      </a:r>
                      <a:r>
                        <a:rPr kumimoji="1" lang="en-US" altLang="zh-TW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2</a:t>
                      </a: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x9726=4958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643366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4958</a:t>
                      </a:r>
                      <a:r>
                        <a:rPr kumimoji="1" lang="en-US" altLang="zh-TW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2</a:t>
                      </a: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x9726=7783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686079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7783</a:t>
                      </a:r>
                      <a:r>
                        <a:rPr kumimoji="1" lang="en-US" altLang="zh-TW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2</a:t>
                      </a: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=6298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010243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6298</a:t>
                      </a:r>
                      <a:r>
                        <a:rPr kumimoji="1" lang="en-US" altLang="zh-TW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2</a:t>
                      </a: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=4629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099476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4629</a:t>
                      </a:r>
                      <a:r>
                        <a:rPr kumimoji="1" lang="en-US" altLang="zh-TW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2</a:t>
                      </a: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x9726=10185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6889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10185</a:t>
                      </a:r>
                      <a:r>
                        <a:rPr kumimoji="1" lang="en-US" altLang="zh-TW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2</a:t>
                      </a: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x9726=105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511775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105</a:t>
                      </a:r>
                      <a:r>
                        <a:rPr kumimoji="1" lang="en-US" altLang="zh-TW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2</a:t>
                      </a: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=11025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433226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全真行書" pitchFamily="49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CC0000"/>
                          </a:solidFill>
                          <a:latin typeface="Comic Sans MS" panose="030F0702030302020204" pitchFamily="66" charset="0"/>
                          <a:ea typeface="全真古印體" pitchFamily="49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全真中黑體" pitchFamily="49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6600"/>
                        </a:buClr>
                        <a:buSzPct val="55000"/>
                        <a:buFont typeface="Wingdings" panose="05000000000000000000" pitchFamily="2" charset="2"/>
                        <a:defRPr kumimoji="1" sz="1200" b="1">
                          <a:solidFill>
                            <a:srgbClr val="FF6600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B0604030504040204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11025</a:t>
                      </a:r>
                      <a:r>
                        <a:rPr kumimoji="1" lang="en-US" altLang="zh-TW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2</a:t>
                      </a: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全真行書" pitchFamily="49" charset="-128"/>
                        </a:rPr>
                        <a:t>x9726=5761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5842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>
            <a:extLst>
              <a:ext uri="{FF2B5EF4-FFF2-40B4-BE49-F238E27FC236}">
                <a16:creationId xmlns:a16="http://schemas.microsoft.com/office/drawing/2014/main" id="{A938C4FF-9D51-5B94-0000-404E99FA6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6858000" cy="685800"/>
          </a:xfrm>
        </p:spPr>
        <p:txBody>
          <a:bodyPr/>
          <a:lstStyle/>
          <a:p>
            <a:endParaRPr lang="en-US" altLang="zh-TW" sz="3400" b="1">
              <a:latin typeface="Comic Sans MS" panose="030F0702030302020204" pitchFamily="66" charset="0"/>
            </a:endParaRPr>
          </a:p>
        </p:txBody>
      </p:sp>
      <p:sp>
        <p:nvSpPr>
          <p:cNvPr id="516099" name="Rectangle 3">
            <a:extLst>
              <a:ext uri="{FF2B5EF4-FFF2-40B4-BE49-F238E27FC236}">
                <a16:creationId xmlns:a16="http://schemas.microsoft.com/office/drawing/2014/main" id="{35FF2712-0D09-7F21-A516-E46A0651E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153400" cy="4953000"/>
          </a:xfrm>
        </p:spPr>
        <p:txBody>
          <a:bodyPr/>
          <a:lstStyle/>
          <a:p>
            <a:r>
              <a:rPr lang="en-US" altLang="zh-TW"/>
              <a:t>[2] The RSA Cryptosystem</a:t>
            </a:r>
            <a:endParaRPr lang="en-US" altLang="zh-TW" sz="2000"/>
          </a:p>
          <a:p>
            <a:pPr lvl="1"/>
            <a:r>
              <a:rPr lang="en-US" altLang="zh-TW"/>
              <a:t>Proposed by Rivest, Shamir, and Adleman (1977)</a:t>
            </a:r>
          </a:p>
          <a:p>
            <a:pPr lvl="1"/>
            <a:r>
              <a:rPr lang="en-US" altLang="zh-TW"/>
              <a:t>Used for encryption and signature schemes</a:t>
            </a:r>
          </a:p>
          <a:p>
            <a:pPr lvl="1"/>
            <a:r>
              <a:rPr lang="en-US" altLang="zh-TW"/>
              <a:t>Based on the intractability of the integer factorization problem</a:t>
            </a:r>
          </a:p>
          <a:p>
            <a:pPr lvl="1"/>
            <a:r>
              <a:rPr lang="en-US" altLang="zh-TW"/>
              <a:t>Key generation</a:t>
            </a:r>
          </a:p>
          <a:p>
            <a:pPr lvl="2"/>
            <a:r>
              <a:rPr lang="en-US" altLang="zh-TW" sz="2000"/>
              <a:t>Let p, q be large prime, n=pq and </a:t>
            </a:r>
            <a:r>
              <a:rPr lang="zh-TW" altLang="en-US" sz="2000">
                <a:sym typeface="Symbol" panose="05050102010706020507" pitchFamily="18" charset="2"/>
              </a:rPr>
              <a:t>=(</a:t>
            </a:r>
            <a:r>
              <a:rPr lang="en-US" altLang="zh-TW" sz="2000">
                <a:sym typeface="Symbol" panose="05050102010706020507" pitchFamily="18" charset="2"/>
              </a:rPr>
              <a:t>p-1)(q-1)</a:t>
            </a:r>
          </a:p>
          <a:p>
            <a:pPr lvl="2"/>
            <a:r>
              <a:rPr lang="en-US" altLang="zh-TW" sz="2000">
                <a:sym typeface="Symbol" panose="05050102010706020507" pitchFamily="18" charset="2"/>
              </a:rPr>
              <a:t>Choose randomly e s.t. gcd(e,</a:t>
            </a:r>
            <a:r>
              <a:rPr lang="zh-TW" altLang="en-US" sz="2000">
                <a:sym typeface="Symbol" panose="05050102010706020507" pitchFamily="18" charset="2"/>
              </a:rPr>
              <a:t>)=1</a:t>
            </a:r>
          </a:p>
          <a:p>
            <a:pPr lvl="2"/>
            <a:r>
              <a:rPr lang="en-US" altLang="zh-TW" sz="2000">
                <a:sym typeface="Symbol" panose="05050102010706020507" pitchFamily="18" charset="2"/>
              </a:rPr>
              <a:t>Compute d </a:t>
            </a:r>
            <a:r>
              <a:rPr lang="zh-TW" altLang="en-US" sz="2000">
                <a:sym typeface="Symbol" panose="05050102010706020507" pitchFamily="18" charset="2"/>
              </a:rPr>
              <a:t> </a:t>
            </a:r>
            <a:r>
              <a:rPr lang="en-US" altLang="zh-TW" sz="2000">
                <a:sym typeface="Symbol" panose="05050102010706020507" pitchFamily="18" charset="2"/>
              </a:rPr>
              <a:t>e</a:t>
            </a:r>
            <a:r>
              <a:rPr lang="en-US" altLang="zh-TW" sz="2000" baseline="30000">
                <a:sym typeface="Symbol" panose="05050102010706020507" pitchFamily="18" charset="2"/>
              </a:rPr>
              <a:t>-1</a:t>
            </a:r>
            <a:r>
              <a:rPr lang="en-US" altLang="zh-TW" sz="2000">
                <a:sym typeface="Symbol" panose="05050102010706020507" pitchFamily="18" charset="2"/>
              </a:rPr>
              <a:t> mod </a:t>
            </a:r>
            <a:r>
              <a:rPr lang="zh-TW" altLang="en-US" sz="2000">
                <a:sym typeface="Symbol" panose="05050102010706020507" pitchFamily="18" charset="2"/>
              </a:rPr>
              <a:t></a:t>
            </a:r>
          </a:p>
          <a:p>
            <a:pPr lvl="2"/>
            <a:r>
              <a:rPr lang="en-US" altLang="zh-TW" sz="2000">
                <a:sym typeface="Symbol" panose="05050102010706020507" pitchFamily="18" charset="2"/>
              </a:rPr>
              <a:t>Public-key: (e, n)</a:t>
            </a:r>
          </a:p>
          <a:p>
            <a:pPr lvl="2"/>
            <a:r>
              <a:rPr lang="en-US" altLang="zh-TW" sz="2000">
                <a:sym typeface="Symbol" panose="05050102010706020507" pitchFamily="18" charset="2"/>
              </a:rPr>
              <a:t>Private-key: (d,n)</a:t>
            </a:r>
          </a:p>
          <a:p>
            <a:pPr lvl="2"/>
            <a:r>
              <a:rPr lang="en-US" altLang="zh-TW" sz="2000">
                <a:sym typeface="Symbol" panose="05050102010706020507" pitchFamily="18" charset="2"/>
              </a:rPr>
              <a:t>RSA function: f(m)=m</a:t>
            </a:r>
            <a:r>
              <a:rPr lang="en-US" altLang="zh-TW" sz="2000" baseline="30000">
                <a:sym typeface="Symbol" panose="05050102010706020507" pitchFamily="18" charset="2"/>
              </a:rPr>
              <a:t>e</a:t>
            </a:r>
            <a:r>
              <a:rPr lang="en-US" altLang="zh-TW" sz="2000">
                <a:sym typeface="Symbol" panose="05050102010706020507" pitchFamily="18" charset="2"/>
              </a:rPr>
              <a:t> mod 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>
            <a:extLst>
              <a:ext uri="{FF2B5EF4-FFF2-40B4-BE49-F238E27FC236}">
                <a16:creationId xmlns:a16="http://schemas.microsoft.com/office/drawing/2014/main" id="{889296AC-488E-272C-C2DE-23F860D0B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6858000" cy="685800"/>
          </a:xfrm>
        </p:spPr>
        <p:txBody>
          <a:bodyPr/>
          <a:lstStyle/>
          <a:p>
            <a:endParaRPr lang="en-US" altLang="zh-TW" sz="3400" b="1">
              <a:latin typeface="Comic Sans MS" panose="030F0702030302020204" pitchFamily="66" charset="0"/>
            </a:endParaRPr>
          </a:p>
        </p:txBody>
      </p:sp>
      <p:sp>
        <p:nvSpPr>
          <p:cNvPr id="517123" name="Rectangle 3">
            <a:extLst>
              <a:ext uri="{FF2B5EF4-FFF2-40B4-BE49-F238E27FC236}">
                <a16:creationId xmlns:a16="http://schemas.microsoft.com/office/drawing/2014/main" id="{3F57F7AE-C47F-24E3-CDF0-A14E9AD95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153400" cy="4343400"/>
          </a:xfrm>
        </p:spPr>
        <p:txBody>
          <a:bodyPr/>
          <a:lstStyle/>
          <a:p>
            <a:pPr lvl="1"/>
            <a:r>
              <a:rPr lang="en-US" altLang="zh-TW">
                <a:sym typeface="Symbol" panose="05050102010706020507" pitchFamily="18" charset="2"/>
              </a:rPr>
              <a:t>Eg. p=7, q=13, n=91, </a:t>
            </a:r>
            <a:r>
              <a:rPr lang="zh-TW" altLang="en-US">
                <a:sym typeface="Symbol" panose="05050102010706020507" pitchFamily="18" charset="2"/>
              </a:rPr>
              <a:t>=72</a:t>
            </a:r>
          </a:p>
          <a:p>
            <a:pPr lvl="1">
              <a:buFont typeface="Wingdings" panose="05000000000000000000" pitchFamily="2" charset="2"/>
              <a:buNone/>
            </a:pPr>
            <a:endParaRPr lang="zh-TW" altLang="en-US">
              <a:sym typeface="Symbol" panose="05050102010706020507" pitchFamily="18" charset="2"/>
            </a:endParaRPr>
          </a:p>
          <a:p>
            <a:pPr lvl="2">
              <a:lnSpc>
                <a:spcPct val="110000"/>
              </a:lnSpc>
            </a:pPr>
            <a:r>
              <a:rPr lang="en-US" altLang="zh-TW" sz="2000">
                <a:sym typeface="Symbol" panose="05050102010706020507" pitchFamily="18" charset="2"/>
              </a:rPr>
              <a:t>Choose e=5, compute d=e</a:t>
            </a:r>
            <a:r>
              <a:rPr lang="en-US" altLang="zh-TW" sz="2000" baseline="30000">
                <a:sym typeface="Symbol" panose="05050102010706020507" pitchFamily="18" charset="2"/>
              </a:rPr>
              <a:t>-1</a:t>
            </a:r>
            <a:r>
              <a:rPr lang="en-US" altLang="zh-TW" sz="2000">
                <a:sym typeface="Symbol" panose="05050102010706020507" pitchFamily="18" charset="2"/>
              </a:rPr>
              <a:t>=29</a:t>
            </a:r>
          </a:p>
          <a:p>
            <a:pPr lvl="2">
              <a:lnSpc>
                <a:spcPct val="110000"/>
              </a:lnSpc>
            </a:pPr>
            <a:r>
              <a:rPr lang="en-US" altLang="zh-TW" sz="2000">
                <a:sym typeface="Symbol" panose="05050102010706020507" pitchFamily="18" charset="2"/>
              </a:rPr>
              <a:t>Public-key: (5, 91)</a:t>
            </a:r>
          </a:p>
          <a:p>
            <a:pPr lvl="2">
              <a:lnSpc>
                <a:spcPct val="110000"/>
              </a:lnSpc>
            </a:pPr>
            <a:r>
              <a:rPr lang="en-US" altLang="zh-TW" sz="2000">
                <a:sym typeface="Symbol" panose="05050102010706020507" pitchFamily="18" charset="2"/>
              </a:rPr>
              <a:t>Private-key: (29, 91)</a:t>
            </a:r>
          </a:p>
          <a:p>
            <a:pPr lvl="2">
              <a:lnSpc>
                <a:spcPct val="110000"/>
              </a:lnSpc>
            </a:pPr>
            <a:r>
              <a:rPr lang="en-US" altLang="zh-TW" sz="2000">
                <a:sym typeface="Symbol" panose="05050102010706020507" pitchFamily="18" charset="2"/>
              </a:rPr>
              <a:t>Assume message m=23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sym typeface="Symbol" panose="05050102010706020507" pitchFamily="18" charset="2"/>
              </a:rPr>
              <a:t>	So cipher-text c = m</a:t>
            </a:r>
            <a:r>
              <a:rPr lang="en-US" altLang="zh-TW" sz="2000" baseline="30000">
                <a:sym typeface="Symbol" panose="05050102010706020507" pitchFamily="18" charset="2"/>
              </a:rPr>
              <a:t>e</a:t>
            </a:r>
            <a:r>
              <a:rPr lang="en-US" altLang="zh-TW" sz="2000">
                <a:sym typeface="Symbol" panose="05050102010706020507" pitchFamily="18" charset="2"/>
              </a:rPr>
              <a:t> mod n = 23</a:t>
            </a:r>
            <a:r>
              <a:rPr lang="en-US" altLang="zh-TW" sz="2000" baseline="30000">
                <a:sym typeface="Symbol" panose="05050102010706020507" pitchFamily="18" charset="2"/>
              </a:rPr>
              <a:t>5</a:t>
            </a:r>
            <a:r>
              <a:rPr lang="en-US" altLang="zh-TW" sz="2000">
                <a:sym typeface="Symbol" panose="05050102010706020507" pitchFamily="18" charset="2"/>
              </a:rPr>
              <a:t> mod 91 = 4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sym typeface="Symbol" panose="05050102010706020507" pitchFamily="18" charset="2"/>
              </a:rPr>
              <a:t>	and can be decrypted by 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sym typeface="Symbol" panose="05050102010706020507" pitchFamily="18" charset="2"/>
              </a:rPr>
              <a:t>       m = c</a:t>
            </a:r>
            <a:r>
              <a:rPr lang="en-US" altLang="zh-TW" sz="2000" baseline="30000">
                <a:sym typeface="Symbol" panose="05050102010706020507" pitchFamily="18" charset="2"/>
              </a:rPr>
              <a:t>d</a:t>
            </a:r>
            <a:r>
              <a:rPr lang="en-US" altLang="zh-TW" sz="2000">
                <a:sym typeface="Symbol" panose="05050102010706020507" pitchFamily="18" charset="2"/>
              </a:rPr>
              <a:t> mod n = 4</a:t>
            </a:r>
            <a:r>
              <a:rPr lang="en-US" altLang="zh-TW" sz="2000" baseline="30000">
                <a:sym typeface="Symbol" panose="05050102010706020507" pitchFamily="18" charset="2"/>
              </a:rPr>
              <a:t>29</a:t>
            </a:r>
            <a:r>
              <a:rPr lang="en-US" altLang="zh-TW" sz="2000">
                <a:sym typeface="Symbol" panose="05050102010706020507" pitchFamily="18" charset="2"/>
              </a:rPr>
              <a:t> mod 91 = 23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TW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>
            <a:extLst>
              <a:ext uri="{FF2B5EF4-FFF2-40B4-BE49-F238E27FC236}">
                <a16:creationId xmlns:a16="http://schemas.microsoft.com/office/drawing/2014/main" id="{12E46A9D-7CA1-822F-D89F-B947346B5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6858000" cy="685800"/>
          </a:xfrm>
        </p:spPr>
        <p:txBody>
          <a:bodyPr/>
          <a:lstStyle/>
          <a:p>
            <a:endParaRPr lang="en-US" altLang="zh-TW" sz="3400" b="1">
              <a:latin typeface="Comic Sans MS" panose="030F0702030302020204" pitchFamily="66" charset="0"/>
            </a:endParaRPr>
          </a:p>
        </p:txBody>
      </p:sp>
      <p:sp>
        <p:nvSpPr>
          <p:cNvPr id="518147" name="Rectangle 3">
            <a:extLst>
              <a:ext uri="{FF2B5EF4-FFF2-40B4-BE49-F238E27FC236}">
                <a16:creationId xmlns:a16="http://schemas.microsoft.com/office/drawing/2014/main" id="{A500E668-B21B-878D-B619-3D8CB9A91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153400" cy="4343400"/>
          </a:xfrm>
        </p:spPr>
        <p:txBody>
          <a:bodyPr/>
          <a:lstStyle/>
          <a:p>
            <a:pPr lvl="1"/>
            <a:r>
              <a:rPr lang="en-US" altLang="zh-TW"/>
              <a:t>RSA encryption</a:t>
            </a:r>
          </a:p>
        </p:txBody>
      </p:sp>
      <p:grpSp>
        <p:nvGrpSpPr>
          <p:cNvPr id="518148" name="Group 4">
            <a:extLst>
              <a:ext uri="{FF2B5EF4-FFF2-40B4-BE49-F238E27FC236}">
                <a16:creationId xmlns:a16="http://schemas.microsoft.com/office/drawing/2014/main" id="{7E703949-11CA-85A8-AB88-DF9A2A0BA205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371600"/>
            <a:ext cx="2667000" cy="1828800"/>
            <a:chOff x="3984" y="624"/>
            <a:chExt cx="1680" cy="1152"/>
          </a:xfrm>
        </p:grpSpPr>
        <p:sp>
          <p:nvSpPr>
            <p:cNvPr id="518149" name="Rectangle 5">
              <a:extLst>
                <a:ext uri="{FF2B5EF4-FFF2-40B4-BE49-F238E27FC236}">
                  <a16:creationId xmlns:a16="http://schemas.microsoft.com/office/drawing/2014/main" id="{C80753A0-8EDA-2222-1B8C-FED240E47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24"/>
              <a:ext cx="1680" cy="384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b="0">
                  <a:latin typeface="Times New Roman" panose="02020603050405020304" pitchFamily="18" charset="0"/>
                </a:rPr>
                <a:t>n = pq</a:t>
              </a:r>
            </a:p>
            <a:p>
              <a:pPr algn="ctr"/>
              <a:r>
                <a:rPr lang="en-US" altLang="zh-TW" sz="2000" b="0">
                  <a:latin typeface="Times New Roman" panose="02020603050405020304" pitchFamily="18" charset="0"/>
                </a:rPr>
                <a:t>d</a:t>
              </a:r>
              <a:r>
                <a:rPr lang="en-US" altLang="zh-TW" sz="20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altLang="zh-TW" sz="2000" b="0">
                  <a:latin typeface="Times New Roman" panose="02020603050405020304" pitchFamily="18" charset="0"/>
                </a:rPr>
                <a:t>e = 1 (mod </a:t>
              </a:r>
              <a:r>
                <a:rPr lang="en-US" altLang="zh-TW" sz="20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ø(n))</a:t>
              </a:r>
              <a:endParaRPr lang="en-US" altLang="zh-TW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518150" name="Rectangle 6">
              <a:extLst>
                <a:ext uri="{FF2B5EF4-FFF2-40B4-BE49-F238E27FC236}">
                  <a16:creationId xmlns:a16="http://schemas.microsoft.com/office/drawing/2014/main" id="{505FF2EF-7C4B-DB9D-2997-B5DA489B4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008"/>
              <a:ext cx="1680" cy="384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Private key</a:t>
              </a:r>
            </a:p>
            <a:p>
              <a:pPr algn="ctr"/>
              <a:r>
                <a:rPr lang="en-US" altLang="zh-TW" sz="2000" b="0">
                  <a:latin typeface="Times New Roman" panose="02020603050405020304" pitchFamily="18" charset="0"/>
                </a:rPr>
                <a:t>KRa = (d, n)</a:t>
              </a:r>
            </a:p>
          </p:txBody>
        </p:sp>
        <p:sp>
          <p:nvSpPr>
            <p:cNvPr id="518151" name="Rectangle 7">
              <a:extLst>
                <a:ext uri="{FF2B5EF4-FFF2-40B4-BE49-F238E27FC236}">
                  <a16:creationId xmlns:a16="http://schemas.microsoft.com/office/drawing/2014/main" id="{DC5B173F-3D95-0163-10FB-9F9917A03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392"/>
              <a:ext cx="1680" cy="384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Public key</a:t>
              </a:r>
            </a:p>
            <a:p>
              <a:pPr algn="ctr"/>
              <a:r>
                <a:rPr lang="en-US" altLang="zh-TW" sz="2000" b="0">
                  <a:latin typeface="Times New Roman" panose="02020603050405020304" pitchFamily="18" charset="0"/>
                </a:rPr>
                <a:t>KUa = (e, n)</a:t>
              </a:r>
            </a:p>
          </p:txBody>
        </p:sp>
      </p:grpSp>
      <p:grpSp>
        <p:nvGrpSpPr>
          <p:cNvPr id="518152" name="Group 8">
            <a:extLst>
              <a:ext uri="{FF2B5EF4-FFF2-40B4-BE49-F238E27FC236}">
                <a16:creationId xmlns:a16="http://schemas.microsoft.com/office/drawing/2014/main" id="{21465F1F-38A3-10C7-254D-41F200A0548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362200"/>
            <a:ext cx="6400800" cy="4343400"/>
            <a:chOff x="96" y="1488"/>
            <a:chExt cx="4032" cy="2736"/>
          </a:xfrm>
        </p:grpSpPr>
        <p:sp>
          <p:nvSpPr>
            <p:cNvPr id="518153" name="Text Box 9">
              <a:extLst>
                <a:ext uri="{FF2B5EF4-FFF2-40B4-BE49-F238E27FC236}">
                  <a16:creationId xmlns:a16="http://schemas.microsoft.com/office/drawing/2014/main" id="{78394678-5611-708F-B0D0-7414816F7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936"/>
              <a:ext cx="9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b="0">
                  <a:latin typeface="Times New Roman" panose="02020603050405020304" pitchFamily="18" charset="0"/>
                </a:rPr>
                <a:t>Encryption</a:t>
              </a:r>
            </a:p>
          </p:txBody>
        </p:sp>
        <p:sp>
          <p:nvSpPr>
            <p:cNvPr id="518154" name="Text Box 10">
              <a:extLst>
                <a:ext uri="{FF2B5EF4-FFF2-40B4-BE49-F238E27FC236}">
                  <a16:creationId xmlns:a16="http://schemas.microsoft.com/office/drawing/2014/main" id="{A33A143D-3994-A326-4DE5-A9FBCCCAA7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936"/>
              <a:ext cx="9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b="0">
                  <a:latin typeface="Times New Roman" panose="02020603050405020304" pitchFamily="18" charset="0"/>
                </a:rPr>
                <a:t>Decryption</a:t>
              </a:r>
            </a:p>
          </p:txBody>
        </p:sp>
        <p:sp>
          <p:nvSpPr>
            <p:cNvPr id="518155" name="Rectangle 11">
              <a:extLst>
                <a:ext uri="{FF2B5EF4-FFF2-40B4-BE49-F238E27FC236}">
                  <a16:creationId xmlns:a16="http://schemas.microsoft.com/office/drawing/2014/main" id="{CC8F7CDB-1934-7083-337E-4C7705652B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6" y="1728"/>
              <a:ext cx="389" cy="6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0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518156" name="Rectangle 12">
              <a:extLst>
                <a:ext uri="{FF2B5EF4-FFF2-40B4-BE49-F238E27FC236}">
                  <a16:creationId xmlns:a16="http://schemas.microsoft.com/office/drawing/2014/main" id="{78495D78-D5F7-6E49-3121-77FFF26059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96" y="1920"/>
              <a:ext cx="302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18157" name="Line 13">
              <a:extLst>
                <a:ext uri="{FF2B5EF4-FFF2-40B4-BE49-F238E27FC236}">
                  <a16:creationId xmlns:a16="http://schemas.microsoft.com/office/drawing/2014/main" id="{F1963081-221E-77D9-FD97-33D746BDB0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0" y="2050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8158" name="Rectangle 14">
              <a:extLst>
                <a:ext uri="{FF2B5EF4-FFF2-40B4-BE49-F238E27FC236}">
                  <a16:creationId xmlns:a16="http://schemas.microsoft.com/office/drawing/2014/main" id="{0890D363-0F4D-706B-C980-9D08B24577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11" y="1728"/>
              <a:ext cx="389" cy="6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18159" name="Text Box 15">
              <a:extLst>
                <a:ext uri="{FF2B5EF4-FFF2-40B4-BE49-F238E27FC236}">
                  <a16:creationId xmlns:a16="http://schemas.microsoft.com/office/drawing/2014/main" id="{458D9826-A9CD-830B-7F8D-5FCC7EB77A5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52" y="1488"/>
              <a:ext cx="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b="0">
                  <a:latin typeface="Times New Roman" panose="02020603050405020304" pitchFamily="18" charset="0"/>
                </a:rPr>
                <a:t>KU</a:t>
              </a:r>
              <a:r>
                <a:rPr lang="en-US" altLang="zh-TW" sz="2400" b="0" baseline="-250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8160" name="Line 16">
              <a:extLst>
                <a:ext uri="{FF2B5EF4-FFF2-40B4-BE49-F238E27FC236}">
                  <a16:creationId xmlns:a16="http://schemas.microsoft.com/office/drawing/2014/main" id="{7AE106B3-92CE-B145-CB33-06685FDC4F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25" y="1704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8161" name="Rectangle 17">
              <a:extLst>
                <a:ext uri="{FF2B5EF4-FFF2-40B4-BE49-F238E27FC236}">
                  <a16:creationId xmlns:a16="http://schemas.microsoft.com/office/drawing/2014/main" id="{B436F140-36BF-A848-689D-D31FDCDF0A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6" y="2736"/>
              <a:ext cx="1210" cy="6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0">
                  <a:latin typeface="Times New Roman" panose="02020603050405020304" pitchFamily="18" charset="0"/>
                </a:rPr>
                <a:t>E</a:t>
              </a:r>
              <a:r>
                <a:rPr lang="en-US" altLang="zh-TW" sz="2400" b="0" baseline="-25000">
                  <a:latin typeface="Times New Roman" panose="02020603050405020304" pitchFamily="18" charset="0"/>
                </a:rPr>
                <a:t>KUa</a:t>
              </a:r>
              <a:r>
                <a:rPr lang="en-US" altLang="zh-TW" sz="2400" b="0">
                  <a:latin typeface="Times New Roman" panose="02020603050405020304" pitchFamily="18" charset="0"/>
                </a:rPr>
                <a:t>(M)=</a:t>
              </a:r>
            </a:p>
            <a:p>
              <a:pPr algn="ctr"/>
              <a:r>
                <a:rPr lang="en-US" altLang="zh-TW" sz="2400" b="0">
                  <a:latin typeface="Times New Roman" panose="02020603050405020304" pitchFamily="18" charset="0"/>
                </a:rPr>
                <a:t>M</a:t>
              </a:r>
              <a:r>
                <a:rPr lang="en-US" altLang="zh-TW" sz="2400" b="0" baseline="30000">
                  <a:latin typeface="Times New Roman" panose="02020603050405020304" pitchFamily="18" charset="0"/>
                </a:rPr>
                <a:t>e</a:t>
              </a:r>
              <a:r>
                <a:rPr lang="en-US" altLang="zh-TW" sz="2400" b="0">
                  <a:latin typeface="Times New Roman" panose="02020603050405020304" pitchFamily="18" charset="0"/>
                </a:rPr>
                <a:t> (mod n)</a:t>
              </a:r>
            </a:p>
          </p:txBody>
        </p:sp>
        <p:sp>
          <p:nvSpPr>
            <p:cNvPr id="518162" name="Line 18">
              <a:extLst>
                <a:ext uri="{FF2B5EF4-FFF2-40B4-BE49-F238E27FC236}">
                  <a16:creationId xmlns:a16="http://schemas.microsoft.com/office/drawing/2014/main" id="{72A249E5-3D3E-8225-8A33-E6FAD5AA43E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04" y="20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8163" name="Rectangle 19">
              <a:extLst>
                <a:ext uri="{FF2B5EF4-FFF2-40B4-BE49-F238E27FC236}">
                  <a16:creationId xmlns:a16="http://schemas.microsoft.com/office/drawing/2014/main" id="{97EC52D5-9448-D2C1-F048-86EF2B98B9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1" y="1920"/>
              <a:ext cx="303" cy="25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18164" name="Text Box 20">
              <a:extLst>
                <a:ext uri="{FF2B5EF4-FFF2-40B4-BE49-F238E27FC236}">
                  <a16:creationId xmlns:a16="http://schemas.microsoft.com/office/drawing/2014/main" id="{F661A405-BC08-7F4E-331F-51E53B10E5D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688" y="1488"/>
              <a:ext cx="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b="0">
                  <a:latin typeface="Times New Roman" panose="02020603050405020304" pitchFamily="18" charset="0"/>
                </a:rPr>
                <a:t>KR</a:t>
              </a:r>
              <a:r>
                <a:rPr lang="en-US" altLang="zh-TW" sz="2400" b="0" baseline="-250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8165" name="Line 21">
              <a:extLst>
                <a:ext uri="{FF2B5EF4-FFF2-40B4-BE49-F238E27FC236}">
                  <a16:creationId xmlns:a16="http://schemas.microsoft.com/office/drawing/2014/main" id="{B5EA5753-8F1E-C012-7834-21A21FF1F9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861" y="1704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8166" name="Line 22">
              <a:extLst>
                <a:ext uri="{FF2B5EF4-FFF2-40B4-BE49-F238E27FC236}">
                  <a16:creationId xmlns:a16="http://schemas.microsoft.com/office/drawing/2014/main" id="{ED489522-89C8-CBD6-424F-401F75AE97B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6" y="3846"/>
              <a:ext cx="40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8167" name="Line 23">
              <a:extLst>
                <a:ext uri="{FF2B5EF4-FFF2-40B4-BE49-F238E27FC236}">
                  <a16:creationId xmlns:a16="http://schemas.microsoft.com/office/drawing/2014/main" id="{D74C1842-EB96-9024-93FE-4C019689474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6" y="380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8168" name="Line 24">
              <a:extLst>
                <a:ext uri="{FF2B5EF4-FFF2-40B4-BE49-F238E27FC236}">
                  <a16:creationId xmlns:a16="http://schemas.microsoft.com/office/drawing/2014/main" id="{757557E4-1AFE-E13C-6D2F-6215806B8B6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128" y="3792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8169" name="Line 25">
              <a:extLst>
                <a:ext uri="{FF2B5EF4-FFF2-40B4-BE49-F238E27FC236}">
                  <a16:creationId xmlns:a16="http://schemas.microsoft.com/office/drawing/2014/main" id="{EBDAC376-6945-6930-A091-E6F63D3C95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28" y="2722"/>
              <a:ext cx="0" cy="1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8170" name="Rectangle 26">
              <a:extLst>
                <a:ext uri="{FF2B5EF4-FFF2-40B4-BE49-F238E27FC236}">
                  <a16:creationId xmlns:a16="http://schemas.microsoft.com/office/drawing/2014/main" id="{27952046-BC42-E95B-46A7-8C89732C40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96" y="2736"/>
              <a:ext cx="1210" cy="6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0">
                  <a:latin typeface="Times New Roman" panose="02020603050405020304" pitchFamily="18" charset="0"/>
                </a:rPr>
                <a:t>D</a:t>
              </a:r>
              <a:r>
                <a:rPr lang="en-US" altLang="zh-TW" sz="2400" b="0" baseline="-25000">
                  <a:latin typeface="Times New Roman" panose="02020603050405020304" pitchFamily="18" charset="0"/>
                </a:rPr>
                <a:t>KRa</a:t>
              </a:r>
              <a:r>
                <a:rPr lang="en-US" altLang="zh-TW" sz="2400" b="0">
                  <a:latin typeface="Times New Roman" panose="02020603050405020304" pitchFamily="18" charset="0"/>
                </a:rPr>
                <a:t>(C)=</a:t>
              </a:r>
            </a:p>
            <a:p>
              <a:pPr algn="ctr"/>
              <a:r>
                <a:rPr lang="en-US" altLang="zh-TW" sz="2400" b="0">
                  <a:latin typeface="Times New Roman" panose="02020603050405020304" pitchFamily="18" charset="0"/>
                </a:rPr>
                <a:t>C</a:t>
              </a:r>
              <a:r>
                <a:rPr lang="en-US" altLang="zh-TW" sz="2400" b="0" baseline="30000">
                  <a:latin typeface="Times New Roman" panose="02020603050405020304" pitchFamily="18" charset="0"/>
                </a:rPr>
                <a:t>d</a:t>
              </a:r>
              <a:r>
                <a:rPr lang="en-US" altLang="zh-TW" sz="2400" b="0">
                  <a:latin typeface="Times New Roman" panose="02020603050405020304" pitchFamily="18" charset="0"/>
                </a:rPr>
                <a:t>  (mod n)</a:t>
              </a:r>
            </a:p>
          </p:txBody>
        </p:sp>
        <p:sp>
          <p:nvSpPr>
            <p:cNvPr id="518171" name="Line 27">
              <a:extLst>
                <a:ext uri="{FF2B5EF4-FFF2-40B4-BE49-F238E27FC236}">
                  <a16:creationId xmlns:a16="http://schemas.microsoft.com/office/drawing/2014/main" id="{DC2618AC-5BCD-9D89-DD7C-270EB84A7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0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8172" name="Rectangle 28">
              <a:extLst>
                <a:ext uri="{FF2B5EF4-FFF2-40B4-BE49-F238E27FC236}">
                  <a16:creationId xmlns:a16="http://schemas.microsoft.com/office/drawing/2014/main" id="{2FCC8DB6-F20F-75FF-9F55-40DB9B045D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04" y="1728"/>
              <a:ext cx="389" cy="6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0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518173" name="Line 29">
              <a:extLst>
                <a:ext uri="{FF2B5EF4-FFF2-40B4-BE49-F238E27FC236}">
                  <a16:creationId xmlns:a16="http://schemas.microsoft.com/office/drawing/2014/main" id="{01DF6EDB-5D96-AFC0-C00A-23842408BC0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72" y="20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>
            <a:extLst>
              <a:ext uri="{FF2B5EF4-FFF2-40B4-BE49-F238E27FC236}">
                <a16:creationId xmlns:a16="http://schemas.microsoft.com/office/drawing/2014/main" id="{EF1343CC-B9DA-C256-05F8-D685BF1252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6858000" cy="685800"/>
          </a:xfrm>
        </p:spPr>
        <p:txBody>
          <a:bodyPr/>
          <a:lstStyle/>
          <a:p>
            <a:endParaRPr lang="en-US" altLang="zh-TW" sz="3400" b="1">
              <a:latin typeface="Comic Sans MS" panose="030F0702030302020204" pitchFamily="66" charset="0"/>
            </a:endParaRPr>
          </a:p>
        </p:txBody>
      </p:sp>
      <p:sp>
        <p:nvSpPr>
          <p:cNvPr id="519171" name="Rectangle 3">
            <a:extLst>
              <a:ext uri="{FF2B5EF4-FFF2-40B4-BE49-F238E27FC236}">
                <a16:creationId xmlns:a16="http://schemas.microsoft.com/office/drawing/2014/main" id="{DD73D6AB-C9FB-3EC1-6A50-DB998E4FAF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153400" cy="4343400"/>
          </a:xfrm>
        </p:spPr>
        <p:txBody>
          <a:bodyPr/>
          <a:lstStyle/>
          <a:p>
            <a:pPr lvl="1"/>
            <a:r>
              <a:rPr lang="en-US" altLang="zh-TW"/>
              <a:t>RSA signature scheme</a:t>
            </a:r>
          </a:p>
        </p:txBody>
      </p:sp>
      <p:grpSp>
        <p:nvGrpSpPr>
          <p:cNvPr id="519172" name="Group 4">
            <a:extLst>
              <a:ext uri="{FF2B5EF4-FFF2-40B4-BE49-F238E27FC236}">
                <a16:creationId xmlns:a16="http://schemas.microsoft.com/office/drawing/2014/main" id="{0EFABF4D-BB8D-245A-AB16-2011C197C953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743200"/>
            <a:ext cx="7342188" cy="3962400"/>
            <a:chOff x="192" y="1632"/>
            <a:chExt cx="4625" cy="2496"/>
          </a:xfrm>
        </p:grpSpPr>
        <p:sp>
          <p:nvSpPr>
            <p:cNvPr id="519173" name="Text Box 5">
              <a:extLst>
                <a:ext uri="{FF2B5EF4-FFF2-40B4-BE49-F238E27FC236}">
                  <a16:creationId xmlns:a16="http://schemas.microsoft.com/office/drawing/2014/main" id="{8415E80C-AC63-DE1A-04C6-B7B991F47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840"/>
              <a:ext cx="7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b="0">
                  <a:latin typeface="Times New Roman" panose="02020603050405020304" pitchFamily="18" charset="0"/>
                </a:rPr>
                <a:t>Signing</a:t>
              </a:r>
            </a:p>
          </p:txBody>
        </p:sp>
        <p:sp>
          <p:nvSpPr>
            <p:cNvPr id="519174" name="Text Box 6">
              <a:extLst>
                <a:ext uri="{FF2B5EF4-FFF2-40B4-BE49-F238E27FC236}">
                  <a16:creationId xmlns:a16="http://schemas.microsoft.com/office/drawing/2014/main" id="{FB2A9B57-680D-1FFB-4A61-A94AE94BF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840"/>
              <a:ext cx="10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b="0">
                  <a:latin typeface="Times New Roman" panose="02020603050405020304" pitchFamily="18" charset="0"/>
                </a:rPr>
                <a:t>Verification</a:t>
              </a:r>
            </a:p>
          </p:txBody>
        </p:sp>
        <p:grpSp>
          <p:nvGrpSpPr>
            <p:cNvPr id="519175" name="Group 7">
              <a:extLst>
                <a:ext uri="{FF2B5EF4-FFF2-40B4-BE49-F238E27FC236}">
                  <a16:creationId xmlns:a16="http://schemas.microsoft.com/office/drawing/2014/main" id="{F037DE6A-A246-7A82-7E63-AF2188C39D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2" y="1632"/>
              <a:ext cx="4625" cy="2291"/>
              <a:chOff x="192" y="1632"/>
              <a:chExt cx="5136" cy="2544"/>
            </a:xfrm>
          </p:grpSpPr>
          <p:sp>
            <p:nvSpPr>
              <p:cNvPr id="519176" name="Rectangle 8">
                <a:extLst>
                  <a:ext uri="{FF2B5EF4-FFF2-40B4-BE49-F238E27FC236}">
                    <a16:creationId xmlns:a16="http://schemas.microsoft.com/office/drawing/2014/main" id="{23BF9C54-D2DB-96C8-72EE-871E14E27C1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2" y="1632"/>
                <a:ext cx="432" cy="6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0">
                    <a:latin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519177" name="Rectangle 9">
                <a:extLst>
                  <a:ext uri="{FF2B5EF4-FFF2-40B4-BE49-F238E27FC236}">
                    <a16:creationId xmlns:a16="http://schemas.microsoft.com/office/drawing/2014/main" id="{EC70B30F-C44E-2AEF-BE1E-A971216F946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12" y="2688"/>
                <a:ext cx="336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0"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519178" name="Rectangle 10">
                <a:extLst>
                  <a:ext uri="{FF2B5EF4-FFF2-40B4-BE49-F238E27FC236}">
                    <a16:creationId xmlns:a16="http://schemas.microsoft.com/office/drawing/2014/main" id="{1B389572-5C77-B21E-EBC2-79942EBA6F0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84" y="2688"/>
                <a:ext cx="336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0">
                    <a:latin typeface="Times New Roman" panose="02020603050405020304" pitchFamily="18" charset="0"/>
                  </a:rPr>
                  <a:t>E</a:t>
                </a:r>
              </a:p>
            </p:txBody>
          </p:sp>
          <p:cxnSp>
            <p:nvCxnSpPr>
              <p:cNvPr id="519179" name="AutoShape 11">
                <a:extLst>
                  <a:ext uri="{FF2B5EF4-FFF2-40B4-BE49-F238E27FC236}">
                    <a16:creationId xmlns:a16="http://schemas.microsoft.com/office/drawing/2014/main" id="{88041414-6384-CB49-1205-CADF6287694E}"/>
                  </a:ext>
                </a:extLst>
              </p:cNvPr>
              <p:cNvCxnSpPr>
                <a:cxnSpLocks noChangeAspect="1" noChangeShapeType="1"/>
                <a:stCxn id="519176" idx="3"/>
                <a:endCxn id="519177" idx="1"/>
              </p:cNvCxnSpPr>
              <p:nvPr/>
            </p:nvCxnSpPr>
            <p:spPr bwMode="auto">
              <a:xfrm>
                <a:off x="624" y="1968"/>
                <a:ext cx="288" cy="864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9180" name="Line 12">
                <a:extLst>
                  <a:ext uri="{FF2B5EF4-FFF2-40B4-BE49-F238E27FC236}">
                    <a16:creationId xmlns:a16="http://schemas.microsoft.com/office/drawing/2014/main" id="{B02691A8-E92E-A9EF-CF22-788A5658DA7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248" y="283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9181" name="Line 13">
                <a:extLst>
                  <a:ext uri="{FF2B5EF4-FFF2-40B4-BE49-F238E27FC236}">
                    <a16:creationId xmlns:a16="http://schemas.microsoft.com/office/drawing/2014/main" id="{01CF85F9-FD4E-4436-0E93-5E919720125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624" y="1824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9182" name="Rectangle 14">
                <a:extLst>
                  <a:ext uri="{FF2B5EF4-FFF2-40B4-BE49-F238E27FC236}">
                    <a16:creationId xmlns:a16="http://schemas.microsoft.com/office/drawing/2014/main" id="{3777006B-3E5A-356E-3166-588BE4B37B3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08" y="1632"/>
                <a:ext cx="432" cy="6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0">
                    <a:latin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519183" name="Rectangle 15">
                <a:extLst>
                  <a:ext uri="{FF2B5EF4-FFF2-40B4-BE49-F238E27FC236}">
                    <a16:creationId xmlns:a16="http://schemas.microsoft.com/office/drawing/2014/main" id="{0C0CF002-A104-2E75-179F-B0C66458686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08" y="2304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cxnSp>
            <p:nvCxnSpPr>
              <p:cNvPr id="519184" name="AutoShape 16">
                <a:extLst>
                  <a:ext uri="{FF2B5EF4-FFF2-40B4-BE49-F238E27FC236}">
                    <a16:creationId xmlns:a16="http://schemas.microsoft.com/office/drawing/2014/main" id="{7825ACF5-7F6D-6FB0-0E48-2B426978EC49}"/>
                  </a:ext>
                </a:extLst>
              </p:cNvPr>
              <p:cNvCxnSpPr>
                <a:cxnSpLocks noChangeAspect="1" noChangeShapeType="1"/>
                <a:stCxn id="519178" idx="3"/>
                <a:endCxn id="519183" idx="1"/>
              </p:cNvCxnSpPr>
              <p:nvPr/>
            </p:nvCxnSpPr>
            <p:spPr bwMode="auto">
              <a:xfrm flipV="1">
                <a:off x="1920" y="2424"/>
                <a:ext cx="288" cy="408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9185" name="Text Box 17">
                <a:extLst>
                  <a:ext uri="{FF2B5EF4-FFF2-40B4-BE49-F238E27FC236}">
                    <a16:creationId xmlns:a16="http://schemas.microsoft.com/office/drawing/2014/main" id="{F1A1D9C2-B362-2904-8D63-10E09D5CDFA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536" y="2208"/>
                <a:ext cx="488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 b="0">
                    <a:latin typeface="Times New Roman" panose="02020603050405020304" pitchFamily="18" charset="0"/>
                  </a:rPr>
                  <a:t>KR</a:t>
                </a:r>
                <a:r>
                  <a:rPr lang="en-US" altLang="zh-TW" sz="2400" b="0" baseline="-2500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19186" name="Line 18">
                <a:extLst>
                  <a:ext uri="{FF2B5EF4-FFF2-40B4-BE49-F238E27FC236}">
                    <a16:creationId xmlns:a16="http://schemas.microsoft.com/office/drawing/2014/main" id="{C3B4F794-B1B8-5685-61C1-183C23CD3BD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728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9187" name="Rectangle 19">
                <a:extLst>
                  <a:ext uri="{FF2B5EF4-FFF2-40B4-BE49-F238E27FC236}">
                    <a16:creationId xmlns:a16="http://schemas.microsoft.com/office/drawing/2014/main" id="{2F4D2FDB-BFD3-623D-E72D-2A30529B7AF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16" y="3168"/>
                <a:ext cx="1344" cy="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0">
                    <a:latin typeface="Times New Roman" panose="02020603050405020304" pitchFamily="18" charset="0"/>
                  </a:rPr>
                  <a:t>E</a:t>
                </a:r>
                <a:r>
                  <a:rPr lang="en-US" altLang="zh-TW" sz="2400" b="0" baseline="-25000">
                    <a:latin typeface="Times New Roman" panose="02020603050405020304" pitchFamily="18" charset="0"/>
                  </a:rPr>
                  <a:t>KRa</a:t>
                </a:r>
                <a:r>
                  <a:rPr lang="en-US" altLang="zh-TW" sz="2400" b="0">
                    <a:latin typeface="Times New Roman" panose="02020603050405020304" pitchFamily="18" charset="0"/>
                  </a:rPr>
                  <a:t>(H(M))=</a:t>
                </a:r>
              </a:p>
              <a:p>
                <a:pPr algn="ctr"/>
                <a:r>
                  <a:rPr lang="en-US" altLang="zh-TW" sz="2400" b="0">
                    <a:latin typeface="Times New Roman" panose="02020603050405020304" pitchFamily="18" charset="0"/>
                  </a:rPr>
                  <a:t>H(M)</a:t>
                </a:r>
                <a:r>
                  <a:rPr lang="en-US" altLang="zh-TW" sz="2400" b="0" baseline="30000">
                    <a:latin typeface="Times New Roman" panose="02020603050405020304" pitchFamily="18" charset="0"/>
                  </a:rPr>
                  <a:t>d</a:t>
                </a:r>
                <a:r>
                  <a:rPr lang="en-US" altLang="zh-TW" sz="2400" b="0">
                    <a:latin typeface="Times New Roman" panose="02020603050405020304" pitchFamily="18" charset="0"/>
                  </a:rPr>
                  <a:t> (mod n)</a:t>
                </a:r>
              </a:p>
            </p:txBody>
          </p:sp>
          <p:sp>
            <p:nvSpPr>
              <p:cNvPr id="519188" name="Line 20">
                <a:extLst>
                  <a:ext uri="{FF2B5EF4-FFF2-40B4-BE49-F238E27FC236}">
                    <a16:creationId xmlns:a16="http://schemas.microsoft.com/office/drawing/2014/main" id="{93F86157-BD84-A3F1-1337-22752090773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40" y="182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9189" name="Rectangle 21">
                <a:extLst>
                  <a:ext uri="{FF2B5EF4-FFF2-40B4-BE49-F238E27FC236}">
                    <a16:creationId xmlns:a16="http://schemas.microsoft.com/office/drawing/2014/main" id="{551D9E71-9F52-BDF1-0FB2-5DB287031BA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1680"/>
                <a:ext cx="336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0"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519190" name="Rectangle 22">
                <a:extLst>
                  <a:ext uri="{FF2B5EF4-FFF2-40B4-BE49-F238E27FC236}">
                    <a16:creationId xmlns:a16="http://schemas.microsoft.com/office/drawing/2014/main" id="{66B754A1-6800-7506-731E-31368C5647F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688"/>
                <a:ext cx="336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0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519191" name="Text Box 23">
                <a:extLst>
                  <a:ext uri="{FF2B5EF4-FFF2-40B4-BE49-F238E27FC236}">
                    <a16:creationId xmlns:a16="http://schemas.microsoft.com/office/drawing/2014/main" id="{D8B7B90B-65F2-AFF8-AC45-5F1E7EE423CD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216" y="2208"/>
                <a:ext cx="501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 b="0">
                    <a:latin typeface="Times New Roman" panose="02020603050405020304" pitchFamily="18" charset="0"/>
                  </a:rPr>
                  <a:t>KU</a:t>
                </a:r>
                <a:r>
                  <a:rPr lang="en-US" altLang="zh-TW" sz="2400" b="0" baseline="-2500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19192" name="Line 24">
                <a:extLst>
                  <a:ext uri="{FF2B5EF4-FFF2-40B4-BE49-F238E27FC236}">
                    <a16:creationId xmlns:a16="http://schemas.microsoft.com/office/drawing/2014/main" id="{D9A0508E-AB85-BFD7-F33B-89787FBF6E4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08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cxnSp>
            <p:nvCxnSpPr>
              <p:cNvPr id="519193" name="AutoShape 25">
                <a:extLst>
                  <a:ext uri="{FF2B5EF4-FFF2-40B4-BE49-F238E27FC236}">
                    <a16:creationId xmlns:a16="http://schemas.microsoft.com/office/drawing/2014/main" id="{76D54235-1377-77FE-71EE-A7C7DB2A1388}"/>
                  </a:ext>
                </a:extLst>
              </p:cNvPr>
              <p:cNvCxnSpPr>
                <a:cxnSpLocks noChangeAspect="1" noChangeShapeType="1"/>
                <a:stCxn id="519183" idx="3"/>
                <a:endCxn id="519190" idx="1"/>
              </p:cNvCxnSpPr>
              <p:nvPr/>
            </p:nvCxnSpPr>
            <p:spPr bwMode="auto">
              <a:xfrm>
                <a:off x="2640" y="2424"/>
                <a:ext cx="624" cy="408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9194" name="Text Box 26">
                <a:extLst>
                  <a:ext uri="{FF2B5EF4-FFF2-40B4-BE49-F238E27FC236}">
                    <a16:creationId xmlns:a16="http://schemas.microsoft.com/office/drawing/2014/main" id="{0CDF23F8-D539-9B4D-277A-C7C3C9512C1E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214" y="2138"/>
                <a:ext cx="910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 b="0">
                    <a:latin typeface="Times New Roman" panose="02020603050405020304" pitchFamily="18" charset="0"/>
                  </a:rPr>
                  <a:t>Compare</a:t>
                </a:r>
              </a:p>
            </p:txBody>
          </p:sp>
          <p:cxnSp>
            <p:nvCxnSpPr>
              <p:cNvPr id="519195" name="AutoShape 27">
                <a:extLst>
                  <a:ext uri="{FF2B5EF4-FFF2-40B4-BE49-F238E27FC236}">
                    <a16:creationId xmlns:a16="http://schemas.microsoft.com/office/drawing/2014/main" id="{AC4F6DAD-4E72-177E-FC8E-BE1E35685DB8}"/>
                  </a:ext>
                </a:extLst>
              </p:cNvPr>
              <p:cNvCxnSpPr>
                <a:cxnSpLocks noChangeAspect="1" noChangeShapeType="1"/>
                <a:stCxn id="519189" idx="3"/>
                <a:endCxn id="519194" idx="0"/>
              </p:cNvCxnSpPr>
              <p:nvPr/>
            </p:nvCxnSpPr>
            <p:spPr bwMode="auto">
              <a:xfrm>
                <a:off x="3600" y="1824"/>
                <a:ext cx="1024" cy="314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9196" name="AutoShape 28">
                <a:extLst>
                  <a:ext uri="{FF2B5EF4-FFF2-40B4-BE49-F238E27FC236}">
                    <a16:creationId xmlns:a16="http://schemas.microsoft.com/office/drawing/2014/main" id="{8CF328BD-3C74-5B38-BBAF-FE8C123129CD}"/>
                  </a:ext>
                </a:extLst>
              </p:cNvPr>
              <p:cNvCxnSpPr>
                <a:cxnSpLocks noChangeAspect="1" noChangeShapeType="1"/>
                <a:stCxn id="519190" idx="3"/>
                <a:endCxn id="519194" idx="2"/>
              </p:cNvCxnSpPr>
              <p:nvPr/>
            </p:nvCxnSpPr>
            <p:spPr bwMode="auto">
              <a:xfrm flipV="1">
                <a:off x="3600" y="2426"/>
                <a:ext cx="1024" cy="406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9197" name="Line 29">
                <a:extLst>
                  <a:ext uri="{FF2B5EF4-FFF2-40B4-BE49-F238E27FC236}">
                    <a16:creationId xmlns:a16="http://schemas.microsoft.com/office/drawing/2014/main" id="{CC2B253D-9C30-646C-EEE7-604CC18DAFE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2" y="3984"/>
                <a:ext cx="51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9198" name="Line 30">
                <a:extLst>
                  <a:ext uri="{FF2B5EF4-FFF2-40B4-BE49-F238E27FC236}">
                    <a16:creationId xmlns:a16="http://schemas.microsoft.com/office/drawing/2014/main" id="{BBE47C21-3C9D-3AFB-2554-B20D8EA59C8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2" y="393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9199" name="Line 31">
                <a:extLst>
                  <a:ext uri="{FF2B5EF4-FFF2-40B4-BE49-F238E27FC236}">
                    <a16:creationId xmlns:a16="http://schemas.microsoft.com/office/drawing/2014/main" id="{D3400302-3C77-B4CA-7E83-154F217AD03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393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9200" name="Line 32">
                <a:extLst>
                  <a:ext uri="{FF2B5EF4-FFF2-40B4-BE49-F238E27FC236}">
                    <a16:creationId xmlns:a16="http://schemas.microsoft.com/office/drawing/2014/main" id="{F2F9803E-E31D-556C-0E5F-A55ADEA0CF5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48" y="273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9201" name="Rectangle 33">
                <a:extLst>
                  <a:ext uri="{FF2B5EF4-FFF2-40B4-BE49-F238E27FC236}">
                    <a16:creationId xmlns:a16="http://schemas.microsoft.com/office/drawing/2014/main" id="{3B723B12-336A-48CA-4614-3A17F223EC7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80" y="3168"/>
                <a:ext cx="1344" cy="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0">
                    <a:latin typeface="Times New Roman" panose="02020603050405020304" pitchFamily="18" charset="0"/>
                  </a:rPr>
                  <a:t>D</a:t>
                </a:r>
                <a:r>
                  <a:rPr lang="en-US" altLang="zh-TW" sz="2400" b="0" baseline="-25000">
                    <a:latin typeface="Times New Roman" panose="02020603050405020304" pitchFamily="18" charset="0"/>
                  </a:rPr>
                  <a:t>KUa</a:t>
                </a:r>
                <a:r>
                  <a:rPr lang="en-US" altLang="zh-TW" sz="2400" b="0">
                    <a:latin typeface="Times New Roman" panose="02020603050405020304" pitchFamily="18" charset="0"/>
                  </a:rPr>
                  <a:t>(A)=</a:t>
                </a:r>
              </a:p>
              <a:p>
                <a:pPr algn="ctr"/>
                <a:r>
                  <a:rPr lang="en-US" altLang="zh-TW" sz="2400" b="0">
                    <a:latin typeface="Times New Roman" panose="02020603050405020304" pitchFamily="18" charset="0"/>
                  </a:rPr>
                  <a:t>A</a:t>
                </a:r>
                <a:r>
                  <a:rPr lang="en-US" altLang="zh-TW" sz="2400" b="0" baseline="30000">
                    <a:latin typeface="Times New Roman" panose="02020603050405020304" pitchFamily="18" charset="0"/>
                  </a:rPr>
                  <a:t>e</a:t>
                </a:r>
                <a:r>
                  <a:rPr lang="en-US" altLang="zh-TW" sz="2400" b="0">
                    <a:latin typeface="Times New Roman" panose="02020603050405020304" pitchFamily="18" charset="0"/>
                  </a:rPr>
                  <a:t>  (mod n)</a:t>
                </a:r>
              </a:p>
            </p:txBody>
          </p:sp>
        </p:grpSp>
      </p:grpSp>
      <p:grpSp>
        <p:nvGrpSpPr>
          <p:cNvPr id="519202" name="Group 34">
            <a:extLst>
              <a:ext uri="{FF2B5EF4-FFF2-40B4-BE49-F238E27FC236}">
                <a16:creationId xmlns:a16="http://schemas.microsoft.com/office/drawing/2014/main" id="{83B5AB1D-8FF4-5A39-B28D-781425EF1D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295400"/>
            <a:ext cx="2667000" cy="1828800"/>
            <a:chOff x="3984" y="624"/>
            <a:chExt cx="1680" cy="1152"/>
          </a:xfrm>
        </p:grpSpPr>
        <p:sp>
          <p:nvSpPr>
            <p:cNvPr id="519203" name="Rectangle 35">
              <a:extLst>
                <a:ext uri="{FF2B5EF4-FFF2-40B4-BE49-F238E27FC236}">
                  <a16:creationId xmlns:a16="http://schemas.microsoft.com/office/drawing/2014/main" id="{1305C25E-789E-C6AD-3CC9-139921025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24"/>
              <a:ext cx="1680" cy="384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b="0">
                  <a:latin typeface="Times New Roman" panose="02020603050405020304" pitchFamily="18" charset="0"/>
                </a:rPr>
                <a:t>n = pq</a:t>
              </a:r>
            </a:p>
            <a:p>
              <a:pPr algn="ctr"/>
              <a:r>
                <a:rPr lang="en-US" altLang="zh-TW" sz="2000" b="0">
                  <a:latin typeface="Times New Roman" panose="02020603050405020304" pitchFamily="18" charset="0"/>
                </a:rPr>
                <a:t>d</a:t>
              </a:r>
              <a:r>
                <a:rPr lang="en-US" altLang="zh-TW" sz="20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altLang="zh-TW" sz="2000" b="0">
                  <a:latin typeface="Times New Roman" panose="02020603050405020304" pitchFamily="18" charset="0"/>
                </a:rPr>
                <a:t>e = 1 (mod </a:t>
              </a:r>
              <a:r>
                <a:rPr lang="en-US" altLang="zh-TW" sz="20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ø(n))</a:t>
              </a:r>
              <a:endParaRPr lang="en-US" altLang="zh-TW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519204" name="Rectangle 36">
              <a:extLst>
                <a:ext uri="{FF2B5EF4-FFF2-40B4-BE49-F238E27FC236}">
                  <a16:creationId xmlns:a16="http://schemas.microsoft.com/office/drawing/2014/main" id="{59A52348-7061-1F8A-7789-F1BC9C8E2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008"/>
              <a:ext cx="1680" cy="384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Signing key</a:t>
              </a:r>
            </a:p>
            <a:p>
              <a:pPr algn="ctr"/>
              <a:r>
                <a:rPr lang="en-US" altLang="zh-TW" sz="2000" b="0">
                  <a:latin typeface="Times New Roman" panose="02020603050405020304" pitchFamily="18" charset="0"/>
                </a:rPr>
                <a:t>KRa = (d, n)</a:t>
              </a:r>
            </a:p>
          </p:txBody>
        </p:sp>
        <p:sp>
          <p:nvSpPr>
            <p:cNvPr id="519205" name="Rectangle 37">
              <a:extLst>
                <a:ext uri="{FF2B5EF4-FFF2-40B4-BE49-F238E27FC236}">
                  <a16:creationId xmlns:a16="http://schemas.microsoft.com/office/drawing/2014/main" id="{04769D8A-7AE8-00F6-D2C5-CA723F5E6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392"/>
              <a:ext cx="1680" cy="384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Verification key</a:t>
              </a:r>
            </a:p>
            <a:p>
              <a:pPr algn="ctr"/>
              <a:r>
                <a:rPr lang="en-US" altLang="zh-TW" sz="2000" b="0">
                  <a:latin typeface="Times New Roman" panose="02020603050405020304" pitchFamily="18" charset="0"/>
                </a:rPr>
                <a:t>KUa = (e, n)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>
            <a:extLst>
              <a:ext uri="{FF2B5EF4-FFF2-40B4-BE49-F238E27FC236}">
                <a16:creationId xmlns:a16="http://schemas.microsoft.com/office/drawing/2014/main" id="{F971F108-EADB-93C3-478D-91D6A9057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6707" name="Rectangle 3">
            <a:extLst>
              <a:ext uri="{FF2B5EF4-FFF2-40B4-BE49-F238E27FC236}">
                <a16:creationId xmlns:a16="http://schemas.microsoft.com/office/drawing/2014/main" id="{21C827D6-8AB1-4E7F-FB89-E5DCCF677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953000"/>
          </a:xfrm>
        </p:spPr>
        <p:txBody>
          <a:bodyPr/>
          <a:lstStyle/>
          <a:p>
            <a:r>
              <a:rPr lang="en-US" altLang="zh-TW"/>
              <a:t>[3] Quadratic Residue</a:t>
            </a:r>
          </a:p>
          <a:p>
            <a:pPr lvl="1"/>
            <a:r>
              <a:rPr lang="en-US" altLang="zh-TW"/>
              <a:t>1. Quadratic residue modulo n</a:t>
            </a:r>
            <a:endParaRPr lang="en-US" altLang="zh-TW" sz="1800"/>
          </a:p>
          <a:p>
            <a:pPr lvl="2">
              <a:lnSpc>
                <a:spcPct val="110000"/>
              </a:lnSpc>
            </a:pPr>
            <a:r>
              <a:rPr lang="en-US" altLang="zh-TW" sz="2000"/>
              <a:t>Let           , then a is a </a:t>
            </a:r>
            <a:r>
              <a:rPr lang="en-US" altLang="zh-TW" sz="2000">
                <a:solidFill>
                  <a:srgbClr val="009900"/>
                </a:solidFill>
              </a:rPr>
              <a:t>quadratic residue modulo n</a:t>
            </a:r>
            <a:r>
              <a:rPr lang="en-US" altLang="zh-TW" sz="2000"/>
              <a:t> 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   if there exists             with                            In this case, 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   x is a </a:t>
            </a:r>
            <a:r>
              <a:rPr lang="en-US" altLang="zh-TW" sz="2000">
                <a:solidFill>
                  <a:srgbClr val="009900"/>
                </a:solidFill>
              </a:rPr>
              <a:t>square root of a modulo n</a:t>
            </a:r>
            <a:r>
              <a:rPr lang="en-US" altLang="zh-TW" sz="2000"/>
              <a:t>.  Otherwise, a is a 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   </a:t>
            </a:r>
            <a:r>
              <a:rPr lang="en-US" altLang="zh-TW" sz="2000">
                <a:solidFill>
                  <a:srgbClr val="009900"/>
                </a:solidFill>
              </a:rPr>
              <a:t>quadratic nonresidue modulo n</a:t>
            </a:r>
            <a:r>
              <a:rPr lang="en-US" altLang="zh-TW" sz="2000"/>
              <a:t>.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TW" sz="2000"/>
          </a:p>
          <a:p>
            <a:pPr lvl="2">
              <a:lnSpc>
                <a:spcPct val="110000"/>
              </a:lnSpc>
            </a:pPr>
            <a:r>
              <a:rPr lang="en-US" altLang="zh-TW" sz="2000" i="1"/>
              <a:t>Q</a:t>
            </a:r>
            <a:r>
              <a:rPr lang="en-US" altLang="zh-TW" sz="2000" baseline="-25000"/>
              <a:t>n</a:t>
            </a:r>
            <a:r>
              <a:rPr lang="en-US" altLang="zh-TW" sz="2000"/>
              <a:t>：the set of quadratic residues modulo n.</a:t>
            </a:r>
          </a:p>
          <a:p>
            <a:pPr lvl="2">
              <a:lnSpc>
                <a:spcPct val="110000"/>
              </a:lnSpc>
            </a:pPr>
            <a:r>
              <a:rPr lang="en-US" altLang="zh-TW" sz="2000"/>
              <a:t>    ：the set of quadratic nonresidues modulo n.  </a:t>
            </a:r>
          </a:p>
          <a:p>
            <a:pPr lvl="2">
              <a:lnSpc>
                <a:spcPct val="130000"/>
              </a:lnSpc>
            </a:pPr>
            <a:r>
              <a:rPr lang="en-US" altLang="zh-TW" sz="2000"/>
              <a:t> </a:t>
            </a:r>
          </a:p>
        </p:txBody>
      </p:sp>
      <p:graphicFrame>
        <p:nvGraphicFramePr>
          <p:cNvPr id="456709" name="Object 5">
            <a:extLst>
              <a:ext uri="{FF2B5EF4-FFF2-40B4-BE49-F238E27FC236}">
                <a16:creationId xmlns:a16="http://schemas.microsoft.com/office/drawing/2014/main" id="{608D05B4-C342-2661-8D08-595958CD92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2852738"/>
          <a:ext cx="70643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279360" progId="Equation.3">
                  <p:embed/>
                </p:oleObj>
              </mc:Choice>
              <mc:Fallback>
                <p:oleObj name="Equation" r:id="rId2" imgW="48240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852738"/>
                        <a:ext cx="70643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14" name="Object 10">
            <a:extLst>
              <a:ext uri="{FF2B5EF4-FFF2-40B4-BE49-F238E27FC236}">
                <a16:creationId xmlns:a16="http://schemas.microsoft.com/office/drawing/2014/main" id="{1BA30F41-24B2-C45E-DE9F-F0F6A1958B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492375"/>
          <a:ext cx="6477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279360" progId="Equation.3">
                  <p:embed/>
                </p:oleObj>
              </mc:Choice>
              <mc:Fallback>
                <p:oleObj name="Equation" r:id="rId4" imgW="482400" imgH="279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492375"/>
                        <a:ext cx="6477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15" name="Object 11">
            <a:extLst>
              <a:ext uri="{FF2B5EF4-FFF2-40B4-BE49-F238E27FC236}">
                <a16:creationId xmlns:a16="http://schemas.microsoft.com/office/drawing/2014/main" id="{32308627-D756-09FC-48EC-5D3A9A70C3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2852738"/>
          <a:ext cx="16557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1880" imgH="279360" progId="Equation.3">
                  <p:embed/>
                </p:oleObj>
              </mc:Choice>
              <mc:Fallback>
                <p:oleObj name="Equation" r:id="rId6" imgW="1091880" imgH="2793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852738"/>
                        <a:ext cx="16557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16" name="Object 12">
            <a:extLst>
              <a:ext uri="{FF2B5EF4-FFF2-40B4-BE49-F238E27FC236}">
                <a16:creationId xmlns:a16="http://schemas.microsoft.com/office/drawing/2014/main" id="{85ABFFD4-0E18-2AB2-11F8-E0EFD21286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941888"/>
          <a:ext cx="3095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200" imgH="279360" progId="Equation.3">
                  <p:embed/>
                </p:oleObj>
              </mc:Choice>
              <mc:Fallback>
                <p:oleObj name="Equation" r:id="rId8" imgW="241200" imgH="2793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941888"/>
                        <a:ext cx="30956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17" name="Object 13">
            <a:extLst>
              <a:ext uri="{FF2B5EF4-FFF2-40B4-BE49-F238E27FC236}">
                <a16:creationId xmlns:a16="http://schemas.microsoft.com/office/drawing/2014/main" id="{164EDC76-148B-454C-7838-D59B6687F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5373688"/>
          <a:ext cx="1512888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02960" imgH="279360" progId="Equation.3">
                  <p:embed/>
                </p:oleObj>
              </mc:Choice>
              <mc:Fallback>
                <p:oleObj name="Equation" r:id="rId10" imgW="1002960" imgH="2793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373688"/>
                        <a:ext cx="1512888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>
            <a:extLst>
              <a:ext uri="{FF2B5EF4-FFF2-40B4-BE49-F238E27FC236}">
                <a16:creationId xmlns:a16="http://schemas.microsoft.com/office/drawing/2014/main" id="{844C3B79-3D2E-303A-EBDA-66230A562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4355" name="Rectangle 3">
            <a:extLst>
              <a:ext uri="{FF2B5EF4-FFF2-40B4-BE49-F238E27FC236}">
                <a16:creationId xmlns:a16="http://schemas.microsoft.com/office/drawing/2014/main" id="{2DDAB23A-9DF1-0BFE-620D-5296E82A8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953000"/>
          </a:xfrm>
        </p:spPr>
        <p:txBody>
          <a:bodyPr/>
          <a:lstStyle/>
          <a:p>
            <a:endParaRPr lang="en-US" altLang="zh-TW"/>
          </a:p>
          <a:p>
            <a:endParaRPr lang="en-US" altLang="zh-TW"/>
          </a:p>
          <a:p>
            <a:pPr lvl="1">
              <a:lnSpc>
                <a:spcPct val="130000"/>
              </a:lnSpc>
            </a:pPr>
            <a:r>
              <a:rPr lang="en-US" altLang="zh-TW"/>
              <a:t>2. Theorem ：p &gt; 2 is prime and α is a generator of Z</a:t>
            </a:r>
            <a:r>
              <a:rPr lang="en-US" altLang="zh-TW" baseline="-25000"/>
              <a:t>p</a:t>
            </a:r>
            <a:r>
              <a:rPr lang="en-US" altLang="zh-TW"/>
              <a:t>* </a:t>
            </a:r>
          </a:p>
        </p:txBody>
      </p:sp>
      <p:graphicFrame>
        <p:nvGraphicFramePr>
          <p:cNvPr id="484361" name="Object 9">
            <a:extLst>
              <a:ext uri="{FF2B5EF4-FFF2-40B4-BE49-F238E27FC236}">
                <a16:creationId xmlns:a16="http://schemas.microsoft.com/office/drawing/2014/main" id="{37E47AE9-9C9A-B470-949D-37C0D93173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352800"/>
          <a:ext cx="7467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31960" imgH="304560" progId="Equation.3">
                  <p:embed/>
                </p:oleObj>
              </mc:Choice>
              <mc:Fallback>
                <p:oleObj name="Equation" r:id="rId2" imgW="4431960" imgH="304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352800"/>
                        <a:ext cx="7467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ABEBD89-05F3-4F96-A315-DC3652376F05}" type="slidenum">
              <a:rPr lang="en-US" smtClean="0"/>
              <a:pPr/>
              <a:t>3</a:t>
            </a:fld>
            <a:endParaRPr lang="en-US" alt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Private Key Encryption (review)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Clr>
                <a:srgbClr val="FF6699"/>
              </a:buClr>
              <a:buNone/>
            </a:pP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05302"/>
            <a:ext cx="7886313" cy="480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39311"/>
      </p:ext>
    </p:extLst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1" name="Rectangle 3">
            <a:extLst>
              <a:ext uri="{FF2B5EF4-FFF2-40B4-BE49-F238E27FC236}">
                <a16:creationId xmlns:a16="http://schemas.microsoft.com/office/drawing/2014/main" id="{50AFAC01-1B8E-E494-CFB5-BAB12EBC3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953000"/>
          </a:xfrm>
        </p:spPr>
        <p:txBody>
          <a:bodyPr/>
          <a:lstStyle/>
          <a:p>
            <a:pPr lvl="1"/>
            <a:r>
              <a:rPr lang="en-US" altLang="zh-TW"/>
              <a:t>3. Corollary ： p &gt; 2 is prime and α is a generator of Z</a:t>
            </a:r>
            <a:r>
              <a:rPr lang="en-US" altLang="zh-TW" baseline="-25000"/>
              <a:t>p</a:t>
            </a:r>
            <a:r>
              <a:rPr lang="en-US" altLang="zh-TW"/>
              <a:t>* </a:t>
            </a:r>
          </a:p>
          <a:p>
            <a:pPr lvl="2">
              <a:lnSpc>
                <a:spcPct val="140000"/>
              </a:lnSpc>
            </a:pPr>
            <a:r>
              <a:rPr lang="en-US" altLang="zh-TW"/>
              <a:t>(1) </a:t>
            </a:r>
          </a:p>
          <a:p>
            <a:pPr lvl="2">
              <a:lnSpc>
                <a:spcPct val="140000"/>
              </a:lnSpc>
            </a:pPr>
            <a:endParaRPr lang="en-US" altLang="zh-TW"/>
          </a:p>
          <a:p>
            <a:pPr lvl="2">
              <a:lnSpc>
                <a:spcPct val="140000"/>
              </a:lnSpc>
            </a:pPr>
            <a:endParaRPr lang="en-US" altLang="zh-TW"/>
          </a:p>
          <a:p>
            <a:pPr lvl="2">
              <a:lnSpc>
                <a:spcPct val="140000"/>
              </a:lnSpc>
            </a:pPr>
            <a:r>
              <a:rPr lang="en-US" altLang="zh-TW"/>
              <a:t>(2) </a:t>
            </a:r>
          </a:p>
          <a:p>
            <a:pPr lvl="2">
              <a:lnSpc>
                <a:spcPct val="140000"/>
              </a:lnSpc>
            </a:pPr>
            <a:r>
              <a:rPr lang="en-US" altLang="zh-TW"/>
              <a:t>(3)</a:t>
            </a:r>
          </a:p>
          <a:p>
            <a:pPr lvl="2">
              <a:lnSpc>
                <a:spcPct val="140000"/>
              </a:lnSpc>
            </a:pPr>
            <a:r>
              <a:rPr lang="en-US" altLang="zh-TW"/>
              <a:t>(4) </a:t>
            </a:r>
          </a:p>
          <a:p>
            <a:pPr lvl="1">
              <a:lnSpc>
                <a:spcPct val="160000"/>
              </a:lnSpc>
            </a:pPr>
            <a:r>
              <a:rPr lang="en-US" altLang="zh-TW"/>
              <a:t>4. Legendre symbol        ：p &gt; 2 is prime and </a:t>
            </a:r>
          </a:p>
        </p:txBody>
      </p:sp>
      <p:graphicFrame>
        <p:nvGraphicFramePr>
          <p:cNvPr id="457733" name="Object 5">
            <a:extLst>
              <a:ext uri="{FF2B5EF4-FFF2-40B4-BE49-F238E27FC236}">
                <a16:creationId xmlns:a16="http://schemas.microsoft.com/office/drawing/2014/main" id="{213F3980-AAE3-9C2A-9274-DF72036C5F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2044700"/>
          <a:ext cx="34956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1960" imgH="304560" progId="Equation.3">
                  <p:embed/>
                </p:oleObj>
              </mc:Choice>
              <mc:Fallback>
                <p:oleObj name="Equation" r:id="rId2" imgW="2361960" imgH="304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044700"/>
                        <a:ext cx="34956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8" name="Object 10">
            <a:extLst>
              <a:ext uri="{FF2B5EF4-FFF2-40B4-BE49-F238E27FC236}">
                <a16:creationId xmlns:a16="http://schemas.microsoft.com/office/drawing/2014/main" id="{4188D2F0-AB64-7100-F8E3-8E604C81F1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7925" y="2543175"/>
          <a:ext cx="34194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11200" imgH="304560" progId="Equation.3">
                  <p:embed/>
                </p:oleObj>
              </mc:Choice>
              <mc:Fallback>
                <p:oleObj name="Equation" r:id="rId4" imgW="2311200" imgH="304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2543175"/>
                        <a:ext cx="34194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9" name="Object 11">
            <a:extLst>
              <a:ext uri="{FF2B5EF4-FFF2-40B4-BE49-F238E27FC236}">
                <a16:creationId xmlns:a16="http://schemas.microsoft.com/office/drawing/2014/main" id="{2E2E9283-9992-603A-C86E-143A17893B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3138" y="3213100"/>
          <a:ext cx="194786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74640" imgH="342720" progId="Equation.3">
                  <p:embed/>
                </p:oleObj>
              </mc:Choice>
              <mc:Fallback>
                <p:oleObj name="Equation" r:id="rId6" imgW="1574640" imgH="3427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3213100"/>
                        <a:ext cx="194786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40" name="Object 12">
            <a:extLst>
              <a:ext uri="{FF2B5EF4-FFF2-40B4-BE49-F238E27FC236}">
                <a16:creationId xmlns:a16="http://schemas.microsoft.com/office/drawing/2014/main" id="{F9293454-7D6D-7EB3-BA62-70004B5F55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644900"/>
          <a:ext cx="495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19440" imgH="304560" progId="Equation.3">
                  <p:embed/>
                </p:oleObj>
              </mc:Choice>
              <mc:Fallback>
                <p:oleObj name="Equation" r:id="rId8" imgW="3619440" imgH="304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644900"/>
                        <a:ext cx="4953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41" name="Object 13">
            <a:extLst>
              <a:ext uri="{FF2B5EF4-FFF2-40B4-BE49-F238E27FC236}">
                <a16:creationId xmlns:a16="http://schemas.microsoft.com/office/drawing/2014/main" id="{7A66002A-6E7A-264F-65E1-5FF643249C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1888" y="4002088"/>
          <a:ext cx="166528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46040" imgH="406080" progId="Equation.3">
                  <p:embed/>
                </p:oleObj>
              </mc:Choice>
              <mc:Fallback>
                <p:oleObj name="Equation" r:id="rId10" imgW="134604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4002088"/>
                        <a:ext cx="1665287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43" name="Object 15">
            <a:extLst>
              <a:ext uri="{FF2B5EF4-FFF2-40B4-BE49-F238E27FC236}">
                <a16:creationId xmlns:a16="http://schemas.microsoft.com/office/drawing/2014/main" id="{6CB400A1-A52C-857E-EACC-2BF6A22A38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4508500"/>
          <a:ext cx="439737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5320" imgH="520560" progId="Equation.3">
                  <p:embed/>
                </p:oleObj>
              </mc:Choice>
              <mc:Fallback>
                <p:oleObj name="Equation" r:id="rId12" imgW="355320" imgH="520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508500"/>
                        <a:ext cx="439737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44" name="Object 16">
            <a:extLst>
              <a:ext uri="{FF2B5EF4-FFF2-40B4-BE49-F238E27FC236}">
                <a16:creationId xmlns:a16="http://schemas.microsoft.com/office/drawing/2014/main" id="{79F2E831-DBAB-D38B-B666-9703C3838E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4581525"/>
          <a:ext cx="576263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31640" imgH="190440" progId="Equation.3">
                  <p:embed/>
                </p:oleObj>
              </mc:Choice>
              <mc:Fallback>
                <p:oleObj name="Equation" r:id="rId14" imgW="431640" imgH="1904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581525"/>
                        <a:ext cx="576263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7753" name="Group 25">
            <a:extLst>
              <a:ext uri="{FF2B5EF4-FFF2-40B4-BE49-F238E27FC236}">
                <a16:creationId xmlns:a16="http://schemas.microsoft.com/office/drawing/2014/main" id="{9BBB253A-F3AA-42CB-3687-94CBF7F40F68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5300663"/>
            <a:ext cx="2568575" cy="1020762"/>
            <a:chOff x="1416" y="2976"/>
            <a:chExt cx="1618" cy="643"/>
          </a:xfrm>
        </p:grpSpPr>
        <p:graphicFrame>
          <p:nvGraphicFramePr>
            <p:cNvPr id="457745" name="Object 17">
              <a:extLst>
                <a:ext uri="{FF2B5EF4-FFF2-40B4-BE49-F238E27FC236}">
                  <a16:creationId xmlns:a16="http://schemas.microsoft.com/office/drawing/2014/main" id="{60BD8FAB-82CE-A69E-18E7-5AB97DFA48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16" y="3064"/>
            <a:ext cx="36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95000" imgH="520560" progId="Equation.3">
                    <p:embed/>
                  </p:oleObj>
                </mc:Choice>
                <mc:Fallback>
                  <p:oleObj name="Equation" r:id="rId16" imgW="495000" imgH="5205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3064"/>
                          <a:ext cx="36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7746" name="Object 18">
              <a:extLst>
                <a:ext uri="{FF2B5EF4-FFF2-40B4-BE49-F238E27FC236}">
                  <a16:creationId xmlns:a16="http://schemas.microsoft.com/office/drawing/2014/main" id="{3DAB4FB9-9F3B-664E-F159-DAC806D906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2976"/>
            <a:ext cx="93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6720" imgH="190440" progId="Equation.3">
                    <p:embed/>
                  </p:oleObj>
                </mc:Choice>
                <mc:Fallback>
                  <p:oleObj name="Equation" r:id="rId18" imgW="126720" imgH="1904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976"/>
                          <a:ext cx="93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7747" name="AutoShape 19">
              <a:extLst>
                <a:ext uri="{FF2B5EF4-FFF2-40B4-BE49-F238E27FC236}">
                  <a16:creationId xmlns:a16="http://schemas.microsoft.com/office/drawing/2014/main" id="{DF81C9A4-E6F9-10CF-FC18-764AC7178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2976"/>
              <a:ext cx="48" cy="576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57748" name="Object 20">
              <a:extLst>
                <a:ext uri="{FF2B5EF4-FFF2-40B4-BE49-F238E27FC236}">
                  <a16:creationId xmlns:a16="http://schemas.microsoft.com/office/drawing/2014/main" id="{FD980A1A-D65C-19E6-46FE-353DC0BF12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80" y="3216"/>
            <a:ext cx="84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14120" imgH="177480" progId="Equation.3">
                    <p:embed/>
                  </p:oleObj>
                </mc:Choice>
                <mc:Fallback>
                  <p:oleObj name="Equation" r:id="rId20" imgW="114120" imgH="1774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" y="3216"/>
                          <a:ext cx="84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7749" name="Object 21">
              <a:extLst>
                <a:ext uri="{FF2B5EF4-FFF2-40B4-BE49-F238E27FC236}">
                  <a16:creationId xmlns:a16="http://schemas.microsoft.com/office/drawing/2014/main" id="{F9EEFBBF-06EE-4975-8B2B-024E1591D0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17" y="3456"/>
            <a:ext cx="187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53800" imgH="177480" progId="Equation.3">
                    <p:embed/>
                  </p:oleObj>
                </mc:Choice>
                <mc:Fallback>
                  <p:oleObj name="Equation" r:id="rId22" imgW="253800" imgH="1774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7" y="3456"/>
                          <a:ext cx="187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7750" name="Object 22">
              <a:extLst>
                <a:ext uri="{FF2B5EF4-FFF2-40B4-BE49-F238E27FC236}">
                  <a16:creationId xmlns:a16="http://schemas.microsoft.com/office/drawing/2014/main" id="{B5245649-69FC-6294-FC1C-8EF84A8584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1" y="2978"/>
            <a:ext cx="260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55320" imgH="228600" progId="Equation.3">
                    <p:embed/>
                  </p:oleObj>
                </mc:Choice>
                <mc:Fallback>
                  <p:oleObj name="Equation" r:id="rId24" imgW="355320" imgH="2286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1" y="2978"/>
                          <a:ext cx="260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7751" name="Object 23">
              <a:extLst>
                <a:ext uri="{FF2B5EF4-FFF2-40B4-BE49-F238E27FC236}">
                  <a16:creationId xmlns:a16="http://schemas.microsoft.com/office/drawing/2014/main" id="{B236F6A4-1542-C29C-A230-D1C236D741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6" y="3184"/>
            <a:ext cx="725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990360" imgH="266400" progId="Equation.3">
                    <p:embed/>
                  </p:oleObj>
                </mc:Choice>
                <mc:Fallback>
                  <p:oleObj name="Equation" r:id="rId26" imgW="990360" imgH="2664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6" y="3184"/>
                          <a:ext cx="725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7752" name="Object 24">
              <a:extLst>
                <a:ext uri="{FF2B5EF4-FFF2-40B4-BE49-F238E27FC236}">
                  <a16:creationId xmlns:a16="http://schemas.microsoft.com/office/drawing/2014/main" id="{D2FC1D49-ABDE-055D-8567-FB3C4757F3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0" y="3394"/>
            <a:ext cx="73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002960" imgH="304560" progId="Equation.3">
                    <p:embed/>
                  </p:oleObj>
                </mc:Choice>
                <mc:Fallback>
                  <p:oleObj name="Equation" r:id="rId28" imgW="1002960" imgH="30456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0" y="3394"/>
                          <a:ext cx="73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B0CC743B-E365-B149-9205-CC70CEC81E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8755" name="Rectangle 3">
            <a:extLst>
              <a:ext uri="{FF2B5EF4-FFF2-40B4-BE49-F238E27FC236}">
                <a16:creationId xmlns:a16="http://schemas.microsoft.com/office/drawing/2014/main" id="{CAC2270D-0F53-FE14-31B4-DAFBD4DED7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953000"/>
          </a:xfrm>
        </p:spPr>
        <p:txBody>
          <a:bodyPr/>
          <a:lstStyle/>
          <a:p>
            <a:pPr lvl="1"/>
            <a:r>
              <a:rPr lang="en-US" altLang="zh-TW"/>
              <a:t>5. Theorem ：Euler’s criterion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 </a:t>
            </a:r>
          </a:p>
          <a:p>
            <a:pPr lvl="1">
              <a:lnSpc>
                <a:spcPct val="260000"/>
              </a:lnSpc>
            </a:pPr>
            <a:r>
              <a:rPr lang="en-US" altLang="zh-TW"/>
              <a:t>6. E.g ：</a:t>
            </a:r>
          </a:p>
          <a:p>
            <a:pPr lvl="1">
              <a:lnSpc>
                <a:spcPct val="260000"/>
              </a:lnSpc>
            </a:pPr>
            <a:endParaRPr lang="en-US" altLang="zh-TW"/>
          </a:p>
          <a:p>
            <a:pPr lvl="1">
              <a:lnSpc>
                <a:spcPct val="260000"/>
              </a:lnSpc>
              <a:buFont typeface="Wingdings" panose="05000000000000000000" pitchFamily="2" charset="2"/>
              <a:buNone/>
            </a:pPr>
            <a:r>
              <a:rPr lang="en-US" altLang="zh-TW"/>
              <a:t>        use Square-and-Multiply       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/>
              <a:t> </a:t>
            </a:r>
          </a:p>
        </p:txBody>
      </p:sp>
      <p:graphicFrame>
        <p:nvGraphicFramePr>
          <p:cNvPr id="458756" name="Object 4">
            <a:extLst>
              <a:ext uri="{FF2B5EF4-FFF2-40B4-BE49-F238E27FC236}">
                <a16:creationId xmlns:a16="http://schemas.microsoft.com/office/drawing/2014/main" id="{EA319AD5-6B42-280F-AD7B-6F84DD57AD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943100"/>
          <a:ext cx="55435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971800" imgH="457200" progId="Equation.3">
                  <p:embed/>
                </p:oleObj>
              </mc:Choice>
              <mc:Fallback>
                <p:oleObj name="方程式" r:id="rId2" imgW="2971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943100"/>
                        <a:ext cx="55435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61" name="Object 9">
            <a:extLst>
              <a:ext uri="{FF2B5EF4-FFF2-40B4-BE49-F238E27FC236}">
                <a16:creationId xmlns:a16="http://schemas.microsoft.com/office/drawing/2014/main" id="{EF80FE9B-68C5-B609-6038-6B2C3B5C6E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743200"/>
          <a:ext cx="8953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600" imgH="495000" progId="Equation.3">
                  <p:embed/>
                </p:oleObj>
              </mc:Choice>
              <mc:Fallback>
                <p:oleObj name="Equation" r:id="rId4" imgW="723600" imgH="495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743200"/>
                        <a:ext cx="89535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72" name="Object 20">
            <a:extLst>
              <a:ext uri="{FF2B5EF4-FFF2-40B4-BE49-F238E27FC236}">
                <a16:creationId xmlns:a16="http://schemas.microsoft.com/office/drawing/2014/main" id="{54E360BA-90FE-8431-47A2-EE0AC920FA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1238" y="5140325"/>
          <a:ext cx="416242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286000" imgH="444240" progId="Equation.3">
                  <p:embed/>
                </p:oleObj>
              </mc:Choice>
              <mc:Fallback>
                <p:oleObj name="方程式" r:id="rId6" imgW="2286000" imgH="4442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5140325"/>
                        <a:ext cx="416242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73" name="Object 21">
            <a:extLst>
              <a:ext uri="{FF2B5EF4-FFF2-40B4-BE49-F238E27FC236}">
                <a16:creationId xmlns:a16="http://schemas.microsoft.com/office/drawing/2014/main" id="{16E620F3-C705-4C02-BD26-0DD03D7E85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3644900"/>
          <a:ext cx="165576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888840" imgH="393480" progId="Equation.3">
                  <p:embed/>
                </p:oleObj>
              </mc:Choice>
              <mc:Fallback>
                <p:oleObj name="方程式" r:id="rId8" imgW="88884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644900"/>
                        <a:ext cx="1655763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1A910EF5-624C-8A1D-2413-C00E5ACF8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22F77E63-3818-E0CD-8DCE-67BE6168A9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534400" cy="5410200"/>
          </a:xfrm>
        </p:spPr>
        <p:txBody>
          <a:bodyPr/>
          <a:lstStyle/>
          <a:p>
            <a:pPr lvl="1">
              <a:lnSpc>
                <a:spcPct val="160000"/>
              </a:lnSpc>
            </a:pPr>
            <a:r>
              <a:rPr lang="en-US" altLang="zh-TW"/>
              <a:t>7. Jacobi symbol       ：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TW"/>
              <a:t>         </a:t>
            </a:r>
            <a:r>
              <a:rPr lang="en-US" altLang="zh-TW">
                <a:solidFill>
                  <a:schemeClr val="tx1"/>
                </a:solidFill>
              </a:rPr>
              <a:t>n &gt; 2 is an odd integer, </a:t>
            </a:r>
            <a:r>
              <a:rPr lang="en-US" altLang="zh-TW" i="1">
                <a:solidFill>
                  <a:schemeClr val="tx1"/>
                </a:solidFill>
              </a:rPr>
              <a:t>p</a:t>
            </a:r>
            <a:r>
              <a:rPr lang="en-US" altLang="zh-TW" i="1" baseline="-25000">
                <a:solidFill>
                  <a:schemeClr val="tx1"/>
                </a:solidFill>
              </a:rPr>
              <a:t>i</a:t>
            </a:r>
            <a:r>
              <a:rPr lang="en-US" altLang="zh-TW">
                <a:solidFill>
                  <a:schemeClr val="tx1"/>
                </a:solidFill>
              </a:rPr>
              <a:t> is prime and</a:t>
            </a:r>
          </a:p>
        </p:txBody>
      </p:sp>
      <p:graphicFrame>
        <p:nvGraphicFramePr>
          <p:cNvPr id="460809" name="Object 9">
            <a:extLst>
              <a:ext uri="{FF2B5EF4-FFF2-40B4-BE49-F238E27FC236}">
                <a16:creationId xmlns:a16="http://schemas.microsoft.com/office/drawing/2014/main" id="{427CBCF2-101C-E01E-FB43-A61836D126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524000"/>
          <a:ext cx="40957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20" imgH="495000" progId="Equation.3">
                  <p:embed/>
                </p:oleObj>
              </mc:Choice>
              <mc:Fallback>
                <p:oleObj name="Equation" r:id="rId2" imgW="330120" imgH="495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24000"/>
                        <a:ext cx="409575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12" name="Object 12">
            <a:extLst>
              <a:ext uri="{FF2B5EF4-FFF2-40B4-BE49-F238E27FC236}">
                <a16:creationId xmlns:a16="http://schemas.microsoft.com/office/drawing/2014/main" id="{78690B32-AFDE-75EA-FD66-C2771FA36F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276600"/>
          <a:ext cx="25146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4320" imgH="583920" progId="Equation.3">
                  <p:embed/>
                </p:oleObj>
              </mc:Choice>
              <mc:Fallback>
                <p:oleObj name="Equation" r:id="rId4" imgW="1714320" imgH="5839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76600"/>
                        <a:ext cx="251460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20" name="Object 20">
            <a:extLst>
              <a:ext uri="{FF2B5EF4-FFF2-40B4-BE49-F238E27FC236}">
                <a16:creationId xmlns:a16="http://schemas.microsoft.com/office/drawing/2014/main" id="{D3E8A3AF-BDAC-1110-5100-F4F036B962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2057400"/>
          <a:ext cx="1447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440" imgH="304560" progId="Equation.3">
                  <p:embed/>
                </p:oleObj>
              </mc:Choice>
              <mc:Fallback>
                <p:oleObj name="Equation" r:id="rId6" imgW="901440" imgH="3045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057400"/>
                        <a:ext cx="14478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>
            <a:extLst>
              <a:ext uri="{FF2B5EF4-FFF2-40B4-BE49-F238E27FC236}">
                <a16:creationId xmlns:a16="http://schemas.microsoft.com/office/drawing/2014/main" id="{FA861EB9-5AA5-AD91-8FE0-84F7A6665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7427" name="Rectangle 3">
            <a:extLst>
              <a:ext uri="{FF2B5EF4-FFF2-40B4-BE49-F238E27FC236}">
                <a16:creationId xmlns:a16="http://schemas.microsoft.com/office/drawing/2014/main" id="{025C167D-38FE-A8B5-AC2E-F796DB95A6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534400" cy="5410200"/>
          </a:xfr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en-US" altLang="zh-TW"/>
              <a:t>8. Properties of Jacobi symbol：m, n &gt; 2 are odd integers</a:t>
            </a:r>
          </a:p>
          <a:p>
            <a:pPr lvl="2">
              <a:lnSpc>
                <a:spcPct val="110000"/>
              </a:lnSpc>
            </a:pPr>
            <a:r>
              <a:rPr lang="en-US" altLang="zh-TW"/>
              <a:t>(1)</a:t>
            </a:r>
          </a:p>
          <a:p>
            <a:pPr lvl="2">
              <a:lnSpc>
                <a:spcPct val="290000"/>
              </a:lnSpc>
            </a:pPr>
            <a:r>
              <a:rPr lang="en-US" altLang="zh-TW"/>
              <a:t>(2) </a:t>
            </a:r>
          </a:p>
          <a:p>
            <a:pPr lvl="2">
              <a:lnSpc>
                <a:spcPct val="290000"/>
              </a:lnSpc>
            </a:pPr>
            <a:r>
              <a:rPr lang="en-US" altLang="zh-TW"/>
              <a:t>(3)</a:t>
            </a:r>
          </a:p>
          <a:p>
            <a:pPr lvl="2">
              <a:lnSpc>
                <a:spcPct val="210000"/>
              </a:lnSpc>
            </a:pPr>
            <a:r>
              <a:rPr lang="en-US" altLang="zh-TW"/>
              <a:t>(4)</a:t>
            </a:r>
          </a:p>
          <a:p>
            <a:pPr lvl="2">
              <a:lnSpc>
                <a:spcPct val="290000"/>
              </a:lnSpc>
            </a:pPr>
            <a:r>
              <a:rPr lang="en-US" altLang="zh-TW"/>
              <a:t>(5)</a:t>
            </a:r>
          </a:p>
          <a:p>
            <a:pPr lvl="2">
              <a:lnSpc>
                <a:spcPct val="250000"/>
              </a:lnSpc>
            </a:pPr>
            <a:r>
              <a:rPr lang="en-US" altLang="zh-TW"/>
              <a:t>(6)   </a:t>
            </a:r>
          </a:p>
        </p:txBody>
      </p:sp>
      <p:graphicFrame>
        <p:nvGraphicFramePr>
          <p:cNvPr id="487431" name="Object 7">
            <a:extLst>
              <a:ext uri="{FF2B5EF4-FFF2-40B4-BE49-F238E27FC236}">
                <a16:creationId xmlns:a16="http://schemas.microsoft.com/office/drawing/2014/main" id="{006C7040-E8EC-F1DD-C7D0-A1DA86104E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133600"/>
          <a:ext cx="37433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280" imgH="495000" progId="Equation.3">
                  <p:embed/>
                </p:oleObj>
              </mc:Choice>
              <mc:Fallback>
                <p:oleObj name="Equation" r:id="rId2" imgW="3149280" imgH="49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133600"/>
                        <a:ext cx="374332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2" name="Object 8">
            <a:extLst>
              <a:ext uri="{FF2B5EF4-FFF2-40B4-BE49-F238E27FC236}">
                <a16:creationId xmlns:a16="http://schemas.microsoft.com/office/drawing/2014/main" id="{5E3DDD20-ADCD-3707-C220-2428E8E76C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743200"/>
          <a:ext cx="3352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57320" imgH="495000" progId="Equation.3">
                  <p:embed/>
                </p:oleObj>
              </mc:Choice>
              <mc:Fallback>
                <p:oleObj name="Equation" r:id="rId4" imgW="2857320" imgH="495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743200"/>
                        <a:ext cx="3352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3" name="Object 9">
            <a:extLst>
              <a:ext uri="{FF2B5EF4-FFF2-40B4-BE49-F238E27FC236}">
                <a16:creationId xmlns:a16="http://schemas.microsoft.com/office/drawing/2014/main" id="{09BD5FC1-5B89-6FFC-E3D1-6B77CF4475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429000"/>
          <a:ext cx="2590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11200" imgH="495000" progId="Equation.3">
                  <p:embed/>
                </p:oleObj>
              </mc:Choice>
              <mc:Fallback>
                <p:oleObj name="Equation" r:id="rId6" imgW="2311200" imgH="495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429000"/>
                        <a:ext cx="2590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4" name="Object 10">
            <a:extLst>
              <a:ext uri="{FF2B5EF4-FFF2-40B4-BE49-F238E27FC236}">
                <a16:creationId xmlns:a16="http://schemas.microsoft.com/office/drawing/2014/main" id="{9C613AEA-B9F1-0ADA-AF77-AF101E1AF9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962400"/>
          <a:ext cx="43053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70200" imgH="545760" progId="Equation.3">
                  <p:embed/>
                </p:oleObj>
              </mc:Choice>
              <mc:Fallback>
                <p:oleObj name="Equation" r:id="rId8" imgW="3670200" imgH="5457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962400"/>
                        <a:ext cx="43053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5" name="Object 11">
            <a:extLst>
              <a:ext uri="{FF2B5EF4-FFF2-40B4-BE49-F238E27FC236}">
                <a16:creationId xmlns:a16="http://schemas.microsoft.com/office/drawing/2014/main" id="{84693458-197E-5EC0-FAFB-C8C5BF0661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800600"/>
          <a:ext cx="324802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68400" imgH="622080" progId="Equation.3">
                  <p:embed/>
                </p:oleObj>
              </mc:Choice>
              <mc:Fallback>
                <p:oleObj name="Equation" r:id="rId10" imgW="2768400" imgH="622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800600"/>
                        <a:ext cx="3248025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6" name="Object 12">
            <a:extLst>
              <a:ext uri="{FF2B5EF4-FFF2-40B4-BE49-F238E27FC236}">
                <a16:creationId xmlns:a16="http://schemas.microsoft.com/office/drawing/2014/main" id="{468C9A7E-F5C0-51CC-BBF8-6E13F8F165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715000"/>
          <a:ext cx="183356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62040" imgH="533160" progId="Equation.3">
                  <p:embed/>
                </p:oleObj>
              </mc:Choice>
              <mc:Fallback>
                <p:oleObj name="Equation" r:id="rId12" imgW="1562040" imgH="533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715000"/>
                        <a:ext cx="1833563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>
            <a:extLst>
              <a:ext uri="{FF2B5EF4-FFF2-40B4-BE49-F238E27FC236}">
                <a16:creationId xmlns:a16="http://schemas.microsoft.com/office/drawing/2014/main" id="{E63D8A4D-284C-1F49-6EC1-D53C1FF70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827" name="Rectangle 3">
            <a:extLst>
              <a:ext uri="{FF2B5EF4-FFF2-40B4-BE49-F238E27FC236}">
                <a16:creationId xmlns:a16="http://schemas.microsoft.com/office/drawing/2014/main" id="{736B7BA1-FC11-D4EF-8DD1-76433B49C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534400" cy="5867400"/>
          </a:xfrm>
        </p:spPr>
        <p:txBody>
          <a:bodyPr/>
          <a:lstStyle/>
          <a:p>
            <a:pPr lvl="1">
              <a:lnSpc>
                <a:spcPct val="160000"/>
              </a:lnSpc>
            </a:pPr>
            <a:r>
              <a:rPr lang="en-US" altLang="zh-TW" dirty="0"/>
              <a:t>9. </a:t>
            </a:r>
            <a:r>
              <a:rPr lang="en-US" altLang="zh-TW" dirty="0" err="1"/>
              <a:t>E.g</a:t>
            </a:r>
            <a:r>
              <a:rPr lang="en-US" altLang="zh-TW" dirty="0"/>
              <a:t> ：calculate Jacobi symbol without factoring n</a:t>
            </a:r>
          </a:p>
          <a:p>
            <a:pPr lvl="1">
              <a:lnSpc>
                <a:spcPct val="160000"/>
              </a:lnSpc>
            </a:pPr>
            <a:endParaRPr lang="en-US" altLang="zh-TW" dirty="0"/>
          </a:p>
          <a:p>
            <a:pPr lvl="1">
              <a:lnSpc>
                <a:spcPct val="160000"/>
              </a:lnSpc>
            </a:pPr>
            <a:endParaRPr lang="en-US" altLang="zh-TW" dirty="0"/>
          </a:p>
          <a:p>
            <a:pPr lvl="1">
              <a:lnSpc>
                <a:spcPct val="160000"/>
              </a:lnSpc>
            </a:pPr>
            <a:endParaRPr lang="en-US" altLang="zh-TW" dirty="0"/>
          </a:p>
          <a:p>
            <a:pPr lvl="2">
              <a:lnSpc>
                <a:spcPct val="30000"/>
              </a:lnSpc>
            </a:pPr>
            <a:endParaRPr lang="en-US" altLang="zh-TW" dirty="0"/>
          </a:p>
        </p:txBody>
      </p:sp>
      <p:graphicFrame>
        <p:nvGraphicFramePr>
          <p:cNvPr id="461837" name="Object 13">
            <a:extLst>
              <a:ext uri="{FF2B5EF4-FFF2-40B4-BE49-F238E27FC236}">
                <a16:creationId xmlns:a16="http://schemas.microsoft.com/office/drawing/2014/main" id="{1D7E66D0-1C5E-1394-FF86-1E9C960828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514600"/>
          <a:ext cx="15684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545760" progId="Equation.3">
                  <p:embed/>
                </p:oleObj>
              </mc:Choice>
              <mc:Fallback>
                <p:oleObj name="Equation" r:id="rId2" imgW="1409400" imgH="5457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14600"/>
                        <a:ext cx="156845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8" name="Object 14">
            <a:extLst>
              <a:ext uri="{FF2B5EF4-FFF2-40B4-BE49-F238E27FC236}">
                <a16:creationId xmlns:a16="http://schemas.microsoft.com/office/drawing/2014/main" id="{CB5F96D7-0B85-4FE9-F126-8F804E162C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209800"/>
          <a:ext cx="13716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02960" imgH="215640" progId="Equation.3">
                  <p:embed/>
                </p:oleObj>
              </mc:Choice>
              <mc:Fallback>
                <p:oleObj name="Equation" r:id="rId4" imgW="1002960" imgH="215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09800"/>
                        <a:ext cx="13716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39" name="Text Box 15">
            <a:extLst>
              <a:ext uri="{FF2B5EF4-FFF2-40B4-BE49-F238E27FC236}">
                <a16:creationId xmlns:a16="http://schemas.microsoft.com/office/drawing/2014/main" id="{A5E66CDF-DF93-97AA-EDC9-2E415691B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667000"/>
            <a:ext cx="1441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1600"/>
              <a:t>(</a:t>
            </a:r>
            <a:r>
              <a:rPr lang="en-US" altLang="zh-TW" sz="1600"/>
              <a:t>property 2)</a:t>
            </a:r>
          </a:p>
        </p:txBody>
      </p:sp>
      <p:graphicFrame>
        <p:nvGraphicFramePr>
          <p:cNvPr id="461840" name="Object 16">
            <a:extLst>
              <a:ext uri="{FF2B5EF4-FFF2-40B4-BE49-F238E27FC236}">
                <a16:creationId xmlns:a16="http://schemas.microsoft.com/office/drawing/2014/main" id="{2175383E-0706-FE9B-BA61-2C1AFFAA6F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200400"/>
          <a:ext cx="14541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7880" imgH="533160" progId="Equation.3">
                  <p:embed/>
                </p:oleObj>
              </mc:Choice>
              <mc:Fallback>
                <p:oleObj name="Equation" r:id="rId6" imgW="1307880" imgH="533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00400"/>
                        <a:ext cx="14541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41" name="Text Box 17">
            <a:extLst>
              <a:ext uri="{FF2B5EF4-FFF2-40B4-BE49-F238E27FC236}">
                <a16:creationId xmlns:a16="http://schemas.microsoft.com/office/drawing/2014/main" id="{0231A73A-BACA-CF48-AB1E-E26673BE7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352800"/>
            <a:ext cx="1441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600"/>
              <a:t>(</a:t>
            </a:r>
            <a:r>
              <a:rPr lang="en-US" altLang="zh-TW" sz="1600"/>
              <a:t>property 6)</a:t>
            </a:r>
          </a:p>
        </p:txBody>
      </p:sp>
      <p:graphicFrame>
        <p:nvGraphicFramePr>
          <p:cNvPr id="461842" name="Object 18">
            <a:extLst>
              <a:ext uri="{FF2B5EF4-FFF2-40B4-BE49-F238E27FC236}">
                <a16:creationId xmlns:a16="http://schemas.microsoft.com/office/drawing/2014/main" id="{EF00F219-5F9B-33AC-09BF-616300261B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038600"/>
          <a:ext cx="137001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31560" imgH="495000" progId="Equation.3">
                  <p:embed/>
                </p:oleObj>
              </mc:Choice>
              <mc:Fallback>
                <p:oleObj name="Equation" r:id="rId8" imgW="1231560" imgH="495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038600"/>
                        <a:ext cx="137001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43" name="Text Box 19">
            <a:extLst>
              <a:ext uri="{FF2B5EF4-FFF2-40B4-BE49-F238E27FC236}">
                <a16:creationId xmlns:a16="http://schemas.microsoft.com/office/drawing/2014/main" id="{9F0AA0BC-F0C5-8401-4745-915688BC9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0386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1600"/>
              <a:t>(</a:t>
            </a:r>
            <a:r>
              <a:rPr lang="en-US" altLang="zh-TW" sz="1600"/>
              <a:t>property 3)</a:t>
            </a:r>
          </a:p>
        </p:txBody>
      </p:sp>
      <p:graphicFrame>
        <p:nvGraphicFramePr>
          <p:cNvPr id="461844" name="Object 20">
            <a:extLst>
              <a:ext uri="{FF2B5EF4-FFF2-40B4-BE49-F238E27FC236}">
                <a16:creationId xmlns:a16="http://schemas.microsoft.com/office/drawing/2014/main" id="{5B6D4862-D02A-2B98-496F-FA75D92FC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724400"/>
          <a:ext cx="19335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39880" imgH="533160" progId="Equation.3">
                  <p:embed/>
                </p:oleObj>
              </mc:Choice>
              <mc:Fallback>
                <p:oleObj name="Equation" r:id="rId10" imgW="1739880" imgH="5331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4400"/>
                        <a:ext cx="19335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45" name="Text Box 21">
            <a:extLst>
              <a:ext uri="{FF2B5EF4-FFF2-40B4-BE49-F238E27FC236}">
                <a16:creationId xmlns:a16="http://schemas.microsoft.com/office/drawing/2014/main" id="{60053E2E-87CE-BCC2-6391-BD86B0F15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800600"/>
            <a:ext cx="1441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600"/>
              <a:t>(</a:t>
            </a:r>
            <a:r>
              <a:rPr lang="en-US" altLang="zh-TW" sz="1600"/>
              <a:t>property 4)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>
            <a:extLst>
              <a:ext uri="{FF2B5EF4-FFF2-40B4-BE49-F238E27FC236}">
                <a16:creationId xmlns:a16="http://schemas.microsoft.com/office/drawing/2014/main" id="{F3CC78D0-0274-69CD-A4AE-29052AE2A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A37EF6B3-9A33-C304-154E-82D2E57D60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534400" cy="5867400"/>
          </a:xfrm>
        </p:spPr>
        <p:txBody>
          <a:bodyPr/>
          <a:lstStyle/>
          <a:p>
            <a:pPr lvl="1">
              <a:lnSpc>
                <a:spcPct val="310000"/>
              </a:lnSpc>
            </a:pPr>
            <a:r>
              <a:rPr lang="en-US" altLang="zh-TW"/>
              <a:t>10. Jacobi symbol V.S. Quadratic residue modulo n</a:t>
            </a:r>
          </a:p>
          <a:p>
            <a:pPr lvl="2"/>
            <a:r>
              <a:rPr lang="en-US" altLang="zh-TW"/>
              <a:t> </a:t>
            </a:r>
          </a:p>
          <a:p>
            <a:pPr lvl="2">
              <a:lnSpc>
                <a:spcPct val="190000"/>
              </a:lnSpc>
            </a:pPr>
            <a:r>
              <a:rPr lang="en-US" altLang="zh-TW"/>
              <a:t> </a:t>
            </a:r>
          </a:p>
          <a:p>
            <a:pPr lvl="2">
              <a:lnSpc>
                <a:spcPct val="190000"/>
              </a:lnSpc>
            </a:pPr>
            <a:endParaRPr lang="en-US" altLang="zh-TW"/>
          </a:p>
          <a:p>
            <a:pPr lvl="2">
              <a:lnSpc>
                <a:spcPct val="170000"/>
              </a:lnSpc>
            </a:pPr>
            <a:r>
              <a:rPr lang="en-US" altLang="zh-TW"/>
              <a:t> The element of                        are called </a:t>
            </a:r>
            <a:r>
              <a:rPr lang="en-US" altLang="zh-TW" i="1">
                <a:solidFill>
                  <a:srgbClr val="009900"/>
                </a:solidFill>
              </a:rPr>
              <a:t>psedosquares modulo n</a:t>
            </a:r>
            <a:r>
              <a:rPr lang="en-US" altLang="zh-TW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zh-TW"/>
              <a:t> </a:t>
            </a:r>
          </a:p>
          <a:p>
            <a:pPr lvl="2">
              <a:lnSpc>
                <a:spcPct val="30000"/>
              </a:lnSpc>
            </a:pPr>
            <a:endParaRPr lang="en-US" altLang="zh-TW"/>
          </a:p>
        </p:txBody>
      </p:sp>
      <p:grpSp>
        <p:nvGrpSpPr>
          <p:cNvPr id="488461" name="Group 13">
            <a:extLst>
              <a:ext uri="{FF2B5EF4-FFF2-40B4-BE49-F238E27FC236}">
                <a16:creationId xmlns:a16="http://schemas.microsoft.com/office/drawing/2014/main" id="{87C8923D-B552-0EA1-2210-D33B37B7436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438400"/>
            <a:ext cx="1658938" cy="592138"/>
            <a:chOff x="1088" y="3208"/>
            <a:chExt cx="1045" cy="373"/>
          </a:xfrm>
        </p:grpSpPr>
        <p:graphicFrame>
          <p:nvGraphicFramePr>
            <p:cNvPr id="488462" name="Object 14">
              <a:extLst>
                <a:ext uri="{FF2B5EF4-FFF2-40B4-BE49-F238E27FC236}">
                  <a16:creationId xmlns:a16="http://schemas.microsoft.com/office/drawing/2014/main" id="{5D27C07F-E2ED-0983-1006-97BF985737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8" y="3208"/>
            <a:ext cx="1045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96800" imgH="495000" progId="Equation.3">
                    <p:embed/>
                  </p:oleObj>
                </mc:Choice>
                <mc:Fallback>
                  <p:oleObj name="Equation" r:id="rId2" imgW="1396800" imgH="4950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" y="3208"/>
                          <a:ext cx="1045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8463" name="Line 15">
              <a:extLst>
                <a:ext uri="{FF2B5EF4-FFF2-40B4-BE49-F238E27FC236}">
                  <a16:creationId xmlns:a16="http://schemas.microsoft.com/office/drawing/2014/main" id="{9278786F-E188-AF69-F790-80A1F31E5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31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488464" name="Object 16">
            <a:extLst>
              <a:ext uri="{FF2B5EF4-FFF2-40B4-BE49-F238E27FC236}">
                <a16:creationId xmlns:a16="http://schemas.microsoft.com/office/drawing/2014/main" id="{C73FAB9A-BC0F-D9C1-2A28-39BB263807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124200"/>
          <a:ext cx="32766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3480" imgH="495000" progId="Equation.3">
                  <p:embed/>
                </p:oleObj>
              </mc:Choice>
              <mc:Fallback>
                <p:oleObj name="Equation" r:id="rId4" imgW="2463480" imgH="495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124200"/>
                        <a:ext cx="32766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65" name="Object 17">
            <a:extLst>
              <a:ext uri="{FF2B5EF4-FFF2-40B4-BE49-F238E27FC236}">
                <a16:creationId xmlns:a16="http://schemas.microsoft.com/office/drawing/2014/main" id="{3BDBFB61-0BD1-F555-7087-1A874C0138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3810000"/>
          <a:ext cx="12192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840" imgH="368280" progId="Equation.3">
                  <p:embed/>
                </p:oleObj>
              </mc:Choice>
              <mc:Fallback>
                <p:oleObj name="Equation" r:id="rId6" imgW="888840" imgH="368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810000"/>
                        <a:ext cx="12192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66" name="Object 18">
            <a:extLst>
              <a:ext uri="{FF2B5EF4-FFF2-40B4-BE49-F238E27FC236}">
                <a16:creationId xmlns:a16="http://schemas.microsoft.com/office/drawing/2014/main" id="{948414DC-9218-36DA-CCEB-09A401E644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343400"/>
          <a:ext cx="51054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84400" imgH="368280" progId="Equation.3">
                  <p:embed/>
                </p:oleObj>
              </mc:Choice>
              <mc:Fallback>
                <p:oleObj name="Equation" r:id="rId8" imgW="2984400" imgH="3682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51054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>
            <a:extLst>
              <a:ext uri="{FF2B5EF4-FFF2-40B4-BE49-F238E27FC236}">
                <a16:creationId xmlns:a16="http://schemas.microsoft.com/office/drawing/2014/main" id="{E92B7F9C-4F16-E96E-69BE-0685D5CEE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2851" name="Rectangle 3">
            <a:extLst>
              <a:ext uri="{FF2B5EF4-FFF2-40B4-BE49-F238E27FC236}">
                <a16:creationId xmlns:a16="http://schemas.microsoft.com/office/drawing/2014/main" id="{4C2B3FE8-2383-7063-C476-9687EE57A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5867400"/>
          </a:xfrm>
        </p:spPr>
        <p:txBody>
          <a:bodyPr/>
          <a:lstStyle/>
          <a:p>
            <a:pPr lvl="1">
              <a:lnSpc>
                <a:spcPct val="160000"/>
              </a:lnSpc>
            </a:pPr>
            <a:r>
              <a:rPr lang="en-US" altLang="zh-TW"/>
              <a:t>11. E.g ：n=15</a:t>
            </a:r>
          </a:p>
          <a:p>
            <a:pPr lvl="1">
              <a:lnSpc>
                <a:spcPct val="160000"/>
              </a:lnSpc>
            </a:pPr>
            <a:endParaRPr lang="en-US" altLang="zh-TW"/>
          </a:p>
          <a:p>
            <a:pPr lvl="2">
              <a:lnSpc>
                <a:spcPct val="190000"/>
              </a:lnSpc>
              <a:buFont typeface="Wingdings" panose="05000000000000000000" pitchFamily="2" charset="2"/>
              <a:buNone/>
            </a:pPr>
            <a:r>
              <a:rPr lang="en-US" altLang="zh-TW"/>
              <a:t>The Jacobi symbol        are calculated in the following table：</a:t>
            </a:r>
          </a:p>
          <a:p>
            <a:pPr lvl="1">
              <a:lnSpc>
                <a:spcPct val="160000"/>
              </a:lnSpc>
            </a:pPr>
            <a:endParaRPr lang="en-US" altLang="zh-TW"/>
          </a:p>
          <a:p>
            <a:pPr lvl="1">
              <a:lnSpc>
                <a:spcPct val="160000"/>
              </a:lnSpc>
            </a:pPr>
            <a:endParaRPr lang="en-US" altLang="zh-TW"/>
          </a:p>
          <a:p>
            <a:pPr lvl="1">
              <a:lnSpc>
                <a:spcPct val="160000"/>
              </a:lnSpc>
            </a:pPr>
            <a:endParaRPr lang="en-US" altLang="zh-TW"/>
          </a:p>
        </p:txBody>
      </p:sp>
      <p:graphicFrame>
        <p:nvGraphicFramePr>
          <p:cNvPr id="462853" name="Object 5">
            <a:extLst>
              <a:ext uri="{FF2B5EF4-FFF2-40B4-BE49-F238E27FC236}">
                <a16:creationId xmlns:a16="http://schemas.microsoft.com/office/drawing/2014/main" id="{CADD3AC1-FEA7-F58E-978E-2C3A79CDEB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209800"/>
          <a:ext cx="16954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3880" imgH="495000" progId="Equation.3">
                  <p:embed/>
                </p:oleObj>
              </mc:Choice>
              <mc:Fallback>
                <p:oleObj name="Equation" r:id="rId2" imgW="1523880" imgH="49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9800"/>
                        <a:ext cx="169545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69" name="Object 21">
            <a:extLst>
              <a:ext uri="{FF2B5EF4-FFF2-40B4-BE49-F238E27FC236}">
                <a16:creationId xmlns:a16="http://schemas.microsoft.com/office/drawing/2014/main" id="{3A44D983-5B0F-B124-8447-AFC99874EA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133600"/>
          <a:ext cx="22796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42920" imgH="520560" progId="Equation.3">
                  <p:embed/>
                </p:oleObj>
              </mc:Choice>
              <mc:Fallback>
                <p:oleObj name="Equation" r:id="rId4" imgW="1942920" imgH="5205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227965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70" name="Object 22">
            <a:extLst>
              <a:ext uri="{FF2B5EF4-FFF2-40B4-BE49-F238E27FC236}">
                <a16:creationId xmlns:a16="http://schemas.microsoft.com/office/drawing/2014/main" id="{26DE1B8E-FCA8-8FB4-2C04-59D75151D0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2133600"/>
          <a:ext cx="2398713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44440" imgH="520560" progId="Equation.3">
                  <p:embed/>
                </p:oleObj>
              </mc:Choice>
              <mc:Fallback>
                <p:oleObj name="Equation" r:id="rId6" imgW="2044440" imgH="520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133600"/>
                        <a:ext cx="2398713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72" name="Object 24">
            <a:extLst>
              <a:ext uri="{FF2B5EF4-FFF2-40B4-BE49-F238E27FC236}">
                <a16:creationId xmlns:a16="http://schemas.microsoft.com/office/drawing/2014/main" id="{1761E2F7-C02E-CC12-290A-D969F82E37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819400"/>
          <a:ext cx="36671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495000" progId="Equation.3">
                  <p:embed/>
                </p:oleObj>
              </mc:Choice>
              <mc:Fallback>
                <p:oleObj name="Equation" r:id="rId8" imgW="330120" imgH="4950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19400"/>
                        <a:ext cx="36671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2930" name="Group 82">
            <a:extLst>
              <a:ext uri="{FF2B5EF4-FFF2-40B4-BE49-F238E27FC236}">
                <a16:creationId xmlns:a16="http://schemas.microsoft.com/office/drawing/2014/main" id="{39BC3B0A-30D1-DEE9-2444-187C73BC63C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429000"/>
            <a:ext cx="4343400" cy="2036763"/>
            <a:chOff x="912" y="2029"/>
            <a:chExt cx="2736" cy="1283"/>
          </a:xfrm>
        </p:grpSpPr>
        <p:sp>
          <p:nvSpPr>
            <p:cNvPr id="462874" name="Line 26">
              <a:extLst>
                <a:ext uri="{FF2B5EF4-FFF2-40B4-BE49-F238E27FC236}">
                  <a16:creationId xmlns:a16="http://schemas.microsoft.com/office/drawing/2014/main" id="{9A461EC2-407D-D22D-53EA-258E89888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25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62875" name="Text Box 27">
              <a:extLst>
                <a:ext uri="{FF2B5EF4-FFF2-40B4-BE49-F238E27FC236}">
                  <a16:creationId xmlns:a16="http://schemas.microsoft.com/office/drawing/2014/main" id="{CAAAF579-58EE-0CCD-1F03-6AB9B318D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06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1</a:t>
              </a:r>
            </a:p>
          </p:txBody>
        </p:sp>
        <p:sp>
          <p:nvSpPr>
            <p:cNvPr id="462876" name="Line 28">
              <a:extLst>
                <a:ext uri="{FF2B5EF4-FFF2-40B4-BE49-F238E27FC236}">
                  <a16:creationId xmlns:a16="http://schemas.microsoft.com/office/drawing/2014/main" id="{A7493E49-9A48-E6F5-0938-EB12D431A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048"/>
              <a:ext cx="0" cy="1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62877" name="Object 29">
              <a:extLst>
                <a:ext uri="{FF2B5EF4-FFF2-40B4-BE49-F238E27FC236}">
                  <a16:creationId xmlns:a16="http://schemas.microsoft.com/office/drawing/2014/main" id="{0457D7C5-BA6C-E4EC-105B-4B061AEA5B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2029"/>
            <a:ext cx="415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33160" imgH="279360" progId="Equation.3">
                    <p:embed/>
                  </p:oleObj>
                </mc:Choice>
                <mc:Fallback>
                  <p:oleObj name="Equation" r:id="rId10" imgW="533160" imgH="27936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029"/>
                          <a:ext cx="415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878" name="Object 30">
              <a:extLst>
                <a:ext uri="{FF2B5EF4-FFF2-40B4-BE49-F238E27FC236}">
                  <a16:creationId xmlns:a16="http://schemas.microsoft.com/office/drawing/2014/main" id="{D0F032F9-513B-70C3-CBB7-D2325B8345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2304"/>
            <a:ext cx="22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30120" imgH="495000" progId="Equation.3">
                    <p:embed/>
                  </p:oleObj>
                </mc:Choice>
                <mc:Fallback>
                  <p:oleObj name="Equation" r:id="rId12" imgW="330120" imgH="4950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304"/>
                          <a:ext cx="22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2879" name="Text Box 31">
              <a:extLst>
                <a:ext uri="{FF2B5EF4-FFF2-40B4-BE49-F238E27FC236}">
                  <a16:creationId xmlns:a16="http://schemas.microsoft.com/office/drawing/2014/main" id="{0BE5D70E-6C7C-FC43-92B1-F74036402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5" y="206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2</a:t>
              </a:r>
            </a:p>
          </p:txBody>
        </p:sp>
        <p:sp>
          <p:nvSpPr>
            <p:cNvPr id="462880" name="Text Box 32">
              <a:extLst>
                <a:ext uri="{FF2B5EF4-FFF2-40B4-BE49-F238E27FC236}">
                  <a16:creationId xmlns:a16="http://schemas.microsoft.com/office/drawing/2014/main" id="{6B926B60-CC38-3B00-D305-FADEBDB25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3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1</a:t>
              </a:r>
            </a:p>
          </p:txBody>
        </p:sp>
        <p:sp>
          <p:nvSpPr>
            <p:cNvPr id="462884" name="Text Box 36">
              <a:extLst>
                <a:ext uri="{FF2B5EF4-FFF2-40B4-BE49-F238E27FC236}">
                  <a16:creationId xmlns:a16="http://schemas.microsoft.com/office/drawing/2014/main" id="{889E4F1A-9B11-2269-2CBE-8F4D11446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" y="26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1</a:t>
              </a:r>
            </a:p>
          </p:txBody>
        </p:sp>
        <p:sp>
          <p:nvSpPr>
            <p:cNvPr id="462885" name="Text Box 37">
              <a:extLst>
                <a:ext uri="{FF2B5EF4-FFF2-40B4-BE49-F238E27FC236}">
                  <a16:creationId xmlns:a16="http://schemas.microsoft.com/office/drawing/2014/main" id="{57669D8B-4763-0A1F-8CBB-84D179AFF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07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1</a:t>
              </a:r>
            </a:p>
          </p:txBody>
        </p:sp>
        <p:graphicFrame>
          <p:nvGraphicFramePr>
            <p:cNvPr id="462896" name="Object 48">
              <a:extLst>
                <a:ext uri="{FF2B5EF4-FFF2-40B4-BE49-F238E27FC236}">
                  <a16:creationId xmlns:a16="http://schemas.microsoft.com/office/drawing/2014/main" id="{E2686FF3-C1E0-E710-CB6F-2373D79B8F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2640"/>
            <a:ext cx="22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30120" imgH="495000" progId="Equation.3">
                    <p:embed/>
                  </p:oleObj>
                </mc:Choice>
                <mc:Fallback>
                  <p:oleObj name="Equation" r:id="rId14" imgW="330120" imgH="4950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640"/>
                          <a:ext cx="22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2897" name="Line 49">
              <a:extLst>
                <a:ext uri="{FF2B5EF4-FFF2-40B4-BE49-F238E27FC236}">
                  <a16:creationId xmlns:a16="http://schemas.microsoft.com/office/drawing/2014/main" id="{7EC04BA6-CEA4-150D-5CD2-D188CB448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97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62898" name="Object 50">
              <a:extLst>
                <a:ext uri="{FF2B5EF4-FFF2-40B4-BE49-F238E27FC236}">
                  <a16:creationId xmlns:a16="http://schemas.microsoft.com/office/drawing/2014/main" id="{F1076EF7-5687-12D6-0C8E-FC6231798A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31" y="2976"/>
            <a:ext cx="27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06080" imgH="495000" progId="Equation.3">
                    <p:embed/>
                  </p:oleObj>
                </mc:Choice>
                <mc:Fallback>
                  <p:oleObj name="Equation" r:id="rId16" imgW="406080" imgH="4950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1" y="2976"/>
                          <a:ext cx="27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2899" name="Text Box 51">
              <a:extLst>
                <a:ext uri="{FF2B5EF4-FFF2-40B4-BE49-F238E27FC236}">
                  <a16:creationId xmlns:a16="http://schemas.microsoft.com/office/drawing/2014/main" id="{666B664C-4973-D6DF-7B11-ED5BF9299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52"/>
              <a:ext cx="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-1</a:t>
              </a:r>
            </a:p>
          </p:txBody>
        </p:sp>
        <p:sp>
          <p:nvSpPr>
            <p:cNvPr id="462900" name="Text Box 52">
              <a:extLst>
                <a:ext uri="{FF2B5EF4-FFF2-40B4-BE49-F238E27FC236}">
                  <a16:creationId xmlns:a16="http://schemas.microsoft.com/office/drawing/2014/main" id="{01C17261-57EB-F6E7-E036-BDC40960D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688"/>
              <a:ext cx="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-1</a:t>
              </a:r>
            </a:p>
          </p:txBody>
        </p:sp>
        <p:sp>
          <p:nvSpPr>
            <p:cNvPr id="462901" name="Text Box 53">
              <a:extLst>
                <a:ext uri="{FF2B5EF4-FFF2-40B4-BE49-F238E27FC236}">
                  <a16:creationId xmlns:a16="http://schemas.microsoft.com/office/drawing/2014/main" id="{5369C165-C1E1-9A22-A77F-B455B73A8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07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1</a:t>
              </a:r>
            </a:p>
          </p:txBody>
        </p:sp>
        <p:sp>
          <p:nvSpPr>
            <p:cNvPr id="462902" name="Text Box 54">
              <a:extLst>
                <a:ext uri="{FF2B5EF4-FFF2-40B4-BE49-F238E27FC236}">
                  <a16:creationId xmlns:a16="http://schemas.microsoft.com/office/drawing/2014/main" id="{4CF7CA60-64B3-0BA9-37EC-575A0E3BA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06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4</a:t>
              </a:r>
            </a:p>
          </p:txBody>
        </p:sp>
        <p:sp>
          <p:nvSpPr>
            <p:cNvPr id="462903" name="Text Box 55">
              <a:extLst>
                <a:ext uri="{FF2B5EF4-FFF2-40B4-BE49-F238E27FC236}">
                  <a16:creationId xmlns:a16="http://schemas.microsoft.com/office/drawing/2014/main" id="{570488BC-7BA9-95C6-0E85-606572FC2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" y="2067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zh-TW" sz="1400"/>
            </a:p>
          </p:txBody>
        </p:sp>
        <p:sp>
          <p:nvSpPr>
            <p:cNvPr id="462904" name="Text Box 56">
              <a:extLst>
                <a:ext uri="{FF2B5EF4-FFF2-40B4-BE49-F238E27FC236}">
                  <a16:creationId xmlns:a16="http://schemas.microsoft.com/office/drawing/2014/main" id="{E5BDD448-D621-6DA1-B34C-4D7A8FEBC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3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1</a:t>
              </a:r>
            </a:p>
          </p:txBody>
        </p:sp>
        <p:sp>
          <p:nvSpPr>
            <p:cNvPr id="462905" name="Text Box 57">
              <a:extLst>
                <a:ext uri="{FF2B5EF4-FFF2-40B4-BE49-F238E27FC236}">
                  <a16:creationId xmlns:a16="http://schemas.microsoft.com/office/drawing/2014/main" id="{A26D7BF2-423F-2702-3366-4382B9B45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" y="26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1</a:t>
              </a:r>
            </a:p>
          </p:txBody>
        </p:sp>
        <p:sp>
          <p:nvSpPr>
            <p:cNvPr id="462906" name="Text Box 58">
              <a:extLst>
                <a:ext uri="{FF2B5EF4-FFF2-40B4-BE49-F238E27FC236}">
                  <a16:creationId xmlns:a16="http://schemas.microsoft.com/office/drawing/2014/main" id="{CE2C275E-979F-E7FB-76E8-61EF86C73C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07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1</a:t>
              </a:r>
            </a:p>
          </p:txBody>
        </p:sp>
        <p:sp>
          <p:nvSpPr>
            <p:cNvPr id="462907" name="Text Box 59">
              <a:extLst>
                <a:ext uri="{FF2B5EF4-FFF2-40B4-BE49-F238E27FC236}">
                  <a16:creationId xmlns:a16="http://schemas.microsoft.com/office/drawing/2014/main" id="{BC573E64-05AD-D7BE-7D0B-D49FE9761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355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zh-TW" sz="1400"/>
            </a:p>
          </p:txBody>
        </p:sp>
        <p:sp>
          <p:nvSpPr>
            <p:cNvPr id="462908" name="Text Box 60">
              <a:extLst>
                <a:ext uri="{FF2B5EF4-FFF2-40B4-BE49-F238E27FC236}">
                  <a16:creationId xmlns:a16="http://schemas.microsoft.com/office/drawing/2014/main" id="{95083206-AFDA-5AD4-4C09-AB277784F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691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zh-TW" sz="1400"/>
            </a:p>
          </p:txBody>
        </p:sp>
        <p:sp>
          <p:nvSpPr>
            <p:cNvPr id="462909" name="Text Box 61">
              <a:extLst>
                <a:ext uri="{FF2B5EF4-FFF2-40B4-BE49-F238E27FC236}">
                  <a16:creationId xmlns:a16="http://schemas.microsoft.com/office/drawing/2014/main" id="{FB7786E5-5C1E-1112-3D63-D8198A885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075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zh-TW" sz="1400"/>
            </a:p>
          </p:txBody>
        </p:sp>
        <p:sp>
          <p:nvSpPr>
            <p:cNvPr id="462910" name="Text Box 62">
              <a:extLst>
                <a:ext uri="{FF2B5EF4-FFF2-40B4-BE49-F238E27FC236}">
                  <a16:creationId xmlns:a16="http://schemas.microsoft.com/office/drawing/2014/main" id="{6DC9B512-9B43-8F7F-071A-2E9E9847F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06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7</a:t>
              </a:r>
            </a:p>
          </p:txBody>
        </p:sp>
        <p:sp>
          <p:nvSpPr>
            <p:cNvPr id="462911" name="Text Box 63">
              <a:extLst>
                <a:ext uri="{FF2B5EF4-FFF2-40B4-BE49-F238E27FC236}">
                  <a16:creationId xmlns:a16="http://schemas.microsoft.com/office/drawing/2014/main" id="{1F8D8274-93CF-9A78-9C94-7B448A3CB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5" y="206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8</a:t>
              </a:r>
            </a:p>
          </p:txBody>
        </p:sp>
        <p:sp>
          <p:nvSpPr>
            <p:cNvPr id="462912" name="Text Box 64">
              <a:extLst>
                <a:ext uri="{FF2B5EF4-FFF2-40B4-BE49-F238E27FC236}">
                  <a16:creationId xmlns:a16="http://schemas.microsoft.com/office/drawing/2014/main" id="{C92AAB3B-B933-2668-8E88-EE6033F1F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3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1</a:t>
              </a:r>
            </a:p>
          </p:txBody>
        </p:sp>
        <p:sp>
          <p:nvSpPr>
            <p:cNvPr id="462913" name="Text Box 65">
              <a:extLst>
                <a:ext uri="{FF2B5EF4-FFF2-40B4-BE49-F238E27FC236}">
                  <a16:creationId xmlns:a16="http://schemas.microsoft.com/office/drawing/2014/main" id="{3DD8F897-99C0-C5C5-70E2-589A5C3C89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688"/>
              <a:ext cx="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-1</a:t>
              </a:r>
            </a:p>
          </p:txBody>
        </p:sp>
        <p:sp>
          <p:nvSpPr>
            <p:cNvPr id="462914" name="Text Box 66">
              <a:extLst>
                <a:ext uri="{FF2B5EF4-FFF2-40B4-BE49-F238E27FC236}">
                  <a16:creationId xmlns:a16="http://schemas.microsoft.com/office/drawing/2014/main" id="{A7980D82-3A69-71A0-A85E-7E9BBF8E4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72"/>
              <a:ext cx="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-1</a:t>
              </a:r>
            </a:p>
          </p:txBody>
        </p:sp>
        <p:sp>
          <p:nvSpPr>
            <p:cNvPr id="462915" name="Text Box 67">
              <a:extLst>
                <a:ext uri="{FF2B5EF4-FFF2-40B4-BE49-F238E27FC236}">
                  <a16:creationId xmlns:a16="http://schemas.microsoft.com/office/drawing/2014/main" id="{7AE0691B-674E-540B-9076-3F0A92F0C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352"/>
              <a:ext cx="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-1</a:t>
              </a:r>
            </a:p>
          </p:txBody>
        </p:sp>
        <p:sp>
          <p:nvSpPr>
            <p:cNvPr id="462916" name="Text Box 68">
              <a:extLst>
                <a:ext uri="{FF2B5EF4-FFF2-40B4-BE49-F238E27FC236}">
                  <a16:creationId xmlns:a16="http://schemas.microsoft.com/office/drawing/2014/main" id="{DE6D0DEF-690A-2488-E5F8-3D96C81AA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688"/>
              <a:ext cx="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-1</a:t>
              </a:r>
            </a:p>
          </p:txBody>
        </p:sp>
        <p:sp>
          <p:nvSpPr>
            <p:cNvPr id="462917" name="Text Box 69">
              <a:extLst>
                <a:ext uri="{FF2B5EF4-FFF2-40B4-BE49-F238E27FC236}">
                  <a16:creationId xmlns:a16="http://schemas.microsoft.com/office/drawing/2014/main" id="{FBE51F8F-5DD3-57D8-1BCE-561CF9460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07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1</a:t>
              </a:r>
            </a:p>
          </p:txBody>
        </p:sp>
        <p:sp>
          <p:nvSpPr>
            <p:cNvPr id="462918" name="Text Box 70">
              <a:extLst>
                <a:ext uri="{FF2B5EF4-FFF2-40B4-BE49-F238E27FC236}">
                  <a16:creationId xmlns:a16="http://schemas.microsoft.com/office/drawing/2014/main" id="{027BC276-8DEE-88E4-DA45-7FCA4AFE3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064"/>
              <a:ext cx="2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11</a:t>
              </a:r>
            </a:p>
          </p:txBody>
        </p:sp>
        <p:sp>
          <p:nvSpPr>
            <p:cNvPr id="462919" name="Text Box 71">
              <a:extLst>
                <a:ext uri="{FF2B5EF4-FFF2-40B4-BE49-F238E27FC236}">
                  <a16:creationId xmlns:a16="http://schemas.microsoft.com/office/drawing/2014/main" id="{99F20832-971F-2A25-8CD9-94BC3D1B3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064"/>
              <a:ext cx="2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13</a:t>
              </a:r>
            </a:p>
          </p:txBody>
        </p:sp>
        <p:sp>
          <p:nvSpPr>
            <p:cNvPr id="462920" name="Text Box 72">
              <a:extLst>
                <a:ext uri="{FF2B5EF4-FFF2-40B4-BE49-F238E27FC236}">
                  <a16:creationId xmlns:a16="http://schemas.microsoft.com/office/drawing/2014/main" id="{7712B780-4BA3-F8AB-4301-9B639D514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352"/>
              <a:ext cx="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-1</a:t>
              </a:r>
            </a:p>
          </p:txBody>
        </p:sp>
        <p:sp>
          <p:nvSpPr>
            <p:cNvPr id="462921" name="Text Box 73">
              <a:extLst>
                <a:ext uri="{FF2B5EF4-FFF2-40B4-BE49-F238E27FC236}">
                  <a16:creationId xmlns:a16="http://schemas.microsoft.com/office/drawing/2014/main" id="{4461B050-34A9-0E9F-D142-BFC116BD6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5" y="26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1</a:t>
              </a:r>
            </a:p>
          </p:txBody>
        </p:sp>
        <p:sp>
          <p:nvSpPr>
            <p:cNvPr id="462922" name="Text Box 74">
              <a:extLst>
                <a:ext uri="{FF2B5EF4-FFF2-40B4-BE49-F238E27FC236}">
                  <a16:creationId xmlns:a16="http://schemas.microsoft.com/office/drawing/2014/main" id="{424ADD18-D6C8-3DF1-092C-79AD0D2F9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072"/>
              <a:ext cx="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-1</a:t>
              </a:r>
            </a:p>
          </p:txBody>
        </p:sp>
        <p:sp>
          <p:nvSpPr>
            <p:cNvPr id="462923" name="Text Box 75">
              <a:extLst>
                <a:ext uri="{FF2B5EF4-FFF2-40B4-BE49-F238E27FC236}">
                  <a16:creationId xmlns:a16="http://schemas.microsoft.com/office/drawing/2014/main" id="{83AAD3D3-2BAF-AFE0-90C1-E07DEA65A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3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1</a:t>
              </a:r>
            </a:p>
          </p:txBody>
        </p:sp>
        <p:sp>
          <p:nvSpPr>
            <p:cNvPr id="462924" name="Text Box 76">
              <a:extLst>
                <a:ext uri="{FF2B5EF4-FFF2-40B4-BE49-F238E27FC236}">
                  <a16:creationId xmlns:a16="http://schemas.microsoft.com/office/drawing/2014/main" id="{DB34E782-169F-4C57-9195-1278970B0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688"/>
              <a:ext cx="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-1</a:t>
              </a:r>
            </a:p>
          </p:txBody>
        </p:sp>
        <p:sp>
          <p:nvSpPr>
            <p:cNvPr id="462925" name="Text Box 77">
              <a:extLst>
                <a:ext uri="{FF2B5EF4-FFF2-40B4-BE49-F238E27FC236}">
                  <a16:creationId xmlns:a16="http://schemas.microsoft.com/office/drawing/2014/main" id="{D2CC0885-8722-5256-12E9-C911A1CF9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072"/>
              <a:ext cx="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-1</a:t>
              </a:r>
            </a:p>
          </p:txBody>
        </p:sp>
        <p:sp>
          <p:nvSpPr>
            <p:cNvPr id="462926" name="Text Box 78">
              <a:extLst>
                <a:ext uri="{FF2B5EF4-FFF2-40B4-BE49-F238E27FC236}">
                  <a16:creationId xmlns:a16="http://schemas.microsoft.com/office/drawing/2014/main" id="{BABB2E58-57C2-80DD-A371-2C8324E9D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064"/>
              <a:ext cx="2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14</a:t>
              </a:r>
            </a:p>
          </p:txBody>
        </p:sp>
        <p:sp>
          <p:nvSpPr>
            <p:cNvPr id="462927" name="Text Box 79">
              <a:extLst>
                <a:ext uri="{FF2B5EF4-FFF2-40B4-BE49-F238E27FC236}">
                  <a16:creationId xmlns:a16="http://schemas.microsoft.com/office/drawing/2014/main" id="{9D970197-7C7B-8EF4-0408-A1394827B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352"/>
              <a:ext cx="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-1</a:t>
              </a:r>
            </a:p>
          </p:txBody>
        </p:sp>
        <p:sp>
          <p:nvSpPr>
            <p:cNvPr id="462928" name="Text Box 80">
              <a:extLst>
                <a:ext uri="{FF2B5EF4-FFF2-40B4-BE49-F238E27FC236}">
                  <a16:creationId xmlns:a16="http://schemas.microsoft.com/office/drawing/2014/main" id="{4619F285-468F-AC61-864D-A615EE8A0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6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1</a:t>
              </a:r>
            </a:p>
          </p:txBody>
        </p:sp>
        <p:sp>
          <p:nvSpPr>
            <p:cNvPr id="462929" name="Text Box 81">
              <a:extLst>
                <a:ext uri="{FF2B5EF4-FFF2-40B4-BE49-F238E27FC236}">
                  <a16:creationId xmlns:a16="http://schemas.microsoft.com/office/drawing/2014/main" id="{46C5C067-2A17-2AD4-6CC6-333017E06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072"/>
              <a:ext cx="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-1</a:t>
              </a:r>
            </a:p>
          </p:txBody>
        </p:sp>
      </p:grpSp>
      <p:graphicFrame>
        <p:nvGraphicFramePr>
          <p:cNvPr id="462931" name="Object 83">
            <a:extLst>
              <a:ext uri="{FF2B5EF4-FFF2-40B4-BE49-F238E27FC236}">
                <a16:creationId xmlns:a16="http://schemas.microsoft.com/office/drawing/2014/main" id="{ECAEDBE2-AD47-2166-AB25-77DB2B6342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5715000"/>
          <a:ext cx="8001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070320" imgH="380880" progId="Equation.3">
                  <p:embed/>
                </p:oleObj>
              </mc:Choice>
              <mc:Fallback>
                <p:oleObj name="Equation" r:id="rId18" imgW="6070320" imgH="38088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15000"/>
                        <a:ext cx="80010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>
            <a:extLst>
              <a:ext uri="{FF2B5EF4-FFF2-40B4-BE49-F238E27FC236}">
                <a16:creationId xmlns:a16="http://schemas.microsoft.com/office/drawing/2014/main" id="{F3BF8942-E804-AF93-A14B-76147C3A3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9475" name="Rectangle 3">
            <a:extLst>
              <a:ext uri="{FF2B5EF4-FFF2-40B4-BE49-F238E27FC236}">
                <a16:creationId xmlns:a16="http://schemas.microsoft.com/office/drawing/2014/main" id="{A7F380ED-367E-E38C-2B33-E4B94EA48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534400" cy="5867400"/>
          </a:xfrm>
        </p:spPr>
        <p:txBody>
          <a:bodyPr/>
          <a:lstStyle/>
          <a:p>
            <a:pPr lvl="1">
              <a:lnSpc>
                <a:spcPct val="160000"/>
              </a:lnSpc>
            </a:pPr>
            <a:endParaRPr lang="en-US" altLang="zh-TW"/>
          </a:p>
          <a:p>
            <a:pPr lvl="1">
              <a:lnSpc>
                <a:spcPct val="310000"/>
              </a:lnSpc>
            </a:pPr>
            <a:r>
              <a:rPr lang="en-US" altLang="zh-TW"/>
              <a:t>12. Quadratic residuosity problem(QRP)  </a:t>
            </a:r>
            <a:endParaRPr lang="en-US" altLang="zh-TW" sz="1800"/>
          </a:p>
          <a:p>
            <a:pPr lvl="2">
              <a:lnSpc>
                <a:spcPct val="19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Determine if a given              is a quadratic residue or </a:t>
            </a:r>
          </a:p>
          <a:p>
            <a:pPr lvl="2">
              <a:lnSpc>
                <a:spcPct val="19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pseudosquare modulo n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 </a:t>
            </a:r>
          </a:p>
        </p:txBody>
      </p:sp>
      <p:graphicFrame>
        <p:nvGraphicFramePr>
          <p:cNvPr id="489477" name="Object 5">
            <a:extLst>
              <a:ext uri="{FF2B5EF4-FFF2-40B4-BE49-F238E27FC236}">
                <a16:creationId xmlns:a16="http://schemas.microsoft.com/office/drawing/2014/main" id="{58DE7ACC-4111-A813-999B-085D542EFB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276600"/>
          <a:ext cx="6096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241200" progId="Equation.3">
                  <p:embed/>
                </p:oleObj>
              </mc:Choice>
              <mc:Fallback>
                <p:oleObj name="Equation" r:id="rId2" imgW="4698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76600"/>
                        <a:ext cx="6096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>
            <a:extLst>
              <a:ext uri="{FF2B5EF4-FFF2-40B4-BE49-F238E27FC236}">
                <a16:creationId xmlns:a16="http://schemas.microsoft.com/office/drawing/2014/main" id="{6F3D19D8-9D43-E2C1-0F32-4E2E1573A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DC280833-16BF-E0BD-629C-4C02A53BF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953000"/>
          </a:xfrm>
        </p:spPr>
        <p:txBody>
          <a:bodyPr/>
          <a:lstStyle/>
          <a:p>
            <a:r>
              <a:rPr lang="en-US" altLang="zh-TW"/>
              <a:t>[4] Primality testing</a:t>
            </a:r>
          </a:p>
          <a:p>
            <a:endParaRPr lang="en-US" altLang="zh-TW"/>
          </a:p>
          <a:p>
            <a:pPr lvl="1"/>
            <a:r>
              <a:rPr lang="en-US" altLang="zh-TW"/>
              <a:t>1. Trial method for testing n is prime or composite</a:t>
            </a:r>
          </a:p>
          <a:p>
            <a:pPr lvl="1"/>
            <a:endParaRPr lang="en-US" altLang="zh-TW"/>
          </a:p>
          <a:p>
            <a:pPr lvl="1">
              <a:lnSpc>
                <a:spcPct val="250000"/>
              </a:lnSpc>
            </a:pPr>
            <a:r>
              <a:rPr lang="en-US" altLang="zh-TW"/>
              <a:t>2. Definition ：Euler witness </a:t>
            </a:r>
          </a:p>
          <a:p>
            <a:pPr lvl="2">
              <a:lnSpc>
                <a:spcPct val="25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Let </a:t>
            </a:r>
            <a:r>
              <a:rPr lang="en-US" altLang="zh-TW" sz="2000" i="1"/>
              <a:t>n</a:t>
            </a:r>
            <a:r>
              <a:rPr lang="en-US" altLang="zh-TW" sz="2000"/>
              <a:t> be an odd composite integer and               . </a:t>
            </a:r>
          </a:p>
          <a:p>
            <a:pPr lvl="2">
              <a:lnSpc>
                <a:spcPct val="25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If                            </a:t>
            </a:r>
          </a:p>
          <a:p>
            <a:pPr lvl="2">
              <a:lnSpc>
                <a:spcPct val="25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 then a is an </a:t>
            </a:r>
            <a:r>
              <a:rPr lang="en-US" altLang="zh-TW" sz="2000">
                <a:solidFill>
                  <a:srgbClr val="009900"/>
                </a:solidFill>
              </a:rPr>
              <a:t>Euler witness</a:t>
            </a:r>
            <a:r>
              <a:rPr lang="en-US" altLang="zh-TW" sz="2000"/>
              <a:t>  for </a:t>
            </a:r>
            <a:r>
              <a:rPr lang="en-US" altLang="zh-TW" sz="2000" i="1"/>
              <a:t>n</a:t>
            </a:r>
            <a:r>
              <a:rPr lang="en-US" altLang="zh-TW" sz="2000"/>
              <a:t>.</a:t>
            </a:r>
          </a:p>
        </p:txBody>
      </p:sp>
      <p:graphicFrame>
        <p:nvGraphicFramePr>
          <p:cNvPr id="463879" name="Object 7">
            <a:extLst>
              <a:ext uri="{FF2B5EF4-FFF2-40B4-BE49-F238E27FC236}">
                <a16:creationId xmlns:a16="http://schemas.microsoft.com/office/drawing/2014/main" id="{240CCAEC-E08D-9022-3CDB-37E9E12570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4508500"/>
          <a:ext cx="1169987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640" imgH="190440" progId="Equation.3">
                  <p:embed/>
                </p:oleObj>
              </mc:Choice>
              <mc:Fallback>
                <p:oleObj name="Equation" r:id="rId2" imgW="647640" imgH="190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508500"/>
                        <a:ext cx="1169987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3883" name="Group 11">
            <a:extLst>
              <a:ext uri="{FF2B5EF4-FFF2-40B4-BE49-F238E27FC236}">
                <a16:creationId xmlns:a16="http://schemas.microsoft.com/office/drawing/2014/main" id="{E751803E-C513-F05F-B15D-717F1646B3A5}"/>
              </a:ext>
            </a:extLst>
          </p:cNvPr>
          <p:cNvGrpSpPr>
            <a:grpSpLocks/>
          </p:cNvGrpSpPr>
          <p:nvPr/>
        </p:nvGrpSpPr>
        <p:grpSpPr bwMode="auto">
          <a:xfrm>
            <a:off x="1328738" y="2997200"/>
            <a:ext cx="6324600" cy="503238"/>
            <a:chOff x="807" y="1550"/>
            <a:chExt cx="2562" cy="190"/>
          </a:xfrm>
        </p:grpSpPr>
        <p:graphicFrame>
          <p:nvGraphicFramePr>
            <p:cNvPr id="463877" name="Object 5">
              <a:extLst>
                <a:ext uri="{FF2B5EF4-FFF2-40B4-BE49-F238E27FC236}">
                  <a16:creationId xmlns:a16="http://schemas.microsoft.com/office/drawing/2014/main" id="{58A78763-F5CE-B872-2303-96E8509A5C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7" y="1550"/>
            <a:ext cx="2562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4" imgW="3288960" imgH="241200" progId="Equation.3">
                    <p:embed/>
                  </p:oleObj>
                </mc:Choice>
                <mc:Fallback>
                  <p:oleObj name="方程式" r:id="rId4" imgW="3288960" imgH="241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" y="1550"/>
                          <a:ext cx="2562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3882" name="Line 10">
              <a:extLst>
                <a:ext uri="{FF2B5EF4-FFF2-40B4-BE49-F238E27FC236}">
                  <a16:creationId xmlns:a16="http://schemas.microsoft.com/office/drawing/2014/main" id="{2EE6E82A-7FE6-B883-7EEC-36522FCE8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63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463884" name="Object 12">
            <a:extLst>
              <a:ext uri="{FF2B5EF4-FFF2-40B4-BE49-F238E27FC236}">
                <a16:creationId xmlns:a16="http://schemas.microsoft.com/office/drawing/2014/main" id="{7FB64538-67EA-D90B-B793-E9403153C8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5300663"/>
          <a:ext cx="18716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80800" imgH="228600" progId="Equation.3">
                  <p:embed/>
                </p:oleObj>
              </mc:Choice>
              <mc:Fallback>
                <p:oleObj name="Equation" r:id="rId6" imgW="11808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300663"/>
                        <a:ext cx="187166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5" name="Object 13">
            <a:extLst>
              <a:ext uri="{FF2B5EF4-FFF2-40B4-BE49-F238E27FC236}">
                <a16:creationId xmlns:a16="http://schemas.microsoft.com/office/drawing/2014/main" id="{2B4FF5B9-A2FF-DE85-730F-C336739DBE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5040313"/>
          <a:ext cx="266382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384200" imgH="431640" progId="Equation.3">
                  <p:embed/>
                </p:oleObj>
              </mc:Choice>
              <mc:Fallback>
                <p:oleObj name="方程式" r:id="rId8" imgW="138420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040313"/>
                        <a:ext cx="2663825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>
            <a:extLst>
              <a:ext uri="{FF2B5EF4-FFF2-40B4-BE49-F238E27FC236}">
                <a16:creationId xmlns:a16="http://schemas.microsoft.com/office/drawing/2014/main" id="{FE7A0EA5-7CAF-40E3-6B81-3B242D98E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4994B0A9-90F4-99A6-3F1E-D9CB1F706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953000"/>
          </a:xfrm>
        </p:spPr>
        <p:txBody>
          <a:bodyPr/>
          <a:lstStyle/>
          <a:p>
            <a:pPr lvl="1">
              <a:lnSpc>
                <a:spcPct val="160000"/>
              </a:lnSpc>
            </a:pPr>
            <a:r>
              <a:rPr lang="en-US" altLang="zh-TW"/>
              <a:t>3. Theorem </a:t>
            </a:r>
            <a:endParaRPr lang="en-US" altLang="zh-TW" sz="180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1800"/>
              <a:t>Let n be an odd composite integer and let           be an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1800"/>
              <a:t>Euler witness for n.  Then at least half of all elements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1800"/>
              <a:t>in Z</a:t>
            </a:r>
            <a:r>
              <a:rPr lang="en-US" altLang="zh-TW" sz="1800" baseline="-25000"/>
              <a:t>n</a:t>
            </a:r>
            <a:r>
              <a:rPr lang="en-US" altLang="zh-TW" sz="1800"/>
              <a:t>* are Euler witnesses for </a:t>
            </a:r>
            <a:r>
              <a:rPr lang="en-US" altLang="zh-TW" sz="1800" i="1"/>
              <a:t>n</a:t>
            </a:r>
            <a:r>
              <a:rPr lang="en-US" altLang="zh-TW" sz="1800"/>
              <a:t>.</a:t>
            </a:r>
            <a:r>
              <a:rPr lang="en-US" altLang="zh-TW"/>
              <a:t>   </a:t>
            </a:r>
          </a:p>
          <a:p>
            <a:pPr lvl="1"/>
            <a:endParaRPr lang="en-US" altLang="zh-TW"/>
          </a:p>
          <a:p>
            <a:pPr lvl="1"/>
            <a:r>
              <a:rPr lang="en-US" altLang="zh-TW"/>
              <a:t>4. Theorem </a:t>
            </a:r>
            <a:endParaRPr lang="en-US" altLang="zh-TW" sz="180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1800"/>
              <a:t>Let n be an odd composite integer. Then there exists an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1800"/>
              <a:t>Euler witness for n in Z</a:t>
            </a:r>
            <a:r>
              <a:rPr lang="en-US" altLang="zh-TW" sz="1800" baseline="-25000"/>
              <a:t>n</a:t>
            </a:r>
            <a:r>
              <a:rPr lang="en-US" altLang="zh-TW" sz="1800"/>
              <a:t>*. 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TW" sz="1800"/>
          </a:p>
        </p:txBody>
      </p:sp>
      <p:graphicFrame>
        <p:nvGraphicFramePr>
          <p:cNvPr id="490506" name="Object 10">
            <a:extLst>
              <a:ext uri="{FF2B5EF4-FFF2-40B4-BE49-F238E27FC236}">
                <a16:creationId xmlns:a16="http://schemas.microsoft.com/office/drawing/2014/main" id="{3551DB41-E940-A76C-7C8A-32F701A593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2205038"/>
          <a:ext cx="5969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279360" progId="Equation.3">
                  <p:embed/>
                </p:oleObj>
              </mc:Choice>
              <mc:Fallback>
                <p:oleObj name="Equation" r:id="rId2" imgW="482400" imgH="279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205038"/>
                        <a:ext cx="5969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AA2F-5060-4BF8-2B5B-D4085669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cryptography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D849BB-D4BD-B84C-D1E9-5A0B8557D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8600" y="1181100"/>
            <a:ext cx="4495800" cy="4495800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B017913-52C7-4DC6-5C74-03A732782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3375" y="1971675"/>
            <a:ext cx="50006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97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>
            <a:extLst>
              <a:ext uri="{FF2B5EF4-FFF2-40B4-BE49-F238E27FC236}">
                <a16:creationId xmlns:a16="http://schemas.microsoft.com/office/drawing/2014/main" id="{819BCD42-9150-3CE4-BB82-25DD9F897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4899" name="Rectangle 3">
            <a:extLst>
              <a:ext uri="{FF2B5EF4-FFF2-40B4-BE49-F238E27FC236}">
                <a16:creationId xmlns:a16="http://schemas.microsoft.com/office/drawing/2014/main" id="{1EF6123D-5376-07F6-02C8-A343035F38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534400" cy="5181600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en-US" altLang="zh-TW"/>
              <a:t>5. Algorithm ：Solovay-Strassen</a:t>
            </a:r>
          </a:p>
          <a:p>
            <a:pPr lvl="1">
              <a:lnSpc>
                <a:spcPct val="120000"/>
              </a:lnSpc>
            </a:pPr>
            <a:endParaRPr lang="en-US" altLang="zh-TW" sz="180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1800"/>
              <a:t>input： an odd integer </a:t>
            </a:r>
            <a:r>
              <a:rPr lang="en-US" altLang="zh-TW" sz="1800" i="1"/>
              <a:t>n</a:t>
            </a:r>
            <a:r>
              <a:rPr lang="en-US" altLang="zh-TW" sz="1800"/>
              <a:t> and security parameter </a:t>
            </a:r>
            <a:r>
              <a:rPr lang="en-US" altLang="zh-TW" sz="1800" i="1"/>
              <a:t>t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1800"/>
              <a:t>output：an answer of “composite” or “probably prime”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(1) Do the following t times：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     1.1 Select a random integer a, 1&lt;a&lt;n.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     1.2 If                    , then return(“composite”).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     1.3 If                                   , then return (“composite”). </a:t>
            </a:r>
          </a:p>
          <a:p>
            <a:pPr lvl="2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 (2) return(“probably prime”).</a:t>
            </a:r>
          </a:p>
        </p:txBody>
      </p:sp>
      <p:graphicFrame>
        <p:nvGraphicFramePr>
          <p:cNvPr id="464907" name="Object 11">
            <a:extLst>
              <a:ext uri="{FF2B5EF4-FFF2-40B4-BE49-F238E27FC236}">
                <a16:creationId xmlns:a16="http://schemas.microsoft.com/office/drawing/2014/main" id="{FFB07523-CF0B-E6F2-B8DB-A0FA70F52A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810000"/>
          <a:ext cx="1163638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228600" progId="Equation.3">
                  <p:embed/>
                </p:oleObj>
              </mc:Choice>
              <mc:Fallback>
                <p:oleObj name="Equation" r:id="rId2" imgW="9396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10000"/>
                        <a:ext cx="1163638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8" name="Object 12">
            <a:extLst>
              <a:ext uri="{FF2B5EF4-FFF2-40B4-BE49-F238E27FC236}">
                <a16:creationId xmlns:a16="http://schemas.microsoft.com/office/drawing/2014/main" id="{AD8B2EBC-BA41-A531-2E60-AAA33A9E19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267200"/>
          <a:ext cx="19653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7240" imgH="495000" progId="Equation.3">
                  <p:embed/>
                </p:oleObj>
              </mc:Choice>
              <mc:Fallback>
                <p:oleObj name="Equation" r:id="rId4" imgW="1587240" imgH="495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67200"/>
                        <a:ext cx="19653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>
            <a:extLst>
              <a:ext uri="{FF2B5EF4-FFF2-40B4-BE49-F238E27FC236}">
                <a16:creationId xmlns:a16="http://schemas.microsoft.com/office/drawing/2014/main" id="{39E4B748-8251-94D0-9E1F-A8D3000E6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23" name="Rectangle 3">
            <a:extLst>
              <a:ext uri="{FF2B5EF4-FFF2-40B4-BE49-F238E27FC236}">
                <a16:creationId xmlns:a16="http://schemas.microsoft.com/office/drawing/2014/main" id="{60FD2FAD-6926-DF4C-67AE-5FC3FED63C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534400" cy="5181600"/>
          </a:xfrm>
        </p:spPr>
        <p:txBody>
          <a:bodyPr/>
          <a:lstStyle/>
          <a:p>
            <a:pPr lvl="1"/>
            <a:endParaRPr lang="en-US" altLang="zh-TW"/>
          </a:p>
          <a:p>
            <a:pPr lvl="1"/>
            <a:r>
              <a:rPr lang="en-US" altLang="zh-TW"/>
              <a:t>6. Certificate for composite n</a:t>
            </a:r>
          </a:p>
          <a:p>
            <a:pPr lvl="1"/>
            <a:endParaRPr lang="en-US" altLang="zh-TW" sz="1800"/>
          </a:p>
          <a:p>
            <a:pPr lvl="2"/>
            <a:r>
              <a:rPr lang="en-US" altLang="zh-TW" sz="1800"/>
              <a:t>A certificate is provided which allows efficient verification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1800"/>
              <a:t>   that n is indeed </a:t>
            </a:r>
            <a:r>
              <a:rPr lang="en-US" altLang="zh-TW" sz="1800">
                <a:solidFill>
                  <a:schemeClr val="tx2"/>
                </a:solidFill>
              </a:rPr>
              <a:t>composite</a:t>
            </a:r>
            <a:r>
              <a:rPr lang="en-US" altLang="zh-TW" sz="1800"/>
              <a:t>.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TW" sz="1800"/>
          </a:p>
          <a:p>
            <a:pPr lvl="2"/>
            <a:r>
              <a:rPr lang="en-US" altLang="zh-TW" sz="1800"/>
              <a:t>For Solobay-Strassen, the certificate is an Euler witness for n.</a:t>
            </a:r>
          </a:p>
          <a:p>
            <a:pPr lvl="2"/>
            <a:endParaRPr lang="en-US" altLang="zh-TW" sz="1800"/>
          </a:p>
          <a:p>
            <a:pPr lvl="2"/>
            <a:r>
              <a:rPr lang="en-US" altLang="zh-TW" sz="1800"/>
              <a:t>The probability that the test outputs “probably prime” when n is   composite is at most 2</a:t>
            </a:r>
            <a:r>
              <a:rPr lang="en-US" altLang="zh-TW" sz="1800" baseline="30000"/>
              <a:t>-t</a:t>
            </a:r>
            <a:r>
              <a:rPr lang="en-US" altLang="zh-TW" sz="1800"/>
              <a:t>.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TW" sz="1800"/>
          </a:p>
          <a:p>
            <a:pPr lvl="2">
              <a:buFont typeface="Wingdings" panose="05000000000000000000" pitchFamily="2" charset="2"/>
              <a:buNone/>
            </a:pPr>
            <a:endParaRPr lang="en-US" altLang="zh-TW" sz="1800"/>
          </a:p>
          <a:p>
            <a:pPr lvl="1"/>
            <a:r>
              <a:rPr lang="en-US" altLang="zh-TW"/>
              <a:t>7. Miller-Rabin probabilistic primality test (Omitted)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TW"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>
            <a:extLst>
              <a:ext uri="{FF2B5EF4-FFF2-40B4-BE49-F238E27FC236}">
                <a16:creationId xmlns:a16="http://schemas.microsoft.com/office/drawing/2014/main" id="{8D169012-20C8-2735-AAD4-2BB02E35F9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7AB46884-6AE8-6D5A-FAC1-14D80201B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8392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[5] Square Roots Modulo 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/>
          </a:p>
          <a:p>
            <a:pPr lvl="1">
              <a:lnSpc>
                <a:spcPct val="90000"/>
              </a:lnSpc>
            </a:pPr>
            <a:r>
              <a:rPr lang="en-US" altLang="zh-TW"/>
              <a:t>1. Fact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</a:rPr>
              <a:t>        Suppose that p is an odd prime and gcd(a,n)=1. 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</a:rPr>
              <a:t>        Then the congruence y</a:t>
            </a:r>
            <a:r>
              <a:rPr lang="en-US" altLang="zh-TW" baseline="30000">
                <a:solidFill>
                  <a:schemeClr val="tx1"/>
                </a:solidFill>
              </a:rPr>
              <a:t>2</a:t>
            </a:r>
            <a:r>
              <a:rPr lang="en-US" altLang="zh-TW">
                <a:solidFill>
                  <a:schemeClr val="tx1"/>
                </a:solidFill>
              </a:rPr>
              <a:t>=a (mod n) has no solutions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</a:rPr>
              <a:t>        if (a/p)=-1, and two solutions (mod n) if (a/p)=1.</a:t>
            </a:r>
            <a:endParaRPr lang="en-US" altLang="zh-TW"/>
          </a:p>
          <a:p>
            <a:pPr lvl="1">
              <a:lnSpc>
                <a:spcPct val="90000"/>
              </a:lnSpc>
            </a:pPr>
            <a:endParaRPr lang="en-US" altLang="zh-TW"/>
          </a:p>
          <a:p>
            <a:pPr lvl="1">
              <a:lnSpc>
                <a:spcPct val="90000"/>
              </a:lnSpc>
            </a:pPr>
            <a:r>
              <a:rPr lang="en-US" altLang="zh-TW"/>
              <a:t>2. Theorem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       </a:t>
            </a:r>
            <a:r>
              <a:rPr lang="en-US" altLang="zh-TW">
                <a:solidFill>
                  <a:schemeClr val="tx1"/>
                </a:solidFill>
              </a:rPr>
              <a:t>Suppose that p is an odd prime, e is a positive integer,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</a:rPr>
              <a:t>        and gcd(a,p)=1.  Then the congruence y</a:t>
            </a:r>
            <a:r>
              <a:rPr lang="en-US" altLang="zh-TW" baseline="30000">
                <a:solidFill>
                  <a:schemeClr val="tx1"/>
                </a:solidFill>
              </a:rPr>
              <a:t>2</a:t>
            </a:r>
            <a:r>
              <a:rPr lang="en-US" altLang="zh-TW">
                <a:solidFill>
                  <a:schemeClr val="tx1"/>
                </a:solidFill>
              </a:rPr>
              <a:t>=a (mod p</a:t>
            </a:r>
            <a:r>
              <a:rPr lang="en-US" altLang="zh-TW" baseline="30000">
                <a:solidFill>
                  <a:schemeClr val="tx1"/>
                </a:solidFill>
              </a:rPr>
              <a:t>e</a:t>
            </a:r>
            <a:r>
              <a:rPr lang="en-US" altLang="zh-TW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</a:rPr>
              <a:t>        has solutions if (a/p)=-1, and two solutions (mod p</a:t>
            </a:r>
            <a:r>
              <a:rPr lang="en-US" altLang="zh-TW" baseline="30000">
                <a:solidFill>
                  <a:schemeClr val="tx1"/>
                </a:solidFill>
              </a:rPr>
              <a:t>e</a:t>
            </a:r>
            <a:r>
              <a:rPr lang="en-US" altLang="zh-TW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</a:rPr>
              <a:t>        if (a/p)=1.</a:t>
            </a:r>
          </a:p>
          <a:p>
            <a:pPr lvl="1">
              <a:lnSpc>
                <a:spcPct val="90000"/>
              </a:lnSpc>
            </a:pPr>
            <a:endParaRPr lang="en-US" altLang="zh-TW" i="1">
              <a:solidFill>
                <a:schemeClr val="tx1"/>
              </a:solidFill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/>
              <a:t>     </a:t>
            </a:r>
          </a:p>
        </p:txBody>
      </p:sp>
      <p:sp>
        <p:nvSpPr>
          <p:cNvPr id="502807" name="Rectangle 23">
            <a:extLst>
              <a:ext uri="{FF2B5EF4-FFF2-40B4-BE49-F238E27FC236}">
                <a16:creationId xmlns:a16="http://schemas.microsoft.com/office/drawing/2014/main" id="{B02E5261-270C-3F28-8112-F7B1C7F6E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246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4" name="Rectangle 6">
            <a:extLst>
              <a:ext uri="{FF2B5EF4-FFF2-40B4-BE49-F238E27FC236}">
                <a16:creationId xmlns:a16="http://schemas.microsoft.com/office/drawing/2014/main" id="{B7923278-74EB-2D8C-D9E1-2E646A697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14051" name="Rectangle 3">
            <a:extLst>
              <a:ext uri="{FF2B5EF4-FFF2-40B4-BE49-F238E27FC236}">
                <a16:creationId xmlns:a16="http://schemas.microsoft.com/office/drawing/2014/main" id="{A803DD37-7063-0D28-F06C-7A22CFE05E7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341438"/>
            <a:ext cx="8353425" cy="5516562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zh-TW" sz="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800"/>
          </a:p>
          <a:p>
            <a:pPr lvl="1">
              <a:lnSpc>
                <a:spcPct val="80000"/>
              </a:lnSpc>
            </a:pPr>
            <a:r>
              <a:rPr lang="en-US" altLang="zh-TW"/>
              <a:t>3. Theorem</a:t>
            </a:r>
          </a:p>
          <a:p>
            <a:pPr lvl="1">
              <a:lnSpc>
                <a:spcPct val="80000"/>
              </a:lnSpc>
            </a:pPr>
            <a:endParaRPr lang="en-US" altLang="zh-TW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1800">
                <a:solidFill>
                  <a:schemeClr val="tx1"/>
                </a:solidFill>
              </a:rPr>
              <a:t>        </a:t>
            </a:r>
            <a:r>
              <a:rPr lang="en-US" altLang="zh-TW">
                <a:solidFill>
                  <a:schemeClr val="tx1"/>
                </a:solidFill>
              </a:rPr>
              <a:t>Suppose that n&gt;1 is an odd integer having factorization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TW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TW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TW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</a:rPr>
              <a:t>         where the pi’s are distinct primes and the ei’s are positive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</a:rPr>
              <a:t>         integers,  Suppose further that gcd(a,n)=1.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</a:rPr>
              <a:t>         Then the congruence y</a:t>
            </a:r>
            <a:r>
              <a:rPr lang="en-US" altLang="zh-TW" baseline="30000">
                <a:solidFill>
                  <a:schemeClr val="tx1"/>
                </a:solidFill>
              </a:rPr>
              <a:t>2</a:t>
            </a:r>
            <a:r>
              <a:rPr lang="en-US" altLang="zh-TW">
                <a:solidFill>
                  <a:schemeClr val="tx1"/>
                </a:solidFill>
              </a:rPr>
              <a:t>=a (mod n) has 2</a:t>
            </a:r>
            <a:r>
              <a:rPr lang="en-US" altLang="zh-TW" baseline="30000">
                <a:solidFill>
                  <a:schemeClr val="tx1"/>
                </a:solidFill>
              </a:rPr>
              <a:t>l</a:t>
            </a:r>
            <a:r>
              <a:rPr lang="en-US" altLang="zh-TW">
                <a:solidFill>
                  <a:schemeClr val="tx1"/>
                </a:solidFill>
              </a:rPr>
              <a:t> solutions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</a:rPr>
              <a:t>         modulo n if  (a/p</a:t>
            </a:r>
            <a:r>
              <a:rPr lang="en-US" altLang="zh-TW" baseline="-25000">
                <a:solidFill>
                  <a:schemeClr val="tx1"/>
                </a:solidFill>
              </a:rPr>
              <a:t>i</a:t>
            </a:r>
            <a:r>
              <a:rPr lang="en-US" altLang="zh-TW">
                <a:solidFill>
                  <a:schemeClr val="tx1"/>
                </a:solidFill>
              </a:rPr>
              <a:t>)=1 for all i in {1, …, l}, and no solutions,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1"/>
                </a:solidFill>
              </a:rPr>
              <a:t>         otherwise. 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/>
          </a:p>
          <a:p>
            <a:pPr lvl="1">
              <a:lnSpc>
                <a:spcPct val="80000"/>
              </a:lnSpc>
            </a:pPr>
            <a:endParaRPr lang="en-US" altLang="zh-TW" i="1">
              <a:solidFill>
                <a:schemeClr val="tx1"/>
              </a:solidFill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sz="700"/>
              <a:t>     </a:t>
            </a:r>
          </a:p>
        </p:txBody>
      </p:sp>
      <p:sp>
        <p:nvSpPr>
          <p:cNvPr id="514052" name="Rectangle 4">
            <a:extLst>
              <a:ext uri="{FF2B5EF4-FFF2-40B4-BE49-F238E27FC236}">
                <a16:creationId xmlns:a16="http://schemas.microsoft.com/office/drawing/2014/main" id="{19F3A90F-542B-F6D1-8422-11CF708F3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246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graphicFrame>
        <p:nvGraphicFramePr>
          <p:cNvPr id="514053" name="Object 5">
            <a:extLst>
              <a:ext uri="{FF2B5EF4-FFF2-40B4-BE49-F238E27FC236}">
                <a16:creationId xmlns:a16="http://schemas.microsoft.com/office/drawing/2014/main" id="{8B34B7DA-7FEC-CAA3-7848-9C23844ADEE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924300" y="3068638"/>
          <a:ext cx="123666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672840" imgH="431640" progId="Equation.3">
                  <p:embed/>
                </p:oleObj>
              </mc:Choice>
              <mc:Fallback>
                <p:oleObj name="方程式" r:id="rId2" imgW="67284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068638"/>
                        <a:ext cx="1236663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57" name="Rectangle 37">
            <a:extLst>
              <a:ext uri="{FF2B5EF4-FFF2-40B4-BE49-F238E27FC236}">
                <a16:creationId xmlns:a16="http://schemas.microsoft.com/office/drawing/2014/main" id="{56BFD133-8932-5924-F59F-6903C1645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A281E924-C223-8D13-5224-537239D5936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752600"/>
            <a:ext cx="8135937" cy="4700588"/>
          </a:xfrm>
        </p:spPr>
        <p:txBody>
          <a:bodyPr/>
          <a:lstStyle/>
          <a:p>
            <a:r>
              <a:rPr lang="en-US" altLang="zh-TW" dirty="0"/>
              <a:t>[6] Factoring</a:t>
            </a:r>
          </a:p>
          <a:p>
            <a:pPr lvl="1"/>
            <a:r>
              <a:rPr lang="en-US" altLang="zh-TW" dirty="0"/>
              <a:t>1. Pollard’s p-1 method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2000" dirty="0"/>
              <a:t>input： an integer </a:t>
            </a:r>
            <a:r>
              <a:rPr lang="en-US" altLang="zh-TW" sz="2000" i="1" dirty="0"/>
              <a:t>n</a:t>
            </a:r>
            <a:r>
              <a:rPr lang="en-US" altLang="zh-TW" sz="2000" dirty="0"/>
              <a:t> , and a prespecified “bound” B</a:t>
            </a:r>
            <a:endParaRPr lang="en-US" altLang="zh-TW" sz="2000" i="1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2000" dirty="0" err="1"/>
              <a:t>output：factors</a:t>
            </a:r>
            <a:r>
              <a:rPr lang="en-US" altLang="zh-TW" sz="2000" dirty="0"/>
              <a:t> of </a:t>
            </a:r>
            <a:r>
              <a:rPr lang="en-US" altLang="zh-TW" sz="2000" i="1" dirty="0"/>
              <a:t>n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 sz="1400" dirty="0"/>
              <a:t> 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 sz="1400" dirty="0"/>
              <a:t>     </a:t>
            </a:r>
          </a:p>
        </p:txBody>
      </p:sp>
      <p:graphicFrame>
        <p:nvGraphicFramePr>
          <p:cNvPr id="465956" name="Object 36">
            <a:extLst>
              <a:ext uri="{FF2B5EF4-FFF2-40B4-BE49-F238E27FC236}">
                <a16:creationId xmlns:a16="http://schemas.microsoft.com/office/drawing/2014/main" id="{7D4DA3B6-492A-0EBB-1045-B8DAA5A50008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692275" y="3270250"/>
          <a:ext cx="3167063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663560" imgH="1587240" progId="Equation.3">
                  <p:embed/>
                </p:oleObj>
              </mc:Choice>
              <mc:Fallback>
                <p:oleObj name="方程式" r:id="rId2" imgW="1663560" imgH="15872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70250"/>
                        <a:ext cx="3167063" cy="302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>
            <a:extLst>
              <a:ext uri="{FF2B5EF4-FFF2-40B4-BE49-F238E27FC236}">
                <a16:creationId xmlns:a16="http://schemas.microsoft.com/office/drawing/2014/main" id="{2187D9AB-F185-4F43-0C78-BA549C42B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35555" name="Rectangle 3">
            <a:extLst>
              <a:ext uri="{FF2B5EF4-FFF2-40B4-BE49-F238E27FC236}">
                <a16:creationId xmlns:a16="http://schemas.microsoft.com/office/drawing/2014/main" id="{A8A63154-B7E9-FA27-6AAF-C1ECE95C799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84313"/>
            <a:ext cx="8748712" cy="51847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800"/>
          </a:p>
          <a:p>
            <a:pPr lvl="1">
              <a:lnSpc>
                <a:spcPct val="80000"/>
              </a:lnSpc>
            </a:pPr>
            <a:r>
              <a:rPr lang="en-US" altLang="zh-TW"/>
              <a:t>Why?</a:t>
            </a:r>
          </a:p>
          <a:p>
            <a:pPr lvl="1">
              <a:lnSpc>
                <a:spcPct val="80000"/>
              </a:lnSpc>
            </a:pPr>
            <a:endParaRPr lang="en-US" altLang="zh-TW"/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Suppose p is a prime divisor of n, and suppose that 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q &lt;= B for every prime power q|(p-1).  Then 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                      (p-1)|B!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At the end of for loop, we have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                      a=2</a:t>
            </a:r>
            <a:r>
              <a:rPr lang="en-US" altLang="zh-TW" sz="1800" baseline="30000"/>
              <a:t>B!</a:t>
            </a:r>
            <a:r>
              <a:rPr lang="en-US" altLang="zh-TW" sz="1800"/>
              <a:t> mod n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Now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                      2</a:t>
            </a:r>
            <a:r>
              <a:rPr lang="en-US" altLang="zh-TW" sz="1800" baseline="30000"/>
              <a:t>p-1</a:t>
            </a:r>
            <a:r>
              <a:rPr lang="en-US" altLang="zh-TW" sz="1800"/>
              <a:t>=1 mod p   (by Fermat’s little Thm)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Since (p-1)|B!, it follows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                      a=2</a:t>
            </a:r>
            <a:r>
              <a:rPr lang="en-US" altLang="zh-TW" sz="1800" baseline="30000"/>
              <a:t>B! </a:t>
            </a:r>
            <a:r>
              <a:rPr lang="en-US" altLang="zh-TW" sz="1800"/>
              <a:t>=1 mod p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and hence p|(a-1).  Since we also have p|n,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d=gcd(a-1, n) will be a non-trivial divisor of n 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(unless a=1).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 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   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>
            <a:extLst>
              <a:ext uri="{FF2B5EF4-FFF2-40B4-BE49-F238E27FC236}">
                <a16:creationId xmlns:a16="http://schemas.microsoft.com/office/drawing/2014/main" id="{D353DE35-A9A6-6166-A743-C1BB48E66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36579" name="Rectangle 3">
            <a:extLst>
              <a:ext uri="{FF2B5EF4-FFF2-40B4-BE49-F238E27FC236}">
                <a16:creationId xmlns:a16="http://schemas.microsoft.com/office/drawing/2014/main" id="{4EAA1A18-6F83-F6B7-2515-8EA4A0E6B49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84313"/>
            <a:ext cx="8748712" cy="51847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TW" sz="2000"/>
          </a:p>
          <a:p>
            <a:pPr lvl="1"/>
            <a:r>
              <a:rPr lang="en-US" altLang="zh-TW"/>
              <a:t>E.g.  n=15770708441,  B=180</a:t>
            </a:r>
            <a:r>
              <a:rPr lang="en-US" altLang="zh-TW" sz="2800"/>
              <a:t> </a:t>
            </a:r>
            <a:endParaRPr lang="en-US" altLang="zh-TW" b="1"/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TW" sz="200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a = 2</a:t>
            </a:r>
            <a:r>
              <a:rPr lang="en-US" altLang="zh-TW" sz="2000" baseline="30000"/>
              <a:t>180!</a:t>
            </a:r>
            <a:r>
              <a:rPr lang="en-US" altLang="zh-TW" sz="2000"/>
              <a:t> = 11620221425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D = gcd(a-1, n) = 135979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In fact, the complete factorization of n into primes is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        15770708441 = 135979 x 115979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The factorization succeeds because 135978 has only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“small” prime factors: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         135978 = 2 x 3 x 131 x 173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>
            <a:extLst>
              <a:ext uri="{FF2B5EF4-FFF2-40B4-BE49-F238E27FC236}">
                <a16:creationId xmlns:a16="http://schemas.microsoft.com/office/drawing/2014/main" id="{BCD87258-40AC-741C-4E0B-E92E9C67D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3507" name="Rectangle 3">
            <a:extLst>
              <a:ext uri="{FF2B5EF4-FFF2-40B4-BE49-F238E27FC236}">
                <a16:creationId xmlns:a16="http://schemas.microsoft.com/office/drawing/2014/main" id="{CDF581C2-9CB5-F3CF-2C24-E966C2E42F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839200" cy="5181600"/>
          </a:xfrm>
        </p:spPr>
        <p:txBody>
          <a:bodyPr/>
          <a:lstStyle/>
          <a:p>
            <a:endParaRPr lang="en-US" altLang="zh-TW"/>
          </a:p>
          <a:p>
            <a:pPr lvl="1"/>
            <a:r>
              <a:rPr lang="en-US" altLang="zh-TW"/>
              <a:t>2. Pollard’s rho method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/>
              <a:t>input： an integer </a:t>
            </a:r>
            <a:r>
              <a:rPr lang="en-US" altLang="zh-TW" i="1"/>
              <a:t>n</a:t>
            </a:r>
            <a:r>
              <a:rPr lang="en-US" altLang="zh-TW"/>
              <a:t> </a:t>
            </a:r>
            <a:endParaRPr lang="en-US" altLang="zh-TW" i="1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/>
              <a:t>output：factors of </a:t>
            </a:r>
            <a:r>
              <a:rPr lang="en-US" altLang="zh-TW" i="1"/>
              <a:t>n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/>
              <a:t>(1) Selecting a “random” function </a:t>
            </a:r>
            <a:r>
              <a:rPr lang="en-US" altLang="zh-TW" i="1"/>
              <a:t>f </a:t>
            </a:r>
            <a:r>
              <a:rPr lang="en-US" altLang="zh-TW"/>
              <a:t>with integer coefficients , and any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/>
              <a:t>      Begin with x=x</a:t>
            </a:r>
            <a:r>
              <a:rPr lang="en-US" altLang="zh-TW" baseline="-25000"/>
              <a:t>0</a:t>
            </a:r>
            <a:r>
              <a:rPr lang="en-US" altLang="zh-TW"/>
              <a:t> and y=y</a:t>
            </a:r>
            <a:r>
              <a:rPr lang="en-US" altLang="zh-TW" baseline="-25000"/>
              <a:t>0</a:t>
            </a:r>
            <a:r>
              <a:rPr lang="en-US" altLang="zh-TW"/>
              <a:t>. 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/>
              <a:t>(2) Repeat the two calculations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/>
              <a:t>      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/>
              <a:t>      until d=gcd(x-y,n)&gt;1. 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/>
              <a:t> (3) Do the following compare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/>
              <a:t>       3.1 If d&lt;n, we have succeeded. 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/>
              <a:t>       3.2 If d=n, the method is failed. Goto (1).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/>
              <a:t> (*) A typical choice of f(x)=x</a:t>
            </a:r>
            <a:r>
              <a:rPr lang="en-US" altLang="zh-TW" baseline="30000"/>
              <a:t>2</a:t>
            </a:r>
            <a:r>
              <a:rPr lang="en-US" altLang="zh-TW"/>
              <a:t>+1, with a seed x</a:t>
            </a:r>
            <a:r>
              <a:rPr lang="en-US" altLang="zh-TW" baseline="-25000"/>
              <a:t>0</a:t>
            </a:r>
            <a:r>
              <a:rPr lang="en-US" altLang="zh-TW"/>
              <a:t>=2.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/>
              <a:t>     </a:t>
            </a:r>
          </a:p>
        </p:txBody>
      </p:sp>
      <p:graphicFrame>
        <p:nvGraphicFramePr>
          <p:cNvPr id="533508" name="Object 4">
            <a:extLst>
              <a:ext uri="{FF2B5EF4-FFF2-40B4-BE49-F238E27FC236}">
                <a16:creationId xmlns:a16="http://schemas.microsoft.com/office/drawing/2014/main" id="{81F87280-6A9C-2311-D4C5-4C99F20005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80425" y="3149600"/>
          <a:ext cx="73977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880" imgH="241200" progId="Equation.3">
                  <p:embed/>
                </p:oleObj>
              </mc:Choice>
              <mc:Fallback>
                <p:oleObj name="Equation" r:id="rId2" imgW="5968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0425" y="3149600"/>
                        <a:ext cx="73977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509" name="Object 5">
            <a:extLst>
              <a:ext uri="{FF2B5EF4-FFF2-40B4-BE49-F238E27FC236}">
                <a16:creationId xmlns:a16="http://schemas.microsoft.com/office/drawing/2014/main" id="{79FCFD88-BE53-230D-2C2F-DC4EEFFCA1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216400"/>
          <a:ext cx="382587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85920" imgH="228600" progId="Equation.3">
                  <p:embed/>
                </p:oleObj>
              </mc:Choice>
              <mc:Fallback>
                <p:oleObj name="Equation" r:id="rId4" imgW="30859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16400"/>
                        <a:ext cx="3825875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3510" name="Group 6">
            <a:extLst>
              <a:ext uri="{FF2B5EF4-FFF2-40B4-BE49-F238E27FC236}">
                <a16:creationId xmlns:a16="http://schemas.microsoft.com/office/drawing/2014/main" id="{8B790916-ED76-F1D1-94A0-C09EC52D9E2C}"/>
              </a:ext>
            </a:extLst>
          </p:cNvPr>
          <p:cNvGrpSpPr>
            <a:grpSpLocks/>
          </p:cNvGrpSpPr>
          <p:nvPr/>
        </p:nvGrpSpPr>
        <p:grpSpPr bwMode="auto">
          <a:xfrm>
            <a:off x="7175500" y="3652838"/>
            <a:ext cx="1206500" cy="2284412"/>
            <a:chOff x="4520" y="2301"/>
            <a:chExt cx="760" cy="1439"/>
          </a:xfrm>
        </p:grpSpPr>
        <p:grpSp>
          <p:nvGrpSpPr>
            <p:cNvPr id="533511" name="Group 7">
              <a:extLst>
                <a:ext uri="{FF2B5EF4-FFF2-40B4-BE49-F238E27FC236}">
                  <a16:creationId xmlns:a16="http://schemas.microsoft.com/office/drawing/2014/main" id="{101D585E-B779-3A70-7B93-E0951921DA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2301"/>
              <a:ext cx="624" cy="1347"/>
              <a:chOff x="4656" y="2301"/>
              <a:chExt cx="624" cy="1347"/>
            </a:xfrm>
          </p:grpSpPr>
          <p:sp>
            <p:nvSpPr>
              <p:cNvPr id="533512" name="Oval 8">
                <a:extLst>
                  <a:ext uri="{FF2B5EF4-FFF2-40B4-BE49-F238E27FC236}">
                    <a16:creationId xmlns:a16="http://schemas.microsoft.com/office/drawing/2014/main" id="{2822DEA6-A09B-8A59-7E02-175CF5FF9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6168261">
                <a:off x="4608" y="2397"/>
                <a:ext cx="768" cy="57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3513" name="Freeform 9">
                <a:extLst>
                  <a:ext uri="{FF2B5EF4-FFF2-40B4-BE49-F238E27FC236}">
                    <a16:creationId xmlns:a16="http://schemas.microsoft.com/office/drawing/2014/main" id="{566134C2-0E1D-F6A2-A6D4-FD1D6FA25C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6" y="2640"/>
                <a:ext cx="96" cy="1008"/>
              </a:xfrm>
              <a:custGeom>
                <a:avLst/>
                <a:gdLst>
                  <a:gd name="T0" fmla="*/ 48 w 96"/>
                  <a:gd name="T1" fmla="*/ 0 h 1008"/>
                  <a:gd name="T2" fmla="*/ 0 w 96"/>
                  <a:gd name="T3" fmla="*/ 432 h 1008"/>
                  <a:gd name="T4" fmla="*/ 48 w 96"/>
                  <a:gd name="T5" fmla="*/ 864 h 1008"/>
                  <a:gd name="T6" fmla="*/ 96 w 96"/>
                  <a:gd name="T7" fmla="*/ 1008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008">
                    <a:moveTo>
                      <a:pt x="48" y="0"/>
                    </a:moveTo>
                    <a:cubicBezTo>
                      <a:pt x="24" y="144"/>
                      <a:pt x="0" y="288"/>
                      <a:pt x="0" y="432"/>
                    </a:cubicBezTo>
                    <a:cubicBezTo>
                      <a:pt x="0" y="576"/>
                      <a:pt x="32" y="768"/>
                      <a:pt x="48" y="864"/>
                    </a:cubicBezTo>
                    <a:cubicBezTo>
                      <a:pt x="64" y="960"/>
                      <a:pt x="88" y="984"/>
                      <a:pt x="96" y="100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graphicFrame>
          <p:nvGraphicFramePr>
            <p:cNvPr id="533514" name="Object 10">
              <a:extLst>
                <a:ext uri="{FF2B5EF4-FFF2-40B4-BE49-F238E27FC236}">
                  <a16:creationId xmlns:a16="http://schemas.microsoft.com/office/drawing/2014/main" id="{BB4DCCBD-2D43-A7E2-E2C9-1B81605925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8" y="3632"/>
            <a:ext cx="80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6720" imgH="126720" progId="Equation.3">
                    <p:embed/>
                  </p:oleObj>
                </mc:Choice>
                <mc:Fallback>
                  <p:oleObj name="Equation" r:id="rId6" imgW="126720" imgH="12672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8" y="3632"/>
                          <a:ext cx="80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515" name="Object 11">
              <a:extLst>
                <a:ext uri="{FF2B5EF4-FFF2-40B4-BE49-F238E27FC236}">
                  <a16:creationId xmlns:a16="http://schemas.microsoft.com/office/drawing/2014/main" id="{7FF8ACA9-6504-3503-271B-776E8FBB8B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4" y="3588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0440" imgH="241200" progId="Equation.3">
                    <p:embed/>
                  </p:oleObj>
                </mc:Choice>
                <mc:Fallback>
                  <p:oleObj name="Equation" r:id="rId8" imgW="190440" imgH="241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4" y="3588"/>
                          <a:ext cx="12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516" name="Object 12">
              <a:extLst>
                <a:ext uri="{FF2B5EF4-FFF2-40B4-BE49-F238E27FC236}">
                  <a16:creationId xmlns:a16="http://schemas.microsoft.com/office/drawing/2014/main" id="{D2BCD3DE-92E8-192B-7ADF-F49E0529D7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76" y="3452"/>
            <a:ext cx="80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6720" imgH="126720" progId="Equation.3">
                    <p:embed/>
                  </p:oleObj>
                </mc:Choice>
                <mc:Fallback>
                  <p:oleObj name="Equation" r:id="rId10" imgW="126720" imgH="12672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6" y="3452"/>
                          <a:ext cx="80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517" name="Object 13">
              <a:extLst>
                <a:ext uri="{FF2B5EF4-FFF2-40B4-BE49-F238E27FC236}">
                  <a16:creationId xmlns:a16="http://schemas.microsoft.com/office/drawing/2014/main" id="{7D5B5A48-D8F0-12AF-2DDA-D4D3D435DF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44" y="3408"/>
            <a:ext cx="48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774360" imgH="241200" progId="Equation.3">
                    <p:embed/>
                  </p:oleObj>
                </mc:Choice>
                <mc:Fallback>
                  <p:oleObj name="Equation" r:id="rId11" imgW="774360" imgH="241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4" y="3408"/>
                          <a:ext cx="48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518" name="Object 14">
              <a:extLst>
                <a:ext uri="{FF2B5EF4-FFF2-40B4-BE49-F238E27FC236}">
                  <a16:creationId xmlns:a16="http://schemas.microsoft.com/office/drawing/2014/main" id="{6B055FCF-EE3A-A4F3-B689-9F446CEBF0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36" y="3212"/>
            <a:ext cx="80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26720" imgH="126720" progId="Equation.3">
                    <p:embed/>
                  </p:oleObj>
                </mc:Choice>
                <mc:Fallback>
                  <p:oleObj name="Equation" r:id="rId13" imgW="126720" imgH="12672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6" y="3212"/>
                          <a:ext cx="80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519" name="Object 15">
              <a:extLst>
                <a:ext uri="{FF2B5EF4-FFF2-40B4-BE49-F238E27FC236}">
                  <a16:creationId xmlns:a16="http://schemas.microsoft.com/office/drawing/2014/main" id="{10F7D514-118D-FFCB-7E65-40267DB6C8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0" y="3168"/>
            <a:ext cx="49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87320" imgH="241200" progId="Equation.3">
                    <p:embed/>
                  </p:oleObj>
                </mc:Choice>
                <mc:Fallback>
                  <p:oleObj name="Equation" r:id="rId14" imgW="787320" imgH="241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0" y="3168"/>
                          <a:ext cx="49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520" name="Object 16">
              <a:extLst>
                <a:ext uri="{FF2B5EF4-FFF2-40B4-BE49-F238E27FC236}">
                  <a16:creationId xmlns:a16="http://schemas.microsoft.com/office/drawing/2014/main" id="{14F41FF9-DDB5-A516-88CB-8335E3568C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80" y="2640"/>
            <a:ext cx="80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26720" imgH="126720" progId="Equation.3">
                    <p:embed/>
                  </p:oleObj>
                </mc:Choice>
                <mc:Fallback>
                  <p:oleObj name="Equation" r:id="rId16" imgW="126720" imgH="12672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0" y="2640"/>
                          <a:ext cx="80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521" name="Object 17">
              <a:extLst>
                <a:ext uri="{FF2B5EF4-FFF2-40B4-BE49-F238E27FC236}">
                  <a16:creationId xmlns:a16="http://schemas.microsoft.com/office/drawing/2014/main" id="{4361DB5C-8964-302B-7A4B-E81264AE04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8" y="2592"/>
            <a:ext cx="10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64880" imgH="241200" progId="Equation.3">
                    <p:embed/>
                  </p:oleObj>
                </mc:Choice>
                <mc:Fallback>
                  <p:oleObj name="Equation" r:id="rId17" imgW="164880" imgH="241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" y="2592"/>
                          <a:ext cx="10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522" name="Object 18">
              <a:extLst>
                <a:ext uri="{FF2B5EF4-FFF2-40B4-BE49-F238E27FC236}">
                  <a16:creationId xmlns:a16="http://schemas.microsoft.com/office/drawing/2014/main" id="{2ED3C3E4-0678-7C76-0C11-670BA0FBBD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44" y="2592"/>
            <a:ext cx="18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91960" imgH="241200" progId="Equation.3">
                    <p:embed/>
                  </p:oleObj>
                </mc:Choice>
                <mc:Fallback>
                  <p:oleObj name="Equation" r:id="rId19" imgW="291960" imgH="241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4" y="2592"/>
                          <a:ext cx="18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523" name="Object 19">
              <a:extLst>
                <a:ext uri="{FF2B5EF4-FFF2-40B4-BE49-F238E27FC236}">
                  <a16:creationId xmlns:a16="http://schemas.microsoft.com/office/drawing/2014/main" id="{C71F29C8-CD96-0793-A6C7-7CC57969EC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4" y="2876"/>
            <a:ext cx="80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26720" imgH="126720" progId="Equation.3">
                    <p:embed/>
                  </p:oleObj>
                </mc:Choice>
                <mc:Fallback>
                  <p:oleObj name="Equation" r:id="rId21" imgW="126720" imgH="12672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4" y="2876"/>
                          <a:ext cx="80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524" name="Object 20">
              <a:extLst>
                <a:ext uri="{FF2B5EF4-FFF2-40B4-BE49-F238E27FC236}">
                  <a16:creationId xmlns:a16="http://schemas.microsoft.com/office/drawing/2014/main" id="{85EE0551-D309-CDC0-63CF-292B76B11D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2832"/>
            <a:ext cx="25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406080" imgH="241200" progId="Equation.3">
                    <p:embed/>
                  </p:oleObj>
                </mc:Choice>
                <mc:Fallback>
                  <p:oleObj name="Equation" r:id="rId22" imgW="406080" imgH="241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832"/>
                          <a:ext cx="25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525" name="Object 21">
              <a:extLst>
                <a:ext uri="{FF2B5EF4-FFF2-40B4-BE49-F238E27FC236}">
                  <a16:creationId xmlns:a16="http://schemas.microsoft.com/office/drawing/2014/main" id="{A408EC59-152B-E9D2-BE71-E9D774DB7F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4" y="2444"/>
            <a:ext cx="80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26720" imgH="126720" progId="Equation.3">
                    <p:embed/>
                  </p:oleObj>
                </mc:Choice>
                <mc:Fallback>
                  <p:oleObj name="Equation" r:id="rId24" imgW="126720" imgH="12672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4" y="2444"/>
                          <a:ext cx="80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526" name="Object 22">
              <a:extLst>
                <a:ext uri="{FF2B5EF4-FFF2-40B4-BE49-F238E27FC236}">
                  <a16:creationId xmlns:a16="http://schemas.microsoft.com/office/drawing/2014/main" id="{6B7CACDF-FB74-51AE-042B-20FF632832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20" y="2384"/>
            <a:ext cx="18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91960" imgH="241200" progId="Equation.3">
                    <p:embed/>
                  </p:oleObj>
                </mc:Choice>
                <mc:Fallback>
                  <p:oleObj name="Equation" r:id="rId25" imgW="291960" imgH="2412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2384"/>
                          <a:ext cx="18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1026">
            <a:extLst>
              <a:ext uri="{FF2B5EF4-FFF2-40B4-BE49-F238E27FC236}">
                <a16:creationId xmlns:a16="http://schemas.microsoft.com/office/drawing/2014/main" id="{A05141B1-B076-3289-9B4F-F943CF1FD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6947" name="Rectangle 1027">
            <a:extLst>
              <a:ext uri="{FF2B5EF4-FFF2-40B4-BE49-F238E27FC236}">
                <a16:creationId xmlns:a16="http://schemas.microsoft.com/office/drawing/2014/main" id="{D605D6C7-377F-8F25-0354-962B53F547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5410200"/>
          </a:xfrm>
        </p:spPr>
        <p:txBody>
          <a:bodyPr/>
          <a:lstStyle/>
          <a:p>
            <a:pPr lvl="1"/>
            <a:r>
              <a:rPr lang="en-US" altLang="zh-TW"/>
              <a:t>Complexity of rho method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2000"/>
              <a:t>We expect this method to use the function f at most</a:t>
            </a:r>
            <a:r>
              <a:rPr lang="en-US" altLang="zh-TW"/>
              <a:t>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/>
              <a:t> </a:t>
            </a:r>
          </a:p>
          <a:p>
            <a:pPr lvl="1">
              <a:lnSpc>
                <a:spcPct val="160000"/>
              </a:lnSpc>
            </a:pPr>
            <a:endParaRPr lang="en-US" altLang="zh-TW"/>
          </a:p>
          <a:p>
            <a:pPr lvl="1">
              <a:lnSpc>
                <a:spcPct val="160000"/>
              </a:lnSpc>
            </a:pPr>
            <a:r>
              <a:rPr lang="en-US" altLang="zh-TW"/>
              <a:t>E.g：n=551, f(x)=x</a:t>
            </a:r>
            <a:r>
              <a:rPr lang="en-US" altLang="zh-TW" baseline="30000"/>
              <a:t>2</a:t>
            </a:r>
            <a:r>
              <a:rPr lang="en-US" altLang="zh-TW"/>
              <a:t>+1 mod 511 and x</a:t>
            </a:r>
            <a:r>
              <a:rPr lang="en-US" altLang="zh-TW" baseline="-25000"/>
              <a:t>0</a:t>
            </a:r>
            <a:r>
              <a:rPr lang="en-US" altLang="zh-TW"/>
              <a:t>=2.</a:t>
            </a:r>
          </a:p>
          <a:p>
            <a:pPr lvl="1">
              <a:lnSpc>
                <a:spcPct val="160000"/>
              </a:lnSpc>
            </a:pPr>
            <a:endParaRPr lang="en-US" altLang="zh-TW"/>
          </a:p>
          <a:p>
            <a:pPr lvl="1">
              <a:lnSpc>
                <a:spcPct val="160000"/>
              </a:lnSpc>
            </a:pPr>
            <a:endParaRPr lang="en-US" altLang="zh-TW"/>
          </a:p>
        </p:txBody>
      </p:sp>
      <p:graphicFrame>
        <p:nvGraphicFramePr>
          <p:cNvPr id="466950" name="Object 1030">
            <a:extLst>
              <a:ext uri="{FF2B5EF4-FFF2-40B4-BE49-F238E27FC236}">
                <a16:creationId xmlns:a16="http://schemas.microsoft.com/office/drawing/2014/main" id="{D0632072-04BA-4B93-B601-0B63700902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643188"/>
          <a:ext cx="30241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70000" imgH="291960" progId="Equation.3">
                  <p:embed/>
                </p:oleObj>
              </mc:Choice>
              <mc:Fallback>
                <p:oleObj name="Equation" r:id="rId2" imgW="2070000" imgH="29196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643188"/>
                        <a:ext cx="30241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7005" name="Group 1085">
            <a:extLst>
              <a:ext uri="{FF2B5EF4-FFF2-40B4-BE49-F238E27FC236}">
                <a16:creationId xmlns:a16="http://schemas.microsoft.com/office/drawing/2014/main" id="{9BF720CA-8B75-7704-8A7D-F39545438052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4292600"/>
            <a:ext cx="4343400" cy="1416050"/>
            <a:chOff x="1392" y="2132"/>
            <a:chExt cx="2736" cy="892"/>
          </a:xfrm>
        </p:grpSpPr>
        <p:sp>
          <p:nvSpPr>
            <p:cNvPr id="466952" name="Line 1032">
              <a:extLst>
                <a:ext uri="{FF2B5EF4-FFF2-40B4-BE49-F238E27FC236}">
                  <a16:creationId xmlns:a16="http://schemas.microsoft.com/office/drawing/2014/main" id="{28C32CB0-8A02-7C89-6068-4A7005F64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339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66955" name="Object 1035">
              <a:extLst>
                <a:ext uri="{FF2B5EF4-FFF2-40B4-BE49-F238E27FC236}">
                  <a16:creationId xmlns:a16="http://schemas.microsoft.com/office/drawing/2014/main" id="{88E16E25-C570-208A-9639-C9AD93B1F3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14" y="2132"/>
            <a:ext cx="563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23600" imgH="228600" progId="Equation.3">
                    <p:embed/>
                  </p:oleObj>
                </mc:Choice>
                <mc:Fallback>
                  <p:oleObj name="Equation" r:id="rId4" imgW="723600" imgH="228600" progId="Equation.3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4" y="2132"/>
                          <a:ext cx="563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6960" name="Text Box 1040">
              <a:extLst>
                <a:ext uri="{FF2B5EF4-FFF2-40B4-BE49-F238E27FC236}">
                  <a16:creationId xmlns:a16="http://schemas.microsoft.com/office/drawing/2014/main" id="{DDC00A54-AD73-5561-A58A-76BD32714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40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5</a:t>
              </a:r>
            </a:p>
          </p:txBody>
        </p:sp>
        <p:sp>
          <p:nvSpPr>
            <p:cNvPr id="466995" name="Text Box 1075">
              <a:extLst>
                <a:ext uri="{FF2B5EF4-FFF2-40B4-BE49-F238E27FC236}">
                  <a16:creationId xmlns:a16="http://schemas.microsoft.com/office/drawing/2014/main" id="{DCEDD25B-65DE-1440-DC37-8CCBA91E9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592"/>
              <a:ext cx="2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26</a:t>
              </a:r>
            </a:p>
          </p:txBody>
        </p:sp>
        <p:sp>
          <p:nvSpPr>
            <p:cNvPr id="466996" name="Text Box 1076">
              <a:extLst>
                <a:ext uri="{FF2B5EF4-FFF2-40B4-BE49-F238E27FC236}">
                  <a16:creationId xmlns:a16="http://schemas.microsoft.com/office/drawing/2014/main" id="{BCEB9245-1B4B-9806-C22C-F50C3D9D3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832"/>
              <a:ext cx="32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126</a:t>
              </a:r>
            </a:p>
          </p:txBody>
        </p:sp>
        <p:graphicFrame>
          <p:nvGraphicFramePr>
            <p:cNvPr id="466997" name="Object 1077">
              <a:extLst>
                <a:ext uri="{FF2B5EF4-FFF2-40B4-BE49-F238E27FC236}">
                  <a16:creationId xmlns:a16="http://schemas.microsoft.com/office/drawing/2014/main" id="{D4E4D63F-9D65-22DD-167A-B1E32FCF62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2132"/>
            <a:ext cx="771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90360" imgH="228600" progId="Equation.3">
                    <p:embed/>
                  </p:oleObj>
                </mc:Choice>
                <mc:Fallback>
                  <p:oleObj name="Equation" r:id="rId6" imgW="990360" imgH="228600" progId="Equation.3">
                    <p:embed/>
                    <p:pic>
                      <p:nvPicPr>
                        <p:cNvPr id="0" name="Object 10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132"/>
                          <a:ext cx="771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6998" name="Text Box 1078">
              <a:extLst>
                <a:ext uri="{FF2B5EF4-FFF2-40B4-BE49-F238E27FC236}">
                  <a16:creationId xmlns:a16="http://schemas.microsoft.com/office/drawing/2014/main" id="{1961EA08-B408-7C51-E4D3-8801F0A93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2400"/>
              <a:ext cx="2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26</a:t>
              </a:r>
            </a:p>
          </p:txBody>
        </p:sp>
        <p:sp>
          <p:nvSpPr>
            <p:cNvPr id="466999" name="Text Box 1079">
              <a:extLst>
                <a:ext uri="{FF2B5EF4-FFF2-40B4-BE49-F238E27FC236}">
                  <a16:creationId xmlns:a16="http://schemas.microsoft.com/office/drawing/2014/main" id="{0AA881E5-A054-E5A2-118D-6BDBF497A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" y="2592"/>
              <a:ext cx="32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449</a:t>
              </a:r>
            </a:p>
          </p:txBody>
        </p:sp>
        <p:sp>
          <p:nvSpPr>
            <p:cNvPr id="467000" name="Text Box 1080">
              <a:extLst>
                <a:ext uri="{FF2B5EF4-FFF2-40B4-BE49-F238E27FC236}">
                  <a16:creationId xmlns:a16="http://schemas.microsoft.com/office/drawing/2014/main" id="{DFC9A658-53E1-8045-B898-B1E177A1D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832"/>
              <a:ext cx="32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240</a:t>
              </a:r>
            </a:p>
          </p:txBody>
        </p:sp>
        <p:graphicFrame>
          <p:nvGraphicFramePr>
            <p:cNvPr id="467001" name="Object 1081">
              <a:extLst>
                <a:ext uri="{FF2B5EF4-FFF2-40B4-BE49-F238E27FC236}">
                  <a16:creationId xmlns:a16="http://schemas.microsoft.com/office/drawing/2014/main" id="{F8464218-5C88-5789-57D5-91B7ADE09A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50" y="2132"/>
            <a:ext cx="1078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84200" imgH="228600" progId="Equation.3">
                    <p:embed/>
                  </p:oleObj>
                </mc:Choice>
                <mc:Fallback>
                  <p:oleObj name="Equation" r:id="rId8" imgW="1384200" imgH="228600" progId="Equation.3">
                    <p:embed/>
                    <p:pic>
                      <p:nvPicPr>
                        <p:cNvPr id="0" name="Object 10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0" y="2132"/>
                          <a:ext cx="1078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7002" name="Text Box 1082">
              <a:extLst>
                <a:ext uri="{FF2B5EF4-FFF2-40B4-BE49-F238E27FC236}">
                  <a16:creationId xmlns:a16="http://schemas.microsoft.com/office/drawing/2014/main" id="{FE4E89B2-485C-3D0F-2240-E74DCD2BA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0" y="240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1</a:t>
              </a:r>
            </a:p>
          </p:txBody>
        </p:sp>
        <p:sp>
          <p:nvSpPr>
            <p:cNvPr id="467003" name="Text Box 1083">
              <a:extLst>
                <a:ext uri="{FF2B5EF4-FFF2-40B4-BE49-F238E27FC236}">
                  <a16:creationId xmlns:a16="http://schemas.microsoft.com/office/drawing/2014/main" id="{AA0F87D7-5D2D-B6BF-6EA0-98F3AA4F6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7" y="259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1</a:t>
              </a:r>
            </a:p>
          </p:txBody>
        </p:sp>
        <p:sp>
          <p:nvSpPr>
            <p:cNvPr id="467004" name="Text Box 1084">
              <a:extLst>
                <a:ext uri="{FF2B5EF4-FFF2-40B4-BE49-F238E27FC236}">
                  <a16:creationId xmlns:a16="http://schemas.microsoft.com/office/drawing/2014/main" id="{110F36E4-0A12-4820-45AB-39FC42D89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" y="2832"/>
              <a:ext cx="2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19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>
            <a:extLst>
              <a:ext uri="{FF2B5EF4-FFF2-40B4-BE49-F238E27FC236}">
                <a16:creationId xmlns:a16="http://schemas.microsoft.com/office/drawing/2014/main" id="{C4391107-0EFB-A1C6-AB4B-381F235B2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483" name="Rectangle 3">
            <a:extLst>
              <a:ext uri="{FF2B5EF4-FFF2-40B4-BE49-F238E27FC236}">
                <a16:creationId xmlns:a16="http://schemas.microsoft.com/office/drawing/2014/main" id="{F654CB6E-D63F-25A2-EF5D-131944121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283575" cy="5410200"/>
          </a:xfrm>
        </p:spPr>
        <p:txBody>
          <a:bodyPr/>
          <a:lstStyle/>
          <a:p>
            <a:pPr lvl="1"/>
            <a:r>
              <a:rPr lang="en-US" altLang="zh-TW"/>
              <a:t>3. Random squares to factor  n = pq</a:t>
            </a:r>
          </a:p>
          <a:p>
            <a:pPr lvl="2">
              <a:lnSpc>
                <a:spcPct val="130000"/>
              </a:lnSpc>
            </a:pPr>
            <a:r>
              <a:rPr lang="en-US" altLang="zh-TW" sz="2000"/>
              <a:t>The idea is to locate                with                           if 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                                        gcd(x+y,n) is a nontrivial factor of n. </a:t>
            </a:r>
          </a:p>
          <a:p>
            <a:pPr lvl="2">
              <a:lnSpc>
                <a:spcPct val="130000"/>
              </a:lnSpc>
            </a:pPr>
            <a:r>
              <a:rPr lang="en-US" altLang="zh-TW" sz="2000"/>
              <a:t>For example：n=15, x=2, y=7 (2</a:t>
            </a:r>
            <a:r>
              <a:rPr lang="en-US" altLang="zh-TW" sz="2000" baseline="30000"/>
              <a:t>2</a:t>
            </a:r>
            <a:r>
              <a:rPr lang="en-US" altLang="zh-TW" sz="2000"/>
              <a:t>=7</a:t>
            </a:r>
            <a:r>
              <a:rPr lang="en-US" altLang="zh-TW" sz="2000" baseline="30000"/>
              <a:t>2</a:t>
            </a:r>
            <a:r>
              <a:rPr lang="en-US" altLang="zh-TW" sz="2000"/>
              <a:t> mod 15) =&gt;      gcd(2+7,15)=3  is a nontrivial factor of n. </a:t>
            </a:r>
          </a:p>
          <a:p>
            <a:pPr lvl="1">
              <a:lnSpc>
                <a:spcPct val="160000"/>
              </a:lnSpc>
            </a:pPr>
            <a:endParaRPr lang="en-US" altLang="zh-TW" b="1">
              <a:solidFill>
                <a:schemeClr val="tx1"/>
              </a:solidFill>
              <a:latin typeface="Tahoma" panose="020B0604030504040204" pitchFamily="34" charset="0"/>
              <a:ea typeface="全真中黑體" pitchFamily="49" charset="-128"/>
            </a:endParaRPr>
          </a:p>
          <a:p>
            <a:pPr lvl="1">
              <a:lnSpc>
                <a:spcPct val="160000"/>
              </a:lnSpc>
            </a:pPr>
            <a:endParaRPr lang="en-US" altLang="zh-TW"/>
          </a:p>
        </p:txBody>
      </p:sp>
      <p:graphicFrame>
        <p:nvGraphicFramePr>
          <p:cNvPr id="532484" name="Object 4">
            <a:extLst>
              <a:ext uri="{FF2B5EF4-FFF2-40B4-BE49-F238E27FC236}">
                <a16:creationId xmlns:a16="http://schemas.microsoft.com/office/drawing/2014/main" id="{689391C3-2582-B0DE-55B6-CD6D2F544B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2155825"/>
          <a:ext cx="9350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640" imgH="241200" progId="Equation.3">
                  <p:embed/>
                </p:oleObj>
              </mc:Choice>
              <mc:Fallback>
                <p:oleObj name="Equation" r:id="rId2" imgW="6476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155825"/>
                        <a:ext cx="935037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5" name="Object 5">
            <a:extLst>
              <a:ext uri="{FF2B5EF4-FFF2-40B4-BE49-F238E27FC236}">
                <a16:creationId xmlns:a16="http://schemas.microsoft.com/office/drawing/2014/main" id="{0F1730E3-8D39-6876-DA5B-A0F4F19CC4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2060575"/>
          <a:ext cx="19446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760" imgH="279360" progId="Equation.3">
                  <p:embed/>
                </p:oleObj>
              </mc:Choice>
              <mc:Fallback>
                <p:oleObj name="Equation" r:id="rId4" imgW="119376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060575"/>
                        <a:ext cx="19446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6" name="Object 6">
            <a:extLst>
              <a:ext uri="{FF2B5EF4-FFF2-40B4-BE49-F238E27FC236}">
                <a16:creationId xmlns:a16="http://schemas.microsoft.com/office/drawing/2014/main" id="{B9B1E03E-28F7-7F79-DE56-6B89D5CF1B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2619375"/>
          <a:ext cx="251936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280" imgH="228600" progId="Equation.3">
                  <p:embed/>
                </p:oleObj>
              </mc:Choice>
              <mc:Fallback>
                <p:oleObj name="Equation" r:id="rId6" imgW="15112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619375"/>
                        <a:ext cx="2519363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7" name="Object 7">
            <a:extLst>
              <a:ext uri="{FF2B5EF4-FFF2-40B4-BE49-F238E27FC236}">
                <a16:creationId xmlns:a16="http://schemas.microsoft.com/office/drawing/2014/main" id="{A4280C9B-011A-EE76-B564-0955A38D1C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2855913"/>
          <a:ext cx="266700" cy="20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5640" imgH="164880" progId="Equation.3">
                  <p:embed/>
                </p:oleObj>
              </mc:Choice>
              <mc:Fallback>
                <p:oleObj name="Equation" r:id="rId8" imgW="215640" imgH="164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855913"/>
                        <a:ext cx="266700" cy="20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>
            <a:extLst>
              <a:ext uri="{FF2B5EF4-FFF2-40B4-BE49-F238E27FC236}">
                <a16:creationId xmlns:a16="http://schemas.microsoft.com/office/drawing/2014/main" id="{4A33B03A-E96E-F70D-3B77-F51B84C65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3763" name="Rectangle 3">
                <a:extLst>
                  <a:ext uri="{FF2B5EF4-FFF2-40B4-BE49-F238E27FC236}">
                    <a16:creationId xmlns:a16="http://schemas.microsoft.com/office/drawing/2014/main" id="{849D82EE-345F-1EC3-305F-B21EAC5C6CE3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676400"/>
                <a:ext cx="8534400" cy="4953000"/>
              </a:xfrm>
            </p:spPr>
            <p:txBody>
              <a:bodyPr/>
              <a:lstStyle/>
              <a:p>
                <a:r>
                  <a:rPr lang="en-US" altLang="zh-TW" dirty="0"/>
                  <a:t>[1] Modular Arithmetic Algorithms</a:t>
                </a:r>
                <a:endParaRPr lang="en-US" altLang="zh-TW" sz="2000" dirty="0"/>
              </a:p>
              <a:p>
                <a:pPr lvl="1"/>
                <a:r>
                  <a:rPr lang="en-US" altLang="zh-TW" dirty="0"/>
                  <a:t>1. The integers</a:t>
                </a:r>
              </a:p>
              <a:p>
                <a:pPr lvl="2"/>
                <a:r>
                  <a:rPr lang="en-US" altLang="zh-TW" sz="2000" dirty="0"/>
                  <a:t>a divides b       </a:t>
                </a:r>
                <a:r>
                  <a:rPr lang="en-US" altLang="zh-TW" sz="2000" dirty="0" err="1"/>
                  <a:t>a|b</a:t>
                </a:r>
                <a:r>
                  <a:rPr lang="en-US" altLang="zh-TW" sz="2000" dirty="0"/>
                  <a:t> </a:t>
                </a:r>
              </a:p>
              <a:p>
                <a:pPr lvl="2"/>
                <a:r>
                  <a:rPr lang="en-US" altLang="zh-TW" sz="2000" dirty="0"/>
                  <a:t>If b has a divisor                   , then a is said to be </a:t>
                </a:r>
                <a:r>
                  <a:rPr lang="en-US" altLang="zh-TW" sz="2000" i="1" dirty="0">
                    <a:solidFill>
                      <a:srgbClr val="009900"/>
                    </a:solidFill>
                  </a:rPr>
                  <a:t>nontrivial</a:t>
                </a:r>
                <a:r>
                  <a:rPr lang="en-US" altLang="zh-TW" sz="2000" dirty="0"/>
                  <a:t>.</a:t>
                </a:r>
              </a:p>
              <a:p>
                <a:pPr lvl="2"/>
                <a:r>
                  <a:rPr lang="en-US" altLang="zh-TW" sz="2000" dirty="0"/>
                  <a:t>a is </a:t>
                </a:r>
                <a:r>
                  <a:rPr lang="en-US" altLang="zh-TW" sz="2000" i="1" dirty="0">
                    <a:solidFill>
                      <a:srgbClr val="009900"/>
                    </a:solidFill>
                  </a:rPr>
                  <a:t>prime</a:t>
                </a:r>
                <a:r>
                  <a:rPr lang="en-US" altLang="zh-TW" sz="2000" dirty="0"/>
                  <a:t> if it has no nontrivial divisors; otherwise, a is</a:t>
                </a:r>
                <a:r>
                  <a:rPr lang="en-US" altLang="zh-TW" sz="2000" i="1" dirty="0">
                    <a:solidFill>
                      <a:srgbClr val="009900"/>
                    </a:solidFill>
                  </a:rPr>
                  <a:t> composite</a:t>
                </a:r>
                <a:r>
                  <a:rPr lang="en-US" altLang="zh-TW" sz="2000" dirty="0"/>
                  <a:t>.</a:t>
                </a:r>
              </a:p>
              <a:p>
                <a:pPr lvl="2"/>
                <a:r>
                  <a:rPr lang="en-US" altLang="zh-TW" sz="2000" dirty="0">
                    <a:solidFill>
                      <a:srgbClr val="009900"/>
                    </a:solidFill>
                  </a:rPr>
                  <a:t>The prime number theorem:</a:t>
                </a:r>
                <a:endParaRPr lang="en-US" altLang="zh-TW" sz="2000" dirty="0"/>
              </a:p>
              <a:p>
                <a:pPr lvl="2"/>
                <a:r>
                  <a:rPr lang="en-US" sz="24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       defined to be the number of primes less than or equal to 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TW" sz="2000" dirty="0"/>
              </a:p>
              <a:p>
                <a:pPr lvl="2"/>
                <a:endParaRPr lang="en-US" sz="24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pPr lvl="2"/>
                <a:r>
                  <a:rPr lang="en-US" sz="24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For example, </a:t>
                </a:r>
                <a:r>
                  <a:rPr lang="en-US" sz="2400" b="0" i="1" dirty="0">
                    <a:solidFill>
                      <a:srgbClr val="202122"/>
                    </a:solidFill>
                    <a:effectLst/>
                    <a:latin typeface="Nimbus Roman No9 L"/>
                  </a:rPr>
                  <a:t>π</a:t>
                </a:r>
                <a:r>
                  <a:rPr lang="en-US" sz="2400" b="0" i="0" dirty="0">
                    <a:solidFill>
                      <a:srgbClr val="202122"/>
                    </a:solidFill>
                    <a:effectLst/>
                    <a:latin typeface="Nimbus Roman No9 L"/>
                  </a:rPr>
                  <a:t>(10) = 4</a:t>
                </a:r>
                <a:r>
                  <a:rPr lang="en-US" sz="24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 because there are four prime numbers (2, 3, 5 and 7) less than or equal to 10. </a:t>
                </a:r>
                <a:endParaRPr lang="en-US" altLang="zh-TW" sz="2000" dirty="0"/>
              </a:p>
              <a:p>
                <a:pPr lvl="2"/>
                <a:endParaRPr lang="en-US" altLang="zh-TW" sz="2000" dirty="0"/>
              </a:p>
              <a:p>
                <a:pPr lvl="1"/>
                <a:endParaRPr lang="en-US" altLang="zh-TW" b="1" dirty="0">
                  <a:latin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73763" name="Rectangle 3">
                <a:extLst>
                  <a:ext uri="{FF2B5EF4-FFF2-40B4-BE49-F238E27FC236}">
                    <a16:creationId xmlns:a16="http://schemas.microsoft.com/office/drawing/2014/main" id="{849D82EE-345F-1EC3-305F-B21EAC5C6C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676400"/>
                <a:ext cx="8534400" cy="4953000"/>
              </a:xfrm>
              <a:blipFill>
                <a:blip r:embed="rId2"/>
                <a:stretch>
                  <a:fillRect l="-143" t="-861" r="-357" b="-2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3921" name="Object 161">
            <a:extLst>
              <a:ext uri="{FF2B5EF4-FFF2-40B4-BE49-F238E27FC236}">
                <a16:creationId xmlns:a16="http://schemas.microsoft.com/office/drawing/2014/main" id="{3732EBD4-A0FC-20BF-1F3D-42F482D9BD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667000"/>
          <a:ext cx="298450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1200" imgH="164880" progId="Equation.3">
                  <p:embed/>
                </p:oleObj>
              </mc:Choice>
              <mc:Fallback>
                <p:oleObj name="Equation" r:id="rId3" imgW="241200" imgH="164880" progId="Equation.3">
                  <p:embed/>
                  <p:pic>
                    <p:nvPicPr>
                      <p:cNvPr id="0" name="Objec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67000"/>
                        <a:ext cx="298450" cy="20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922" name="Object 162">
            <a:extLst>
              <a:ext uri="{FF2B5EF4-FFF2-40B4-BE49-F238E27FC236}">
                <a16:creationId xmlns:a16="http://schemas.microsoft.com/office/drawing/2014/main" id="{CB2468A1-E2F1-1745-CF25-C6B3A05A24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641179"/>
              </p:ext>
            </p:extLst>
          </p:nvPr>
        </p:nvGraphicFramePr>
        <p:xfrm>
          <a:off x="4114800" y="2871788"/>
          <a:ext cx="12192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63280" imgH="215640" progId="Equation.DSMT4">
                  <p:embed/>
                </p:oleObj>
              </mc:Choice>
              <mc:Fallback>
                <p:oleObj name="Equation" r:id="rId5" imgW="863280" imgH="215640" progId="Equation.DSMT4">
                  <p:embed/>
                  <p:pic>
                    <p:nvPicPr>
                      <p:cNvPr id="0" name="Object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871788"/>
                        <a:ext cx="12192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878F3D0-0D51-4A63-C9B0-BC3EA6A134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546721"/>
              </p:ext>
            </p:extLst>
          </p:nvPr>
        </p:nvGraphicFramePr>
        <p:xfrm>
          <a:off x="2690813" y="5181600"/>
          <a:ext cx="19431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41120" imgH="393480" progId="Equation.DSMT4">
                  <p:embed/>
                </p:oleObj>
              </mc:Choice>
              <mc:Fallback>
                <p:oleObj name="Equation" r:id="rId7" imgW="10411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90813" y="5181600"/>
                        <a:ext cx="1943100" cy="73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55B3DDB-DF68-7D50-1FC3-CB750958BA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888692"/>
              </p:ext>
            </p:extLst>
          </p:nvPr>
        </p:nvGraphicFramePr>
        <p:xfrm>
          <a:off x="1871861" y="4632176"/>
          <a:ext cx="619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19164" imgH="380843" progId="Equation.DSMT4">
                  <p:embed/>
                </p:oleObj>
              </mc:Choice>
              <mc:Fallback>
                <p:oleObj name="Equation" r:id="rId9" imgW="619164" imgH="38084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71861" y="4632176"/>
                        <a:ext cx="6191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>
            <a:extLst>
              <a:ext uri="{FF2B5EF4-FFF2-40B4-BE49-F238E27FC236}">
                <a16:creationId xmlns:a16="http://schemas.microsoft.com/office/drawing/2014/main" id="{D7A4323F-DED6-E6CD-145E-9917AB7A9D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7603" name="Rectangle 3">
            <a:extLst>
              <a:ext uri="{FF2B5EF4-FFF2-40B4-BE49-F238E27FC236}">
                <a16:creationId xmlns:a16="http://schemas.microsoft.com/office/drawing/2014/main" id="{983F2245-80C9-77E0-F1A7-CA44FC8639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283575" cy="5410200"/>
          </a:xfrm>
        </p:spPr>
        <p:txBody>
          <a:bodyPr/>
          <a:lstStyle/>
          <a:p>
            <a:pPr lvl="1"/>
            <a:endParaRPr lang="en-US" altLang="zh-TW" sz="2800"/>
          </a:p>
          <a:p>
            <a:pPr lvl="1">
              <a:lnSpc>
                <a:spcPct val="120000"/>
              </a:lnSpc>
            </a:pPr>
            <a:r>
              <a:rPr lang="en-US" altLang="zh-TW"/>
              <a:t>4. p</a:t>
            </a:r>
            <a:r>
              <a:rPr lang="en-US" altLang="zh-TW" baseline="-25000"/>
              <a:t>t</a:t>
            </a:r>
            <a:r>
              <a:rPr lang="en-US" altLang="zh-TW"/>
              <a:t>-smooth</a:t>
            </a:r>
          </a:p>
          <a:p>
            <a:pPr lvl="2">
              <a:lnSpc>
                <a:spcPct val="120000"/>
              </a:lnSpc>
            </a:pPr>
            <a:r>
              <a:rPr lang="en-US" altLang="zh-TW" sz="2000"/>
              <a:t>A </a:t>
            </a:r>
            <a:r>
              <a:rPr lang="en-US" altLang="zh-TW" sz="2000">
                <a:solidFill>
                  <a:srgbClr val="009900"/>
                </a:solidFill>
              </a:rPr>
              <a:t>factor base</a:t>
            </a:r>
            <a:r>
              <a:rPr lang="en-US" altLang="zh-TW" sz="2000"/>
              <a:t>  B={p</a:t>
            </a:r>
            <a:r>
              <a:rPr lang="en-US" altLang="zh-TW" sz="2000" baseline="-25000"/>
              <a:t>1</a:t>
            </a:r>
            <a:r>
              <a:rPr lang="en-US" altLang="zh-TW" sz="2000"/>
              <a:t>, p</a:t>
            </a:r>
            <a:r>
              <a:rPr lang="en-US" altLang="zh-TW" sz="2000" baseline="-25000"/>
              <a:t>2</a:t>
            </a:r>
            <a:r>
              <a:rPr lang="en-US" altLang="zh-TW" sz="2000"/>
              <a:t>,…,p</a:t>
            </a:r>
            <a:r>
              <a:rPr lang="en-US" altLang="zh-TW" sz="2000" baseline="-25000"/>
              <a:t>t</a:t>
            </a:r>
            <a:r>
              <a:rPr lang="en-US" altLang="zh-TW" sz="2000"/>
              <a:t>} consisting of the first t primes is selected.  If b factors over B, b is said to be </a:t>
            </a:r>
            <a:r>
              <a:rPr lang="en-US" altLang="zh-TW" sz="2000">
                <a:solidFill>
                  <a:srgbClr val="009900"/>
                </a:solidFill>
              </a:rPr>
              <a:t>p</a:t>
            </a:r>
            <a:r>
              <a:rPr lang="en-US" altLang="zh-TW" sz="2000" baseline="-25000">
                <a:solidFill>
                  <a:srgbClr val="009900"/>
                </a:solidFill>
              </a:rPr>
              <a:t>t</a:t>
            </a:r>
            <a:r>
              <a:rPr lang="en-US" altLang="zh-TW" sz="2000">
                <a:solidFill>
                  <a:srgbClr val="009900"/>
                </a:solidFill>
              </a:rPr>
              <a:t>-smooth</a:t>
            </a:r>
            <a:r>
              <a:rPr lang="en-US" altLang="zh-TW" sz="200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zh-TW" sz="2000"/>
              <a:t>For example：B={2,3,5}, b=2</a:t>
            </a:r>
            <a:r>
              <a:rPr lang="en-US" altLang="zh-TW" sz="2000" baseline="30000"/>
              <a:t>3</a:t>
            </a:r>
            <a:r>
              <a:rPr lang="en-US" altLang="zh-TW" sz="2000"/>
              <a:t>*5</a:t>
            </a:r>
            <a:r>
              <a:rPr lang="en-US" altLang="zh-TW" sz="2000" baseline="30000"/>
              <a:t>6  </a:t>
            </a:r>
            <a:r>
              <a:rPr lang="en-US" altLang="zh-TW" sz="2000"/>
              <a:t>is 5-smooth;</a:t>
            </a:r>
            <a:r>
              <a:rPr lang="en-US" altLang="zh-TW" sz="2000">
                <a:solidFill>
                  <a:srgbClr val="009900"/>
                </a:solidFill>
              </a:rPr>
              <a:t> </a:t>
            </a:r>
            <a:r>
              <a:rPr lang="en-US" altLang="zh-TW" sz="2000"/>
              <a:t>b=2</a:t>
            </a:r>
            <a:r>
              <a:rPr lang="en-US" altLang="zh-TW" sz="2000" baseline="30000"/>
              <a:t>3</a:t>
            </a:r>
            <a:r>
              <a:rPr lang="en-US" altLang="zh-TW" sz="2000"/>
              <a:t>*7</a:t>
            </a:r>
            <a:r>
              <a:rPr lang="en-US" altLang="zh-TW" sz="2000" baseline="30000"/>
              <a:t>6 </a:t>
            </a:r>
            <a:r>
              <a:rPr lang="en-US" altLang="zh-TW" sz="2000"/>
              <a:t>is not 5-smooth.</a:t>
            </a:r>
          </a:p>
          <a:p>
            <a:pPr lvl="2">
              <a:lnSpc>
                <a:spcPct val="120000"/>
              </a:lnSpc>
            </a:pPr>
            <a:r>
              <a:rPr lang="en-US" altLang="zh-TW" sz="2000"/>
              <a:t>We may include -1 in B to handle the negative b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   B={p</a:t>
            </a:r>
            <a:r>
              <a:rPr lang="en-US" altLang="zh-TW" sz="2000" baseline="-25000"/>
              <a:t>0</a:t>
            </a:r>
            <a:r>
              <a:rPr lang="en-US" altLang="zh-TW" sz="2000"/>
              <a:t>, p</a:t>
            </a:r>
            <a:r>
              <a:rPr lang="en-US" altLang="zh-TW" sz="2000" baseline="-25000"/>
              <a:t>1</a:t>
            </a:r>
            <a:r>
              <a:rPr lang="en-US" altLang="zh-TW" sz="2000"/>
              <a:t>, p</a:t>
            </a:r>
            <a:r>
              <a:rPr lang="en-US" altLang="zh-TW" sz="2000" baseline="-25000"/>
              <a:t>2</a:t>
            </a:r>
            <a:r>
              <a:rPr lang="en-US" altLang="zh-TW" sz="2000"/>
              <a:t>,…,p</a:t>
            </a:r>
            <a:r>
              <a:rPr lang="en-US" altLang="zh-TW" sz="2000" baseline="-25000"/>
              <a:t>t</a:t>
            </a:r>
            <a:r>
              <a:rPr lang="en-US" altLang="zh-TW" sz="2000"/>
              <a:t>}, with p</a:t>
            </a:r>
            <a:r>
              <a:rPr lang="en-US" altLang="zh-TW" sz="2000" baseline="-25000"/>
              <a:t>0</a:t>
            </a:r>
            <a:r>
              <a:rPr lang="en-US" altLang="zh-TW" sz="2000"/>
              <a:t>=-1.</a:t>
            </a:r>
            <a:endParaRPr lang="en-US" altLang="zh-TW" sz="2000" baseline="30000"/>
          </a:p>
          <a:p>
            <a:pPr lvl="1">
              <a:lnSpc>
                <a:spcPct val="160000"/>
              </a:lnSpc>
            </a:pPr>
            <a:endParaRPr lang="en-US" altLang="zh-TW" b="1">
              <a:solidFill>
                <a:schemeClr val="tx1"/>
              </a:solidFill>
              <a:latin typeface="Tahoma" panose="020B0604030504040204" pitchFamily="34" charset="0"/>
              <a:ea typeface="全真中黑體" pitchFamily="49" charset="-128"/>
            </a:endParaRPr>
          </a:p>
          <a:p>
            <a:pPr lvl="1">
              <a:lnSpc>
                <a:spcPct val="160000"/>
              </a:lnSpc>
            </a:pPr>
            <a:endParaRPr lang="en-US" altLang="zh-TW"/>
          </a:p>
        </p:txBody>
      </p:sp>
      <p:graphicFrame>
        <p:nvGraphicFramePr>
          <p:cNvPr id="537607" name="Object 7">
            <a:extLst>
              <a:ext uri="{FF2B5EF4-FFF2-40B4-BE49-F238E27FC236}">
                <a16:creationId xmlns:a16="http://schemas.microsoft.com/office/drawing/2014/main" id="{06B7EAFE-357B-C1F0-1B23-FB3A429F8A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2855913"/>
          <a:ext cx="266700" cy="20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640" imgH="164880" progId="Equation.3">
                  <p:embed/>
                </p:oleObj>
              </mc:Choice>
              <mc:Fallback>
                <p:oleObj name="Equation" r:id="rId2" imgW="215640" imgH="164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855913"/>
                        <a:ext cx="266700" cy="20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>
            <a:extLst>
              <a:ext uri="{FF2B5EF4-FFF2-40B4-BE49-F238E27FC236}">
                <a16:creationId xmlns:a16="http://schemas.microsoft.com/office/drawing/2014/main" id="{57C4D47B-E70E-436A-5EF2-504C23FE6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1459" name="Rectangle 3">
            <a:extLst>
              <a:ext uri="{FF2B5EF4-FFF2-40B4-BE49-F238E27FC236}">
                <a16:creationId xmlns:a16="http://schemas.microsoft.com/office/drawing/2014/main" id="{18D941C2-4557-B279-7D87-522E2E4181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57338"/>
            <a:ext cx="8534400" cy="5529262"/>
          </a:xfrm>
        </p:spPr>
        <p:txBody>
          <a:bodyPr/>
          <a:lstStyle/>
          <a:p>
            <a:pPr marL="800100" lvl="1" indent="-342900"/>
            <a:r>
              <a:rPr lang="en-US" altLang="zh-TW"/>
              <a:t>5. The factor base factorization method</a:t>
            </a:r>
          </a:p>
          <a:p>
            <a:pPr marL="1181100" lvl="2" indent="-266700">
              <a:buFont typeface="Wingdings" panose="05000000000000000000" pitchFamily="2" charset="2"/>
              <a:buNone/>
            </a:pPr>
            <a:r>
              <a:rPr lang="en-US" altLang="zh-TW" sz="1800"/>
              <a:t>input： a composite integer </a:t>
            </a:r>
            <a:r>
              <a:rPr lang="en-US" altLang="zh-TW" sz="1800" i="1"/>
              <a:t>n</a:t>
            </a:r>
            <a:r>
              <a:rPr lang="en-US" altLang="zh-TW" sz="1800"/>
              <a:t>  and factor base B= {p</a:t>
            </a:r>
            <a:r>
              <a:rPr lang="en-US" altLang="zh-TW" sz="1800" baseline="-25000"/>
              <a:t>1</a:t>
            </a:r>
            <a:r>
              <a:rPr lang="en-US" altLang="zh-TW" sz="1800"/>
              <a:t>, p</a:t>
            </a:r>
            <a:r>
              <a:rPr lang="en-US" altLang="zh-TW" sz="1800" baseline="-25000"/>
              <a:t>2</a:t>
            </a:r>
            <a:r>
              <a:rPr lang="en-US" altLang="zh-TW" sz="1800"/>
              <a:t>,…,p</a:t>
            </a:r>
            <a:r>
              <a:rPr lang="en-US" altLang="zh-TW" sz="1800" baseline="-25000"/>
              <a:t>t</a:t>
            </a:r>
            <a:r>
              <a:rPr lang="en-US" altLang="zh-TW" sz="1800"/>
              <a:t>} </a:t>
            </a:r>
            <a:endParaRPr lang="en-US" altLang="zh-TW" sz="1800" i="1"/>
          </a:p>
          <a:p>
            <a:pPr marL="1181100" lvl="2" indent="-266700">
              <a:buFont typeface="Wingdings" panose="05000000000000000000" pitchFamily="2" charset="2"/>
              <a:buNone/>
            </a:pPr>
            <a:r>
              <a:rPr lang="en-US" altLang="zh-TW" sz="1800"/>
              <a:t>output：factors of </a:t>
            </a:r>
            <a:r>
              <a:rPr lang="en-US" altLang="zh-TW" sz="1800" i="1"/>
              <a:t>n</a:t>
            </a:r>
          </a:p>
          <a:p>
            <a:pPr marL="1181100" lvl="2" indent="-26670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(1) Suppose t+1 pairs (a</a:t>
            </a:r>
            <a:r>
              <a:rPr lang="en-US" altLang="zh-TW" sz="1800" baseline="-25000"/>
              <a:t>i</a:t>
            </a:r>
            <a:r>
              <a:rPr lang="en-US" altLang="zh-TW" sz="1800"/>
              <a:t>, b</a:t>
            </a:r>
            <a:r>
              <a:rPr lang="en-US" altLang="zh-TW" sz="1800" baseline="-25000"/>
              <a:t>i</a:t>
            </a:r>
            <a:r>
              <a:rPr lang="en-US" altLang="zh-TW" sz="1800"/>
              <a:t>=a</a:t>
            </a:r>
            <a:r>
              <a:rPr lang="en-US" altLang="zh-TW" sz="1800" baseline="-25000"/>
              <a:t>i</a:t>
            </a:r>
            <a:r>
              <a:rPr lang="en-US" altLang="zh-TW" sz="1800" baseline="30000"/>
              <a:t>2</a:t>
            </a:r>
            <a:r>
              <a:rPr lang="en-US" altLang="zh-TW" sz="1800"/>
              <a:t> mod n) are obtained, where </a:t>
            </a:r>
          </a:p>
          <a:p>
            <a:pPr marL="1181100" lvl="2" indent="-26670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      b</a:t>
            </a:r>
            <a:r>
              <a:rPr lang="en-US" altLang="zh-TW" sz="1800" baseline="-25000"/>
              <a:t>i</a:t>
            </a:r>
            <a:r>
              <a:rPr lang="en-US" altLang="zh-TW" sz="1800"/>
              <a:t>  is p</a:t>
            </a:r>
            <a:r>
              <a:rPr lang="en-US" altLang="zh-TW" sz="1800" baseline="-25000"/>
              <a:t>t</a:t>
            </a:r>
            <a:r>
              <a:rPr lang="en-US" altLang="zh-TW" sz="1800"/>
              <a:t>-smooth over B and the factorizations are given by </a:t>
            </a:r>
          </a:p>
          <a:p>
            <a:pPr marL="1181100" lvl="2" indent="-26670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                          </a:t>
            </a:r>
          </a:p>
          <a:p>
            <a:pPr marL="1181100" lvl="2" indent="-26670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TW" sz="1800"/>
          </a:p>
          <a:p>
            <a:pPr marL="1181100" lvl="2" indent="-2667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(2) A set S is to be selected so that           has only even powers     of primes appearing. </a:t>
            </a:r>
          </a:p>
          <a:p>
            <a:pPr marL="1181100" lvl="2" indent="-26670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(3) Let                                        , and do the following compare</a:t>
            </a:r>
          </a:p>
          <a:p>
            <a:pPr marL="1181100" lvl="2" indent="-266700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     3.1 If </a:t>
            </a:r>
          </a:p>
          <a:p>
            <a:pPr marL="1181100" lvl="2" indent="-266700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     3.2 If</a:t>
            </a:r>
            <a:r>
              <a:rPr lang="en-US" altLang="zh-TW" sz="1400"/>
              <a:t> </a:t>
            </a:r>
            <a:endParaRPr lang="en-US" altLang="zh-TW" sz="1000" b="0"/>
          </a:p>
          <a:p>
            <a:pPr marL="800100" lvl="1" indent="-342900">
              <a:lnSpc>
                <a:spcPct val="160000"/>
              </a:lnSpc>
            </a:pPr>
            <a:endParaRPr lang="en-US" altLang="zh-TW" sz="1800"/>
          </a:p>
        </p:txBody>
      </p:sp>
      <p:graphicFrame>
        <p:nvGraphicFramePr>
          <p:cNvPr id="531460" name="Object 4">
            <a:extLst>
              <a:ext uri="{FF2B5EF4-FFF2-40B4-BE49-F238E27FC236}">
                <a16:creationId xmlns:a16="http://schemas.microsoft.com/office/drawing/2014/main" id="{889E5625-55F0-5EC6-D31E-47E587BDA5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0" y="3435350"/>
          <a:ext cx="29178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485720" imgH="457200" progId="Equation.3">
                  <p:embed/>
                </p:oleObj>
              </mc:Choice>
              <mc:Fallback>
                <p:oleObj name="方程式" r:id="rId2" imgW="14857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3435350"/>
                        <a:ext cx="291782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61" name="Object 5">
            <a:extLst>
              <a:ext uri="{FF2B5EF4-FFF2-40B4-BE49-F238E27FC236}">
                <a16:creationId xmlns:a16="http://schemas.microsoft.com/office/drawing/2014/main" id="{3A993586-E8D8-7519-7348-90FE4A2DF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4365625"/>
          <a:ext cx="5762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355320" imgH="342720" progId="Equation.3">
                  <p:embed/>
                </p:oleObj>
              </mc:Choice>
              <mc:Fallback>
                <p:oleObj name="方程式" r:id="rId4" imgW="355320" imgH="342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365625"/>
                        <a:ext cx="57626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62" name="Object 6">
            <a:extLst>
              <a:ext uri="{FF2B5EF4-FFF2-40B4-BE49-F238E27FC236}">
                <a16:creationId xmlns:a16="http://schemas.microsoft.com/office/drawing/2014/main" id="{5152DA71-AAA2-F577-4E01-4AF1E30830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5157788"/>
          <a:ext cx="273526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30320" imgH="444240" progId="Equation.3">
                  <p:embed/>
                </p:oleObj>
              </mc:Choice>
              <mc:Fallback>
                <p:oleObj name="Equation" r:id="rId6" imgW="193032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157788"/>
                        <a:ext cx="2735262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63" name="Object 7">
            <a:extLst>
              <a:ext uri="{FF2B5EF4-FFF2-40B4-BE49-F238E27FC236}">
                <a16:creationId xmlns:a16="http://schemas.microsoft.com/office/drawing/2014/main" id="{7F0973F1-AF09-2178-D7E9-A5E8D968B2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6213" y="6238875"/>
          <a:ext cx="46640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2641320" imgH="203040" progId="Equation.3">
                  <p:embed/>
                </p:oleObj>
              </mc:Choice>
              <mc:Fallback>
                <p:oleObj name="方程式" r:id="rId8" imgW="264132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6238875"/>
                        <a:ext cx="46640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64" name="Object 8">
            <a:extLst>
              <a:ext uri="{FF2B5EF4-FFF2-40B4-BE49-F238E27FC236}">
                <a16:creationId xmlns:a16="http://schemas.microsoft.com/office/drawing/2014/main" id="{772397C8-8F89-2999-F29F-08F8728C50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5789613"/>
          <a:ext cx="46799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2806560" imgH="203040" progId="Equation.3">
                  <p:embed/>
                </p:oleObj>
              </mc:Choice>
              <mc:Fallback>
                <p:oleObj name="方程式" r:id="rId10" imgW="280656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789613"/>
                        <a:ext cx="46799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>
            <a:extLst>
              <a:ext uri="{FF2B5EF4-FFF2-40B4-BE49-F238E27FC236}">
                <a16:creationId xmlns:a16="http://schemas.microsoft.com/office/drawing/2014/main" id="{84EE29C6-8F03-789C-B204-C2BC2BAE3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0019" name="Rectangle 3">
            <a:extLst>
              <a:ext uri="{FF2B5EF4-FFF2-40B4-BE49-F238E27FC236}">
                <a16:creationId xmlns:a16="http://schemas.microsoft.com/office/drawing/2014/main" id="{26B04C64-363E-08E4-1488-550EE5A51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5410200"/>
          </a:xfrm>
        </p:spPr>
        <p:txBody>
          <a:bodyPr/>
          <a:lstStyle/>
          <a:p>
            <a:pPr lvl="1"/>
            <a:r>
              <a:rPr lang="en-US" altLang="zh-TW"/>
              <a:t>E.g ：n=10057, t=5, B={2,3,5,7,11}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 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TW"/>
          </a:p>
          <a:p>
            <a:pPr lvl="2">
              <a:buFont typeface="Wingdings" panose="05000000000000000000" pitchFamily="2" charset="2"/>
              <a:buNone/>
            </a:pPr>
            <a:endParaRPr lang="en-US" altLang="zh-TW"/>
          </a:p>
          <a:p>
            <a:pPr lvl="2">
              <a:buFont typeface="Wingdings" panose="05000000000000000000" pitchFamily="2" charset="2"/>
              <a:buNone/>
            </a:pPr>
            <a:endParaRPr lang="en-US" altLang="zh-TW"/>
          </a:p>
          <a:p>
            <a:pPr lvl="2">
              <a:buFont typeface="Wingdings" panose="05000000000000000000" pitchFamily="2" charset="2"/>
              <a:buNone/>
            </a:pPr>
            <a:endParaRPr lang="en-US" altLang="zh-TW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/>
              <a:t> 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TW"/>
          </a:p>
          <a:p>
            <a:pPr lvl="2">
              <a:buFont typeface="Wingdings" panose="05000000000000000000" pitchFamily="2" charset="2"/>
              <a:buNone/>
            </a:pPr>
            <a:endParaRPr lang="en-US" altLang="zh-TW"/>
          </a:p>
          <a:p>
            <a:pPr lvl="1">
              <a:lnSpc>
                <a:spcPct val="160000"/>
              </a:lnSpc>
            </a:pPr>
            <a:endParaRPr lang="en-US" altLang="zh-TW"/>
          </a:p>
        </p:txBody>
      </p:sp>
      <p:grpSp>
        <p:nvGrpSpPr>
          <p:cNvPr id="470055" name="Group 39">
            <a:extLst>
              <a:ext uri="{FF2B5EF4-FFF2-40B4-BE49-F238E27FC236}">
                <a16:creationId xmlns:a16="http://schemas.microsoft.com/office/drawing/2014/main" id="{6DA3B905-8F4B-8307-0BCC-4DB1776F39A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133600"/>
            <a:ext cx="4343400" cy="2065338"/>
            <a:chOff x="1104" y="1435"/>
            <a:chExt cx="2736" cy="1301"/>
          </a:xfrm>
        </p:grpSpPr>
        <p:sp>
          <p:nvSpPr>
            <p:cNvPr id="470022" name="Line 6">
              <a:extLst>
                <a:ext uri="{FF2B5EF4-FFF2-40B4-BE49-F238E27FC236}">
                  <a16:creationId xmlns:a16="http://schemas.microsoft.com/office/drawing/2014/main" id="{DCD4410F-1E1E-F56C-1104-3361EE5FD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647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70023" name="Object 7">
              <a:extLst>
                <a:ext uri="{FF2B5EF4-FFF2-40B4-BE49-F238E27FC236}">
                  <a16:creationId xmlns:a16="http://schemas.microsoft.com/office/drawing/2014/main" id="{17FEBEBE-8582-6878-D464-DF8C013F3C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7" y="1460"/>
            <a:ext cx="79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1520" imgH="177480" progId="Equation.3">
                    <p:embed/>
                  </p:oleObj>
                </mc:Choice>
                <mc:Fallback>
                  <p:oleObj name="Equation" r:id="rId2" imgW="101520" imgH="1774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7" y="1460"/>
                          <a:ext cx="79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0024" name="Text Box 8">
              <a:extLst>
                <a:ext uri="{FF2B5EF4-FFF2-40B4-BE49-F238E27FC236}">
                  <a16:creationId xmlns:a16="http://schemas.microsoft.com/office/drawing/2014/main" id="{189ACC76-AD80-3921-6383-013A545E2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5" y="168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1</a:t>
              </a:r>
            </a:p>
          </p:txBody>
        </p:sp>
        <p:sp>
          <p:nvSpPr>
            <p:cNvPr id="470025" name="Text Box 9">
              <a:extLst>
                <a:ext uri="{FF2B5EF4-FFF2-40B4-BE49-F238E27FC236}">
                  <a16:creationId xmlns:a16="http://schemas.microsoft.com/office/drawing/2014/main" id="{C566AAD8-75F2-1F6F-F487-D86454199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5" y="182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1</a:t>
              </a:r>
            </a:p>
          </p:txBody>
        </p:sp>
        <p:sp>
          <p:nvSpPr>
            <p:cNvPr id="470026" name="Text Box 10">
              <a:extLst>
                <a:ext uri="{FF2B5EF4-FFF2-40B4-BE49-F238E27FC236}">
                  <a16:creationId xmlns:a16="http://schemas.microsoft.com/office/drawing/2014/main" id="{2BDC205E-4588-0E08-9343-AD0BC0191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5" y="196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2</a:t>
              </a:r>
            </a:p>
          </p:txBody>
        </p:sp>
        <p:graphicFrame>
          <p:nvGraphicFramePr>
            <p:cNvPr id="470027" name="Object 11">
              <a:extLst>
                <a:ext uri="{FF2B5EF4-FFF2-40B4-BE49-F238E27FC236}">
                  <a16:creationId xmlns:a16="http://schemas.microsoft.com/office/drawing/2014/main" id="{B8880014-94D1-2464-0CBC-F5C4094F5A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1435"/>
            <a:ext cx="129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4880" imgH="241200" progId="Equation.3">
                    <p:embed/>
                  </p:oleObj>
                </mc:Choice>
                <mc:Fallback>
                  <p:oleObj name="Equation" r:id="rId4" imgW="164880" imgH="241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435"/>
                          <a:ext cx="129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0028" name="Text Box 12">
              <a:extLst>
                <a:ext uri="{FF2B5EF4-FFF2-40B4-BE49-F238E27FC236}">
                  <a16:creationId xmlns:a16="http://schemas.microsoft.com/office/drawing/2014/main" id="{2DBE9609-2512-75CF-CF5F-486C9EFA9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" y="1680"/>
              <a:ext cx="32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231</a:t>
              </a:r>
            </a:p>
          </p:txBody>
        </p:sp>
        <p:sp>
          <p:nvSpPr>
            <p:cNvPr id="470029" name="Text Box 13">
              <a:extLst>
                <a:ext uri="{FF2B5EF4-FFF2-40B4-BE49-F238E27FC236}">
                  <a16:creationId xmlns:a16="http://schemas.microsoft.com/office/drawing/2014/main" id="{2238B898-2C5C-65CC-715F-CBEC02DF4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" y="1680"/>
              <a:ext cx="4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1018</a:t>
              </a:r>
            </a:p>
          </p:txBody>
        </p:sp>
        <p:sp>
          <p:nvSpPr>
            <p:cNvPr id="470030" name="Text Box 14">
              <a:extLst>
                <a:ext uri="{FF2B5EF4-FFF2-40B4-BE49-F238E27FC236}">
                  <a16:creationId xmlns:a16="http://schemas.microsoft.com/office/drawing/2014/main" id="{6E8364C2-5196-FAA4-DA01-13B1A6AE0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5" y="1824"/>
              <a:ext cx="32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968</a:t>
              </a:r>
            </a:p>
          </p:txBody>
        </p:sp>
        <p:graphicFrame>
          <p:nvGraphicFramePr>
            <p:cNvPr id="470031" name="Object 15">
              <a:extLst>
                <a:ext uri="{FF2B5EF4-FFF2-40B4-BE49-F238E27FC236}">
                  <a16:creationId xmlns:a16="http://schemas.microsoft.com/office/drawing/2014/main" id="{43F73D43-A9A5-E051-B02C-AB283E55D3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1440"/>
            <a:ext cx="76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77760" imgH="279360" progId="Equation.3">
                    <p:embed/>
                  </p:oleObj>
                </mc:Choice>
                <mc:Fallback>
                  <p:oleObj name="Equation" r:id="rId6" imgW="977760" imgH="2793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440"/>
                          <a:ext cx="762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0032" name="Text Box 16">
              <a:extLst>
                <a:ext uri="{FF2B5EF4-FFF2-40B4-BE49-F238E27FC236}">
                  <a16:creationId xmlns:a16="http://schemas.microsoft.com/office/drawing/2014/main" id="{4CCBE07D-5726-BAE3-EEDD-21BEDFBA7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5" y="1680"/>
              <a:ext cx="4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2*</a:t>
              </a:r>
              <a:r>
                <a:rPr lang="en-US" altLang="zh-TW" sz="1400">
                  <a:solidFill>
                    <a:srgbClr val="CC0000"/>
                  </a:solidFill>
                </a:rPr>
                <a:t>509</a:t>
              </a:r>
            </a:p>
          </p:txBody>
        </p:sp>
        <p:sp>
          <p:nvSpPr>
            <p:cNvPr id="470033" name="Text Box 17">
              <a:extLst>
                <a:ext uri="{FF2B5EF4-FFF2-40B4-BE49-F238E27FC236}">
                  <a16:creationId xmlns:a16="http://schemas.microsoft.com/office/drawing/2014/main" id="{69B8EC60-BAE4-F691-DBA0-66D46E671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4" y="1824"/>
              <a:ext cx="4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2</a:t>
              </a:r>
              <a:r>
                <a:rPr lang="en-US" altLang="zh-TW" sz="1400" baseline="30000"/>
                <a:t>3</a:t>
              </a:r>
              <a:r>
                <a:rPr lang="en-US" altLang="zh-TW" sz="1400"/>
                <a:t>*11</a:t>
              </a:r>
              <a:r>
                <a:rPr lang="en-US" altLang="zh-TW" sz="1400" baseline="30000"/>
                <a:t>2</a:t>
              </a:r>
            </a:p>
          </p:txBody>
        </p:sp>
        <p:sp>
          <p:nvSpPr>
            <p:cNvPr id="470034" name="Text Box 18">
              <a:extLst>
                <a:ext uri="{FF2B5EF4-FFF2-40B4-BE49-F238E27FC236}">
                  <a16:creationId xmlns:a16="http://schemas.microsoft.com/office/drawing/2014/main" id="{DD351724-64E2-CF00-90F7-4202E70EB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3" y="1968"/>
              <a:ext cx="6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2</a:t>
              </a:r>
              <a:r>
                <a:rPr lang="en-US" altLang="zh-TW" sz="1400" baseline="30000"/>
                <a:t>5</a:t>
              </a:r>
              <a:r>
                <a:rPr lang="en-US" altLang="zh-TW" sz="1400"/>
                <a:t>*3</a:t>
              </a:r>
              <a:r>
                <a:rPr lang="en-US" altLang="zh-TW" sz="1400" baseline="30000"/>
                <a:t>2</a:t>
              </a:r>
              <a:r>
                <a:rPr lang="en-US" altLang="zh-TW" sz="1400"/>
                <a:t>*11</a:t>
              </a:r>
            </a:p>
          </p:txBody>
        </p:sp>
        <p:sp>
          <p:nvSpPr>
            <p:cNvPr id="470035" name="Text Box 19">
              <a:extLst>
                <a:ext uri="{FF2B5EF4-FFF2-40B4-BE49-F238E27FC236}">
                  <a16:creationId xmlns:a16="http://schemas.microsoft.com/office/drawing/2014/main" id="{25F16E69-E4C1-A67F-84F7-FF7DA09F4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" y="1824"/>
              <a:ext cx="32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105</a:t>
              </a:r>
            </a:p>
          </p:txBody>
        </p:sp>
        <p:sp>
          <p:nvSpPr>
            <p:cNvPr id="470036" name="Text Box 20">
              <a:extLst>
                <a:ext uri="{FF2B5EF4-FFF2-40B4-BE49-F238E27FC236}">
                  <a16:creationId xmlns:a16="http://schemas.microsoft.com/office/drawing/2014/main" id="{CC4118BE-DDEA-6A50-D5C5-9A0F30A4A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" y="1968"/>
              <a:ext cx="32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115</a:t>
              </a:r>
            </a:p>
          </p:txBody>
        </p:sp>
        <p:graphicFrame>
          <p:nvGraphicFramePr>
            <p:cNvPr id="470037" name="Object 21">
              <a:extLst>
                <a:ext uri="{FF2B5EF4-FFF2-40B4-BE49-F238E27FC236}">
                  <a16:creationId xmlns:a16="http://schemas.microsoft.com/office/drawing/2014/main" id="{F7359D1A-379F-586C-FA4C-3E35293A51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2" y="1483"/>
            <a:ext cx="792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15920" imgH="190440" progId="Equation.3">
                    <p:embed/>
                  </p:oleObj>
                </mc:Choice>
                <mc:Fallback>
                  <p:oleObj name="Equation" r:id="rId8" imgW="1015920" imgH="1904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2" y="1483"/>
                          <a:ext cx="792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0038" name="Text Box 22">
              <a:extLst>
                <a:ext uri="{FF2B5EF4-FFF2-40B4-BE49-F238E27FC236}">
                  <a16:creationId xmlns:a16="http://schemas.microsoft.com/office/drawing/2014/main" id="{6BBBF2E1-B873-73DD-920D-A338CAB8B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" y="1968"/>
              <a:ext cx="4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3168</a:t>
              </a:r>
            </a:p>
          </p:txBody>
        </p:sp>
        <p:sp>
          <p:nvSpPr>
            <p:cNvPr id="470039" name="Text Box 23">
              <a:extLst>
                <a:ext uri="{FF2B5EF4-FFF2-40B4-BE49-F238E27FC236}">
                  <a16:creationId xmlns:a16="http://schemas.microsoft.com/office/drawing/2014/main" id="{40A18C3C-82E2-A401-6B9E-317A2633C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4" y="211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3</a:t>
              </a:r>
            </a:p>
          </p:txBody>
        </p:sp>
        <p:sp>
          <p:nvSpPr>
            <p:cNvPr id="470040" name="Text Box 24">
              <a:extLst>
                <a:ext uri="{FF2B5EF4-FFF2-40B4-BE49-F238E27FC236}">
                  <a16:creationId xmlns:a16="http://schemas.microsoft.com/office/drawing/2014/main" id="{4C5B68EA-4886-3089-B300-434B9839B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5" y="2256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4</a:t>
              </a:r>
            </a:p>
          </p:txBody>
        </p:sp>
        <p:sp>
          <p:nvSpPr>
            <p:cNvPr id="470041" name="Text Box 25">
              <a:extLst>
                <a:ext uri="{FF2B5EF4-FFF2-40B4-BE49-F238E27FC236}">
                  <a16:creationId xmlns:a16="http://schemas.microsoft.com/office/drawing/2014/main" id="{CE15B3BC-0765-73DF-1968-FA1F4F9C7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5" y="240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5</a:t>
              </a:r>
            </a:p>
          </p:txBody>
        </p:sp>
        <p:sp>
          <p:nvSpPr>
            <p:cNvPr id="470042" name="Text Box 26">
              <a:extLst>
                <a:ext uri="{FF2B5EF4-FFF2-40B4-BE49-F238E27FC236}">
                  <a16:creationId xmlns:a16="http://schemas.microsoft.com/office/drawing/2014/main" id="{F29D8343-A1E1-B24A-6014-44839E480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2" y="2112"/>
              <a:ext cx="4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1006</a:t>
              </a:r>
            </a:p>
          </p:txBody>
        </p:sp>
        <p:sp>
          <p:nvSpPr>
            <p:cNvPr id="470043" name="Text Box 27">
              <a:extLst>
                <a:ext uri="{FF2B5EF4-FFF2-40B4-BE49-F238E27FC236}">
                  <a16:creationId xmlns:a16="http://schemas.microsoft.com/office/drawing/2014/main" id="{0EF50FB4-D04E-92E5-A20C-663950BF6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9" y="2112"/>
              <a:ext cx="4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6336</a:t>
              </a:r>
            </a:p>
          </p:txBody>
        </p:sp>
        <p:sp>
          <p:nvSpPr>
            <p:cNvPr id="470044" name="Text Box 28">
              <a:extLst>
                <a:ext uri="{FF2B5EF4-FFF2-40B4-BE49-F238E27FC236}">
                  <a16:creationId xmlns:a16="http://schemas.microsoft.com/office/drawing/2014/main" id="{675860AA-1F1D-D9DC-A999-E7E6AE776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" y="2256"/>
              <a:ext cx="4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8800</a:t>
              </a:r>
            </a:p>
          </p:txBody>
        </p:sp>
        <p:sp>
          <p:nvSpPr>
            <p:cNvPr id="470045" name="Text Box 29">
              <a:extLst>
                <a:ext uri="{FF2B5EF4-FFF2-40B4-BE49-F238E27FC236}">
                  <a16:creationId xmlns:a16="http://schemas.microsoft.com/office/drawing/2014/main" id="{8460F2A8-1F63-D3F7-4219-2D30AF832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4" y="2112"/>
              <a:ext cx="6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2</a:t>
              </a:r>
              <a:r>
                <a:rPr lang="en-US" altLang="zh-TW" sz="1400" baseline="30000"/>
                <a:t>6</a:t>
              </a:r>
              <a:r>
                <a:rPr lang="en-US" altLang="zh-TW" sz="1400"/>
                <a:t>*3</a:t>
              </a:r>
              <a:r>
                <a:rPr lang="en-US" altLang="zh-TW" sz="1400" baseline="30000"/>
                <a:t>2</a:t>
              </a:r>
              <a:r>
                <a:rPr lang="en-US" altLang="zh-TW" sz="1400"/>
                <a:t>*11</a:t>
              </a:r>
            </a:p>
          </p:txBody>
        </p:sp>
        <p:sp>
          <p:nvSpPr>
            <p:cNvPr id="470046" name="Text Box 30">
              <a:extLst>
                <a:ext uri="{FF2B5EF4-FFF2-40B4-BE49-F238E27FC236}">
                  <a16:creationId xmlns:a16="http://schemas.microsoft.com/office/drawing/2014/main" id="{38146901-FDA7-9844-321D-762BC21D5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4" y="2256"/>
              <a:ext cx="6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2</a:t>
              </a:r>
              <a:r>
                <a:rPr lang="en-US" altLang="zh-TW" sz="1400" baseline="30000"/>
                <a:t>5</a:t>
              </a:r>
              <a:r>
                <a:rPr lang="en-US" altLang="zh-TW" sz="1400"/>
                <a:t>*5</a:t>
              </a:r>
              <a:r>
                <a:rPr lang="en-US" altLang="zh-TW" sz="1400" baseline="30000"/>
                <a:t>2</a:t>
              </a:r>
              <a:r>
                <a:rPr lang="en-US" altLang="zh-TW" sz="1400"/>
                <a:t>*11</a:t>
              </a:r>
              <a:endParaRPr lang="en-US" altLang="zh-TW" sz="1400" baseline="30000"/>
            </a:p>
          </p:txBody>
        </p:sp>
        <p:sp>
          <p:nvSpPr>
            <p:cNvPr id="470047" name="Text Box 31">
              <a:extLst>
                <a:ext uri="{FF2B5EF4-FFF2-40B4-BE49-F238E27FC236}">
                  <a16:creationId xmlns:a16="http://schemas.microsoft.com/office/drawing/2014/main" id="{C1C3E1D5-0E4B-1D6A-E73A-48C633D15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9" y="2400"/>
              <a:ext cx="56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2*3</a:t>
              </a:r>
              <a:r>
                <a:rPr lang="en-US" altLang="zh-TW" sz="1400" baseline="30000"/>
                <a:t>2</a:t>
              </a:r>
              <a:r>
                <a:rPr lang="en-US" altLang="zh-TW" sz="1400"/>
                <a:t>*7</a:t>
              </a:r>
              <a:r>
                <a:rPr lang="en-US" altLang="zh-TW" sz="1400" baseline="30000"/>
                <a:t>2</a:t>
              </a:r>
            </a:p>
          </p:txBody>
        </p:sp>
        <p:sp>
          <p:nvSpPr>
            <p:cNvPr id="470048" name="Text Box 32">
              <a:extLst>
                <a:ext uri="{FF2B5EF4-FFF2-40B4-BE49-F238E27FC236}">
                  <a16:creationId xmlns:a16="http://schemas.microsoft.com/office/drawing/2014/main" id="{DF60703F-A46F-45FF-1846-4993849A6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2" y="2256"/>
              <a:ext cx="4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3010</a:t>
              </a:r>
            </a:p>
          </p:txBody>
        </p:sp>
        <p:sp>
          <p:nvSpPr>
            <p:cNvPr id="470049" name="Text Box 33">
              <a:extLst>
                <a:ext uri="{FF2B5EF4-FFF2-40B4-BE49-F238E27FC236}">
                  <a16:creationId xmlns:a16="http://schemas.microsoft.com/office/drawing/2014/main" id="{E9DE2AB8-E30C-541F-DAA3-FE44359D5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2" y="2400"/>
              <a:ext cx="4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4014</a:t>
              </a:r>
            </a:p>
          </p:txBody>
        </p:sp>
        <p:sp>
          <p:nvSpPr>
            <p:cNvPr id="470050" name="Text Box 34">
              <a:extLst>
                <a:ext uri="{FF2B5EF4-FFF2-40B4-BE49-F238E27FC236}">
                  <a16:creationId xmlns:a16="http://schemas.microsoft.com/office/drawing/2014/main" id="{170EFEC7-CF60-DBAC-16CB-B642E18980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5" y="2400"/>
              <a:ext cx="32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882</a:t>
              </a:r>
            </a:p>
          </p:txBody>
        </p:sp>
        <p:sp>
          <p:nvSpPr>
            <p:cNvPr id="470051" name="Text Box 35">
              <a:extLst>
                <a:ext uri="{FF2B5EF4-FFF2-40B4-BE49-F238E27FC236}">
                  <a16:creationId xmlns:a16="http://schemas.microsoft.com/office/drawing/2014/main" id="{5089A660-D12A-EB0C-7939-B5989FF8B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5" y="25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6</a:t>
              </a:r>
            </a:p>
          </p:txBody>
        </p:sp>
        <p:sp>
          <p:nvSpPr>
            <p:cNvPr id="470052" name="Text Box 36">
              <a:extLst>
                <a:ext uri="{FF2B5EF4-FFF2-40B4-BE49-F238E27FC236}">
                  <a16:creationId xmlns:a16="http://schemas.microsoft.com/office/drawing/2014/main" id="{47331BD5-EE19-6359-047D-3A110622C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2544"/>
              <a:ext cx="4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2</a:t>
              </a:r>
              <a:r>
                <a:rPr lang="en-US" altLang="zh-TW" sz="1400" baseline="30000"/>
                <a:t>8</a:t>
              </a:r>
              <a:r>
                <a:rPr lang="en-US" altLang="zh-TW" sz="1400"/>
                <a:t>*11</a:t>
              </a:r>
            </a:p>
          </p:txBody>
        </p:sp>
        <p:sp>
          <p:nvSpPr>
            <p:cNvPr id="470053" name="Text Box 37">
              <a:extLst>
                <a:ext uri="{FF2B5EF4-FFF2-40B4-BE49-F238E27FC236}">
                  <a16:creationId xmlns:a16="http://schemas.microsoft.com/office/drawing/2014/main" id="{B9CBB917-A94D-0114-6BCF-5BA91F2A9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2" y="2544"/>
              <a:ext cx="4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4023</a:t>
              </a:r>
            </a:p>
          </p:txBody>
        </p:sp>
        <p:sp>
          <p:nvSpPr>
            <p:cNvPr id="470054" name="Text Box 38">
              <a:extLst>
                <a:ext uri="{FF2B5EF4-FFF2-40B4-BE49-F238E27FC236}">
                  <a16:creationId xmlns:a16="http://schemas.microsoft.com/office/drawing/2014/main" id="{91D37C64-E554-29CF-F502-84610A3BE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9" y="2544"/>
              <a:ext cx="4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2816</a:t>
              </a:r>
            </a:p>
          </p:txBody>
        </p:sp>
      </p:grpSp>
      <p:sp>
        <p:nvSpPr>
          <p:cNvPr id="470056" name="Text Box 40">
            <a:extLst>
              <a:ext uri="{FF2B5EF4-FFF2-40B4-BE49-F238E27FC236}">
                <a16:creationId xmlns:a16="http://schemas.microsoft.com/office/drawing/2014/main" id="{1423A27C-25C8-4584-E68D-81ED7A83E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343400"/>
            <a:ext cx="5634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If S={4,5,6}, then x=3010*4014*4023 mod n=2748</a:t>
            </a:r>
          </a:p>
        </p:txBody>
      </p:sp>
      <p:sp>
        <p:nvSpPr>
          <p:cNvPr id="470057" name="Text Box 41">
            <a:extLst>
              <a:ext uri="{FF2B5EF4-FFF2-40B4-BE49-F238E27FC236}">
                <a16:creationId xmlns:a16="http://schemas.microsoft.com/office/drawing/2014/main" id="{65748BDF-542B-07AA-4887-1FB386D8A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48200"/>
            <a:ext cx="324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y=2</a:t>
            </a:r>
            <a:r>
              <a:rPr lang="en-US" altLang="zh-TW" sz="1600" baseline="30000"/>
              <a:t>3</a:t>
            </a:r>
            <a:r>
              <a:rPr lang="en-US" altLang="zh-TW" sz="1600"/>
              <a:t>*3*5*7*11 mod n=7042</a:t>
            </a:r>
          </a:p>
        </p:txBody>
      </p:sp>
      <p:sp>
        <p:nvSpPr>
          <p:cNvPr id="470058" name="Text Box 42">
            <a:extLst>
              <a:ext uri="{FF2B5EF4-FFF2-40B4-BE49-F238E27FC236}">
                <a16:creationId xmlns:a16="http://schemas.microsoft.com/office/drawing/2014/main" id="{AD6B4980-87DE-737E-4251-8C94EDB2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029200"/>
            <a:ext cx="7516813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Since                                 , we obtain a nontrivial factor gcd(x+y,n)=89, </a:t>
            </a:r>
          </a:p>
          <a:p>
            <a:pPr>
              <a:lnSpc>
                <a:spcPct val="120000"/>
              </a:lnSpc>
            </a:pPr>
            <a:r>
              <a:rPr lang="en-US" altLang="zh-TW" sz="1600"/>
              <a:t>and 1057=89*113.</a:t>
            </a:r>
          </a:p>
        </p:txBody>
      </p:sp>
      <p:graphicFrame>
        <p:nvGraphicFramePr>
          <p:cNvPr id="470093" name="Object 77">
            <a:extLst>
              <a:ext uri="{FF2B5EF4-FFF2-40B4-BE49-F238E27FC236}">
                <a16:creationId xmlns:a16="http://schemas.microsoft.com/office/drawing/2014/main" id="{3D137EC1-D7B7-D6DF-2090-BD4D569495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3000" y="5105400"/>
          <a:ext cx="19812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228600" progId="Equation.3">
                  <p:embed/>
                </p:oleObj>
              </mc:Choice>
              <mc:Fallback>
                <p:oleObj name="Equation" r:id="rId10" imgW="1600200" imgH="22860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5105400"/>
                        <a:ext cx="198120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94" name="Text Box 78">
            <a:extLst>
              <a:ext uri="{FF2B5EF4-FFF2-40B4-BE49-F238E27FC236}">
                <a16:creationId xmlns:a16="http://schemas.microsoft.com/office/drawing/2014/main" id="{5866E361-AD81-24C6-4801-3774E1284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715000"/>
            <a:ext cx="7196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If S={1,5}, then x=105*4014 mod n=9133 and y=2</a:t>
            </a:r>
            <a:r>
              <a:rPr lang="en-US" altLang="zh-TW" sz="1600" baseline="30000"/>
              <a:t>2</a:t>
            </a:r>
            <a:r>
              <a:rPr lang="en-US" altLang="zh-TW" sz="1600"/>
              <a:t>*3*7*11=924.</a:t>
            </a:r>
          </a:p>
        </p:txBody>
      </p:sp>
      <p:sp>
        <p:nvSpPr>
          <p:cNvPr id="470095" name="Text Box 79">
            <a:extLst>
              <a:ext uri="{FF2B5EF4-FFF2-40B4-BE49-F238E27FC236}">
                <a16:creationId xmlns:a16="http://schemas.microsoft.com/office/drawing/2014/main" id="{6EEBE4DA-482B-4F2A-DB2B-48247BCE2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019800"/>
            <a:ext cx="768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Unfortunately,                               , and no useful information is obtained.  </a:t>
            </a:r>
          </a:p>
        </p:txBody>
      </p:sp>
      <p:graphicFrame>
        <p:nvGraphicFramePr>
          <p:cNvPr id="470096" name="Object 80">
            <a:extLst>
              <a:ext uri="{FF2B5EF4-FFF2-40B4-BE49-F238E27FC236}">
                <a16:creationId xmlns:a16="http://schemas.microsoft.com/office/drawing/2014/main" id="{31118649-7334-70EC-AF80-58F346400E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6096000"/>
          <a:ext cx="187007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11280" imgH="228600" progId="Equation.3">
                  <p:embed/>
                </p:oleObj>
              </mc:Choice>
              <mc:Fallback>
                <p:oleObj name="Equation" r:id="rId12" imgW="1511280" imgH="22860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6096000"/>
                        <a:ext cx="1870075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>
            <a:extLst>
              <a:ext uri="{FF2B5EF4-FFF2-40B4-BE49-F238E27FC236}">
                <a16:creationId xmlns:a16="http://schemas.microsoft.com/office/drawing/2014/main" id="{C38307BC-9DD3-0405-67F3-F46FFA1DF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43" name="Rectangle 3">
            <a:extLst>
              <a:ext uri="{FF2B5EF4-FFF2-40B4-BE49-F238E27FC236}">
                <a16:creationId xmlns:a16="http://schemas.microsoft.com/office/drawing/2014/main" id="{3377FB56-A1A4-019D-4407-C399F8F05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5410200"/>
          </a:xfrm>
        </p:spPr>
        <p:txBody>
          <a:bodyPr/>
          <a:lstStyle/>
          <a:p>
            <a:pPr lvl="1"/>
            <a:r>
              <a:rPr lang="en-US" altLang="zh-TW"/>
              <a:t>6. The quadratic sieve factorization method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/>
              <a:t>input： an composite integer </a:t>
            </a:r>
            <a:r>
              <a:rPr lang="en-US" altLang="zh-TW" i="1"/>
              <a:t>n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/>
              <a:t>output：factors of </a:t>
            </a:r>
            <a:r>
              <a:rPr lang="en-US" altLang="zh-TW" i="1"/>
              <a:t>n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/>
              <a:t>(1) choose a suitable P and construct a factor base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TW"/>
          </a:p>
          <a:p>
            <a:pPr lvl="2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TW"/>
              <a:t>(2) Define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/>
              <a:t>(3) Let a</a:t>
            </a:r>
            <a:r>
              <a:rPr lang="en-US" altLang="zh-TW" baseline="-25000"/>
              <a:t>i</a:t>
            </a:r>
            <a:r>
              <a:rPr lang="en-US" altLang="zh-TW"/>
              <a:t>=z+m and b</a:t>
            </a:r>
            <a:r>
              <a:rPr lang="en-US" altLang="zh-TW" baseline="-25000"/>
              <a:t>i</a:t>
            </a:r>
            <a:r>
              <a:rPr lang="en-US" altLang="zh-TW"/>
              <a:t>=q(z)=a</a:t>
            </a:r>
            <a:r>
              <a:rPr lang="en-US" altLang="zh-TW" baseline="-25000"/>
              <a:t>i</a:t>
            </a:r>
            <a:r>
              <a:rPr lang="en-US" altLang="zh-TW" baseline="30000"/>
              <a:t>2</a:t>
            </a:r>
            <a:r>
              <a:rPr lang="en-US" altLang="zh-TW"/>
              <a:t>-n for z=0,1,-1,2,-2,…….. A set S is to be 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/>
              <a:t>      selected so that         has only even powers of primes appearing.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TW"/>
              <a:t>(4) Let                                      , and do the following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TW"/>
              <a:t>     3.1 If </a:t>
            </a:r>
          </a:p>
          <a:p>
            <a:pPr lvl="2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TW"/>
              <a:t>     3.2 If </a:t>
            </a:r>
            <a:endParaRPr lang="en-US" altLang="zh-TW" sz="1200" b="0"/>
          </a:p>
        </p:txBody>
      </p:sp>
      <p:graphicFrame>
        <p:nvGraphicFramePr>
          <p:cNvPr id="471044" name="Object 4">
            <a:extLst>
              <a:ext uri="{FF2B5EF4-FFF2-40B4-BE49-F238E27FC236}">
                <a16:creationId xmlns:a16="http://schemas.microsoft.com/office/drawing/2014/main" id="{A7359B83-4466-C75A-78F5-F76A07AD7E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6200" y="2995613"/>
          <a:ext cx="37528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35160" imgH="482400" progId="Equation.3">
                  <p:embed/>
                </p:oleObj>
              </mc:Choice>
              <mc:Fallback>
                <p:oleObj name="Equation" r:id="rId2" imgW="30351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2995613"/>
                        <a:ext cx="37528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6" name="Object 6">
            <a:extLst>
              <a:ext uri="{FF2B5EF4-FFF2-40B4-BE49-F238E27FC236}">
                <a16:creationId xmlns:a16="http://schemas.microsoft.com/office/drawing/2014/main" id="{9EAF2635-BD42-6F41-9169-F3BEE6BD7E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1600" y="3556000"/>
          <a:ext cx="28495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98600" imgH="279360" progId="Equation.3">
                  <p:embed/>
                </p:oleObj>
              </mc:Choice>
              <mc:Fallback>
                <p:oleObj name="Equation" r:id="rId4" imgW="2298600" imgH="279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3556000"/>
                        <a:ext cx="284956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9" name="Object 9">
            <a:extLst>
              <a:ext uri="{FF2B5EF4-FFF2-40B4-BE49-F238E27FC236}">
                <a16:creationId xmlns:a16="http://schemas.microsoft.com/office/drawing/2014/main" id="{6BF3F415-078C-8591-25BA-B973A0E6C7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4900" y="4305300"/>
          <a:ext cx="4873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480" imgH="393480" progId="Equation.3">
                  <p:embed/>
                </p:oleObj>
              </mc:Choice>
              <mc:Fallback>
                <p:oleObj name="Equation" r:id="rId6" imgW="39348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4305300"/>
                        <a:ext cx="48736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50" name="Object 10">
            <a:extLst>
              <a:ext uri="{FF2B5EF4-FFF2-40B4-BE49-F238E27FC236}">
                <a16:creationId xmlns:a16="http://schemas.microsoft.com/office/drawing/2014/main" id="{72FCD163-F627-C218-F94B-B6E18D8315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706938"/>
          <a:ext cx="23907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30320" imgH="444240" progId="Equation.3">
                  <p:embed/>
                </p:oleObj>
              </mc:Choice>
              <mc:Fallback>
                <p:oleObj name="Equation" r:id="rId8" imgW="193032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06938"/>
                        <a:ext cx="2390775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51" name="Object 11">
            <a:extLst>
              <a:ext uri="{FF2B5EF4-FFF2-40B4-BE49-F238E27FC236}">
                <a16:creationId xmlns:a16="http://schemas.microsoft.com/office/drawing/2014/main" id="{1DAFD7D6-AB58-48EE-8D0E-D72CA4AC41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7488" y="5294313"/>
          <a:ext cx="3303587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6880" imgH="203040" progId="Equation.3">
                  <p:embed/>
                </p:oleObj>
              </mc:Choice>
              <mc:Fallback>
                <p:oleObj name="Equation" r:id="rId10" imgW="266688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5294313"/>
                        <a:ext cx="3303587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52" name="Object 12">
            <a:extLst>
              <a:ext uri="{FF2B5EF4-FFF2-40B4-BE49-F238E27FC236}">
                <a16:creationId xmlns:a16="http://schemas.microsoft.com/office/drawing/2014/main" id="{1876EC77-7E6F-0647-1794-01449C4012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5113" y="5730875"/>
          <a:ext cx="3508375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31760" imgH="203040" progId="Equation.3">
                  <p:embed/>
                </p:oleObj>
              </mc:Choice>
              <mc:Fallback>
                <p:oleObj name="Equation" r:id="rId12" imgW="283176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5730875"/>
                        <a:ext cx="3508375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>
            <a:extLst>
              <a:ext uri="{FF2B5EF4-FFF2-40B4-BE49-F238E27FC236}">
                <a16:creationId xmlns:a16="http://schemas.microsoft.com/office/drawing/2014/main" id="{49920A11-6FEF-BA73-DB9E-5D34D4B14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2067" name="Rectangle 3">
            <a:extLst>
              <a:ext uri="{FF2B5EF4-FFF2-40B4-BE49-F238E27FC236}">
                <a16:creationId xmlns:a16="http://schemas.microsoft.com/office/drawing/2014/main" id="{3D447B45-A558-C437-CCD8-752C112C1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5410200"/>
          </a:xfrm>
        </p:spPr>
        <p:txBody>
          <a:bodyPr/>
          <a:lstStyle/>
          <a:p>
            <a:pPr lvl="1"/>
            <a:r>
              <a:rPr lang="en-US" altLang="zh-TW"/>
              <a:t>9. E.g ：n=10057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 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TW"/>
          </a:p>
          <a:p>
            <a:pPr lvl="2">
              <a:buFont typeface="Wingdings" panose="05000000000000000000" pitchFamily="2" charset="2"/>
              <a:buNone/>
            </a:pPr>
            <a:endParaRPr lang="en-US" altLang="zh-TW"/>
          </a:p>
          <a:p>
            <a:pPr lvl="2">
              <a:buFont typeface="Wingdings" panose="05000000000000000000" pitchFamily="2" charset="2"/>
              <a:buNone/>
            </a:pPr>
            <a:endParaRPr lang="en-US" altLang="zh-TW"/>
          </a:p>
          <a:p>
            <a:pPr lvl="2">
              <a:buFont typeface="Wingdings" panose="05000000000000000000" pitchFamily="2" charset="2"/>
              <a:buNone/>
            </a:pPr>
            <a:endParaRPr lang="en-US" altLang="zh-TW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/>
              <a:t> 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TW"/>
          </a:p>
          <a:p>
            <a:pPr lvl="2">
              <a:buFont typeface="Wingdings" panose="05000000000000000000" pitchFamily="2" charset="2"/>
              <a:buNone/>
            </a:pPr>
            <a:endParaRPr lang="en-US" altLang="zh-TW"/>
          </a:p>
          <a:p>
            <a:pPr lvl="1">
              <a:lnSpc>
                <a:spcPct val="160000"/>
              </a:lnSpc>
            </a:pPr>
            <a:endParaRPr lang="en-US" altLang="zh-TW"/>
          </a:p>
        </p:txBody>
      </p:sp>
      <p:grpSp>
        <p:nvGrpSpPr>
          <p:cNvPr id="472109" name="Group 45">
            <a:extLst>
              <a:ext uri="{FF2B5EF4-FFF2-40B4-BE49-F238E27FC236}">
                <a16:creationId xmlns:a16="http://schemas.microsoft.com/office/drawing/2014/main" id="{18CDFA75-F612-D508-0DBE-20453C8C64A9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192463"/>
            <a:ext cx="4343400" cy="1531937"/>
            <a:chOff x="1200" y="1392"/>
            <a:chExt cx="2736" cy="965"/>
          </a:xfrm>
        </p:grpSpPr>
        <p:sp>
          <p:nvSpPr>
            <p:cNvPr id="472069" name="Line 5">
              <a:extLst>
                <a:ext uri="{FF2B5EF4-FFF2-40B4-BE49-F238E27FC236}">
                  <a16:creationId xmlns:a16="http://schemas.microsoft.com/office/drawing/2014/main" id="{4DAED56F-B909-CA41-713A-DBE9F6D3D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55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72070" name="Object 6">
              <a:extLst>
                <a:ext uri="{FF2B5EF4-FFF2-40B4-BE49-F238E27FC236}">
                  <a16:creationId xmlns:a16="http://schemas.microsoft.com/office/drawing/2014/main" id="{615F26A2-B6FB-898B-8C06-8D64B51E39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03" y="1427"/>
            <a:ext cx="99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6720" imgH="139680" progId="Equation.3">
                    <p:embed/>
                  </p:oleObj>
                </mc:Choice>
                <mc:Fallback>
                  <p:oleObj name="Equation" r:id="rId2" imgW="126720" imgH="1396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3" y="1427"/>
                          <a:ext cx="99" cy="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2071" name="Text Box 7">
              <a:extLst>
                <a:ext uri="{FF2B5EF4-FFF2-40B4-BE49-F238E27FC236}">
                  <a16:creationId xmlns:a16="http://schemas.microsoft.com/office/drawing/2014/main" id="{173CFF2A-71BA-47A0-F6D0-BE0B951FC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1" y="1589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0</a:t>
              </a:r>
            </a:p>
          </p:txBody>
        </p:sp>
        <p:sp>
          <p:nvSpPr>
            <p:cNvPr id="472072" name="Text Box 8">
              <a:extLst>
                <a:ext uri="{FF2B5EF4-FFF2-40B4-BE49-F238E27FC236}">
                  <a16:creationId xmlns:a16="http://schemas.microsoft.com/office/drawing/2014/main" id="{CAC62CB3-7CBE-F024-B0CA-0345867E3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733"/>
              <a:ext cx="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-1</a:t>
              </a:r>
            </a:p>
          </p:txBody>
        </p:sp>
        <p:sp>
          <p:nvSpPr>
            <p:cNvPr id="472073" name="Text Box 9">
              <a:extLst>
                <a:ext uri="{FF2B5EF4-FFF2-40B4-BE49-F238E27FC236}">
                  <a16:creationId xmlns:a16="http://schemas.microsoft.com/office/drawing/2014/main" id="{EA178B30-D2F2-5811-8A4F-624AA4B32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1" y="1877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1</a:t>
              </a:r>
            </a:p>
          </p:txBody>
        </p:sp>
        <p:graphicFrame>
          <p:nvGraphicFramePr>
            <p:cNvPr id="472074" name="Object 10">
              <a:extLst>
                <a:ext uri="{FF2B5EF4-FFF2-40B4-BE49-F238E27FC236}">
                  <a16:creationId xmlns:a16="http://schemas.microsoft.com/office/drawing/2014/main" id="{E83DE87A-110B-AA1C-D3CE-18E51C5874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20" y="1407"/>
            <a:ext cx="546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98400" imgH="164880" progId="Equation.3">
                    <p:embed/>
                  </p:oleObj>
                </mc:Choice>
                <mc:Fallback>
                  <p:oleObj name="Equation" r:id="rId4" imgW="698400" imgH="1648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" y="1407"/>
                          <a:ext cx="546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2075" name="Text Box 11">
              <a:extLst>
                <a:ext uri="{FF2B5EF4-FFF2-40B4-BE49-F238E27FC236}">
                  <a16:creationId xmlns:a16="http://schemas.microsoft.com/office/drawing/2014/main" id="{A84CE65C-9FC9-27B0-CDE6-86E8DE63C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9" y="1589"/>
              <a:ext cx="32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100</a:t>
              </a:r>
            </a:p>
          </p:txBody>
        </p:sp>
        <p:sp>
          <p:nvSpPr>
            <p:cNvPr id="472076" name="Text Box 12">
              <a:extLst>
                <a:ext uri="{FF2B5EF4-FFF2-40B4-BE49-F238E27FC236}">
                  <a16:creationId xmlns:a16="http://schemas.microsoft.com/office/drawing/2014/main" id="{0CADC511-8FE2-AEA9-AAD1-555B935BD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6" y="1589"/>
              <a:ext cx="3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-57</a:t>
              </a:r>
            </a:p>
          </p:txBody>
        </p:sp>
        <p:sp>
          <p:nvSpPr>
            <p:cNvPr id="472077" name="Text Box 13">
              <a:extLst>
                <a:ext uri="{FF2B5EF4-FFF2-40B4-BE49-F238E27FC236}">
                  <a16:creationId xmlns:a16="http://schemas.microsoft.com/office/drawing/2014/main" id="{AA5DF46A-0F3B-3C74-F407-8177B18EC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5" y="1733"/>
              <a:ext cx="3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-256</a:t>
              </a:r>
            </a:p>
          </p:txBody>
        </p:sp>
        <p:graphicFrame>
          <p:nvGraphicFramePr>
            <p:cNvPr id="472078" name="Object 14">
              <a:extLst>
                <a:ext uri="{FF2B5EF4-FFF2-40B4-BE49-F238E27FC236}">
                  <a16:creationId xmlns:a16="http://schemas.microsoft.com/office/drawing/2014/main" id="{7316C455-C6B3-D96F-2315-2F5A45B235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61" y="1392"/>
            <a:ext cx="47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09480" imgH="228600" progId="Equation.3">
                    <p:embed/>
                  </p:oleObj>
                </mc:Choice>
                <mc:Fallback>
                  <p:oleObj name="Equation" r:id="rId6" imgW="60948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1" y="1392"/>
                          <a:ext cx="475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2079" name="Text Box 15">
              <a:extLst>
                <a:ext uri="{FF2B5EF4-FFF2-40B4-BE49-F238E27FC236}">
                  <a16:creationId xmlns:a16="http://schemas.microsoft.com/office/drawing/2014/main" id="{5523C33E-CE25-B8BD-EDD4-F822090C5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6" y="1589"/>
              <a:ext cx="4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-3*19</a:t>
              </a:r>
              <a:endParaRPr lang="en-US" altLang="zh-TW" sz="1400">
                <a:solidFill>
                  <a:srgbClr val="CC0000"/>
                </a:solidFill>
              </a:endParaRPr>
            </a:p>
          </p:txBody>
        </p:sp>
        <p:sp>
          <p:nvSpPr>
            <p:cNvPr id="472080" name="Text Box 16">
              <a:extLst>
                <a:ext uri="{FF2B5EF4-FFF2-40B4-BE49-F238E27FC236}">
                  <a16:creationId xmlns:a16="http://schemas.microsoft.com/office/drawing/2014/main" id="{D9DC4D93-2174-437C-B862-4F02907C2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9" y="1733"/>
              <a:ext cx="28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-2</a:t>
              </a:r>
              <a:r>
                <a:rPr lang="en-US" altLang="zh-TW" sz="1400" baseline="30000"/>
                <a:t>8</a:t>
              </a:r>
            </a:p>
          </p:txBody>
        </p:sp>
        <p:sp>
          <p:nvSpPr>
            <p:cNvPr id="472081" name="Text Box 17">
              <a:extLst>
                <a:ext uri="{FF2B5EF4-FFF2-40B4-BE49-F238E27FC236}">
                  <a16:creationId xmlns:a16="http://schemas.microsoft.com/office/drawing/2014/main" id="{5E7FA2AC-C088-8100-1653-DF1D05774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9" y="1877"/>
              <a:ext cx="42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2</a:t>
              </a:r>
              <a:r>
                <a:rPr lang="en-US" altLang="zh-TW" sz="1400" baseline="30000"/>
                <a:t>4</a:t>
              </a:r>
              <a:r>
                <a:rPr lang="en-US" altLang="zh-TW" sz="1400"/>
                <a:t>*3</a:t>
              </a:r>
              <a:r>
                <a:rPr lang="en-US" altLang="zh-TW" sz="1400" baseline="30000"/>
                <a:t>2</a:t>
              </a:r>
              <a:endParaRPr lang="en-US" altLang="zh-TW" sz="1400"/>
            </a:p>
          </p:txBody>
        </p:sp>
        <p:sp>
          <p:nvSpPr>
            <p:cNvPr id="472082" name="Text Box 18">
              <a:extLst>
                <a:ext uri="{FF2B5EF4-FFF2-40B4-BE49-F238E27FC236}">
                  <a16:creationId xmlns:a16="http://schemas.microsoft.com/office/drawing/2014/main" id="{85A1C1DF-85C3-34D0-D520-F94EC23F1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0" y="1733"/>
              <a:ext cx="2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99</a:t>
              </a:r>
            </a:p>
          </p:txBody>
        </p:sp>
        <p:sp>
          <p:nvSpPr>
            <p:cNvPr id="472083" name="Text Box 19">
              <a:extLst>
                <a:ext uri="{FF2B5EF4-FFF2-40B4-BE49-F238E27FC236}">
                  <a16:creationId xmlns:a16="http://schemas.microsoft.com/office/drawing/2014/main" id="{68EA566F-15F6-EC97-76B0-514352956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1877"/>
              <a:ext cx="32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101</a:t>
              </a:r>
            </a:p>
          </p:txBody>
        </p:sp>
        <p:graphicFrame>
          <p:nvGraphicFramePr>
            <p:cNvPr id="472084" name="Object 20">
              <a:extLst>
                <a:ext uri="{FF2B5EF4-FFF2-40B4-BE49-F238E27FC236}">
                  <a16:creationId xmlns:a16="http://schemas.microsoft.com/office/drawing/2014/main" id="{A711AC38-D23D-DFD4-BED4-1E9627AE85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8" y="1392"/>
            <a:ext cx="792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15920" imgH="190440" progId="Equation.3">
                    <p:embed/>
                  </p:oleObj>
                </mc:Choice>
                <mc:Fallback>
                  <p:oleObj name="Equation" r:id="rId8" imgW="1015920" imgH="1904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" y="1392"/>
                          <a:ext cx="792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2085" name="Text Box 21">
              <a:extLst>
                <a:ext uri="{FF2B5EF4-FFF2-40B4-BE49-F238E27FC236}">
                  <a16:creationId xmlns:a16="http://schemas.microsoft.com/office/drawing/2014/main" id="{F29B9826-9F3A-45BD-277F-ED89DEE58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3" y="1877"/>
              <a:ext cx="32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144</a:t>
              </a:r>
            </a:p>
          </p:txBody>
        </p:sp>
        <p:sp>
          <p:nvSpPr>
            <p:cNvPr id="472086" name="Text Box 22">
              <a:extLst>
                <a:ext uri="{FF2B5EF4-FFF2-40B4-BE49-F238E27FC236}">
                  <a16:creationId xmlns:a16="http://schemas.microsoft.com/office/drawing/2014/main" id="{2FA7FDFC-8542-01A5-CE57-129A7D3FF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021"/>
              <a:ext cx="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-3</a:t>
              </a:r>
            </a:p>
          </p:txBody>
        </p:sp>
        <p:sp>
          <p:nvSpPr>
            <p:cNvPr id="472087" name="Text Box 23">
              <a:extLst>
                <a:ext uri="{FF2B5EF4-FFF2-40B4-BE49-F238E27FC236}">
                  <a16:creationId xmlns:a16="http://schemas.microsoft.com/office/drawing/2014/main" id="{B20BB15A-154C-44AC-63DF-4B4C5A8E2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165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5</a:t>
              </a:r>
            </a:p>
          </p:txBody>
        </p:sp>
        <p:sp>
          <p:nvSpPr>
            <p:cNvPr id="472089" name="Text Box 25">
              <a:extLst>
                <a:ext uri="{FF2B5EF4-FFF2-40B4-BE49-F238E27FC236}">
                  <a16:creationId xmlns:a16="http://schemas.microsoft.com/office/drawing/2014/main" id="{DF19DF20-C907-BA4F-6597-7B191CC28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0" y="2021"/>
              <a:ext cx="2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97</a:t>
              </a:r>
            </a:p>
          </p:txBody>
        </p:sp>
        <p:sp>
          <p:nvSpPr>
            <p:cNvPr id="472090" name="Text Box 26">
              <a:extLst>
                <a:ext uri="{FF2B5EF4-FFF2-40B4-BE49-F238E27FC236}">
                  <a16:creationId xmlns:a16="http://schemas.microsoft.com/office/drawing/2014/main" id="{49DE5F2C-3D7A-F737-ECF6-F18B92A87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5" y="2021"/>
              <a:ext cx="3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-648</a:t>
              </a:r>
            </a:p>
          </p:txBody>
        </p:sp>
        <p:sp>
          <p:nvSpPr>
            <p:cNvPr id="472091" name="Text Box 27">
              <a:extLst>
                <a:ext uri="{FF2B5EF4-FFF2-40B4-BE49-F238E27FC236}">
                  <a16:creationId xmlns:a16="http://schemas.microsoft.com/office/drawing/2014/main" id="{7EACD6C2-2B94-8D3B-F269-8C1A142AF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3" y="2165"/>
              <a:ext cx="32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968</a:t>
              </a:r>
            </a:p>
          </p:txBody>
        </p:sp>
        <p:sp>
          <p:nvSpPr>
            <p:cNvPr id="472092" name="Text Box 28">
              <a:extLst>
                <a:ext uri="{FF2B5EF4-FFF2-40B4-BE49-F238E27FC236}">
                  <a16:creationId xmlns:a16="http://schemas.microsoft.com/office/drawing/2014/main" id="{41FAAECF-FA50-B0E5-70B8-5C0EE3ADD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2021"/>
              <a:ext cx="46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-2</a:t>
              </a:r>
              <a:r>
                <a:rPr lang="en-US" altLang="zh-TW" sz="1400" baseline="30000"/>
                <a:t>3</a:t>
              </a:r>
              <a:r>
                <a:rPr lang="en-US" altLang="zh-TW" sz="1400"/>
                <a:t>*3</a:t>
              </a:r>
              <a:r>
                <a:rPr lang="en-US" altLang="zh-TW" sz="1400" baseline="30000"/>
                <a:t>4</a:t>
              </a:r>
              <a:endParaRPr lang="en-US" altLang="zh-TW" sz="1400"/>
            </a:p>
          </p:txBody>
        </p:sp>
        <p:sp>
          <p:nvSpPr>
            <p:cNvPr id="472093" name="Text Box 29">
              <a:extLst>
                <a:ext uri="{FF2B5EF4-FFF2-40B4-BE49-F238E27FC236}">
                  <a16:creationId xmlns:a16="http://schemas.microsoft.com/office/drawing/2014/main" id="{DBF0E964-E7AA-22A1-9867-AC42C2571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4" y="2165"/>
              <a:ext cx="4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2</a:t>
              </a:r>
              <a:r>
                <a:rPr lang="en-US" altLang="zh-TW" sz="1400" baseline="30000"/>
                <a:t>3</a:t>
              </a:r>
              <a:r>
                <a:rPr lang="en-US" altLang="zh-TW" sz="1400"/>
                <a:t>*11</a:t>
              </a:r>
              <a:r>
                <a:rPr lang="en-US" altLang="zh-TW" sz="1400" baseline="30000"/>
                <a:t>2</a:t>
              </a:r>
            </a:p>
          </p:txBody>
        </p:sp>
        <p:sp>
          <p:nvSpPr>
            <p:cNvPr id="472095" name="Text Box 31">
              <a:extLst>
                <a:ext uri="{FF2B5EF4-FFF2-40B4-BE49-F238E27FC236}">
                  <a16:creationId xmlns:a16="http://schemas.microsoft.com/office/drawing/2014/main" id="{E1419DD5-B3F8-B7E8-605C-CFB8B815E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9" y="2165"/>
              <a:ext cx="32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/>
                <a:t>105</a:t>
              </a:r>
            </a:p>
          </p:txBody>
        </p:sp>
      </p:grpSp>
      <p:sp>
        <p:nvSpPr>
          <p:cNvPr id="472102" name="Text Box 38">
            <a:extLst>
              <a:ext uri="{FF2B5EF4-FFF2-40B4-BE49-F238E27FC236}">
                <a16:creationId xmlns:a16="http://schemas.microsoft.com/office/drawing/2014/main" id="{CFC1BB94-7F9F-8AC3-2B29-83EA684EE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049838"/>
            <a:ext cx="3984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If S={1}, then x=101 and y= =2</a:t>
            </a:r>
            <a:r>
              <a:rPr lang="en-US" altLang="zh-TW" sz="1600" baseline="30000"/>
              <a:t>2</a:t>
            </a:r>
            <a:r>
              <a:rPr lang="en-US" altLang="zh-TW" sz="1600"/>
              <a:t>*3.</a:t>
            </a:r>
          </a:p>
        </p:txBody>
      </p:sp>
      <p:sp>
        <p:nvSpPr>
          <p:cNvPr id="472104" name="Text Box 40">
            <a:extLst>
              <a:ext uri="{FF2B5EF4-FFF2-40B4-BE49-F238E27FC236}">
                <a16:creationId xmlns:a16="http://schemas.microsoft.com/office/drawing/2014/main" id="{EAA18FF0-8BCD-5A12-5666-3A5C9E75D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5354638"/>
            <a:ext cx="6983413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Since                      , we obtain a nontrivial factor gcd(x+y,n)=113, </a:t>
            </a:r>
          </a:p>
          <a:p>
            <a:pPr>
              <a:lnSpc>
                <a:spcPct val="120000"/>
              </a:lnSpc>
            </a:pPr>
            <a:r>
              <a:rPr lang="en-US" altLang="zh-TW" sz="1600"/>
              <a:t>and 1057=89*113.</a:t>
            </a:r>
          </a:p>
        </p:txBody>
      </p:sp>
      <p:graphicFrame>
        <p:nvGraphicFramePr>
          <p:cNvPr id="472105" name="Object 41">
            <a:extLst>
              <a:ext uri="{FF2B5EF4-FFF2-40B4-BE49-F238E27FC236}">
                <a16:creationId xmlns:a16="http://schemas.microsoft.com/office/drawing/2014/main" id="{C1CD3261-0D76-A6E4-9B95-4A44F8E0B8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981200"/>
          <a:ext cx="13843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17440" imgH="279360" progId="Equation.3">
                  <p:embed/>
                </p:oleObj>
              </mc:Choice>
              <mc:Fallback>
                <p:oleObj name="Equation" r:id="rId10" imgW="1117440" imgH="27936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81200"/>
                        <a:ext cx="1384300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106" name="Text Box 42">
            <a:extLst>
              <a:ext uri="{FF2B5EF4-FFF2-40B4-BE49-F238E27FC236}">
                <a16:creationId xmlns:a16="http://schemas.microsoft.com/office/drawing/2014/main" id="{664178F0-A998-081F-A684-278AC7CDC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6116638"/>
            <a:ext cx="5640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If S={-1,-3, 5}, then x=99*97*105 and y=2</a:t>
            </a:r>
            <a:r>
              <a:rPr lang="en-US" altLang="zh-TW" sz="1600" baseline="30000"/>
              <a:t>7</a:t>
            </a:r>
            <a:r>
              <a:rPr lang="en-US" altLang="zh-TW" sz="1600"/>
              <a:t>*3</a:t>
            </a:r>
            <a:r>
              <a:rPr lang="en-US" altLang="zh-TW" sz="1600" baseline="30000"/>
              <a:t>2</a:t>
            </a:r>
            <a:r>
              <a:rPr lang="en-US" altLang="zh-TW" sz="1600"/>
              <a:t>*11.</a:t>
            </a:r>
          </a:p>
        </p:txBody>
      </p:sp>
      <p:sp>
        <p:nvSpPr>
          <p:cNvPr id="472107" name="Text Box 43">
            <a:extLst>
              <a:ext uri="{FF2B5EF4-FFF2-40B4-BE49-F238E27FC236}">
                <a16:creationId xmlns:a16="http://schemas.microsoft.com/office/drawing/2014/main" id="{607C1457-8F8A-5937-E7EF-9A6555A8D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6421438"/>
            <a:ext cx="7080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Unfortunately,                     , and no useful information is obtained.  </a:t>
            </a:r>
          </a:p>
        </p:txBody>
      </p:sp>
      <p:graphicFrame>
        <p:nvGraphicFramePr>
          <p:cNvPr id="472108" name="Object 44">
            <a:extLst>
              <a:ext uri="{FF2B5EF4-FFF2-40B4-BE49-F238E27FC236}">
                <a16:creationId xmlns:a16="http://schemas.microsoft.com/office/drawing/2014/main" id="{FC01AB26-8C87-DCC2-C538-70427BC25A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2950" y="6497638"/>
          <a:ext cx="12096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77760" imgH="228600" progId="Equation.3">
                  <p:embed/>
                </p:oleObj>
              </mc:Choice>
              <mc:Fallback>
                <p:oleObj name="Equation" r:id="rId12" imgW="977760" imgH="2286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6497638"/>
                        <a:ext cx="120967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110" name="Object 46">
            <a:extLst>
              <a:ext uri="{FF2B5EF4-FFF2-40B4-BE49-F238E27FC236}">
                <a16:creationId xmlns:a16="http://schemas.microsoft.com/office/drawing/2014/main" id="{81573A22-869F-D58B-6E32-3DB19302D4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5963" y="2362200"/>
          <a:ext cx="2281237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41400" imgH="279360" progId="Equation.3">
                  <p:embed/>
                </p:oleObj>
              </mc:Choice>
              <mc:Fallback>
                <p:oleObj name="Equation" r:id="rId14" imgW="1841400" imgH="2793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2362200"/>
                        <a:ext cx="2281237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111" name="Object 47">
            <a:extLst>
              <a:ext uri="{FF2B5EF4-FFF2-40B4-BE49-F238E27FC236}">
                <a16:creationId xmlns:a16="http://schemas.microsoft.com/office/drawing/2014/main" id="{BC97E9ED-F1CB-3F92-BBB1-3F3ED53F18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778125"/>
          <a:ext cx="2014538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25400" imgH="215640" progId="Equation.3">
                  <p:embed/>
                </p:oleObj>
              </mc:Choice>
              <mc:Fallback>
                <p:oleObj name="Equation" r:id="rId16" imgW="1625400" imgH="21564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778125"/>
                        <a:ext cx="2014538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112" name="Object 48">
            <a:extLst>
              <a:ext uri="{FF2B5EF4-FFF2-40B4-BE49-F238E27FC236}">
                <a16:creationId xmlns:a16="http://schemas.microsoft.com/office/drawing/2014/main" id="{40EBF196-E000-E168-B700-5AA76629F1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410200"/>
          <a:ext cx="122555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990360" imgH="228600" progId="Equation.3">
                  <p:embed/>
                </p:oleObj>
              </mc:Choice>
              <mc:Fallback>
                <p:oleObj name="Equation" r:id="rId18" imgW="990360" imgH="2286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410200"/>
                        <a:ext cx="122555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>
            <a:extLst>
              <a:ext uri="{FF2B5EF4-FFF2-40B4-BE49-F238E27FC236}">
                <a16:creationId xmlns:a16="http://schemas.microsoft.com/office/drawing/2014/main" id="{6DEA9FA5-6765-6B21-FBB8-685B4BA06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153400" cy="4953000"/>
          </a:xfrm>
        </p:spPr>
        <p:txBody>
          <a:bodyPr/>
          <a:lstStyle/>
          <a:p>
            <a:r>
              <a:rPr lang="en-US" altLang="zh-TW"/>
              <a:t>[7] The Rabin Cryptosystem</a:t>
            </a:r>
          </a:p>
          <a:p>
            <a:pPr lvl="1"/>
            <a:r>
              <a:rPr lang="en-US" altLang="zh-TW"/>
              <a:t>1. Rabin scheme</a:t>
            </a:r>
          </a:p>
          <a:p>
            <a:pPr lvl="2"/>
            <a:r>
              <a:rPr lang="en-US" altLang="zh-TW"/>
              <a:t>Let p, q be large primes,  n=pq</a:t>
            </a:r>
          </a:p>
          <a:p>
            <a:pPr lvl="2"/>
            <a:r>
              <a:rPr lang="en-US" altLang="zh-TW"/>
              <a:t>(p,q) be the private key</a:t>
            </a:r>
          </a:p>
          <a:p>
            <a:pPr lvl="2"/>
            <a:r>
              <a:rPr lang="en-US" altLang="zh-TW"/>
              <a:t>Encryption: c=m</a:t>
            </a:r>
            <a:r>
              <a:rPr lang="en-US" altLang="zh-TW" baseline="30000"/>
              <a:t>2</a:t>
            </a:r>
            <a:r>
              <a:rPr lang="en-US" altLang="zh-TW"/>
              <a:t> mod n</a:t>
            </a:r>
          </a:p>
          <a:p>
            <a:pPr lvl="2"/>
            <a:r>
              <a:rPr lang="en-US" altLang="zh-TW"/>
              <a:t>Decryption: find the four square roots and one is m</a:t>
            </a:r>
          </a:p>
          <a:p>
            <a:pPr lvl="1"/>
            <a:r>
              <a:rPr lang="en-US" altLang="zh-TW"/>
              <a:t>2. Example</a:t>
            </a:r>
          </a:p>
          <a:p>
            <a:pPr lvl="2"/>
            <a:r>
              <a:rPr lang="en-US" altLang="zh-TW"/>
              <a:t>Consider p=31, q=41, so n=pq=1271</a:t>
            </a:r>
          </a:p>
          <a:p>
            <a:pPr lvl="2"/>
            <a:r>
              <a:rPr lang="en-US" altLang="zh-TW"/>
              <a:t>Assume message m=814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/>
              <a:t>	so c = m</a:t>
            </a:r>
            <a:r>
              <a:rPr lang="en-US" altLang="zh-TW" baseline="30000"/>
              <a:t>2</a:t>
            </a:r>
            <a:r>
              <a:rPr lang="en-US" altLang="zh-TW"/>
              <a:t> mod n = 814</a:t>
            </a:r>
            <a:r>
              <a:rPr lang="en-US" altLang="zh-TW" baseline="30000"/>
              <a:t>2</a:t>
            </a:r>
            <a:r>
              <a:rPr lang="en-US" altLang="zh-TW"/>
              <a:t> mod 1271 = 405</a:t>
            </a:r>
          </a:p>
          <a:p>
            <a:pPr lvl="2"/>
            <a:r>
              <a:rPr lang="en-US" altLang="zh-TW"/>
              <a:t>Decryption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/>
              <a:t>	Solving m</a:t>
            </a:r>
            <a:r>
              <a:rPr lang="en-US" altLang="zh-TW" baseline="30000"/>
              <a:t>2 </a:t>
            </a:r>
            <a:r>
              <a:rPr lang="zh-TW" altLang="en-US">
                <a:sym typeface="Symbol" panose="05050102010706020507" pitchFamily="18" charset="2"/>
              </a:rPr>
              <a:t> </a:t>
            </a:r>
            <a:r>
              <a:rPr lang="en-US" altLang="zh-TW"/>
              <a:t>405 </a:t>
            </a:r>
            <a:r>
              <a:rPr lang="zh-TW" altLang="en-US">
                <a:sym typeface="Symbol" panose="05050102010706020507" pitchFamily="18" charset="2"/>
              </a:rPr>
              <a:t> 2 (</a:t>
            </a:r>
            <a:r>
              <a:rPr lang="en-US" altLang="zh-TW">
                <a:sym typeface="Symbol" panose="05050102010706020507" pitchFamily="18" charset="2"/>
              </a:rPr>
              <a:t>mod 31) and </a:t>
            </a:r>
            <a:r>
              <a:rPr lang="en-US" altLang="zh-TW"/>
              <a:t>m</a:t>
            </a:r>
            <a:r>
              <a:rPr lang="en-US" altLang="zh-TW" baseline="30000"/>
              <a:t>2 </a:t>
            </a:r>
            <a:r>
              <a:rPr lang="zh-TW" altLang="en-US">
                <a:sym typeface="Symbol" panose="05050102010706020507" pitchFamily="18" charset="2"/>
              </a:rPr>
              <a:t> </a:t>
            </a:r>
            <a:r>
              <a:rPr lang="en-US" altLang="zh-TW"/>
              <a:t>405 </a:t>
            </a:r>
            <a:r>
              <a:rPr lang="zh-TW" altLang="en-US">
                <a:sym typeface="Symbol" panose="05050102010706020507" pitchFamily="18" charset="2"/>
              </a:rPr>
              <a:t> 36 (</a:t>
            </a:r>
            <a:r>
              <a:rPr lang="en-US" altLang="zh-TW">
                <a:sym typeface="Symbol" panose="05050102010706020507" pitchFamily="18" charset="2"/>
              </a:rPr>
              <a:t>mod 41)</a:t>
            </a:r>
            <a:endParaRPr lang="en-US" altLang="zh-TW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/>
              <a:t>	obtain m </a:t>
            </a:r>
            <a:r>
              <a:rPr lang="zh-TW" altLang="en-US">
                <a:sym typeface="Symbol" panose="05050102010706020507" pitchFamily="18" charset="2"/>
              </a:rPr>
              <a:t> 8 (</a:t>
            </a:r>
            <a:r>
              <a:rPr lang="en-US" altLang="zh-TW">
                <a:sym typeface="Symbol" panose="05050102010706020507" pitchFamily="18" charset="2"/>
              </a:rPr>
              <a:t>mod 31) and </a:t>
            </a:r>
            <a:r>
              <a:rPr lang="en-US" altLang="zh-TW"/>
              <a:t>m </a:t>
            </a:r>
            <a:r>
              <a:rPr lang="zh-TW" altLang="en-US">
                <a:sym typeface="Symbol" panose="05050102010706020507" pitchFamily="18" charset="2"/>
              </a:rPr>
              <a:t> 6 (</a:t>
            </a:r>
            <a:r>
              <a:rPr lang="en-US" altLang="zh-TW">
                <a:sym typeface="Symbol" panose="05050102010706020507" pitchFamily="18" charset="2"/>
              </a:rPr>
              <a:t>mod 41)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>
                <a:sym typeface="Symbol" panose="05050102010706020507" pitchFamily="18" charset="2"/>
              </a:rPr>
              <a:t>	four possible roots: {</a:t>
            </a:r>
            <a:r>
              <a:rPr lang="zh-TW" altLang="en-US">
                <a:sym typeface="Symbol" panose="05050102010706020507" pitchFamily="18" charset="2"/>
              </a:rPr>
              <a:t>240, 457} (</a:t>
            </a:r>
            <a:r>
              <a:rPr lang="en-US" altLang="zh-TW">
                <a:sym typeface="Symbol" panose="05050102010706020507" pitchFamily="18" charset="2"/>
              </a:rPr>
              <a:t>mod 1271)</a:t>
            </a:r>
          </a:p>
        </p:txBody>
      </p:sp>
      <p:sp>
        <p:nvSpPr>
          <p:cNvPr id="520196" name="Rectangle 4">
            <a:extLst>
              <a:ext uri="{FF2B5EF4-FFF2-40B4-BE49-F238E27FC236}">
                <a16:creationId xmlns:a16="http://schemas.microsoft.com/office/drawing/2014/main" id="{413D02B0-B1E9-5EF0-DAE5-99367BFBD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>
            <a:extLst>
              <a:ext uri="{FF2B5EF4-FFF2-40B4-BE49-F238E27FC236}">
                <a16:creationId xmlns:a16="http://schemas.microsoft.com/office/drawing/2014/main" id="{40CAE638-E114-C836-601E-2BDEBD664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3267" name="Rectangle 3">
            <a:extLst>
              <a:ext uri="{FF2B5EF4-FFF2-40B4-BE49-F238E27FC236}">
                <a16:creationId xmlns:a16="http://schemas.microsoft.com/office/drawing/2014/main" id="{B548C7C2-9E27-ABA0-42FC-67AB30901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839200" cy="5181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 lvl="1"/>
            <a:r>
              <a:rPr lang="en-US" altLang="zh-TW"/>
              <a:t>3. How to find square roots of a </a:t>
            </a:r>
            <a:r>
              <a:rPr lang="en-US" altLang="zh-TW">
                <a:sym typeface="Symbol" panose="05050102010706020507" pitchFamily="18" charset="2"/>
              </a:rPr>
              <a:t></a:t>
            </a:r>
            <a:r>
              <a:rPr lang="en-US" altLang="zh-TW"/>
              <a:t> Q</a:t>
            </a:r>
            <a:r>
              <a:rPr lang="en-US" altLang="zh-TW" baseline="-25000"/>
              <a:t>n</a:t>
            </a:r>
            <a:r>
              <a:rPr lang="en-US" altLang="zh-TW"/>
              <a:t> where n=pq ?</a:t>
            </a:r>
          </a:p>
          <a:p>
            <a:pPr lvl="1"/>
            <a:endParaRPr lang="en-US" altLang="zh-TW" i="1">
              <a:solidFill>
                <a:srgbClr val="009900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altLang="zh-TW"/>
              <a:t> </a:t>
            </a:r>
            <a:r>
              <a:rPr lang="en-US" altLang="zh-TW" sz="1800"/>
              <a:t>Factor n as pq</a:t>
            </a:r>
          </a:p>
          <a:p>
            <a:pPr lvl="2">
              <a:lnSpc>
                <a:spcPct val="120000"/>
              </a:lnSpc>
            </a:pPr>
            <a:r>
              <a:rPr lang="en-US" altLang="zh-TW" sz="1800"/>
              <a:t> Let x and y satisfy following congruences</a:t>
            </a:r>
          </a:p>
          <a:p>
            <a:pPr lvl="2">
              <a:lnSpc>
                <a:spcPct val="120000"/>
              </a:lnSpc>
            </a:pPr>
            <a:r>
              <a:rPr lang="en-US" altLang="zh-TW" sz="1800"/>
              <a:t>    x = a</a:t>
            </a:r>
            <a:r>
              <a:rPr lang="en-US" altLang="zh-TW" sz="1800" baseline="-25000"/>
              <a:t>p</a:t>
            </a:r>
            <a:r>
              <a:rPr lang="en-US" altLang="zh-TW" sz="1800"/>
              <a:t> (mod p)    and   y = -a</a:t>
            </a:r>
            <a:r>
              <a:rPr lang="en-US" altLang="zh-TW" sz="1800" baseline="-25000"/>
              <a:t>p</a:t>
            </a:r>
            <a:r>
              <a:rPr lang="en-US" altLang="zh-TW" sz="1800"/>
              <a:t> (mod p)</a:t>
            </a:r>
          </a:p>
          <a:p>
            <a:pPr lvl="2">
              <a:lnSpc>
                <a:spcPct val="120000"/>
              </a:lnSpc>
            </a:pPr>
            <a:r>
              <a:rPr lang="en-US" altLang="zh-TW" sz="1800"/>
              <a:t>    x = a</a:t>
            </a:r>
            <a:r>
              <a:rPr lang="en-US" altLang="zh-TW" sz="1800" baseline="-25000"/>
              <a:t>q </a:t>
            </a:r>
            <a:r>
              <a:rPr lang="en-US" altLang="zh-TW" sz="1800"/>
              <a:t>(mod q)              y = a</a:t>
            </a:r>
            <a:r>
              <a:rPr lang="en-US" altLang="zh-TW" sz="1800" baseline="-25000"/>
              <a:t>q  </a:t>
            </a:r>
            <a:r>
              <a:rPr lang="en-US" altLang="zh-TW" sz="1800"/>
              <a:t>(mod q)</a:t>
            </a:r>
          </a:p>
          <a:p>
            <a:pPr lvl="2">
              <a:lnSpc>
                <a:spcPct val="120000"/>
              </a:lnSpc>
            </a:pPr>
            <a:r>
              <a:rPr lang="en-US" altLang="zh-TW" sz="1800"/>
              <a:t>    where a</a:t>
            </a:r>
            <a:r>
              <a:rPr lang="en-US" altLang="zh-TW" sz="1800" baseline="-25000"/>
              <a:t>r</a:t>
            </a:r>
            <a:r>
              <a:rPr lang="en-US" altLang="zh-TW" sz="1800"/>
              <a:t> denotes a square root of a modulo r</a:t>
            </a:r>
          </a:p>
          <a:p>
            <a:pPr lvl="2">
              <a:lnSpc>
                <a:spcPct val="120000"/>
              </a:lnSpc>
            </a:pPr>
            <a:r>
              <a:rPr lang="en-US" altLang="zh-TW" sz="1800"/>
              <a:t> The square roots are x, -x, y, -y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/>
              <a:t>     </a:t>
            </a:r>
          </a:p>
        </p:txBody>
      </p:sp>
      <p:sp>
        <p:nvSpPr>
          <p:cNvPr id="523268" name="Rectangle 4">
            <a:extLst>
              <a:ext uri="{FF2B5EF4-FFF2-40B4-BE49-F238E27FC236}">
                <a16:creationId xmlns:a16="http://schemas.microsoft.com/office/drawing/2014/main" id="{710D6CBE-6134-2BC4-6034-141B055E4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246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>
            <a:extLst>
              <a:ext uri="{FF2B5EF4-FFF2-40B4-BE49-F238E27FC236}">
                <a16:creationId xmlns:a16="http://schemas.microsoft.com/office/drawing/2014/main" id="{85799D86-A63E-90A8-74CF-9ED803609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4291" name="Rectangle 3">
            <a:extLst>
              <a:ext uri="{FF2B5EF4-FFF2-40B4-BE49-F238E27FC236}">
                <a16:creationId xmlns:a16="http://schemas.microsoft.com/office/drawing/2014/main" id="{AEBD623B-0DA1-2D15-2C48-CC5DF2BC6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00200"/>
            <a:ext cx="8534400" cy="378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en-US" altLang="zh-TW" sz="2000" b="0">
              <a:solidFill>
                <a:srgbClr val="009900"/>
              </a:solidFill>
              <a:latin typeface="Comic Sans MS" panose="030F0702030302020204" pitchFamily="66" charset="0"/>
              <a:ea typeface="全真古印體" pitchFamily="49" charset="-128"/>
            </a:endParaRPr>
          </a:p>
          <a:p>
            <a:pPr lvl="1"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TW" sz="2000" b="0">
                <a:solidFill>
                  <a:srgbClr val="009900"/>
                </a:solidFill>
                <a:latin typeface="Comic Sans MS" panose="030F0702030302020204" pitchFamily="66" charset="0"/>
                <a:ea typeface="全真古印體" pitchFamily="49" charset="-128"/>
              </a:rPr>
              <a:t> </a:t>
            </a:r>
            <a:r>
              <a:rPr lang="en-US" altLang="zh-TW" sz="2000" b="0">
                <a:solidFill>
                  <a:srgbClr val="CC0000"/>
                </a:solidFill>
                <a:latin typeface="Comic Sans MS" panose="030F0702030302020204" pitchFamily="66" charset="0"/>
                <a:ea typeface="全真古印體" pitchFamily="49" charset="-128"/>
              </a:rPr>
              <a:t>4. How to find square roots of a </a:t>
            </a:r>
            <a:r>
              <a:rPr lang="en-US" altLang="zh-TW" sz="2000" b="0">
                <a:solidFill>
                  <a:srgbClr val="CC0000"/>
                </a:solidFill>
                <a:latin typeface="Comic Sans MS" panose="030F0702030302020204" pitchFamily="66" charset="0"/>
                <a:ea typeface="全真古印體" pitchFamily="49" charset="-128"/>
                <a:sym typeface="Symbol" panose="05050102010706020507" pitchFamily="18" charset="2"/>
              </a:rPr>
              <a:t></a:t>
            </a:r>
            <a:r>
              <a:rPr lang="en-US" altLang="zh-TW" sz="2000" b="0">
                <a:solidFill>
                  <a:srgbClr val="CC0000"/>
                </a:solidFill>
                <a:latin typeface="Comic Sans MS" panose="030F0702030302020204" pitchFamily="66" charset="0"/>
                <a:ea typeface="全真古印體" pitchFamily="49" charset="-128"/>
              </a:rPr>
              <a:t> Q</a:t>
            </a:r>
            <a:r>
              <a:rPr lang="en-US" altLang="zh-TW" sz="2000" b="0" baseline="-25000">
                <a:solidFill>
                  <a:srgbClr val="CC0000"/>
                </a:solidFill>
                <a:latin typeface="Comic Sans MS" panose="030F0702030302020204" pitchFamily="66" charset="0"/>
                <a:ea typeface="全真古印體" pitchFamily="49" charset="-128"/>
              </a:rPr>
              <a:t>p</a:t>
            </a:r>
            <a:r>
              <a:rPr lang="en-US" altLang="zh-TW" sz="2000" b="0" baseline="30000">
                <a:solidFill>
                  <a:srgbClr val="CC0000"/>
                </a:solidFill>
                <a:latin typeface="Comic Sans MS" panose="030F0702030302020204" pitchFamily="66" charset="0"/>
                <a:ea typeface="全真古印體" pitchFamily="49" charset="-128"/>
              </a:rPr>
              <a:t> </a:t>
            </a:r>
            <a:r>
              <a:rPr lang="en-US" altLang="zh-TW" sz="2000" b="0">
                <a:solidFill>
                  <a:srgbClr val="CC0000"/>
                </a:solidFill>
                <a:latin typeface="Comic Sans MS" panose="030F0702030302020204" pitchFamily="66" charset="0"/>
                <a:ea typeface="全真古印體" pitchFamily="49" charset="-128"/>
              </a:rPr>
              <a:t>?</a:t>
            </a:r>
          </a:p>
          <a:p>
            <a:pPr lvl="1"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en-US" altLang="zh-TW" sz="2000" b="0">
              <a:solidFill>
                <a:srgbClr val="CC0000"/>
              </a:solidFill>
              <a:latin typeface="Comic Sans MS" panose="030F0702030302020204" pitchFamily="66" charset="0"/>
              <a:ea typeface="全真古印體" pitchFamily="49" charset="-128"/>
            </a:endParaRPr>
          </a:p>
          <a:p>
            <a:pPr lvl="2">
              <a:spcBef>
                <a:spcPct val="5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600">
                <a:ea typeface="全真中黑體" pitchFamily="49" charset="-128"/>
              </a:rPr>
              <a:t> </a:t>
            </a:r>
            <a:r>
              <a:rPr lang="en-US" altLang="zh-TW">
                <a:ea typeface="全真中黑體" pitchFamily="49" charset="-128"/>
              </a:rPr>
              <a:t>In general, there is an efficient polynomial randomized algo</a:t>
            </a:r>
          </a:p>
          <a:p>
            <a:pPr lvl="2">
              <a:spcBef>
                <a:spcPct val="5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>
                <a:ea typeface="全真中黑體" pitchFamily="49" charset="-128"/>
              </a:rPr>
              <a:t> For p=3 (mod 4) there is a deterministic algo:</a:t>
            </a:r>
          </a:p>
          <a:p>
            <a:pPr lvl="2">
              <a:spcBef>
                <a:spcPct val="5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TW">
                <a:ea typeface="全真中黑體" pitchFamily="49" charset="-128"/>
              </a:rPr>
              <a:t>    By Euler’s criterion if a </a:t>
            </a:r>
            <a:r>
              <a:rPr lang="en-US" altLang="zh-TW">
                <a:ea typeface="全真中黑體" pitchFamily="49" charset="-128"/>
                <a:sym typeface="Symbol" panose="05050102010706020507" pitchFamily="18" charset="2"/>
              </a:rPr>
              <a:t></a:t>
            </a:r>
            <a:r>
              <a:rPr lang="en-US" altLang="zh-TW">
                <a:ea typeface="全真中黑體" pitchFamily="49" charset="-128"/>
              </a:rPr>
              <a:t>Q</a:t>
            </a:r>
            <a:r>
              <a:rPr lang="en-US" altLang="zh-TW" baseline="-25000">
                <a:ea typeface="全真中黑體" pitchFamily="49" charset="-128"/>
              </a:rPr>
              <a:t>p</a:t>
            </a:r>
            <a:r>
              <a:rPr lang="en-US" altLang="zh-TW">
                <a:ea typeface="全真中黑體" pitchFamily="49" charset="-128"/>
              </a:rPr>
              <a:t> then a</a:t>
            </a:r>
            <a:r>
              <a:rPr lang="en-US" altLang="zh-TW" baseline="30000">
                <a:ea typeface="全真中黑體" pitchFamily="49" charset="-128"/>
              </a:rPr>
              <a:t>(p-1)/2</a:t>
            </a:r>
            <a:r>
              <a:rPr lang="en-US" altLang="zh-TW">
                <a:ea typeface="全真中黑體" pitchFamily="49" charset="-128"/>
              </a:rPr>
              <a:t>=1 (mod p),</a:t>
            </a:r>
          </a:p>
          <a:p>
            <a:pPr lvl="2">
              <a:spcBef>
                <a:spcPct val="5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TW">
                <a:ea typeface="全真中黑體" pitchFamily="49" charset="-128"/>
              </a:rPr>
              <a:t>    and (a</a:t>
            </a:r>
            <a:r>
              <a:rPr lang="en-US" altLang="zh-TW" baseline="30000">
                <a:ea typeface="全真中黑體" pitchFamily="49" charset="-128"/>
              </a:rPr>
              <a:t>(p+1)/4</a:t>
            </a:r>
            <a:r>
              <a:rPr lang="en-US" altLang="zh-TW">
                <a:ea typeface="全真中黑體" pitchFamily="49" charset="-128"/>
              </a:rPr>
              <a:t>)</a:t>
            </a:r>
            <a:r>
              <a:rPr lang="en-US" altLang="zh-TW" baseline="30000">
                <a:ea typeface="全真中黑體" pitchFamily="49" charset="-128"/>
              </a:rPr>
              <a:t>2</a:t>
            </a:r>
            <a:r>
              <a:rPr lang="en-US" altLang="zh-TW">
                <a:ea typeface="全真中黑體" pitchFamily="49" charset="-128"/>
              </a:rPr>
              <a:t> = a</a:t>
            </a:r>
            <a:r>
              <a:rPr lang="en-US" altLang="zh-TW" baseline="30000">
                <a:ea typeface="全真中黑體" pitchFamily="49" charset="-128"/>
              </a:rPr>
              <a:t>(p-1)/2</a:t>
            </a:r>
            <a:r>
              <a:rPr lang="en-US" altLang="zh-TW">
                <a:ea typeface="全真中黑體" pitchFamily="49" charset="-128"/>
              </a:rPr>
              <a:t>a= a (mod p).  </a:t>
            </a:r>
          </a:p>
          <a:p>
            <a:pPr lvl="2">
              <a:spcBef>
                <a:spcPct val="5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TW">
                <a:ea typeface="全真中黑體" pitchFamily="49" charset="-128"/>
              </a:rPr>
              <a:t>    Hence two roots of a modulo p are </a:t>
            </a:r>
            <a:r>
              <a:rPr lang="zh-TW" altLang="en-US">
                <a:ea typeface="全真中黑體" pitchFamily="49" charset="-128"/>
                <a:sym typeface="Symbol" panose="05050102010706020507" pitchFamily="18" charset="2"/>
              </a:rPr>
              <a:t></a:t>
            </a:r>
            <a:r>
              <a:rPr lang="en-US" altLang="zh-TW">
                <a:ea typeface="全真中黑體" pitchFamily="49" charset="-128"/>
              </a:rPr>
              <a:t>a</a:t>
            </a:r>
            <a:r>
              <a:rPr lang="en-US" altLang="zh-TW" baseline="30000">
                <a:ea typeface="全真中黑體" pitchFamily="49" charset="-128"/>
              </a:rPr>
              <a:t>(p+1)/4 </a:t>
            </a:r>
            <a:r>
              <a:rPr lang="en-US" altLang="zh-TW">
                <a:ea typeface="全真中黑體" pitchFamily="49" charset="-128"/>
              </a:rPr>
              <a:t>.</a:t>
            </a:r>
          </a:p>
          <a:p>
            <a:pPr lvl="2">
              <a:spcBef>
                <a:spcPct val="5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>
                <a:ea typeface="全真中黑體" pitchFamily="49" charset="-128"/>
              </a:rPr>
              <a:t> n is called </a:t>
            </a:r>
            <a:r>
              <a:rPr lang="en-US" altLang="zh-TW">
                <a:solidFill>
                  <a:srgbClr val="CC0000"/>
                </a:solidFill>
                <a:ea typeface="全真中黑體" pitchFamily="49" charset="-128"/>
              </a:rPr>
              <a:t>Blum integer</a:t>
            </a:r>
            <a:r>
              <a:rPr lang="en-US" altLang="zh-TW">
                <a:ea typeface="全真中黑體" pitchFamily="49" charset="-128"/>
              </a:rPr>
              <a:t> if n = pq and p=3 (mod 4), q=3 (mod 4)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>
            <a:extLst>
              <a:ext uri="{FF2B5EF4-FFF2-40B4-BE49-F238E27FC236}">
                <a16:creationId xmlns:a16="http://schemas.microsoft.com/office/drawing/2014/main" id="{BBE23352-D582-B45F-9A08-ECB5A71C9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6858000" cy="685800"/>
          </a:xfrm>
        </p:spPr>
        <p:txBody>
          <a:bodyPr/>
          <a:lstStyle/>
          <a:p>
            <a:endParaRPr lang="en-US" altLang="zh-TW" sz="3400" b="1">
              <a:latin typeface="Comic Sans MS" panose="030F0702030302020204" pitchFamily="66" charset="0"/>
            </a:endParaRPr>
          </a:p>
        </p:txBody>
      </p:sp>
      <p:sp>
        <p:nvSpPr>
          <p:cNvPr id="522243" name="Rectangle 3">
            <a:extLst>
              <a:ext uri="{FF2B5EF4-FFF2-40B4-BE49-F238E27FC236}">
                <a16:creationId xmlns:a16="http://schemas.microsoft.com/office/drawing/2014/main" id="{EB7868CD-44D0-E976-7D75-A5DA8534B4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153400" cy="4953000"/>
          </a:xfrm>
        </p:spPr>
        <p:txBody>
          <a:bodyPr/>
          <a:lstStyle/>
          <a:p>
            <a:pPr lvl="1"/>
            <a:r>
              <a:rPr lang="en-US" altLang="zh-TW"/>
              <a:t>5. Definition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	</a:t>
            </a:r>
            <a:r>
              <a:rPr lang="en-US" altLang="zh-TW">
                <a:solidFill>
                  <a:schemeClr val="tx2"/>
                </a:solidFill>
              </a:rPr>
              <a:t>RABIN</a:t>
            </a:r>
            <a:r>
              <a:rPr lang="en-US" altLang="zh-TW"/>
              <a:t>: </a:t>
            </a:r>
            <a:r>
              <a:rPr lang="en-US" altLang="zh-TW">
                <a:solidFill>
                  <a:schemeClr val="tx1"/>
                </a:solidFill>
              </a:rPr>
              <a:t>Given n=pq and c=m</a:t>
            </a:r>
            <a:r>
              <a:rPr lang="en-US" altLang="zh-TW" baseline="30000">
                <a:solidFill>
                  <a:schemeClr val="tx1"/>
                </a:solidFill>
              </a:rPr>
              <a:t>2</a:t>
            </a:r>
            <a:r>
              <a:rPr lang="en-US" altLang="zh-TW">
                <a:solidFill>
                  <a:schemeClr val="tx1"/>
                </a:solidFill>
              </a:rPr>
              <a:t> mod n, find x,  s.t. c </a:t>
            </a:r>
            <a:r>
              <a:rPr lang="zh-TW" altLang="en-US">
                <a:solidFill>
                  <a:schemeClr val="tx1"/>
                </a:solidFill>
                <a:sym typeface="Symbol" panose="05050102010706020507" pitchFamily="18" charset="2"/>
              </a:rPr>
              <a:t> 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TW" baseline="30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zh-TW">
                <a:solidFill>
                  <a:schemeClr val="tx1"/>
                </a:solidFill>
                <a:sym typeface="Symbol" panose="05050102010706020507" pitchFamily="18" charset="2"/>
              </a:rPr>
              <a:t> (mod n)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>
              <a:solidFill>
                <a:schemeClr val="tx1"/>
              </a:solidFill>
            </a:endParaRPr>
          </a:p>
          <a:p>
            <a:pPr lvl="1"/>
            <a:r>
              <a:rPr lang="en-US" altLang="zh-TW"/>
              <a:t>6. Theorem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                </a:t>
            </a:r>
            <a:r>
              <a:rPr lang="en-US" altLang="zh-TW">
                <a:solidFill>
                  <a:schemeClr val="tx2"/>
                </a:solidFill>
              </a:rPr>
              <a:t>RABIN = FACTOR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        &lt;pf&gt;</a:t>
            </a:r>
          </a:p>
          <a:p>
            <a:pPr lvl="2"/>
            <a:r>
              <a:rPr lang="en-US" altLang="zh-TW" sz="2000">
                <a:solidFill>
                  <a:srgbClr val="0066FF"/>
                </a:solidFill>
              </a:rPr>
              <a:t>(1) RABIN </a:t>
            </a:r>
            <a:r>
              <a:rPr lang="zh-TW" altLang="en-US" sz="2000">
                <a:solidFill>
                  <a:srgbClr val="0066FF"/>
                </a:solidFill>
                <a:sym typeface="Symbol" panose="05050102010706020507" pitchFamily="18" charset="2"/>
              </a:rPr>
              <a:t> </a:t>
            </a:r>
            <a:r>
              <a:rPr lang="en-US" altLang="zh-TW" sz="2000">
                <a:solidFill>
                  <a:srgbClr val="0066FF"/>
                </a:solidFill>
                <a:sym typeface="Symbol" panose="05050102010706020507" pitchFamily="18" charset="2"/>
              </a:rPr>
              <a:t>FACTOR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2000">
                <a:sym typeface="Symbol" panose="05050102010706020507" pitchFamily="18" charset="2"/>
              </a:rPr>
              <a:t>	Given an oracle for FACTOR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2000">
                <a:sym typeface="Symbol" panose="05050102010706020507" pitchFamily="18" charset="2"/>
              </a:rPr>
              <a:t>	1. Factor n and obtain p,q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2000">
                <a:sym typeface="Symbol" panose="05050102010706020507" pitchFamily="18" charset="2"/>
              </a:rPr>
              <a:t>	2. Solve the square root problems (section 11.4)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2000">
                <a:sym typeface="Symbol" panose="05050102010706020507" pitchFamily="18" charset="2"/>
              </a:rPr>
              <a:t>		 </a:t>
            </a:r>
            <a:r>
              <a:rPr lang="en-US" altLang="zh-TW" sz="2000"/>
              <a:t>c </a:t>
            </a:r>
            <a:r>
              <a:rPr lang="zh-TW" altLang="en-US" sz="2000">
                <a:sym typeface="Symbol" panose="05050102010706020507" pitchFamily="18" charset="2"/>
              </a:rPr>
              <a:t> </a:t>
            </a:r>
            <a:r>
              <a:rPr lang="en-US" altLang="zh-TW" sz="2000">
                <a:sym typeface="Symbol" panose="05050102010706020507" pitchFamily="18" charset="2"/>
              </a:rPr>
              <a:t>x</a:t>
            </a:r>
            <a:r>
              <a:rPr lang="en-US" altLang="zh-TW" sz="2000" baseline="30000">
                <a:sym typeface="Symbol" panose="05050102010706020507" pitchFamily="18" charset="2"/>
              </a:rPr>
              <a:t>2</a:t>
            </a:r>
            <a:r>
              <a:rPr lang="en-US" altLang="zh-TW" sz="2000">
                <a:sym typeface="Symbol" panose="05050102010706020507" pitchFamily="18" charset="2"/>
              </a:rPr>
              <a:t> (mod p)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2000">
                <a:sym typeface="Symbol" panose="05050102010706020507" pitchFamily="18" charset="2"/>
              </a:rPr>
              <a:t>		 </a:t>
            </a:r>
            <a:r>
              <a:rPr lang="en-US" altLang="zh-TW" sz="2000"/>
              <a:t>c </a:t>
            </a:r>
            <a:r>
              <a:rPr lang="zh-TW" altLang="en-US" sz="2000">
                <a:sym typeface="Symbol" panose="05050102010706020507" pitchFamily="18" charset="2"/>
              </a:rPr>
              <a:t> </a:t>
            </a:r>
            <a:r>
              <a:rPr lang="en-US" altLang="zh-TW" sz="2000">
                <a:sym typeface="Symbol" panose="05050102010706020507" pitchFamily="18" charset="2"/>
              </a:rPr>
              <a:t>x</a:t>
            </a:r>
            <a:r>
              <a:rPr lang="en-US" altLang="zh-TW" sz="2000" baseline="30000">
                <a:sym typeface="Symbol" panose="05050102010706020507" pitchFamily="18" charset="2"/>
              </a:rPr>
              <a:t>2</a:t>
            </a:r>
            <a:r>
              <a:rPr lang="en-US" altLang="zh-TW" sz="2000">
                <a:sym typeface="Symbol" panose="05050102010706020507" pitchFamily="18" charset="2"/>
              </a:rPr>
              <a:t> (mod q)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2000">
                <a:sym typeface="Symbol" panose="05050102010706020507" pitchFamily="18" charset="2"/>
              </a:rPr>
              <a:t>	3. Apply CRT and get four roots of RABIN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>
            <a:extLst>
              <a:ext uri="{FF2B5EF4-FFF2-40B4-BE49-F238E27FC236}">
                <a16:creationId xmlns:a16="http://schemas.microsoft.com/office/drawing/2014/main" id="{C8991BBD-F6CC-D9B9-8A6C-6D78B8075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6858000" cy="685800"/>
          </a:xfrm>
        </p:spPr>
        <p:txBody>
          <a:bodyPr/>
          <a:lstStyle/>
          <a:p>
            <a:endParaRPr lang="en-US" altLang="zh-TW" sz="3400" b="1">
              <a:latin typeface="Comic Sans MS" panose="030F0702030302020204" pitchFamily="66" charset="0"/>
            </a:endParaRPr>
          </a:p>
        </p:txBody>
      </p:sp>
      <p:sp>
        <p:nvSpPr>
          <p:cNvPr id="525315" name="Rectangle 3">
            <a:extLst>
              <a:ext uri="{FF2B5EF4-FFF2-40B4-BE49-F238E27FC236}">
                <a16:creationId xmlns:a16="http://schemas.microsoft.com/office/drawing/2014/main" id="{62B3BD07-49A2-A10E-3150-CD6D4230D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153400" cy="4953000"/>
          </a:xfrm>
        </p:spPr>
        <p:txBody>
          <a:bodyPr/>
          <a:lstStyle/>
          <a:p>
            <a:pPr lvl="1"/>
            <a:endParaRPr lang="en-US" altLang="zh-TW">
              <a:sym typeface="Symbol" panose="05050102010706020507" pitchFamily="18" charset="2"/>
            </a:endParaRPr>
          </a:p>
          <a:p>
            <a:pPr lvl="2"/>
            <a:r>
              <a:rPr lang="en-US" altLang="zh-TW" sz="2000">
                <a:solidFill>
                  <a:srgbClr val="0066FF"/>
                </a:solidFill>
              </a:rPr>
              <a:t>(2) FACTOR </a:t>
            </a:r>
            <a:r>
              <a:rPr lang="zh-TW" altLang="en-US" sz="2000">
                <a:solidFill>
                  <a:srgbClr val="0066FF"/>
                </a:solidFill>
                <a:sym typeface="Symbol" panose="05050102010706020507" pitchFamily="18" charset="2"/>
              </a:rPr>
              <a:t> </a:t>
            </a:r>
            <a:r>
              <a:rPr lang="en-US" altLang="zh-TW" sz="2000">
                <a:solidFill>
                  <a:srgbClr val="0066FF"/>
                </a:solidFill>
                <a:sym typeface="Symbol" panose="05050102010706020507" pitchFamily="18" charset="2"/>
              </a:rPr>
              <a:t>RABIN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TW" sz="2000">
              <a:solidFill>
                <a:srgbClr val="0066FF"/>
              </a:solidFill>
              <a:sym typeface="Symbol" panose="05050102010706020507" pitchFamily="18" charset="2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2000">
                <a:sym typeface="Symbol" panose="05050102010706020507" pitchFamily="18" charset="2"/>
              </a:rPr>
              <a:t>	Given an oracle for RABIN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2000">
                <a:sym typeface="Symbol" panose="05050102010706020507" pitchFamily="18" charset="2"/>
              </a:rPr>
              <a:t>	1. Query RABIN oracle twice, get two roots x and y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2000">
                <a:sym typeface="Symbol" panose="05050102010706020507" pitchFamily="18" charset="2"/>
              </a:rPr>
              <a:t>	2. With prob. ½, we can successfully get the factor of n by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2000">
                <a:sym typeface="Symbol" panose="05050102010706020507" pitchFamily="18" charset="2"/>
              </a:rPr>
              <a:t>	     gcd(x+y, n)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>
            <a:extLst>
              <a:ext uri="{FF2B5EF4-FFF2-40B4-BE49-F238E27FC236}">
                <a16:creationId xmlns:a16="http://schemas.microsoft.com/office/drawing/2014/main" id="{4A33B03A-E96E-F70D-3B77-F51B84C65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3763" name="Rectangle 3">
            <a:extLst>
              <a:ext uri="{FF2B5EF4-FFF2-40B4-BE49-F238E27FC236}">
                <a16:creationId xmlns:a16="http://schemas.microsoft.com/office/drawing/2014/main" id="{849D82EE-345F-1EC3-305F-B21EAC5C6C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953000"/>
          </a:xfrm>
        </p:spPr>
        <p:txBody>
          <a:bodyPr/>
          <a:lstStyle/>
          <a:p>
            <a:endParaRPr lang="en-US" altLang="zh-TW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pPr lvl="2"/>
            <a:endParaRPr lang="en-US" altLang="zh-TW" sz="2000" dirty="0"/>
          </a:p>
          <a:p>
            <a:pPr lvl="2"/>
            <a:endParaRPr lang="en-US" altLang="zh-TW" sz="2000" dirty="0"/>
          </a:p>
          <a:p>
            <a:pPr lvl="2"/>
            <a:endParaRPr lang="en-US" altLang="zh-TW" sz="2000" dirty="0"/>
          </a:p>
          <a:p>
            <a:pPr lvl="2"/>
            <a:endParaRPr lang="en-US" altLang="zh-TW" sz="2000" dirty="0"/>
          </a:p>
          <a:p>
            <a:pPr lvl="2"/>
            <a:endParaRPr lang="en-US" altLang="zh-TW" sz="2000" dirty="0"/>
          </a:p>
          <a:p>
            <a:pPr lvl="2"/>
            <a:endParaRPr lang="en-US" altLang="zh-TW" sz="2000" dirty="0"/>
          </a:p>
          <a:p>
            <a:pPr lvl="2"/>
            <a:r>
              <a:rPr lang="en-US" altLang="zh-TW" sz="2000" dirty="0"/>
              <a:t>If </a:t>
            </a:r>
            <a:r>
              <a:rPr lang="en-US" altLang="zh-TW" sz="2000" dirty="0" err="1"/>
              <a:t>c|a</a:t>
            </a:r>
            <a:r>
              <a:rPr lang="en-US" altLang="zh-TW" sz="2000" dirty="0"/>
              <a:t> and </a:t>
            </a:r>
            <a:r>
              <a:rPr lang="en-US" altLang="zh-TW" sz="2000" dirty="0" err="1"/>
              <a:t>c|b</a:t>
            </a:r>
            <a:r>
              <a:rPr lang="en-US" altLang="zh-TW" sz="2000" dirty="0"/>
              <a:t>, then c is </a:t>
            </a:r>
            <a:r>
              <a:rPr lang="en-US" altLang="zh-TW" sz="2000" i="1" dirty="0">
                <a:solidFill>
                  <a:srgbClr val="009900"/>
                </a:solidFill>
              </a:rPr>
              <a:t>common divisor</a:t>
            </a:r>
            <a:r>
              <a:rPr lang="en-US" altLang="zh-TW" sz="2000" dirty="0"/>
              <a:t> of a and b.</a:t>
            </a:r>
          </a:p>
          <a:p>
            <a:pPr lvl="2"/>
            <a:r>
              <a:rPr lang="en-US" altLang="zh-TW" sz="2000" dirty="0"/>
              <a:t>If d is a </a:t>
            </a:r>
            <a:r>
              <a:rPr lang="en-US" altLang="zh-TW" sz="2000" i="1" dirty="0">
                <a:solidFill>
                  <a:srgbClr val="009900"/>
                </a:solidFill>
              </a:rPr>
              <a:t>great common divisor</a:t>
            </a:r>
            <a:r>
              <a:rPr lang="en-US" altLang="zh-TW" sz="2000" dirty="0"/>
              <a:t> of a and b, then we write d=</a:t>
            </a:r>
            <a:r>
              <a:rPr lang="en-US" altLang="zh-TW" sz="2000" dirty="0" err="1"/>
              <a:t>gcd</a:t>
            </a:r>
            <a:r>
              <a:rPr lang="en-US" altLang="zh-TW" sz="2000" dirty="0"/>
              <a:t>(</a:t>
            </a:r>
            <a:r>
              <a:rPr lang="en-US" altLang="zh-TW" sz="2000" dirty="0" err="1"/>
              <a:t>a,b</a:t>
            </a:r>
            <a:r>
              <a:rPr lang="en-US" altLang="zh-TW" sz="2000" dirty="0"/>
              <a:t>). </a:t>
            </a:r>
            <a:endParaRPr lang="en-US" altLang="zh-TW" sz="2000" b="0" dirty="0"/>
          </a:p>
          <a:p>
            <a:pPr lvl="1"/>
            <a:endParaRPr lang="en-US" altLang="zh-TW" b="1" dirty="0">
              <a:latin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CE1CF-D64E-46D3-1C5E-169627901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273" y="1484784"/>
            <a:ext cx="5095453" cy="327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6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>
            <a:extLst>
              <a:ext uri="{FF2B5EF4-FFF2-40B4-BE49-F238E27FC236}">
                <a16:creationId xmlns:a16="http://schemas.microsoft.com/office/drawing/2014/main" id="{980660BC-C0AE-31EA-93B4-7D5E04F35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8211" name="Rectangle 3">
            <a:extLst>
              <a:ext uri="{FF2B5EF4-FFF2-40B4-BE49-F238E27FC236}">
                <a16:creationId xmlns:a16="http://schemas.microsoft.com/office/drawing/2014/main" id="{DCE7972C-9CF2-9AA1-D051-F3998A0319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96975"/>
            <a:ext cx="8534400" cy="5432425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TW" dirty="0"/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solidFill>
                  <a:srgbClr val="009900"/>
                </a:solidFill>
              </a:rPr>
              <a:t>Euclidean algorithm(</a:t>
            </a:r>
            <a:r>
              <a:rPr lang="en-US" altLang="zh-TW" sz="2000" dirty="0" err="1">
                <a:solidFill>
                  <a:srgbClr val="009900"/>
                </a:solidFill>
              </a:rPr>
              <a:t>a,b</a:t>
            </a:r>
            <a:r>
              <a:rPr lang="en-US" altLang="zh-TW" sz="2000" dirty="0">
                <a:solidFill>
                  <a:srgbClr val="009900"/>
                </a:solidFill>
              </a:rPr>
              <a:t>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(for great common divisor)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</a:t>
            </a:r>
            <a:r>
              <a:rPr lang="en-US" altLang="zh-TW" sz="2000" dirty="0">
                <a:solidFill>
                  <a:srgbClr val="FF6600"/>
                </a:solidFill>
              </a:rPr>
              <a:t>input：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rgbClr val="FF6600"/>
                </a:solidFill>
              </a:rPr>
              <a:t>     output：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</a:t>
            </a:r>
            <a:r>
              <a:rPr lang="en-US" altLang="zh-TW" sz="2000" dirty="0">
                <a:solidFill>
                  <a:srgbClr val="FF6600"/>
                </a:solidFill>
              </a:rPr>
              <a:t>(1) Set r</a:t>
            </a:r>
            <a:r>
              <a:rPr lang="en-US" altLang="zh-TW" sz="2000" baseline="-25000" dirty="0">
                <a:solidFill>
                  <a:srgbClr val="FF6600"/>
                </a:solidFill>
              </a:rPr>
              <a:t>0</a:t>
            </a:r>
            <a:r>
              <a:rPr lang="en-US" altLang="zh-TW" sz="2000" dirty="0">
                <a:solidFill>
                  <a:srgbClr val="FF6600"/>
                </a:solidFill>
              </a:rPr>
              <a:t>=a and r</a:t>
            </a:r>
            <a:r>
              <a:rPr lang="en-US" altLang="zh-TW" sz="2000" baseline="-25000" dirty="0">
                <a:solidFill>
                  <a:srgbClr val="FF6600"/>
                </a:solidFill>
              </a:rPr>
              <a:t>1</a:t>
            </a:r>
            <a:r>
              <a:rPr lang="en-US" altLang="zh-TW" sz="2000" dirty="0">
                <a:solidFill>
                  <a:srgbClr val="FF6600"/>
                </a:solidFill>
              </a:rPr>
              <a:t>=b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rgbClr val="FF6600"/>
                </a:solidFill>
              </a:rPr>
              <a:t>     (2) Determine the first          so that r</a:t>
            </a:r>
            <a:r>
              <a:rPr lang="en-US" altLang="zh-TW" sz="2000" baseline="-25000" dirty="0">
                <a:solidFill>
                  <a:srgbClr val="FF6600"/>
                </a:solidFill>
              </a:rPr>
              <a:t>n+1</a:t>
            </a:r>
            <a:r>
              <a:rPr lang="en-US" altLang="zh-TW" sz="2000" dirty="0">
                <a:solidFill>
                  <a:srgbClr val="FF6600"/>
                </a:solidFill>
              </a:rPr>
              <a:t>=0,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rgbClr val="FF6600"/>
                </a:solidFill>
              </a:rPr>
              <a:t>           where  r</a:t>
            </a:r>
            <a:r>
              <a:rPr lang="en-US" altLang="zh-TW" sz="2000" baseline="-25000" dirty="0">
                <a:solidFill>
                  <a:srgbClr val="FF6600"/>
                </a:solidFill>
              </a:rPr>
              <a:t>i+1</a:t>
            </a:r>
            <a:r>
              <a:rPr lang="en-US" altLang="zh-TW" sz="2000" dirty="0">
                <a:solidFill>
                  <a:srgbClr val="FF6600"/>
                </a:solidFill>
              </a:rPr>
              <a:t>=r</a:t>
            </a:r>
            <a:r>
              <a:rPr lang="en-US" altLang="zh-TW" sz="2000" baseline="-25000" dirty="0">
                <a:solidFill>
                  <a:srgbClr val="FF6600"/>
                </a:solidFill>
              </a:rPr>
              <a:t>i-1</a:t>
            </a:r>
            <a:r>
              <a:rPr lang="en-US" altLang="zh-TW" sz="2000" dirty="0">
                <a:solidFill>
                  <a:srgbClr val="FF6600"/>
                </a:solidFill>
              </a:rPr>
              <a:t> mod </a:t>
            </a:r>
            <a:r>
              <a:rPr lang="en-US" altLang="zh-TW" sz="2000" dirty="0" err="1">
                <a:solidFill>
                  <a:srgbClr val="FF6600"/>
                </a:solidFill>
              </a:rPr>
              <a:t>r</a:t>
            </a:r>
            <a:r>
              <a:rPr lang="en-US" altLang="zh-TW" sz="2000" baseline="-25000" dirty="0" err="1">
                <a:solidFill>
                  <a:srgbClr val="FF6600"/>
                </a:solidFill>
              </a:rPr>
              <a:t>i</a:t>
            </a:r>
            <a:r>
              <a:rPr lang="en-US" altLang="zh-TW" sz="2000" dirty="0">
                <a:solidFill>
                  <a:srgbClr val="FF6600"/>
                </a:solidFill>
              </a:rPr>
              <a:t>    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rgbClr val="FF6600"/>
                </a:solidFill>
              </a:rPr>
              <a:t>     (3) Return (</a:t>
            </a:r>
            <a:r>
              <a:rPr lang="en-US" altLang="zh-TW" sz="2000" dirty="0" err="1">
                <a:solidFill>
                  <a:srgbClr val="FF6600"/>
                </a:solidFill>
              </a:rPr>
              <a:t>r</a:t>
            </a:r>
            <a:r>
              <a:rPr lang="en-US" altLang="zh-TW" sz="2000" baseline="-25000" dirty="0" err="1">
                <a:solidFill>
                  <a:srgbClr val="FF6600"/>
                </a:solidFill>
              </a:rPr>
              <a:t>n</a:t>
            </a:r>
            <a:r>
              <a:rPr lang="en-US" altLang="zh-TW" sz="2000" dirty="0">
                <a:solidFill>
                  <a:srgbClr val="FF6600"/>
                </a:solidFill>
              </a:rPr>
              <a:t>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000" dirty="0">
              <a:solidFill>
                <a:srgbClr val="FF66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solidFill>
                  <a:srgbClr val="009900"/>
                </a:solidFill>
              </a:rPr>
              <a:t>Extended Euclidean algorithm(</a:t>
            </a:r>
            <a:r>
              <a:rPr lang="en-US" altLang="zh-TW" sz="2000" dirty="0" err="1">
                <a:solidFill>
                  <a:srgbClr val="009900"/>
                </a:solidFill>
              </a:rPr>
              <a:t>a,b</a:t>
            </a:r>
            <a:r>
              <a:rPr lang="en-US" altLang="zh-TW" sz="2000" dirty="0">
                <a:solidFill>
                  <a:srgbClr val="009900"/>
                </a:solidFill>
              </a:rPr>
              <a:t>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rgbClr val="FF6600"/>
                </a:solidFill>
              </a:rPr>
              <a:t>     </a:t>
            </a:r>
            <a:r>
              <a:rPr lang="en-US" altLang="zh-TW" sz="2000" dirty="0" err="1">
                <a:solidFill>
                  <a:srgbClr val="FF6600"/>
                </a:solidFill>
              </a:rPr>
              <a:t>input：a</a:t>
            </a:r>
            <a:r>
              <a:rPr lang="en-US" altLang="zh-TW" sz="2000" dirty="0">
                <a:solidFill>
                  <a:srgbClr val="FF6600"/>
                </a:solidFill>
              </a:rPr>
              <a:t>&gt;0, b&gt;0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rgbClr val="FF6600"/>
                </a:solidFill>
              </a:rPr>
              <a:t>     output</a:t>
            </a:r>
            <a:r>
              <a:rPr lang="en-US" altLang="zh-TW" sz="2000" dirty="0">
                <a:solidFill>
                  <a:srgbClr val="FF6600"/>
                </a:solidFill>
                <a:sym typeface="Wingdings" panose="05000000000000000000" pitchFamily="2" charset="2"/>
              </a:rPr>
              <a:t>: (r, s, t) with </a:t>
            </a:r>
            <a:r>
              <a:rPr lang="en-US" altLang="zh-TW" sz="2000" dirty="0">
                <a:solidFill>
                  <a:srgbClr val="FF6600"/>
                </a:solidFill>
              </a:rPr>
              <a:t>r=</a:t>
            </a:r>
            <a:r>
              <a:rPr lang="en-US" altLang="zh-TW" sz="2000" dirty="0" err="1">
                <a:solidFill>
                  <a:srgbClr val="FF6600"/>
                </a:solidFill>
              </a:rPr>
              <a:t>gcd</a:t>
            </a:r>
            <a:r>
              <a:rPr lang="en-US" altLang="zh-TW" sz="2000" dirty="0">
                <a:solidFill>
                  <a:srgbClr val="FF6600"/>
                </a:solidFill>
              </a:rPr>
              <a:t>(</a:t>
            </a:r>
            <a:r>
              <a:rPr lang="en-US" altLang="zh-TW" sz="2000" dirty="0" err="1">
                <a:solidFill>
                  <a:srgbClr val="FF6600"/>
                </a:solidFill>
              </a:rPr>
              <a:t>a,b</a:t>
            </a:r>
            <a:r>
              <a:rPr lang="en-US" altLang="zh-TW" sz="2000" dirty="0">
                <a:solidFill>
                  <a:srgbClr val="FF6600"/>
                </a:solidFill>
              </a:rPr>
              <a:t>) and </a:t>
            </a:r>
            <a:r>
              <a:rPr lang="en-US" altLang="zh-TW" sz="2000" dirty="0" err="1">
                <a:solidFill>
                  <a:srgbClr val="FF6600"/>
                </a:solidFill>
              </a:rPr>
              <a:t>sa+tb</a:t>
            </a:r>
            <a:r>
              <a:rPr lang="en-US" altLang="zh-TW" sz="2000" dirty="0">
                <a:solidFill>
                  <a:srgbClr val="FF6600"/>
                </a:solidFill>
              </a:rPr>
              <a:t>=r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rgbClr val="FF6600"/>
                </a:solidFill>
              </a:rPr>
              <a:t>     </a:t>
            </a:r>
            <a:r>
              <a:rPr lang="en-US" altLang="zh-TW" sz="2000" dirty="0"/>
              <a:t>(Omitted)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</a:t>
            </a:r>
            <a:endParaRPr lang="en-US" altLang="zh-TW" sz="2000" dirty="0">
              <a:solidFill>
                <a:srgbClr val="FF6600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zh-TW" b="1" dirty="0">
              <a:latin typeface="Tahoma" panose="020B060403050404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TW" b="1" dirty="0">
              <a:latin typeface="Tahoma" panose="020B0604030504040204" pitchFamily="34" charset="0"/>
            </a:endParaRPr>
          </a:p>
        </p:txBody>
      </p:sp>
      <p:graphicFrame>
        <p:nvGraphicFramePr>
          <p:cNvPr id="478215" name="Object 7">
            <a:extLst>
              <a:ext uri="{FF2B5EF4-FFF2-40B4-BE49-F238E27FC236}">
                <a16:creationId xmlns:a16="http://schemas.microsoft.com/office/drawing/2014/main" id="{F7CC8D9F-DF54-F379-01EE-4F6B6CAC66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2276475"/>
          <a:ext cx="9906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240" imgH="190440" progId="Equation.3">
                  <p:embed/>
                </p:oleObj>
              </mc:Choice>
              <mc:Fallback>
                <p:oleObj name="Equation" r:id="rId2" imgW="660240" imgH="190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76475"/>
                        <a:ext cx="9906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6" name="Object 8">
            <a:extLst>
              <a:ext uri="{FF2B5EF4-FFF2-40B4-BE49-F238E27FC236}">
                <a16:creationId xmlns:a16="http://schemas.microsoft.com/office/drawing/2014/main" id="{9FA91BFB-BA74-B29A-0046-5D2E0FFED8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2636838"/>
          <a:ext cx="1303337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825480" imgH="203040" progId="Equation.3">
                  <p:embed/>
                </p:oleObj>
              </mc:Choice>
              <mc:Fallback>
                <p:oleObj name="方程式" r:id="rId4" imgW="82548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636838"/>
                        <a:ext cx="1303337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7" name="Object 9">
            <a:extLst>
              <a:ext uri="{FF2B5EF4-FFF2-40B4-BE49-F238E27FC236}">
                <a16:creationId xmlns:a16="http://schemas.microsoft.com/office/drawing/2014/main" id="{2D3BAFB0-57F3-602A-2C81-1CBD30882E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3284538"/>
          <a:ext cx="5762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355320" imgH="177480" progId="Equation.3">
                  <p:embed/>
                </p:oleObj>
              </mc:Choice>
              <mc:Fallback>
                <p:oleObj name="方程式" r:id="rId6" imgW="355320" imgH="177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284538"/>
                        <a:ext cx="5762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B50CE1C1-A28C-E1E3-042A-1C46455121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7848600" cy="685800"/>
          </a:xfrm>
        </p:spPr>
        <p:txBody>
          <a:bodyPr/>
          <a:lstStyle/>
          <a:p>
            <a:endParaRPr lang="en-US" altLang="zh-TW" sz="3200" b="1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451587" name="Rectangle 3">
            <a:extLst>
              <a:ext uri="{FF2B5EF4-FFF2-40B4-BE49-F238E27FC236}">
                <a16:creationId xmlns:a16="http://schemas.microsoft.com/office/drawing/2014/main" id="{71320048-20FE-568D-6AF9-97A9A8A97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5181600"/>
          </a:xfrm>
        </p:spPr>
        <p:txBody>
          <a:bodyPr/>
          <a:lstStyle/>
          <a:p>
            <a:pPr lvl="2"/>
            <a:r>
              <a:rPr lang="en-US" altLang="zh-TW" sz="2000"/>
              <a:t>Example ：gcd(299,221)=?</a:t>
            </a:r>
          </a:p>
          <a:p>
            <a:pPr lvl="2"/>
            <a:endParaRPr lang="en-US" altLang="zh-TW" sz="2000"/>
          </a:p>
          <a:p>
            <a:pPr lvl="2"/>
            <a:endParaRPr lang="en-US" altLang="zh-TW"/>
          </a:p>
          <a:p>
            <a:pPr lvl="2"/>
            <a:endParaRPr lang="en-US" altLang="zh-TW"/>
          </a:p>
          <a:p>
            <a:pPr lvl="2"/>
            <a:endParaRPr lang="en-US" altLang="zh-TW"/>
          </a:p>
          <a:p>
            <a:pPr lvl="2"/>
            <a:endParaRPr lang="en-US" altLang="zh-TW"/>
          </a:p>
          <a:p>
            <a:pPr lvl="2"/>
            <a:endParaRPr lang="en-US" altLang="zh-TW"/>
          </a:p>
          <a:p>
            <a:pPr lvl="2"/>
            <a:endParaRPr lang="en-US" altLang="zh-TW"/>
          </a:p>
          <a:p>
            <a:pPr lvl="2"/>
            <a:endParaRPr lang="en-US" altLang="zh-TW"/>
          </a:p>
        </p:txBody>
      </p:sp>
      <p:graphicFrame>
        <p:nvGraphicFramePr>
          <p:cNvPr id="451594" name="Object 10">
            <a:extLst>
              <a:ext uri="{FF2B5EF4-FFF2-40B4-BE49-F238E27FC236}">
                <a16:creationId xmlns:a16="http://schemas.microsoft.com/office/drawing/2014/main" id="{1F84AA97-1420-8E3B-982F-563BE420DE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286000"/>
          <a:ext cx="338137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30240" imgH="241200" progId="Equation.3">
                  <p:embed/>
                </p:oleObj>
              </mc:Choice>
              <mc:Fallback>
                <p:oleObj name="Equation" r:id="rId2" imgW="273024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0"/>
                        <a:ext cx="338137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95" name="Object 11">
            <a:extLst>
              <a:ext uri="{FF2B5EF4-FFF2-40B4-BE49-F238E27FC236}">
                <a16:creationId xmlns:a16="http://schemas.microsoft.com/office/drawing/2014/main" id="{E8987671-0494-FDC2-F488-108FDB4024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743200"/>
          <a:ext cx="334803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5040" imgH="241200" progId="Equation.3">
                  <p:embed/>
                </p:oleObj>
              </mc:Choice>
              <mc:Fallback>
                <p:oleObj name="Equation" r:id="rId4" imgW="270504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43200"/>
                        <a:ext cx="3348038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96" name="Object 12">
            <a:extLst>
              <a:ext uri="{FF2B5EF4-FFF2-40B4-BE49-F238E27FC236}">
                <a16:creationId xmlns:a16="http://schemas.microsoft.com/office/drawing/2014/main" id="{1E20BA16-C752-2871-30A8-18A4C38EB0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276600"/>
          <a:ext cx="324008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16120" imgH="241200" progId="Equation.3">
                  <p:embed/>
                </p:oleObj>
              </mc:Choice>
              <mc:Fallback>
                <p:oleObj name="Equation" r:id="rId6" imgW="261612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76600"/>
                        <a:ext cx="3240088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97" name="Object 13">
            <a:extLst>
              <a:ext uri="{FF2B5EF4-FFF2-40B4-BE49-F238E27FC236}">
                <a16:creationId xmlns:a16="http://schemas.microsoft.com/office/drawing/2014/main" id="{BFEF3980-C73B-38AF-DA6E-EE68DEABA6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733800"/>
          <a:ext cx="31750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65360" imgH="241200" progId="Equation.3">
                  <p:embed/>
                </p:oleObj>
              </mc:Choice>
              <mc:Fallback>
                <p:oleObj name="Equation" r:id="rId8" imgW="256536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33800"/>
                        <a:ext cx="317500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98" name="Object 14">
            <a:extLst>
              <a:ext uri="{FF2B5EF4-FFF2-40B4-BE49-F238E27FC236}">
                <a16:creationId xmlns:a16="http://schemas.microsoft.com/office/drawing/2014/main" id="{317FEECD-F549-078E-5FA3-06E315FA40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343400"/>
          <a:ext cx="29083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49360" imgH="241200" progId="Equation.3">
                  <p:embed/>
                </p:oleObj>
              </mc:Choice>
              <mc:Fallback>
                <p:oleObj name="Equation" r:id="rId10" imgW="2349360" imgH="241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343400"/>
                        <a:ext cx="290830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99" name="Object 15">
            <a:extLst>
              <a:ext uri="{FF2B5EF4-FFF2-40B4-BE49-F238E27FC236}">
                <a16:creationId xmlns:a16="http://schemas.microsoft.com/office/drawing/2014/main" id="{BE101811-7C03-8207-87EB-0FF607DBD5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876800"/>
          <a:ext cx="29718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00120" imgH="228600" progId="Equation.3">
                  <p:embed/>
                </p:oleObj>
              </mc:Choice>
              <mc:Fallback>
                <p:oleObj name="Equation" r:id="rId12" imgW="240012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876800"/>
                        <a:ext cx="297180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00" name="Object 16">
            <a:extLst>
              <a:ext uri="{FF2B5EF4-FFF2-40B4-BE49-F238E27FC236}">
                <a16:creationId xmlns:a16="http://schemas.microsoft.com/office/drawing/2014/main" id="{5EB1DFE2-1C0A-0321-CB6A-1B4A9DA3BA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5334000"/>
          <a:ext cx="3741738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22560" imgH="228600" progId="Equation.3">
                  <p:embed/>
                </p:oleObj>
              </mc:Choice>
              <mc:Fallback>
                <p:oleObj name="Equation" r:id="rId14" imgW="302256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334000"/>
                        <a:ext cx="3741738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46" name="Rectangle 14">
            <a:extLst>
              <a:ext uri="{FF2B5EF4-FFF2-40B4-BE49-F238E27FC236}">
                <a16:creationId xmlns:a16="http://schemas.microsoft.com/office/drawing/2014/main" id="{6E81F0DF-4D22-7E80-D095-AA308925E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6763" y="436996"/>
            <a:ext cx="6040437" cy="685800"/>
          </a:xfrm>
        </p:spPr>
        <p:txBody>
          <a:bodyPr/>
          <a:lstStyle/>
          <a:p>
            <a:r>
              <a:rPr lang="en-US" sz="3200" b="1" i="0" u="none" strike="noStrike" baseline="0" dirty="0">
                <a:latin typeface="URWPalladioL-BoldItal"/>
              </a:rPr>
              <a:t>Euler phi-function</a:t>
            </a:r>
            <a:endParaRPr lang="zh-TW" altLang="en-US" sz="5400" dirty="0"/>
          </a:p>
        </p:txBody>
      </p:sp>
      <p:sp>
        <p:nvSpPr>
          <p:cNvPr id="479235" name="Rectangle 3">
            <a:extLst>
              <a:ext uri="{FF2B5EF4-FFF2-40B4-BE49-F238E27FC236}">
                <a16:creationId xmlns:a16="http://schemas.microsoft.com/office/drawing/2014/main" id="{5800BEB1-37CE-1B17-88AE-F16C2E8FEA6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57908"/>
            <a:ext cx="9036496" cy="5887516"/>
          </a:xfrm>
        </p:spPr>
        <p:txBody>
          <a:bodyPr/>
          <a:lstStyle/>
          <a:p>
            <a:pPr lvl="2"/>
            <a:endParaRPr lang="en-US" altLang="zh-TW" sz="2400" dirty="0"/>
          </a:p>
          <a:p>
            <a:r>
              <a:rPr lang="en-US" altLang="zh-TW" dirty="0"/>
              <a:t>If </a:t>
            </a:r>
            <a:r>
              <a:rPr lang="en-US" altLang="zh-TW" dirty="0" err="1"/>
              <a:t>gcd</a:t>
            </a:r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/>
              <a:t>)=1, then a and b are said to be </a:t>
            </a:r>
          </a:p>
          <a:p>
            <a:pPr>
              <a:buNone/>
            </a:pPr>
            <a:r>
              <a:rPr lang="en-US" altLang="zh-TW" i="1" dirty="0">
                <a:solidFill>
                  <a:srgbClr val="009900"/>
                </a:solidFill>
              </a:rPr>
              <a:t>   </a:t>
            </a:r>
            <a:r>
              <a:rPr lang="en-US" altLang="zh-TW" i="1" dirty="0"/>
              <a:t>relatively prime</a:t>
            </a:r>
            <a:r>
              <a:rPr lang="en-US" altLang="zh-TW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rgbClr val="009900"/>
                </a:solidFill>
              </a:rPr>
              <a:t>Phi function</a:t>
            </a:r>
            <a:r>
              <a:rPr lang="en-US" altLang="zh-TW" dirty="0"/>
              <a:t>：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 example, the totatives of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n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 = 9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are the six numbers 1, 2, 4, 5, 7 and 8. They are all relatively prime to 9, but the other three numbers in this range, 3, 6, and 9 are not, since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Nimbus Roman No9 L"/>
              </a:rPr>
              <a:t>gcd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(9, 3) =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Nimbus Roman No9 L"/>
              </a:rPr>
              <a:t>gcd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(9, 6) = 3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Nimbus Roman No9 L"/>
              </a:rPr>
              <a:t>gcd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(9, 9) = 9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Therefore,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φ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(9) = 6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As another example,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φ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(1) = 1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since for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n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 = 1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the only integer in the range from 1 to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1 itself, and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Nimbus Roman No9 L"/>
              </a:rPr>
              <a:t>gcd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(1, 1) = 1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zh-TW" dirty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 </a:t>
            </a:r>
          </a:p>
          <a:p>
            <a:pPr lvl="3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                              </a:t>
            </a:r>
          </a:p>
          <a:p>
            <a:pPr lvl="3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                                      </a:t>
            </a:r>
            <a:endParaRPr lang="en-US" altLang="zh-TW" sz="2400" b="0" dirty="0"/>
          </a:p>
          <a:p>
            <a:pPr lvl="2"/>
            <a:endParaRPr lang="en-US" altLang="zh-TW" sz="2400" dirty="0"/>
          </a:p>
          <a:p>
            <a:pPr lvl="2"/>
            <a:endParaRPr lang="en-US" altLang="zh-TW" sz="2400" dirty="0"/>
          </a:p>
          <a:p>
            <a:pPr lvl="2"/>
            <a:endParaRPr lang="en-US" altLang="zh-TW" sz="2400" dirty="0"/>
          </a:p>
        </p:txBody>
      </p:sp>
      <p:graphicFrame>
        <p:nvGraphicFramePr>
          <p:cNvPr id="479243" name="Object 11">
            <a:extLst>
              <a:ext uri="{FF2B5EF4-FFF2-40B4-BE49-F238E27FC236}">
                <a16:creationId xmlns:a16="http://schemas.microsoft.com/office/drawing/2014/main" id="{1E2372F4-F000-DFC1-6C60-720297F222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786258"/>
              </p:ext>
            </p:extLst>
          </p:nvPr>
        </p:nvGraphicFramePr>
        <p:xfrm>
          <a:off x="3059832" y="2810321"/>
          <a:ext cx="5017368" cy="40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19160" imgH="228600" progId="Equation.3">
                  <p:embed/>
                </p:oleObj>
              </mc:Choice>
              <mc:Fallback>
                <p:oleObj name="Equation" r:id="rId3" imgW="281916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810321"/>
                        <a:ext cx="5017368" cy="409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5" name="Object 13">
            <a:extLst>
              <a:ext uri="{FF2B5EF4-FFF2-40B4-BE49-F238E27FC236}">
                <a16:creationId xmlns:a16="http://schemas.microsoft.com/office/drawing/2014/main" id="{3FABB722-C7DD-B574-77E9-3289C5F7E8CE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44763060"/>
              </p:ext>
            </p:extLst>
          </p:nvPr>
        </p:nvGraphicFramePr>
        <p:xfrm>
          <a:off x="2053159" y="5984875"/>
          <a:ext cx="431958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2260440" imgH="457200" progId="Equation.3">
                  <p:embed/>
                </p:oleObj>
              </mc:Choice>
              <mc:Fallback>
                <p:oleObj name="方程式" r:id="rId5" imgW="226044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159" y="5984875"/>
                        <a:ext cx="4319588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全真圓新書"/>
        <a:cs typeface=""/>
      </a:majorFont>
      <a:minorFont>
        <a:latin typeface="Tahoma"/>
        <a:ea typeface="全真行書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B0604030504040204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B0604030504040204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13676</TotalTime>
  <Words>3958</Words>
  <Application>Microsoft Office PowerPoint</Application>
  <PresentationFormat>On-screen Show (4:3)</PresentationFormat>
  <Paragraphs>672</Paragraphs>
  <Slides>59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59</vt:i4>
      </vt:variant>
    </vt:vector>
  </HeadingPairs>
  <TitlesOfParts>
    <vt:vector size="78" baseType="lpstr">
      <vt:lpstr>Arial</vt:lpstr>
      <vt:lpstr>Cambria Math</vt:lpstr>
      <vt:lpstr>CMR10</vt:lpstr>
      <vt:lpstr>Comic Sans MS</vt:lpstr>
      <vt:lpstr>MathJax_Main</vt:lpstr>
      <vt:lpstr>MathJax_Math-italic</vt:lpstr>
      <vt:lpstr>Nimbus Roman No9 L</vt:lpstr>
      <vt:lpstr>Tahoma</vt:lpstr>
      <vt:lpstr>Times New Roman</vt:lpstr>
      <vt:lpstr>URWPalladioL-BoldItal</vt:lpstr>
      <vt:lpstr>URWPalladioL-Ital</vt:lpstr>
      <vt:lpstr>URWPalladioL-Roma</vt:lpstr>
      <vt:lpstr>Wingdings</vt:lpstr>
      <vt:lpstr>Blends</vt:lpstr>
      <vt:lpstr>Equation</vt:lpstr>
      <vt:lpstr>MathType 7.0 Equation</vt:lpstr>
      <vt:lpstr>方程式</vt:lpstr>
      <vt:lpstr>Microsoft 方程式編輯器 3.0</vt:lpstr>
      <vt:lpstr>圖表</vt:lpstr>
      <vt:lpstr>PowerPoint Presentation</vt:lpstr>
      <vt:lpstr>OUTLINE</vt:lpstr>
      <vt:lpstr>Private Key Encryption (review)</vt:lpstr>
      <vt:lpstr>Public-key cryptography</vt:lpstr>
      <vt:lpstr>PowerPoint Presentation</vt:lpstr>
      <vt:lpstr>PowerPoint Presentation</vt:lpstr>
      <vt:lpstr>PowerPoint Presentation</vt:lpstr>
      <vt:lpstr>PowerPoint Presentation</vt:lpstr>
      <vt:lpstr>Euler phi-function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anine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anine</dc:creator>
  <cp:lastModifiedBy>vahid aminghafari</cp:lastModifiedBy>
  <cp:revision>729</cp:revision>
  <cp:lastPrinted>1601-01-01T00:00:00Z</cp:lastPrinted>
  <dcterms:created xsi:type="dcterms:W3CDTF">2000-03-26T21:29:52Z</dcterms:created>
  <dcterms:modified xsi:type="dcterms:W3CDTF">2024-12-07T05:26:53Z</dcterms:modified>
</cp:coreProperties>
</file>