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502" r:id="rId3"/>
    <p:sldId id="503" r:id="rId4"/>
    <p:sldId id="504" r:id="rId5"/>
    <p:sldId id="505" r:id="rId6"/>
    <p:sldId id="540" r:id="rId7"/>
    <p:sldId id="541" r:id="rId8"/>
    <p:sldId id="533" r:id="rId9"/>
    <p:sldId id="531" r:id="rId10"/>
    <p:sldId id="532" r:id="rId11"/>
    <p:sldId id="534" r:id="rId12"/>
    <p:sldId id="537" r:id="rId13"/>
    <p:sldId id="538" r:id="rId14"/>
    <p:sldId id="539" r:id="rId15"/>
    <p:sldId id="523" r:id="rId16"/>
    <p:sldId id="525" r:id="rId17"/>
    <p:sldId id="526" r:id="rId18"/>
    <p:sldId id="549" r:id="rId19"/>
    <p:sldId id="550" r:id="rId20"/>
    <p:sldId id="545" r:id="rId21"/>
    <p:sldId id="546" r:id="rId22"/>
    <p:sldId id="547" r:id="rId23"/>
    <p:sldId id="548" r:id="rId24"/>
    <p:sldId id="543" r:id="rId25"/>
    <p:sldId id="544" r:id="rId26"/>
    <p:sldId id="551" r:id="rId27"/>
    <p:sldId id="506" r:id="rId28"/>
    <p:sldId id="507" r:id="rId29"/>
    <p:sldId id="51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5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hidaming@cum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Lecture 6</a:t>
            </a:r>
          </a:p>
          <a:p>
            <a:r>
              <a:rPr lang="en-US" sz="4000" i="1" dirty="0">
                <a:solidFill>
                  <a:schemeClr val="tx1"/>
                </a:solidFill>
              </a:rPr>
              <a:t>Vahid Amin-Ghafari</a:t>
            </a:r>
          </a:p>
          <a:p>
            <a:r>
              <a:rPr lang="en-US" sz="4000" i="1" dirty="0">
                <a:solidFill>
                  <a:schemeClr val="tx1"/>
                </a:solidFill>
                <a:hlinkClick r:id="rId2"/>
              </a:rPr>
              <a:t>Vahidaming@ustc.edu.cn</a:t>
            </a:r>
            <a:r>
              <a:rPr lang="en-US" sz="4000" i="1" dirty="0">
                <a:solidFill>
                  <a:schemeClr val="tx1"/>
                </a:solidFill>
              </a:rPr>
              <a:t> </a:t>
            </a:r>
          </a:p>
          <a:p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7678-833F-1B9C-C48A-E32CAC56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Approximations of S-boxes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66B8B-DE7B-0EC2-55AE-F1DF4F0C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144000" cy="4525963"/>
              </a:xfrm>
            </p:spPr>
            <p:txBody>
              <a:bodyPr/>
              <a:lstStyle/>
              <a:p>
                <a:r>
                  <a:rPr lang="en-US" dirty="0"/>
                  <a:t>S-box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defines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taking on values 0 and 1 at </a:t>
                </a:r>
                <a:r>
                  <a:rPr lang="en-US" dirty="0">
                    <a:solidFill>
                      <a:srgbClr val="FF0000"/>
                    </a:solidFill>
                  </a:rPr>
                  <a:t>random &amp; independent.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r>
                  <a:rPr lang="en-US" dirty="0"/>
                  <a:t>Not independent from each other or from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</m:t>
                    </m:r>
                    <m:r>
                      <a:rPr lang="es-E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0</m:t>
                    </m:r>
                  </m:oMath>
                </a14:m>
                <a:r>
                  <a:rPr lang="en-US" dirty="0"/>
                  <a:t>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66B8B-DE7B-0EC2-55AE-F1DF4F0C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144000" cy="4525963"/>
              </a:xfrm>
              <a:blipFill>
                <a:blip r:embed="rId2"/>
                <a:stretch>
                  <a:fillRect l="-1533" t="-1617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6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7678-833F-1B9C-C48A-E32CAC56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Approximations of S-boxes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66B8B-DE7B-0EC2-55AE-F1DF4F0C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144000" cy="541019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</m:t>
                    </m:r>
                    <m:r>
                      <a:rPr lang="es-E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sSup>
                      <m:sSupPr>
                        <m:ctrlPr>
                          <a:rPr lang="es-E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       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. . . 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. . . ,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baseline="-25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ES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. . . ,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s-E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. . . 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Compute the </a:t>
                </a:r>
                <a:r>
                  <a:rPr lang="en-US" dirty="0">
                    <a:solidFill>
                      <a:srgbClr val="FF0000"/>
                    </a:solidFill>
                  </a:rPr>
                  <a:t>bias of a random variable </a:t>
                </a:r>
                <a:r>
                  <a:rPr lang="en-US" dirty="0"/>
                  <a:t>using the formulas stated above….</a:t>
                </a:r>
              </a:p>
              <a:p>
                <a:r>
                  <a:rPr lang="en-US" dirty="0"/>
                  <a:t>Example 4.2: </a:t>
                </a:r>
              </a:p>
              <a:p>
                <a:r>
                  <a:rPr lang="en-US" dirty="0"/>
                  <a:t>consider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 ⊕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probability that this random variable takes on the value 0 can be determined by counting the number of rows in the table in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0, and then dividing by 16.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66B8B-DE7B-0EC2-55AE-F1DF4F0C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144000" cy="5410199"/>
              </a:xfrm>
              <a:blipFill>
                <a:blip r:embed="rId2"/>
                <a:stretch>
                  <a:fillRect l="-1333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6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BCBF-C289-B830-DA8B-A87C4616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variables defined by an S-box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2F6E0-20A6-4915-F8A7-EE46E8B7E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4782511" cy="5108732"/>
              </a:xfrm>
            </p:spPr>
            <p:txBody>
              <a:bodyPr/>
              <a:lstStyle/>
              <a:p>
                <a:r>
                  <a:rPr lang="en-US" dirty="0"/>
                  <a:t>Pr[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0] =0.5</a:t>
                </a:r>
              </a:p>
              <a:p>
                <a:r>
                  <a:rPr lang="en-US" dirty="0"/>
                  <a:t>The bias of this random variable is 0.</a:t>
                </a:r>
              </a:p>
              <a:p>
                <a:endParaRPr lang="en-US" dirty="0"/>
              </a:p>
              <a:p>
                <a:r>
                  <a:rPr lang="en-US" dirty="0"/>
                  <a:t>Pr[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0] = 0.125</a:t>
                </a:r>
              </a:p>
              <a:p>
                <a:r>
                  <a:rPr lang="en-US" dirty="0"/>
                  <a:t>The bias of this random variable is -0.375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2F6E0-20A6-4915-F8A7-EE46E8B7E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4782511" cy="5108732"/>
              </a:xfrm>
              <a:blipFill>
                <a:blip r:embed="rId2"/>
                <a:stretch>
                  <a:fillRect l="-2930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18DAF0-8451-F459-B9E1-9B8898D3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511" y="1017430"/>
            <a:ext cx="4361489" cy="5691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911DE-2885-3258-0CFD-B2165433B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75" y="1066800"/>
            <a:ext cx="4200925" cy="55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CB5F2-45F3-FCAE-594B-218908AF2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8991600" cy="5257799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The input sum is (1, 0, 0, 1), which is 9 in hexadecimal; </a:t>
                </a:r>
              </a:p>
              <a:p>
                <a:r>
                  <a:rPr lang="en-US" dirty="0"/>
                  <a:t>the output sum is (0, 1, 0, 0), which is 4 in hexadecimal.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computed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(9, 4) = 8</m:t>
                    </m:r>
                  </m:oMath>
                </a14:m>
                <a:r>
                  <a:rPr lang="en-US" dirty="0"/>
                  <a:t>, and hence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(9, 4)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CB5F2-45F3-FCAE-594B-218908AF2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8991600" cy="5257799"/>
              </a:xfrm>
              <a:blipFill>
                <a:blip r:embed="rId2"/>
                <a:stretch>
                  <a:fillRect l="-1559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F6ACD1A-4141-A747-A2B3-4E0551F0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19200"/>
            <a:ext cx="3851734" cy="1543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D2753FA-06B4-91A1-2EEA-C62D78E496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Linear approximation table: values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D2753FA-06B4-91A1-2EEA-C62D78E49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62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D7C92-77B7-9DE6-4C4C-BD83F8C16C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Linear approximation table: values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D7C92-77B7-9DE6-4C4C-BD83F8C16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D738-D7E4-C4F4-65C5-1BB34513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33388-7740-E120-82E7-B3789277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8" y="1260476"/>
            <a:ext cx="7616124" cy="55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1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6190-F2D4-6133-1FE0-FADD3E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36"/>
            <a:ext cx="9372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Cryptanalysis: informally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5773-AE13-73F4-AB2D-D868DB44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Find a probabilistic linear relationship between a </a:t>
            </a:r>
            <a:r>
              <a:rPr lang="en-US" dirty="0">
                <a:solidFill>
                  <a:srgbClr val="FF0000"/>
                </a:solidFill>
              </a:rPr>
              <a:t>subset of plaintext </a:t>
            </a:r>
            <a:r>
              <a:rPr lang="en-US" dirty="0"/>
              <a:t>bits and a </a:t>
            </a:r>
            <a:r>
              <a:rPr lang="en-US" dirty="0">
                <a:solidFill>
                  <a:srgbClr val="FF0000"/>
                </a:solidFill>
              </a:rPr>
              <a:t>subset of state bits </a:t>
            </a:r>
            <a:r>
              <a:rPr lang="en-US" dirty="0"/>
              <a:t>immediately preceding the substitutions performed in the last round.</a:t>
            </a:r>
          </a:p>
          <a:p>
            <a:r>
              <a:rPr lang="en-US" dirty="0"/>
              <a:t>There exists a subset of bits whose exclusive-or behaves in a non-random fashion (it takes on the value 0, say, with probability bounded away from 1/2).</a:t>
            </a:r>
          </a:p>
          <a:p>
            <a:r>
              <a:rPr lang="en-US" dirty="0"/>
              <a:t>Assume that an attacker has a large number of plaintext-ciphertext pairs, all of which are encrypted using the same unknown key K (i.e., we consider a </a:t>
            </a:r>
            <a:r>
              <a:rPr lang="en-US" dirty="0">
                <a:solidFill>
                  <a:srgbClr val="FF0000"/>
                </a:solidFill>
              </a:rPr>
              <a:t>known-plaintext attack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6190-F2D4-6133-1FE0-FADD3EE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5773-AE13-73F4-AB2D-D868DB44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of the plaintext-ciphertext pairs, we will begin to decrypt the ciphertext, using </a:t>
            </a:r>
            <a:r>
              <a:rPr lang="en-US" dirty="0">
                <a:solidFill>
                  <a:srgbClr val="FF0000"/>
                </a:solidFill>
              </a:rPr>
              <a:t>all possible candidate keys</a:t>
            </a:r>
            <a:r>
              <a:rPr lang="en-US" dirty="0"/>
              <a:t> for the last round of the cipher.</a:t>
            </a:r>
          </a:p>
          <a:p>
            <a:r>
              <a:rPr lang="en-US" dirty="0"/>
              <a:t>For each candidate key, we compute the values of the relevant state bits involved in the linear relationship, and determine if the abovementioned linear relationship holds.</a:t>
            </a:r>
          </a:p>
        </p:txBody>
      </p:sp>
    </p:spTree>
    <p:extLst>
      <p:ext uri="{BB962C8B-B14F-4D97-AF65-F5344CB8AC3E}">
        <p14:creationId xmlns:p14="http://schemas.microsoft.com/office/powerpoint/2010/main" val="103020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6190-F2D4-6133-1FE0-FADD3EE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5773-AE13-73F4-AB2D-D868DB44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it does, we </a:t>
            </a:r>
            <a:r>
              <a:rPr lang="en-US" dirty="0">
                <a:solidFill>
                  <a:srgbClr val="FF0000"/>
                </a:solidFill>
              </a:rPr>
              <a:t>increment a counter </a:t>
            </a:r>
            <a:r>
              <a:rPr lang="en-US" dirty="0"/>
              <a:t>corresponding to the particular candidate key.</a:t>
            </a:r>
          </a:p>
          <a:p>
            <a:r>
              <a:rPr lang="en-US" dirty="0"/>
              <a:t>At the end of this process, we hope that the candidate key that has a frequency count furthest from 1/2 times the number of plaintext-ciphertext pairs contains the </a:t>
            </a:r>
            <a:r>
              <a:rPr lang="en-US" dirty="0">
                <a:solidFill>
                  <a:srgbClr val="FF0000"/>
                </a:solidFill>
              </a:rPr>
              <a:t>correct values for these key bits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71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B7DC-DB55-49FC-BACB-2C9B8D4E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410200" cy="6857999"/>
          </a:xfrm>
        </p:spPr>
        <p:txBody>
          <a:bodyPr/>
          <a:lstStyle/>
          <a:p>
            <a:r>
              <a:rPr lang="en-US" dirty="0"/>
              <a:t>Lines with arrows correspond to random variables that will be involved in linear approximations. </a:t>
            </a:r>
          </a:p>
          <a:p>
            <a:r>
              <a:rPr lang="en-US" dirty="0"/>
              <a:t>The labeled </a:t>
            </a:r>
            <a:r>
              <a:rPr lang="en-US" dirty="0" err="1"/>
              <a:t>Sboxes</a:t>
            </a:r>
            <a:r>
              <a:rPr lang="en-US" dirty="0"/>
              <a:t> are the ones used in these approximations (</a:t>
            </a:r>
            <a:r>
              <a:rPr lang="en-US" dirty="0">
                <a:solidFill>
                  <a:srgbClr val="FF0000"/>
                </a:solidFill>
              </a:rPr>
              <a:t>active S-boxes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ACC4D-2CB5-D42B-A346-D1D23612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" y="4114800"/>
            <a:ext cx="5655192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8CA09-F921-77EA-C554-3378672A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91" y="28007"/>
            <a:ext cx="3530109" cy="6829993"/>
          </a:xfrm>
          <a:prstGeom prst="rect">
            <a:avLst/>
          </a:prstGeom>
        </p:spPr>
      </p:pic>
      <p:grpSp>
        <p:nvGrpSpPr>
          <p:cNvPr id="2" name="Group 41">
            <a:extLst>
              <a:ext uri="{FF2B5EF4-FFF2-40B4-BE49-F238E27FC236}">
                <a16:creationId xmlns:a16="http://schemas.microsoft.com/office/drawing/2014/main" id="{D29F753F-2850-A8C8-79FA-CF872F0C70E0}"/>
              </a:ext>
            </a:extLst>
          </p:cNvPr>
          <p:cNvGrpSpPr>
            <a:grpSpLocks/>
          </p:cNvGrpSpPr>
          <p:nvPr/>
        </p:nvGrpSpPr>
        <p:grpSpPr bwMode="auto">
          <a:xfrm>
            <a:off x="5461491" y="0"/>
            <a:ext cx="3758709" cy="6829992"/>
            <a:chOff x="768" y="96"/>
            <a:chExt cx="2182" cy="412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F250500F-9B47-308F-3504-D510981D7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0" t="15350" r="24150" b="13655"/>
            <a:stretch>
              <a:fillRect/>
            </a:stretch>
          </p:blipFill>
          <p:spPr bwMode="auto">
            <a:xfrm>
              <a:off x="816" y="96"/>
              <a:ext cx="2134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761CC93D-E4F7-0098-4518-3B2BF5BB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A9B09709-D742-B2E3-EBA3-2EE59D986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48951B5D-1014-11B4-02A9-82DCA143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E6A15166-366B-8329-985F-FAFA76E7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104A2D19-A66F-6112-DED5-75B9E835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F4DC74B1-95E5-D0DE-857D-1E46B191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89FB1F57-1BD4-6CB6-1665-0043C8A5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5683E536-71FB-6B71-ED6F-81793B01C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C43AD230-89F6-3BD9-E326-186F92E3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62E9D685-D7C4-57F7-E6A9-0301B8926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E3AE3595-AB54-50F3-BFEE-DA06ED61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8572C64D-6224-1D9B-55B6-FFD89E240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FC6BA4EA-A75E-ECE5-3460-B720D34B7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x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4BC76EB9-5B85-44AD-1E3E-F12528CE2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16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1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BFA64126-6341-CCC1-B426-B55294124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32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1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FD2BA2F5-AC78-18D0-DD4B-491A965FC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w</a:t>
              </a:r>
              <a:r>
                <a:rPr lang="en-US" altLang="zh-TW" sz="1400" baseline="30000"/>
                <a:t>1</a:t>
              </a:r>
            </a:p>
          </p:txBody>
        </p:sp>
        <p:sp>
          <p:nvSpPr>
            <p:cNvPr id="23" name="Text Box 30">
              <a:extLst>
                <a:ext uri="{FF2B5EF4-FFF2-40B4-BE49-F238E27FC236}">
                  <a16:creationId xmlns:a16="http://schemas.microsoft.com/office/drawing/2014/main" id="{1178E7CD-D81F-595B-63DC-99C30D2EC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40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37AB048A-CBA0-C382-3ECC-A11C33796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24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25" name="Text Box 32">
              <a:extLst>
                <a:ext uri="{FF2B5EF4-FFF2-40B4-BE49-F238E27FC236}">
                  <a16:creationId xmlns:a16="http://schemas.microsoft.com/office/drawing/2014/main" id="{7BA96BEC-5201-4366-CB69-DC8358D11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60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w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AA832C69-7CCC-6EEE-5ED4-42B0A8178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0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3</a:t>
              </a:r>
            </a:p>
          </p:txBody>
        </p:sp>
        <p:sp>
          <p:nvSpPr>
            <p:cNvPr id="27" name="Text Box 34">
              <a:extLst>
                <a:ext uri="{FF2B5EF4-FFF2-40B4-BE49-F238E27FC236}">
                  <a16:creationId xmlns:a16="http://schemas.microsoft.com/office/drawing/2014/main" id="{51FB0B3E-6B82-E1B8-7726-F3DB3A34D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3</a:t>
              </a:r>
            </a:p>
          </p:txBody>
        </p:sp>
        <p:sp>
          <p:nvSpPr>
            <p:cNvPr id="28" name="Text Box 35">
              <a:extLst>
                <a:ext uri="{FF2B5EF4-FFF2-40B4-BE49-F238E27FC236}">
                  <a16:creationId xmlns:a16="http://schemas.microsoft.com/office/drawing/2014/main" id="{D3186636-ADD9-BC7A-E093-227A6248D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68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w</a:t>
              </a:r>
              <a:r>
                <a:rPr lang="en-US" altLang="zh-TW" sz="1400" baseline="30000"/>
                <a:t>3</a:t>
              </a:r>
            </a:p>
          </p:txBody>
        </p: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6EEEF77-96C2-B1A0-DA85-CA184AF8D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08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4</a:t>
              </a:r>
            </a:p>
          </p:txBody>
        </p:sp>
        <p:sp>
          <p:nvSpPr>
            <p:cNvPr id="30" name="Text Box 37">
              <a:extLst>
                <a:ext uri="{FF2B5EF4-FFF2-40B4-BE49-F238E27FC236}">
                  <a16:creationId xmlns:a16="http://schemas.microsoft.com/office/drawing/2014/main" id="{93737BF7-70DE-12C0-FF07-C9830035C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744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4</a:t>
              </a:r>
            </a:p>
          </p:txBody>
        </p:sp>
        <p:sp>
          <p:nvSpPr>
            <p:cNvPr id="31" name="Text Box 38">
              <a:extLst>
                <a:ext uri="{FF2B5EF4-FFF2-40B4-BE49-F238E27FC236}">
                  <a16:creationId xmlns:a16="http://schemas.microsoft.com/office/drawing/2014/main" id="{7F67CABC-2F4A-4F6B-5A07-F02CDF6BE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0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FCF-4AE6-EBFB-3C0C-59F48DF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B7DC-DB55-49FC-BACB-2C9B8D4E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5257799"/>
          </a:xfrm>
        </p:spPr>
        <p:txBody>
          <a:bodyPr/>
          <a:lstStyle/>
          <a:p>
            <a:r>
              <a:rPr lang="en-US" dirty="0"/>
              <a:t>Approximation incorporates four active S-boxes: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make the assumption that these four random variables </a:t>
            </a:r>
            <a:r>
              <a:rPr lang="en-US" dirty="0">
                <a:solidFill>
                  <a:srgbClr val="FF0000"/>
                </a:solidFill>
              </a:rPr>
              <a:t>are independent</a:t>
            </a:r>
            <a:r>
              <a:rPr lang="en-US" dirty="0"/>
              <a:t>, then we can compute the bias of their x-or using the piling-up lemma (</a:t>
            </a:r>
            <a:r>
              <a:rPr lang="en-US" dirty="0">
                <a:solidFill>
                  <a:srgbClr val="FF0000"/>
                </a:solidFill>
              </a:rPr>
              <a:t>independent?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C54A-B96A-AB58-B432-10CE164E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7" y="2257261"/>
            <a:ext cx="885948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040B-CF89-9B2A-5B5D-4AB53882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Block cipher mode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96AF-54E0-BDF6-4956-4793895F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5257799"/>
          </a:xfrm>
        </p:spPr>
        <p:txBody>
          <a:bodyPr/>
          <a:lstStyle/>
          <a:p>
            <a:r>
              <a:rPr lang="en-US" dirty="0"/>
              <a:t>Electronic</a:t>
            </a:r>
          </a:p>
          <a:p>
            <a:pPr marL="0" indent="0">
              <a:buNone/>
            </a:pPr>
            <a:r>
              <a:rPr lang="en-US" dirty="0"/>
              <a:t>Codebook</a:t>
            </a:r>
          </a:p>
          <a:p>
            <a:pPr marL="0" indent="0">
              <a:buNone/>
            </a:pPr>
            <a:r>
              <a:rPr lang="en-US" dirty="0"/>
              <a:t> (ECB):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E0F8-5425-7EFC-200D-2A4B578D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8675"/>
            <a:ext cx="6643688" cy="49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0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FCF-4AE6-EBFB-3C0C-59F48DF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8B7DC-DB55-49FC-BACB-2C9B8D4E9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144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 ⨁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 ⨁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 ⨁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skw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Right sides of the above equations: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8B7DC-DB55-49FC-BACB-2C9B8D4E9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144000" cy="4525963"/>
              </a:xfrm>
              <a:blipFill>
                <a:blip r:embed="rId2"/>
                <a:stretch>
                  <a:fillRect l="-1533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D54DB6-A7FF-2D3C-6CFC-E8483E96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9826"/>
            <a:ext cx="9144000" cy="2058348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66B7BA0-E40F-9818-D4F9-77831EC47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14459"/>
              </p:ext>
            </p:extLst>
          </p:nvPr>
        </p:nvGraphicFramePr>
        <p:xfrm>
          <a:off x="635794" y="5301332"/>
          <a:ext cx="8203406" cy="10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720" imgH="482400" progId="Equation.DSMT4">
                  <p:embed/>
                </p:oleObj>
              </mc:Choice>
              <mc:Fallback>
                <p:oleObj name="Equation" r:id="rId4" imgW="3771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794" y="5301332"/>
                        <a:ext cx="8203406" cy="104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6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FCF-4AE6-EBFB-3C0C-59F48DF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442E6-EFF4-39FB-8463-D78F80288C2D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828800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The expression above only involves plaintext bits, bits of u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 and key bits.</a:t>
            </a:r>
          </a:p>
          <a:p>
            <a:r>
              <a:rPr lang="en-US" altLang="zh-TW" sz="2800" dirty="0"/>
              <a:t>Suppose the key bits are fixed. Then </a:t>
            </a:r>
          </a:p>
          <a:p>
            <a:endParaRPr lang="en-US" altLang="zh-TW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/>
              <a:t>	has the (fixed) value 0 or 1.</a:t>
            </a:r>
          </a:p>
          <a:p>
            <a:r>
              <a:rPr lang="en-US" altLang="zh-TW" sz="2800" dirty="0"/>
              <a:t>It follows that </a:t>
            </a:r>
          </a:p>
          <a:p>
            <a:endParaRPr lang="en-US" altLang="zh-TW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/>
              <a:t>	has bias -1/32 or 1/32 where the sign depends on the key bits (=0 or =1).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D02FB5-02AC-765C-5884-95E1D2CDC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46930"/>
              </p:ext>
            </p:extLst>
          </p:nvPr>
        </p:nvGraphicFramePr>
        <p:xfrm>
          <a:off x="96838" y="3200400"/>
          <a:ext cx="88947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5072" imgH="400074" progId="Equation.DSMT4">
                  <p:embed/>
                </p:oleObj>
              </mc:Choice>
              <mc:Fallback>
                <p:oleObj name="Equation" r:id="rId2" imgW="5715072" imgH="4000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838" y="3200400"/>
                        <a:ext cx="889476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B5E8978-D472-C27A-64BA-04ACF9EA5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26336"/>
              </p:ext>
            </p:extLst>
          </p:nvPr>
        </p:nvGraphicFramePr>
        <p:xfrm>
          <a:off x="990600" y="4887307"/>
          <a:ext cx="5920888" cy="61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241200" progId="Equation.DSMT4">
                  <p:embed/>
                </p:oleObj>
              </mc:Choice>
              <mc:Fallback>
                <p:oleObj name="Equation" r:id="rId4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887307"/>
                        <a:ext cx="5920888" cy="61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630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FCF-4AE6-EBFB-3C0C-59F48DF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B7DC-DB55-49FC-BACB-2C9B8D4E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5257799"/>
          </a:xfrm>
        </p:spPr>
        <p:txBody>
          <a:bodyPr/>
          <a:lstStyle/>
          <a:p>
            <a:r>
              <a:rPr lang="en-US" dirty="0"/>
              <a:t>If the XOR of key bits is equal to 0, so the bias of the expression is not changed. </a:t>
            </a:r>
          </a:p>
          <a:p>
            <a:r>
              <a:rPr lang="en-US" dirty="0"/>
              <a:t>If the XOR of key bits is equal to 1, so the bias of the expression is: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9469A3-3070-FF65-61AB-B4BD07F24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48305"/>
              </p:ext>
            </p:extLst>
          </p:nvPr>
        </p:nvGraphicFramePr>
        <p:xfrm>
          <a:off x="77787" y="3733800"/>
          <a:ext cx="8988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84320" imgH="304560" progId="Equation.DSMT4">
                  <p:embed/>
                </p:oleObj>
              </mc:Choice>
              <mc:Fallback>
                <p:oleObj name="Equation" r:id="rId2" imgW="3784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787" y="3733800"/>
                        <a:ext cx="89884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10463E-50D7-FEB4-9513-76014ECBE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62759"/>
              </p:ext>
            </p:extLst>
          </p:nvPr>
        </p:nvGraphicFramePr>
        <p:xfrm>
          <a:off x="104775" y="4419600"/>
          <a:ext cx="8505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280" imgH="304560" progId="Equation.DSMT4">
                  <p:embed/>
                </p:oleObj>
              </mc:Choice>
              <mc:Fallback>
                <p:oleObj name="Equation" r:id="rId4" imgW="3581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5" y="4419600"/>
                        <a:ext cx="8505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D6C116F-A5C4-BD78-406F-18B1CDE12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08552"/>
              </p:ext>
            </p:extLst>
          </p:nvPr>
        </p:nvGraphicFramePr>
        <p:xfrm>
          <a:off x="3176" y="5086226"/>
          <a:ext cx="8988424" cy="70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86200" imgH="304560" progId="Equation.DSMT4">
                  <p:embed/>
                </p:oleObj>
              </mc:Choice>
              <mc:Fallback>
                <p:oleObj name="Equation" r:id="rId6" imgW="3886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" y="5086226"/>
                        <a:ext cx="8988424" cy="70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A722D2D-642E-A268-152D-B0A8644C7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7111"/>
              </p:ext>
            </p:extLst>
          </p:nvPr>
        </p:nvGraphicFramePr>
        <p:xfrm>
          <a:off x="45703" y="5848227"/>
          <a:ext cx="8107190" cy="70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4960" imgH="304560" progId="Equation.DSMT4">
                  <p:embed/>
                </p:oleObj>
              </mc:Choice>
              <mc:Fallback>
                <p:oleObj name="Equation" r:id="rId8" imgW="3504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03" y="5848227"/>
                        <a:ext cx="8107190" cy="704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14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FCF-4AE6-EBFB-3C0C-59F48DF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Cryptanalysis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8B7DC-DB55-49FC-BACB-2C9B8D4E9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00201"/>
                <a:ext cx="4498595" cy="52577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that we have T plaintext-ciphertext pairs, all use the same unknown key,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The attack will allow us to obtain the eight key bits (</a:t>
                </a:r>
                <a:r>
                  <a:rPr lang="en-US" dirty="0">
                    <a:solidFill>
                      <a:srgbClr val="FF0000"/>
                    </a:solidFill>
                  </a:rPr>
                  <a:t>how</a:t>
                </a:r>
                <a:r>
                  <a:rPr lang="en-US" dirty="0"/>
                  <a:t>?):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8B7DC-DB55-49FC-BACB-2C9B8D4E9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00201"/>
                <a:ext cx="4498595" cy="5257799"/>
              </a:xfrm>
              <a:blipFill>
                <a:blip r:embed="rId2"/>
                <a:stretch>
                  <a:fillRect l="-3117" t="-1508" r="-4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788F10-E628-509C-C624-2E6E865A8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56083"/>
              </p:ext>
            </p:extLst>
          </p:nvPr>
        </p:nvGraphicFramePr>
        <p:xfrm>
          <a:off x="76200" y="5867401"/>
          <a:ext cx="5090897" cy="60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70" imgH="428731" progId="Equation.DSMT4">
                  <p:embed/>
                </p:oleObj>
              </mc:Choice>
              <mc:Fallback>
                <p:oleObj name="Equation" r:id="rId3" imgW="3581470" imgH="4287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5867401"/>
                        <a:ext cx="5090897" cy="60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B6A14C-80A3-FA8B-3B15-1CCDA5920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091" y="28007"/>
            <a:ext cx="3530109" cy="6829993"/>
          </a:xfrm>
          <a:prstGeom prst="rect">
            <a:avLst/>
          </a:prstGeom>
        </p:spPr>
      </p:pic>
      <p:grpSp>
        <p:nvGrpSpPr>
          <p:cNvPr id="6" name="Group 41">
            <a:extLst>
              <a:ext uri="{FF2B5EF4-FFF2-40B4-BE49-F238E27FC236}">
                <a16:creationId xmlns:a16="http://schemas.microsoft.com/office/drawing/2014/main" id="{EE57A2A8-3E9E-75CF-8CF9-1D5DF2DBC589}"/>
              </a:ext>
            </a:extLst>
          </p:cNvPr>
          <p:cNvGrpSpPr>
            <a:grpSpLocks/>
          </p:cNvGrpSpPr>
          <p:nvPr/>
        </p:nvGrpSpPr>
        <p:grpSpPr bwMode="auto">
          <a:xfrm>
            <a:off x="5334002" y="-152400"/>
            <a:ext cx="3962398" cy="6982393"/>
            <a:chOff x="768" y="96"/>
            <a:chExt cx="2182" cy="4128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EC1B260-56B0-F724-7AC2-7BDE1360A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0" t="15350" r="24150" b="13655"/>
            <a:stretch>
              <a:fillRect/>
            </a:stretch>
          </p:blipFill>
          <p:spPr bwMode="auto">
            <a:xfrm>
              <a:off x="816" y="96"/>
              <a:ext cx="2134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D3D5072-3F5E-F170-0159-27A17110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475FD3D-48CE-E525-D885-DA336785E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FC30C7BA-C624-1C75-BBF0-A67F50E9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72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2E428004-25EB-06DF-98AD-0ADF6FD87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AADCD512-EB23-0843-5B35-DAD4455D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4857744B-A2B5-31F2-A865-59093A0C8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80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97D493E4-DA7F-E6C4-2BAF-33E89C3BF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000B95E6-0DF3-FFC5-58B1-73A7B13F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4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16FCDE80-299B-939F-253C-DC3B1B1BC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DA142FF-9F88-4066-FB93-446BF275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29581535-D597-5BD4-9200-02448B04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F8BE196-1B62-B80E-3545-444142041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4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A034935-14C6-2D01-B4D8-D84C22F9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x</a:t>
              </a: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4EFC8234-BCA4-F6D4-A898-6ABA922F0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16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1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571B097F-6954-A19F-F5D6-E224C0D6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432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1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7E05DC1-DF0B-0DED-D0BF-5742C41B9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w</a:t>
              </a:r>
              <a:r>
                <a:rPr lang="en-US" altLang="zh-TW" sz="1400" baseline="30000"/>
                <a:t>1</a:t>
              </a:r>
            </a:p>
          </p:txBody>
        </p: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C25A436B-CAC6-34C8-600F-789574175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40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6F4E3AF4-9559-543E-2D03-AE6091CC9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24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40E22900-105A-3F92-6AF0-8B4496196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60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w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26DC80F-09BE-B3D7-F0AD-CDDBDD8D2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0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3</a:t>
              </a:r>
            </a:p>
          </p:txBody>
        </p:sp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C9520B5D-2CD2-6159-6332-0CA1741C8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3</a:t>
              </a: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AAE14A9F-3A4C-36F0-D254-367D95047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68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w</a:t>
              </a:r>
              <a:r>
                <a:rPr lang="en-US" altLang="zh-TW" sz="1400" baseline="30000"/>
                <a:t>3</a:t>
              </a:r>
            </a:p>
          </p:txBody>
        </p:sp>
        <p:sp>
          <p:nvSpPr>
            <p:cNvPr id="30" name="Text Box 36">
              <a:extLst>
                <a:ext uri="{FF2B5EF4-FFF2-40B4-BE49-F238E27FC236}">
                  <a16:creationId xmlns:a16="http://schemas.microsoft.com/office/drawing/2014/main" id="{9C048478-BB00-CDEF-0ABC-BC985C8CF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08"/>
              <a:ext cx="2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u</a:t>
              </a:r>
              <a:r>
                <a:rPr lang="en-US" altLang="zh-TW" sz="1400" baseline="30000"/>
                <a:t>4</a:t>
              </a: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C528A487-744D-61CB-14B0-4FE269B6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744"/>
              <a:ext cx="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v</a:t>
              </a:r>
              <a:r>
                <a:rPr lang="en-US" altLang="zh-TW" sz="1400" baseline="30000"/>
                <a:t>4</a:t>
              </a:r>
            </a:p>
          </p:txBody>
        </p:sp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3BDCFBF3-83E4-83C9-5028-B21EEAB1E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B0604030504040204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0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33FE-6292-4CFF-15B0-A1F0DE42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2C83-0CBB-0E78-1D16-CF7C3D84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/>
          <a:lstStyle/>
          <a:p>
            <a:r>
              <a:rPr lang="en-US" dirty="0"/>
              <a:t>There are 2</a:t>
            </a:r>
            <a:r>
              <a:rPr lang="en-US" baseline="30000" dirty="0"/>
              <a:t>8</a:t>
            </a:r>
            <a:r>
              <a:rPr lang="en-US" dirty="0"/>
              <a:t>=256 possibilities for the eight key bits. We refer to a binary 8-tuple as a </a:t>
            </a:r>
            <a:r>
              <a:rPr lang="en-US" dirty="0">
                <a:solidFill>
                  <a:srgbClr val="FF0000"/>
                </a:solidFill>
              </a:rPr>
              <a:t>candidate subkey</a:t>
            </a:r>
          </a:p>
          <a:p>
            <a:pPr eaLnBrk="1" hangingPunct="1"/>
            <a:r>
              <a:rPr lang="en-US" altLang="zh-TW" sz="3200" dirty="0"/>
              <a:t>For each 		 and for each candidate subkey, we compute a partial decryption of y and obtain the resulting value for                 .</a:t>
            </a:r>
          </a:p>
          <a:p>
            <a:pPr eaLnBrk="1" hangingPunct="1"/>
            <a:r>
              <a:rPr lang="en-US" altLang="zh-TW" sz="3200" dirty="0"/>
              <a:t>Then we compute the value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82976E-A0A3-6154-C7ED-DB8B13A24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04316"/>
              </p:ext>
            </p:extLst>
          </p:nvPr>
        </p:nvGraphicFramePr>
        <p:xfrm>
          <a:off x="1905000" y="2667000"/>
          <a:ext cx="184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203040" progId="Equation.DSMT4">
                  <p:embed/>
                </p:oleObj>
              </mc:Choice>
              <mc:Fallback>
                <p:oleObj name="Equation" r:id="rId2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2667000"/>
                        <a:ext cx="184785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271E4-002C-C9F5-A2CF-CFC3DAFF6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26473"/>
              </p:ext>
            </p:extLst>
          </p:nvPr>
        </p:nvGraphicFramePr>
        <p:xfrm>
          <a:off x="3522666" y="3575051"/>
          <a:ext cx="1430334" cy="71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185" imgH="457011" progId="Equation.DSMT4">
                  <p:embed/>
                </p:oleObj>
              </mc:Choice>
              <mc:Fallback>
                <p:oleObj name="Equation" r:id="rId4" imgW="914185" imgH="4570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2666" y="3575051"/>
                        <a:ext cx="1430334" cy="715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BFED97-0075-B607-919F-7C307C593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77883"/>
              </p:ext>
            </p:extLst>
          </p:nvPr>
        </p:nvGraphicFramePr>
        <p:xfrm>
          <a:off x="914400" y="4724400"/>
          <a:ext cx="6060099" cy="71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241200" progId="Equation.DSMT4">
                  <p:embed/>
                </p:oleObj>
              </mc:Choice>
              <mc:Fallback>
                <p:oleObj name="Equation" r:id="rId6" imgW="2044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724400"/>
                        <a:ext cx="6060099" cy="715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6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78B1-8131-3B81-2A83-0EB82F8E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5805-6BD6-4AE2-AC45-D1336BE7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make an array of counters indexed by the 256 possible candidate subkeys, and increment the counter corresponding to a particular subkey when below has the value 0.</a:t>
            </a:r>
          </a:p>
          <a:p>
            <a:endParaRPr lang="en-US" dirty="0"/>
          </a:p>
          <a:p>
            <a:r>
              <a:rPr lang="en-US" dirty="0"/>
              <a:t>In the end, we expect </a:t>
            </a:r>
            <a:r>
              <a:rPr lang="en-US" dirty="0">
                <a:solidFill>
                  <a:srgbClr val="FF0000"/>
                </a:solidFill>
              </a:rPr>
              <a:t>most counters will have a value close to T/2</a:t>
            </a:r>
            <a:r>
              <a:rPr lang="en-US" dirty="0"/>
              <a:t>, but the </a:t>
            </a:r>
            <a:r>
              <a:rPr lang="en-US" dirty="0">
                <a:solidFill>
                  <a:srgbClr val="FF0000"/>
                </a:solidFill>
              </a:rPr>
              <a:t>correct candidate subkey will close to T/2±T/32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5A7B7C-55DC-1153-D66B-0BA4914B9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99664"/>
              </p:ext>
            </p:extLst>
          </p:nvPr>
        </p:nvGraphicFramePr>
        <p:xfrm>
          <a:off x="1524000" y="3657600"/>
          <a:ext cx="5010150" cy="59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49" imgH="714175" progId="Equation.DSMT4">
                  <p:embed/>
                </p:oleObj>
              </mc:Choice>
              <mc:Fallback>
                <p:oleObj name="Equation" r:id="rId2" imgW="6057749" imgH="7141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3657600"/>
                        <a:ext cx="5010150" cy="59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18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19FB-F828-32BC-E6F0-662FE968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D2950-0999-5775-46B9-65A912552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1"/>
                <a:ext cx="8915400" cy="4983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3200" dirty="0"/>
                  <a:t>In general, it is suggested that a linear attack based on a linear approximation having bias     will be successful if the number of plaintext-ciphertext pairs is approximately	  for some </a:t>
                </a:r>
                <a:r>
                  <a:rPr lang="en-US" altLang="zh-TW" sz="3200" dirty="0">
                    <a:latin typeface="Times New Roman" panose="02020603050405020304" pitchFamily="18" charset="0"/>
                  </a:rPr>
                  <a:t>“</a:t>
                </a:r>
                <a:r>
                  <a:rPr lang="en-US" altLang="zh-TW" sz="3200" dirty="0"/>
                  <a:t>small</a:t>
                </a:r>
                <a:r>
                  <a:rPr lang="en-US" altLang="zh-TW" sz="3200" dirty="0">
                    <a:latin typeface="Times New Roman" panose="02020603050405020304" pitchFamily="18" charset="0"/>
                  </a:rPr>
                  <a:t>”</a:t>
                </a:r>
                <a:r>
                  <a:rPr lang="en-US" altLang="zh-TW" sz="3200" dirty="0"/>
                  <a:t> constant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3200" dirty="0"/>
                  <a:t>.</a:t>
                </a:r>
              </a:p>
              <a:p>
                <a:r>
                  <a:rPr lang="en-US" dirty="0"/>
                  <a:t>The attack was usually successful if we took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8000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8000 </m:t>
                    </m:r>
                  </m:oMath>
                </a14:m>
                <a:r>
                  <a:rPr lang="en-US" dirty="0"/>
                  <a:t>corresponds to c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8,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= 1024.</a:t>
                </a:r>
              </a:p>
              <a:p>
                <a:r>
                  <a:rPr lang="en-US" dirty="0"/>
                  <a:t>How about real attack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altLang="zh-TW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D2950-0999-5775-46B9-65A912552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1"/>
                <a:ext cx="8915400" cy="4983160"/>
              </a:xfrm>
              <a:blipFill>
                <a:blip r:embed="rId2"/>
                <a:stretch>
                  <a:fillRect l="-1572" t="-2570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9D3764-B567-D9AC-4714-ABAB9AF4F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70925"/>
              </p:ext>
            </p:extLst>
          </p:nvPr>
        </p:nvGraphicFramePr>
        <p:xfrm>
          <a:off x="7924800" y="2133600"/>
          <a:ext cx="414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109" imgH="304674" progId="Equation.DSMT4">
                  <p:embed/>
                </p:oleObj>
              </mc:Choice>
              <mc:Fallback>
                <p:oleObj name="Equation" r:id="rId3" imgW="276109" imgH="3046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0" y="2133600"/>
                        <a:ext cx="41433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8EFFC4-E102-ECF7-4BD9-83AAEEE35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32734"/>
              </p:ext>
            </p:extLst>
          </p:nvPr>
        </p:nvGraphicFramePr>
        <p:xfrm>
          <a:off x="4135636" y="2796382"/>
          <a:ext cx="948927" cy="63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733" imgH="457011" progId="Equation.DSMT4">
                  <p:embed/>
                </p:oleObj>
              </mc:Choice>
              <mc:Fallback>
                <p:oleObj name="Equation" r:id="rId5" imgW="685733" imgH="4570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5636" y="2796382"/>
                        <a:ext cx="948927" cy="632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05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7CF1-89A5-AA48-09DB-B47F7149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1F5C-36DE-B898-83F1-DF6C4E2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983160"/>
          </a:xfrm>
        </p:spPr>
        <p:txBody>
          <a:bodyPr>
            <a:normAutofit fontScale="92500"/>
          </a:bodyPr>
          <a:lstStyle/>
          <a:p>
            <a:r>
              <a:rPr lang="en-US" dirty="0"/>
              <a:t> Asymmetric cryptography, is the field of cryptographic systems that use pairs of related keys. Each key pair consists of a public key and a corresponding private key</a:t>
            </a:r>
          </a:p>
          <a:p>
            <a:r>
              <a:rPr lang="en-US" dirty="0"/>
              <a:t>Security of public-key cryptography depends on keeping the private key secret; the public key can be openly distributed without compromising security</a:t>
            </a:r>
          </a:p>
          <a:p>
            <a:r>
              <a:rPr lang="en-US" dirty="0"/>
              <a:t>In a public-key encryption system, anyone with a public key can encrypt a message, yielding a ciphertext, but only those who know the corresponding private key can decrypt the ciphertext to obtain the original message</a:t>
            </a:r>
          </a:p>
        </p:txBody>
      </p:sp>
    </p:spTree>
    <p:extLst>
      <p:ext uri="{BB962C8B-B14F-4D97-AF65-F5344CB8AC3E}">
        <p14:creationId xmlns:p14="http://schemas.microsoft.com/office/powerpoint/2010/main" val="214803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A2F-5060-4BF8-2B5B-D4085669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849BB-D4BD-B84C-D1E9-5A0B8557D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0" y="1181100"/>
            <a:ext cx="4495800" cy="44958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B017913-52C7-4DC6-5C74-03A73278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375" y="1971675"/>
            <a:ext cx="50006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7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A2F-5060-4BF8-2B5B-D4085669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508F-228B-F084-B635-172F8372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DAB7D-C500-B4FD-B893-2BF7722C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" y="1785938"/>
            <a:ext cx="9135687" cy="41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3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2B3-D485-147F-CD21-A7618D22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Block cipher mode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BBE7-D483-78A9-A313-30378E8B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8620-5B18-1A11-67AA-AF056EB3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" y="2501181"/>
            <a:ext cx="9027617" cy="40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5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1B0D-FC01-945A-5CDB-30AECC40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Block cipher mode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8776-102E-F12B-266F-9E68115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Cipher</a:t>
            </a:r>
          </a:p>
          <a:p>
            <a:pPr marL="0" indent="0">
              <a:buNone/>
            </a:pPr>
            <a:r>
              <a:rPr lang="en-US" sz="2400" dirty="0"/>
              <a:t>block </a:t>
            </a:r>
          </a:p>
          <a:p>
            <a:pPr marL="0" indent="0">
              <a:buNone/>
            </a:pPr>
            <a:r>
              <a:rPr lang="en-US" sz="2400" dirty="0"/>
              <a:t>Chaining</a:t>
            </a:r>
          </a:p>
          <a:p>
            <a:pPr marL="0" indent="0">
              <a:buNone/>
            </a:pPr>
            <a:r>
              <a:rPr lang="en-US" sz="2400" dirty="0"/>
              <a:t> (CBC)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E10D9-1751-ECDB-7998-9D6DFA49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81912"/>
            <a:ext cx="7696200" cy="57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2654-EF2F-A7D7-0D44-9813327E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-182724"/>
            <a:ext cx="8229600" cy="11430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Block cipher mode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4AD1-858A-95E3-E952-659BB9FB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Counter</a:t>
            </a:r>
          </a:p>
          <a:p>
            <a:pPr marL="0" indent="0">
              <a:buNone/>
            </a:pPr>
            <a:r>
              <a:rPr lang="en-US" sz="2800" dirty="0"/>
              <a:t> (CTR)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1A8BB-0C2E-B821-2A1C-7932F6C9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71689"/>
            <a:ext cx="73913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811B-6FF3-3630-C356-DDE7EED6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Block cipher mode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3EC7-FD57-4EF0-BBCD-810CDC15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243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Propagating cipher block chaining (PCBC)</a:t>
            </a:r>
            <a:endParaRPr lang="en-US" sz="28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259E3-0510-DB9A-0A81-B13AFB50A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253" y="1295400"/>
            <a:ext cx="7191139" cy="2895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DBCEB37-124F-5006-2298-17BC4AF02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4114800"/>
            <a:ext cx="6705600" cy="27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9B1D-4D9E-D113-3098-9B40DA96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Block cipher mode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D534-A935-66BB-449C-BB7B88D7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828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feedback (OFB)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1C7F1-49D8-F9CB-DB25-8DEA0089A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7696200" cy="310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C9CA9-F2D3-C64B-378D-DF35930EC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09060"/>
            <a:ext cx="731520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E60D-5630-D222-4EF4-9B239C5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B556-67B3-9E34-930D-8393C9D97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1"/>
                <a:ext cx="9067800" cy="54863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/>
                  <a:t> random variables taking on values from the set {0, 1}.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</m:d>
                      </m:e>
                    </m:func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da-DK" sz="3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sz="3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da-DK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32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a-DK" sz="320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3200" i="1" dirty="0" smtClean="0">
                                <a:latin typeface="Cambria Math" panose="02040503050406030204" pitchFamily="18" charset="0"/>
                              </a:rPr>
                              <m:t> = 1</m:t>
                            </m:r>
                          </m:e>
                        </m:d>
                      </m:e>
                    </m:func>
                    <m:r>
                      <a:rPr lang="da-DK" sz="3200" i="1" dirty="0" smtClean="0">
                        <a:latin typeface="Cambria Math" panose="02040503050406030204" pitchFamily="18" charset="0"/>
                      </a:rPr>
                      <m:t>= 1 − </m:t>
                    </m:r>
                    <m:r>
                      <a:rPr lang="da-DK" sz="3200" i="1" dirty="0" smtClean="0">
                        <a:latin typeface="Cambria Math" panose="02040503050406030204" pitchFamily="18" charset="0"/>
                      </a:rPr>
                      <m:t>𝑝𝑖</m:t>
                    </m:r>
                  </m:oMath>
                </a14:m>
                <a:endParaRPr lang="en-US" sz="3200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0]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1]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(1 −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 baseline="-250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 baseline="-25000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= 0</m:t>
                            </m:r>
                          </m:e>
                        </m:d>
                      </m:e>
                    </m:func>
                    <m:r>
                      <a:rPr lang="en-US" sz="32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𝑝𝑖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r>
                  <a:rPr lang="en-US" sz="3600" i="1" dirty="0">
                    <a:latin typeface="Cambria Math" panose="02040503050406030204" pitchFamily="18" charset="0"/>
                  </a:rPr>
                  <a:t>The bias of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is defined to be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B556-67B3-9E34-930D-8393C9D97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1"/>
                <a:ext cx="9067800" cy="5486399"/>
              </a:xfrm>
              <a:blipFill>
                <a:blip r:embed="rId2"/>
                <a:stretch>
                  <a:fillRect l="-188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8D8F-8095-A985-38F1-366F0E39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Piling-up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01EC2-C417-708F-CBF4-E9F2EA8E9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686800" cy="4525963"/>
              </a:xfrm>
            </p:spPr>
            <p:txBody>
              <a:bodyPr/>
              <a:lstStyle/>
              <a:p>
                <a:r>
                  <a:rPr lang="en-US" dirty="0"/>
                  <a:t>LEMMA 4.1 (Piling-up lemma)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denote the bias of the random variable: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….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𝑖𝑘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endParaRPr lang="en-US" dirty="0"/>
              </a:p>
              <a:p>
                <a:pPr algn="l"/>
                <a:r>
                  <a:rPr lang="en-US" dirty="0">
                    <a:solidFill>
                      <a:srgbClr val="FF0000"/>
                    </a:solidFill>
                  </a:rPr>
                  <a:t>Independent random variables</a:t>
                </a:r>
              </a:p>
              <a:p>
                <a:pPr algn="l"/>
                <a:r>
                  <a:rPr lang="en-US" dirty="0">
                    <a:solidFill>
                      <a:srgbClr val="FF0000"/>
                    </a:solidFill>
                  </a:rPr>
                  <a:t>PROOF (Homework)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01EC2-C417-708F-CBF4-E9F2EA8E9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686800" cy="4525963"/>
              </a:xfrm>
              <a:blipFill>
                <a:blip r:embed="rId2"/>
                <a:stretch>
                  <a:fillRect l="-161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15711</TotalTime>
  <Words>1382</Words>
  <Application>Microsoft Office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Linux Libertine</vt:lpstr>
      <vt:lpstr>Tahoma</vt:lpstr>
      <vt:lpstr>Times New Roman</vt:lpstr>
      <vt:lpstr>Wingdings</vt:lpstr>
      <vt:lpstr>Office Theme</vt:lpstr>
      <vt:lpstr>Equation</vt:lpstr>
      <vt:lpstr>Cryptography</vt:lpstr>
      <vt:lpstr>Block cipher mode of operation</vt:lpstr>
      <vt:lpstr>Block cipher mode of operation</vt:lpstr>
      <vt:lpstr>Block cipher mode of operation</vt:lpstr>
      <vt:lpstr>Block cipher mode of operation</vt:lpstr>
      <vt:lpstr>Block cipher mode of operation</vt:lpstr>
      <vt:lpstr>Block cipher mode of operation</vt:lpstr>
      <vt:lpstr>Bias</vt:lpstr>
      <vt:lpstr>Piling-up lemma</vt:lpstr>
      <vt:lpstr>Linear Approximations of S-boxes</vt:lpstr>
      <vt:lpstr>Linear Approximations of S-boxes</vt:lpstr>
      <vt:lpstr>Random variables defined by an S-box</vt:lpstr>
      <vt:lpstr>Linear approximation table: values of NL(a, b)</vt:lpstr>
      <vt:lpstr>Linear approximation table: values of NL(a, b)</vt:lpstr>
      <vt:lpstr>Linear Cryptanalysis: informally describing</vt:lpstr>
      <vt:lpstr>Linear Cryptanalysis</vt:lpstr>
      <vt:lpstr>Linear Cryptanalysis</vt:lpstr>
      <vt:lpstr>PowerPoint Presentation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Public-key cryptography</vt:lpstr>
      <vt:lpstr>Public-key cryptography</vt:lpstr>
      <vt:lpstr>Digital signature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vahid aminghafari</cp:lastModifiedBy>
  <cp:revision>327</cp:revision>
  <dcterms:created xsi:type="dcterms:W3CDTF">2014-06-02T02:25:30Z</dcterms:created>
  <dcterms:modified xsi:type="dcterms:W3CDTF">2024-11-02T05:16:06Z</dcterms:modified>
</cp:coreProperties>
</file>