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533" r:id="rId4"/>
    <p:sldId id="534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47" r:id="rId19"/>
    <p:sldId id="5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5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8AC69BB-5944-0C39-F029-E73D29AD4FF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A4C5336-B5FB-043E-E209-1DA49D3A4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6E5423-DA2B-0801-53A6-368B9929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AAB17E9-0BAF-A791-96CD-E7B0B016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5CC1BD5-5B4B-7BAC-C70C-CF309122A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F0D2C-6D05-3F58-6E6A-7E2197165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932977-8590-B2F2-AED8-DFA4E3EE0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0A01ED6D-458B-5536-A6EB-AC5969F5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D001DB2B-A248-AAFB-A6A5-B549DAC8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2C557DC-18B6-9E75-02D6-97FA5E0B08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91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0BF9605-1184-975D-EB3E-CEDACA7F4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0B0D9FB-4885-C568-2912-5312FEC23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56D91E0-4C80-FE18-812B-925128A6B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596E75-FAFB-47EB-81F5-DA30B18F16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7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9E83E9-B90F-A8B2-904A-2A7BE4902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91B9616-3FDA-9187-D55C-8D0450879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C850C9-6C75-65D4-3B59-AED5E35B7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5EBE1-762C-4110-968F-B3E5B66D6A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5A5BD9-521E-71C7-2A56-55EC11947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95E6AD-1A6F-0F53-ED39-D22B10F65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72C513-795B-239B-07D3-5754660FD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F50A7-7922-4D1B-828A-7C7C954850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6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477EC6F-5154-236C-4384-333E7B44F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D73BA5D-095C-2620-9337-0E8C97B0D8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852FEE4-13FC-7CB9-2528-6C11A8739E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23E44-6167-4655-B4C8-29833A4E04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4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575979A-813F-254F-5F3E-3E7723C9E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CB67F53-25A9-1832-092D-08BF0B73F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BBDF844-7440-D22F-23AF-3CCB19E39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B51C0-9E7E-4DCD-B968-4668930B29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0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1B6F749-1227-6FB5-6C32-5594DC54A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60100A2-1F3F-7AF0-B826-C7C04882B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738101-0361-24F3-E41E-E4679D813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3D925-2A15-42A5-B000-7264A572F1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4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7B4AC10-BB9D-F940-1887-69F11AE67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5C9012D-E3A8-CBBE-7649-9E6DB15C3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71A73C3-FE58-CD4B-6874-C077DDA52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D5952-2D02-497F-9C93-D4409E006B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3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3350D6B-5FD6-95DD-607B-6CEE7388D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4A57D9-0386-2546-D594-9DC9158F3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9188F4-9807-DE62-9A43-63F7DFB41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E4A05-7DF4-40C8-9891-2519FEA4B7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F98A82-520A-1E5D-99B6-E13327899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6521FC9-AD6E-4915-EC8A-F187DCDD8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89EDDA9-D631-314B-BDBE-20B9DD9D7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FB185-066E-404D-8B1E-87FB7B4EB1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04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30ED54-B805-78C6-E5B1-486B49C1A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6A1FA41-140E-2BA3-4237-6E19FC0339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6C29EC9-F89B-3C66-1B94-E9AF26BDE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0105D-84B5-49E0-AA38-3D74199856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00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45A64AD-89D8-1169-709B-562769DA08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429F9A-3DA8-7ABE-1A56-BA799E146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2CF984-C8DB-D2C1-F9C1-02CD86E0A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D3D09-F520-4E99-8433-E3DD51C32C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223222-6126-44A5-BBC1-DFB68F8EA5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A5D669-77CB-FC5F-6C05-D81EC888A4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64CAD18-BD0E-336A-AEE6-506A92D40F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DCE817-8188-EAEC-42F7-8C722F5206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DED69BD-F1DE-92DE-0FAE-F8A5CF4253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7A605BB-70B9-68B6-9D8A-96C401B13F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38ABC7F-E530-D826-250A-77E85348F8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67004F6-F277-9548-A1DB-79CF61864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E7CC3DD-8CFA-702B-D7EC-643CA7DD1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0E70DD5B-A1FF-96BC-8375-6C26847D59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r>
              <a:rPr lang="zh-TW" altLang="en-US"/>
              <a:t>2005/1/26</a:t>
            </a:r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8E212738-D9D9-A56D-E1FC-7EB8D8E36B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9D8920E1-679E-BBCD-B0E7-52B0E1D4D7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E8919700-3D5D-49A6-BC9C-5FFA2B7FD5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B0604030504040204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hidaming@cum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Lecture 7</a:t>
            </a:r>
          </a:p>
          <a:p>
            <a:r>
              <a:rPr lang="en-US" sz="4000" i="1" dirty="0">
                <a:solidFill>
                  <a:schemeClr val="tx1"/>
                </a:solidFill>
              </a:rPr>
              <a:t>Vahid Amin-Ghafari</a:t>
            </a:r>
          </a:p>
          <a:p>
            <a:r>
              <a:rPr lang="en-US" sz="4000" i="1" dirty="0">
                <a:solidFill>
                  <a:schemeClr val="tx1"/>
                </a:solidFill>
                <a:hlinkClick r:id="rId2"/>
              </a:rPr>
              <a:t>Vahidaming@ustc.edu.cn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</a:p>
          <a:p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02614C37-4F15-B819-E859-408C0AE2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C5895E-BE64-450A-B385-FC8ECF6F64E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D0D5D2A-3644-A238-4D69-08B69109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6F02958-64B5-55A2-341A-7E267AA13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An input XOR is computed as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lvl="1" eaLnBrk="1" hangingPunct="1"/>
            <a:r>
              <a:rPr lang="en-US" altLang="zh-TW" sz="2000"/>
              <a:t>Therefore, the input XOR does not depend on the subkey bits used in round r; it is equal to the (permuted) output XOR of round r-1.</a:t>
            </a:r>
          </a:p>
          <a:p>
            <a:pPr lvl="1" eaLnBrk="1" hangingPunct="1"/>
            <a:endParaRPr lang="en-US" altLang="zh-TW" sz="2000"/>
          </a:p>
          <a:p>
            <a:pPr eaLnBrk="1" hangingPunct="1"/>
            <a:r>
              <a:rPr lang="en-US" altLang="zh-TW" sz="2400"/>
              <a:t>Let a</a:t>
            </a:r>
            <a:r>
              <a:rPr lang="en-US" altLang="zh-TW" sz="2400">
                <a:latin typeface="Times New Roman" panose="02020603050405020304" pitchFamily="18" charset="0"/>
              </a:rPr>
              <a:t>’</a:t>
            </a:r>
            <a:r>
              <a:rPr lang="en-US" altLang="zh-TW" sz="2400"/>
              <a:t> denote the input XOR and let b</a:t>
            </a:r>
            <a:r>
              <a:rPr lang="en-US" altLang="zh-TW" sz="2400">
                <a:latin typeface="Times New Roman" panose="02020603050405020304" pitchFamily="18" charset="0"/>
              </a:rPr>
              <a:t>’</a:t>
            </a:r>
            <a:r>
              <a:rPr lang="en-US" altLang="zh-TW" sz="2400"/>
              <a:t> denote the output XOR. (a</a:t>
            </a:r>
            <a:r>
              <a:rPr lang="en-US" altLang="zh-TW" sz="2400">
                <a:latin typeface="Times New Roman" panose="02020603050405020304" pitchFamily="18" charset="0"/>
              </a:rPr>
              <a:t>’</a:t>
            </a:r>
            <a:r>
              <a:rPr lang="en-US" altLang="zh-TW" sz="2400"/>
              <a:t>,b</a:t>
            </a:r>
            <a:r>
              <a:rPr lang="en-US" altLang="zh-TW" sz="2400">
                <a:latin typeface="Times New Roman" panose="02020603050405020304" pitchFamily="18" charset="0"/>
              </a:rPr>
              <a:t>’</a:t>
            </a:r>
            <a:r>
              <a:rPr lang="en-US" altLang="zh-TW" sz="2400"/>
              <a:t>) is called a </a:t>
            </a:r>
            <a:r>
              <a:rPr lang="en-US" altLang="zh-TW" sz="2400" b="1">
                <a:latin typeface="Comic Sans MS" panose="030F0702030302020204" pitchFamily="66" charset="0"/>
              </a:rPr>
              <a:t>differential</a:t>
            </a:r>
            <a:r>
              <a:rPr lang="en-US" altLang="zh-TW" sz="2400"/>
              <a:t>.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78480989-E389-133E-D15C-CB7201E26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38400"/>
          <a:ext cx="4724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533400" progId="Equation.3">
                  <p:embed/>
                </p:oleObj>
              </mc:Choice>
              <mc:Fallback>
                <p:oleObj name="Equation" r:id="rId2" imgW="2743200" imgH="533400" progId="Equation.3">
                  <p:embed/>
                  <p:pic>
                    <p:nvPicPr>
                      <p:cNvPr id="43013" name="Object 4">
                        <a:extLst>
                          <a:ext uri="{FF2B5EF4-FFF2-40B4-BE49-F238E27FC236}">
                            <a16:creationId xmlns:a16="http://schemas.microsoft.com/office/drawing/2014/main" id="{78480989-E389-133E-D15C-CB7201E26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4724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6D469514-9536-2503-78D5-1706D6E9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91748B-4AE8-489E-BC75-8A406FB1EEAC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93006E6-53C8-5208-3792-77660E560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6" name="Rectangle 3">
                <a:extLst>
                  <a:ext uri="{FF2B5EF4-FFF2-40B4-BE49-F238E27FC236}">
                    <a16:creationId xmlns:a16="http://schemas.microsoft.com/office/drawing/2014/main" id="{EEF44F31-789D-456B-6903-EE407F0BB4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828800"/>
                <a:ext cx="7772400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400" b="1" dirty="0">
                    <a:latin typeface="Comic Sans MS" panose="030F0702030302020204" pitchFamily="66" charset="0"/>
                  </a:rPr>
                  <a:t>propagation ratio R</a:t>
                </a:r>
                <a:r>
                  <a:rPr lang="en-US" altLang="zh-TW" sz="2400" b="1" baseline="-25000" dirty="0">
                    <a:latin typeface="Comic Sans MS" panose="030F0702030302020204" pitchFamily="66" charset="0"/>
                  </a:rPr>
                  <a:t>p</a:t>
                </a:r>
                <a:r>
                  <a:rPr lang="en-US" altLang="zh-TW" sz="2400" b="1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TW" sz="2400" b="1" dirty="0" err="1">
                    <a:latin typeface="Comic Sans MS" panose="030F0702030302020204" pitchFamily="66" charset="0"/>
                  </a:rPr>
                  <a:t>a’,b</a:t>
                </a:r>
                <a:r>
                  <a:rPr lang="en-US" altLang="zh-TW" sz="2400" b="1" dirty="0">
                    <a:latin typeface="Comic Sans MS" panose="030F0702030302020204" pitchFamily="66" charset="0"/>
                  </a:rPr>
                  <a:t>’)</a:t>
                </a:r>
                <a:r>
                  <a:rPr lang="en-US" altLang="zh-TW" sz="2400" dirty="0"/>
                  <a:t>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40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zh-TW" sz="2000" dirty="0"/>
                  <a:t>can be interpreted as a conditional probability: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800" dirty="0"/>
              </a:p>
              <a:p>
                <a:pPr eaLnBrk="1" hangingPunct="1"/>
                <a:r>
                  <a:rPr lang="en-US" altLang="zh-TW" sz="2400" dirty="0"/>
                  <a:t>We combine differentials in consecutive rounds to form a </a:t>
                </a:r>
                <a:r>
                  <a:rPr lang="en-US" altLang="zh-TW" sz="2400" b="1" dirty="0">
                    <a:latin typeface="Comic Sans MS" panose="030F0702030302020204" pitchFamily="66" charset="0"/>
                  </a:rPr>
                  <a:t>differential trail</a:t>
                </a:r>
                <a:r>
                  <a:rPr lang="en-US" altLang="zh-TW" sz="2400" dirty="0"/>
                  <a:t>. A particular differential trail is shown in </a:t>
                </a:r>
                <a:r>
                  <a:rPr lang="en-US" altLang="zh-TW" sz="2400" b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Figure 3.5</a:t>
                </a:r>
                <a:r>
                  <a:rPr lang="en-US" altLang="zh-TW" sz="2400" dirty="0"/>
                  <a:t>.</a:t>
                </a:r>
              </a:p>
            </p:txBody>
          </p:sp>
        </mc:Choice>
        <mc:Fallback>
          <p:sp>
            <p:nvSpPr>
              <p:cNvPr id="44036" name="Rectangle 3">
                <a:extLst>
                  <a:ext uri="{FF2B5EF4-FFF2-40B4-BE49-F238E27FC236}">
                    <a16:creationId xmlns:a16="http://schemas.microsoft.com/office/drawing/2014/main" id="{EEF44F31-789D-456B-6903-EE407F0BB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8800"/>
                <a:ext cx="7772400" cy="4572000"/>
              </a:xfrm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557307B7-B9C0-C6BC-37D5-EECB363D7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38400"/>
          <a:ext cx="2362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4" imgH="393529" progId="Equation.3">
                  <p:embed/>
                </p:oleObj>
              </mc:Choice>
              <mc:Fallback>
                <p:oleObj name="Equation" r:id="rId3" imgW="1396394" imgH="393529" progId="Equation.3">
                  <p:embed/>
                  <p:pic>
                    <p:nvPicPr>
                      <p:cNvPr id="44037" name="Object 4">
                        <a:extLst>
                          <a:ext uri="{FF2B5EF4-FFF2-40B4-BE49-F238E27FC236}">
                            <a16:creationId xmlns:a16="http://schemas.microsoft.com/office/drawing/2014/main" id="{557307B7-B9C0-C6BC-37D5-EECB363D7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2362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ABB4F16C-AB99-A31B-CDD6-53015E3FF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81400"/>
          <a:ext cx="5486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241300" progId="Equation.3">
                  <p:embed/>
                </p:oleObj>
              </mc:Choice>
              <mc:Fallback>
                <p:oleObj name="Equation" r:id="rId5" imgW="3022600" imgH="241300" progId="Equation.3">
                  <p:embed/>
                  <p:pic>
                    <p:nvPicPr>
                      <p:cNvPr id="44038" name="Object 5">
                        <a:extLst>
                          <a:ext uri="{FF2B5EF4-FFF2-40B4-BE49-F238E27FC236}">
                            <a16:creationId xmlns:a16="http://schemas.microsoft.com/office/drawing/2014/main" id="{ABB4F16C-AB99-A31B-CDD6-53015E3FF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5486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490A8927-CEFC-6F17-53A8-E7750A62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9426B9-1073-414E-9475-1477025C479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C46BB63-AF78-4D88-F482-6DCB941EF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 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445B6D9-852C-BE14-4FD7-DC4E00F2D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</a:t>
            </a:r>
          </a:p>
        </p:txBody>
      </p:sp>
      <p:sp>
        <p:nvSpPr>
          <p:cNvPr id="45061" name="Text Box 20">
            <a:extLst>
              <a:ext uri="{FF2B5EF4-FFF2-40B4-BE49-F238E27FC236}">
                <a16:creationId xmlns:a16="http://schemas.microsoft.com/office/drawing/2014/main" id="{8C26F0E0-0823-B3B1-A2AC-C25ED6A7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0200"/>
            <a:ext cx="3673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Figure 3.5: A differential trail for a SPN</a:t>
            </a:r>
          </a:p>
        </p:txBody>
      </p:sp>
      <p:grpSp>
        <p:nvGrpSpPr>
          <p:cNvPr id="45062" name="Group 32">
            <a:extLst>
              <a:ext uri="{FF2B5EF4-FFF2-40B4-BE49-F238E27FC236}">
                <a16:creationId xmlns:a16="http://schemas.microsoft.com/office/drawing/2014/main" id="{C6C78E45-C818-F5EC-42D8-1842F1509F7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52400"/>
            <a:ext cx="3594100" cy="6553200"/>
            <a:chOff x="768" y="96"/>
            <a:chExt cx="2264" cy="4128"/>
          </a:xfrm>
        </p:grpSpPr>
        <p:grpSp>
          <p:nvGrpSpPr>
            <p:cNvPr id="45063" name="Group 19">
              <a:extLst>
                <a:ext uri="{FF2B5EF4-FFF2-40B4-BE49-F238E27FC236}">
                  <a16:creationId xmlns:a16="http://schemas.microsoft.com/office/drawing/2014/main" id="{DF01B868-D399-E8F6-B517-5BE39E559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6"/>
              <a:ext cx="2264" cy="4128"/>
              <a:chOff x="768" y="96"/>
              <a:chExt cx="2264" cy="4128"/>
            </a:xfrm>
          </p:grpSpPr>
          <p:pic>
            <p:nvPicPr>
              <p:cNvPr id="45074" name="Picture 4">
                <a:extLst>
                  <a:ext uri="{FF2B5EF4-FFF2-40B4-BE49-F238E27FC236}">
                    <a16:creationId xmlns:a16="http://schemas.microsoft.com/office/drawing/2014/main" id="{9CC602AA-2459-DABE-1968-8B0BB86BF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39" t="14687" r="24051" b="15070"/>
              <a:stretch>
                <a:fillRect/>
              </a:stretch>
            </p:blipFill>
            <p:spPr bwMode="auto">
              <a:xfrm>
                <a:off x="960" y="96"/>
                <a:ext cx="2072" cy="4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75" name="Text Box 6">
                <a:extLst>
                  <a:ext uri="{FF2B5EF4-FFF2-40B4-BE49-F238E27FC236}">
                    <a16:creationId xmlns:a16="http://schemas.microsoft.com/office/drawing/2014/main" id="{F41B5C41-790D-AD02-97A1-5585216D4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40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x</a:t>
                </a:r>
              </a:p>
            </p:txBody>
          </p:sp>
          <p:sp>
            <p:nvSpPr>
              <p:cNvPr id="45076" name="Text Box 7">
                <a:extLst>
                  <a:ext uri="{FF2B5EF4-FFF2-40B4-BE49-F238E27FC236}">
                    <a16:creationId xmlns:a16="http://schemas.microsoft.com/office/drawing/2014/main" id="{81264ED4-5D53-06EE-3E11-05222E865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816"/>
                <a:ext cx="2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v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1</a:t>
                </a:r>
              </a:p>
            </p:txBody>
          </p:sp>
          <p:sp>
            <p:nvSpPr>
              <p:cNvPr id="45077" name="Text Box 8">
                <a:extLst>
                  <a:ext uri="{FF2B5EF4-FFF2-40B4-BE49-F238E27FC236}">
                    <a16:creationId xmlns:a16="http://schemas.microsoft.com/office/drawing/2014/main" id="{944DCE1A-11E1-B1EE-F7A1-9A2CAC7F2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432"/>
                <a:ext cx="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u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1</a:t>
                </a:r>
              </a:p>
            </p:txBody>
          </p:sp>
          <p:sp>
            <p:nvSpPr>
              <p:cNvPr id="45078" name="Text Box 9">
                <a:extLst>
                  <a:ext uri="{FF2B5EF4-FFF2-40B4-BE49-F238E27FC236}">
                    <a16:creationId xmlns:a16="http://schemas.microsoft.com/office/drawing/2014/main" id="{9F53EA44-9F66-6EDB-9EC1-DB0A8CBDF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w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1</a:t>
                </a:r>
              </a:p>
            </p:txBody>
          </p:sp>
          <p:sp>
            <p:nvSpPr>
              <p:cNvPr id="45079" name="Text Box 10">
                <a:extLst>
                  <a:ext uri="{FF2B5EF4-FFF2-40B4-BE49-F238E27FC236}">
                    <a16:creationId xmlns:a16="http://schemas.microsoft.com/office/drawing/2014/main" id="{D80B446E-28B2-4BE8-309E-434292C6C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440"/>
                <a:ext cx="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u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2</a:t>
                </a:r>
              </a:p>
            </p:txBody>
          </p:sp>
          <p:sp>
            <p:nvSpPr>
              <p:cNvPr id="45080" name="Text Box 11">
                <a:extLst>
                  <a:ext uri="{FF2B5EF4-FFF2-40B4-BE49-F238E27FC236}">
                    <a16:creationId xmlns:a16="http://schemas.microsoft.com/office/drawing/2014/main" id="{30B589C7-6B86-F1A2-84DA-C687FC4E7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824"/>
                <a:ext cx="2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v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2</a:t>
                </a:r>
              </a:p>
            </p:txBody>
          </p:sp>
          <p:sp>
            <p:nvSpPr>
              <p:cNvPr id="45081" name="Text Box 12">
                <a:extLst>
                  <a:ext uri="{FF2B5EF4-FFF2-40B4-BE49-F238E27FC236}">
                    <a16:creationId xmlns:a16="http://schemas.microsoft.com/office/drawing/2014/main" id="{DFF9C94B-46B6-B08C-7043-9007E839B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160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w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2</a:t>
                </a:r>
              </a:p>
            </p:txBody>
          </p:sp>
          <p:sp>
            <p:nvSpPr>
              <p:cNvPr id="45082" name="Text Box 13">
                <a:extLst>
                  <a:ext uri="{FF2B5EF4-FFF2-40B4-BE49-F238E27FC236}">
                    <a16:creationId xmlns:a16="http://schemas.microsoft.com/office/drawing/2014/main" id="{865D26B2-F078-1B5F-6BE6-69517B3EC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400"/>
                <a:ext cx="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u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3</a:t>
                </a:r>
              </a:p>
            </p:txBody>
          </p:sp>
          <p:sp>
            <p:nvSpPr>
              <p:cNvPr id="45083" name="Text Box 14">
                <a:extLst>
                  <a:ext uri="{FF2B5EF4-FFF2-40B4-BE49-F238E27FC236}">
                    <a16:creationId xmlns:a16="http://schemas.microsoft.com/office/drawing/2014/main" id="{AA171E3C-6583-E63C-6D55-04D9848D5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2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v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3</a:t>
                </a:r>
              </a:p>
            </p:txBody>
          </p:sp>
          <p:sp>
            <p:nvSpPr>
              <p:cNvPr id="45084" name="Text Box 15">
                <a:extLst>
                  <a:ext uri="{FF2B5EF4-FFF2-40B4-BE49-F238E27FC236}">
                    <a16:creationId xmlns:a16="http://schemas.microsoft.com/office/drawing/2014/main" id="{E130E87E-31BA-C170-A35A-7B0F02B6D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16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w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3</a:t>
                </a:r>
              </a:p>
            </p:txBody>
          </p:sp>
          <p:sp>
            <p:nvSpPr>
              <p:cNvPr id="45085" name="Text Box 16">
                <a:extLst>
                  <a:ext uri="{FF2B5EF4-FFF2-40B4-BE49-F238E27FC236}">
                    <a16:creationId xmlns:a16="http://schemas.microsoft.com/office/drawing/2014/main" id="{F07A995C-A258-ABB1-4981-8DFBC15F5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408"/>
                <a:ext cx="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u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4</a:t>
                </a:r>
              </a:p>
            </p:txBody>
          </p:sp>
          <p:sp>
            <p:nvSpPr>
              <p:cNvPr id="45086" name="Text Box 17">
                <a:extLst>
                  <a:ext uri="{FF2B5EF4-FFF2-40B4-BE49-F238E27FC236}">
                    <a16:creationId xmlns:a16="http://schemas.microsoft.com/office/drawing/2014/main" id="{7D29CD1C-F99B-B965-79C2-778CBBA9B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744"/>
                <a:ext cx="2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v</a:t>
                </a:r>
                <a:r>
                  <a:rPr kumimoji="1" lang="en-US" altLang="zh-TW" sz="1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4</a:t>
                </a:r>
              </a:p>
            </p:txBody>
          </p:sp>
          <p:sp>
            <p:nvSpPr>
              <p:cNvPr id="45087" name="Text Box 18">
                <a:extLst>
                  <a:ext uri="{FF2B5EF4-FFF2-40B4-BE49-F238E27FC236}">
                    <a16:creationId xmlns:a16="http://schemas.microsoft.com/office/drawing/2014/main" id="{14F7EFE5-10D9-52FA-B94A-A2B7E03A7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98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B0604030504040204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新細明體" panose="020B0604030504040204" pitchFamily="18" charset="-120"/>
                    <a:cs typeface="+mn-cs"/>
                  </a:rPr>
                  <a:t>y</a:t>
                </a:r>
              </a:p>
            </p:txBody>
          </p:sp>
        </p:grpSp>
        <p:sp>
          <p:nvSpPr>
            <p:cNvPr id="45064" name="Rectangle 22">
              <a:extLst>
                <a:ext uri="{FF2B5EF4-FFF2-40B4-BE49-F238E27FC236}">
                  <a16:creationId xmlns:a16="http://schemas.microsoft.com/office/drawing/2014/main" id="{7DE536E8-4F84-A044-EB46-1693781A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65" name="Rectangle 23">
              <a:extLst>
                <a:ext uri="{FF2B5EF4-FFF2-40B4-BE49-F238E27FC236}">
                  <a16:creationId xmlns:a16="http://schemas.microsoft.com/office/drawing/2014/main" id="{47375A23-5D9C-D9EF-88AF-973AA101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66" name="Rectangle 24">
              <a:extLst>
                <a:ext uri="{FF2B5EF4-FFF2-40B4-BE49-F238E27FC236}">
                  <a16:creationId xmlns:a16="http://schemas.microsoft.com/office/drawing/2014/main" id="{7DD41EE5-CBE3-B42F-3BE7-6C5E5044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67" name="Rectangle 25">
              <a:extLst>
                <a:ext uri="{FF2B5EF4-FFF2-40B4-BE49-F238E27FC236}">
                  <a16:creationId xmlns:a16="http://schemas.microsoft.com/office/drawing/2014/main" id="{79C43D42-ED0C-229A-D120-7F58F079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68" name="Rectangle 26">
              <a:extLst>
                <a:ext uri="{FF2B5EF4-FFF2-40B4-BE49-F238E27FC236}">
                  <a16:creationId xmlns:a16="http://schemas.microsoft.com/office/drawing/2014/main" id="{7F4558C5-CE25-715E-D85C-CCB478CAB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69" name="Rectangle 27">
              <a:extLst>
                <a:ext uri="{FF2B5EF4-FFF2-40B4-BE49-F238E27FC236}">
                  <a16:creationId xmlns:a16="http://schemas.microsoft.com/office/drawing/2014/main" id="{A0219AEA-A2C4-8A8E-E44B-24F82671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70" name="Rectangle 28">
              <a:extLst>
                <a:ext uri="{FF2B5EF4-FFF2-40B4-BE49-F238E27FC236}">
                  <a16:creationId xmlns:a16="http://schemas.microsoft.com/office/drawing/2014/main" id="{F9414BFA-EE88-F72E-F5C9-8C26CA90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71" name="Rectangle 29">
              <a:extLst>
                <a:ext uri="{FF2B5EF4-FFF2-40B4-BE49-F238E27FC236}">
                  <a16:creationId xmlns:a16="http://schemas.microsoft.com/office/drawing/2014/main" id="{DE3092DB-9727-77DE-00EB-D9B993B7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8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72" name="Rectangle 30">
              <a:extLst>
                <a:ext uri="{FF2B5EF4-FFF2-40B4-BE49-F238E27FC236}">
                  <a16:creationId xmlns:a16="http://schemas.microsoft.com/office/drawing/2014/main" id="{80211577-F125-EAC4-388F-12852F54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96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  <p:sp>
          <p:nvSpPr>
            <p:cNvPr id="45073" name="Rectangle 31">
              <a:extLst>
                <a:ext uri="{FF2B5EF4-FFF2-40B4-BE49-F238E27FC236}">
                  <a16:creationId xmlns:a16="http://schemas.microsoft.com/office/drawing/2014/main" id="{A017A57F-C66E-7153-F65A-2FFD90FA8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96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9FBCDB39-2B31-41B2-FBE0-EECE64A4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8569FD-A8EB-4365-8E11-1FF089A1908A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FEA2AAF-155D-6EA3-C70B-92D739291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80724BD-AE5A-A4CE-CE20-CE7A5523B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400"/>
              <a:t>The differential attack arising from </a:t>
            </a:r>
            <a:r>
              <a:rPr lang="en-US" altLang="zh-TW" sz="2400" b="1">
                <a:solidFill>
                  <a:srgbClr val="CC0000"/>
                </a:solidFill>
                <a:latin typeface="Comic Sans MS" panose="030F0702030302020204" pitchFamily="66" charset="0"/>
              </a:rPr>
              <a:t>Figure 3.5</a:t>
            </a:r>
            <a:r>
              <a:rPr lang="en-US" altLang="zh-TW" sz="2400"/>
              <a:t> uses the following propagation ratios of differentials:</a:t>
            </a:r>
            <a:endParaRPr lang="en-US" altLang="zh-TW" sz="2000"/>
          </a:p>
          <a:p>
            <a:pPr lvl="1" eaLnBrk="1" hangingPunct="1"/>
            <a:r>
              <a:rPr lang="en-US" altLang="zh-TW" sz="2000"/>
              <a:t>In      </a:t>
            </a:r>
          </a:p>
          <a:p>
            <a:pPr lvl="1" eaLnBrk="1" hangingPunct="1"/>
            <a:r>
              <a:rPr lang="en-US" altLang="zh-TW" sz="2000"/>
              <a:t>In      </a:t>
            </a:r>
          </a:p>
          <a:p>
            <a:pPr lvl="1" eaLnBrk="1" hangingPunct="1"/>
            <a:r>
              <a:rPr lang="en-US" altLang="zh-TW" sz="2000"/>
              <a:t>In      </a:t>
            </a:r>
          </a:p>
          <a:p>
            <a:pPr lvl="1" eaLnBrk="1" hangingPunct="1"/>
            <a:r>
              <a:rPr lang="en-US" altLang="zh-TW" sz="2000"/>
              <a:t>In      </a:t>
            </a:r>
          </a:p>
          <a:p>
            <a:pPr eaLnBrk="1" hangingPunct="1"/>
            <a:r>
              <a:rPr lang="en-US" altLang="zh-TW" sz="2400"/>
              <a:t>We therefore obtain a propagation ratio for a differential trail of the first three rounds of the SPN: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	</a:t>
            </a:r>
          </a:p>
        </p:txBody>
      </p:sp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id="{34046F14-F8B9-0E28-891F-0D489D80C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67000"/>
          <a:ext cx="23114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990600" progId="Equation.3">
                  <p:embed/>
                </p:oleObj>
              </mc:Choice>
              <mc:Fallback>
                <p:oleObj name="Equation" r:id="rId2" imgW="1600200" imgH="990600" progId="Equation.3">
                  <p:embed/>
                  <p:pic>
                    <p:nvPicPr>
                      <p:cNvPr id="46085" name="Object 4">
                        <a:extLst>
                          <a:ext uri="{FF2B5EF4-FFF2-40B4-BE49-F238E27FC236}">
                            <a16:creationId xmlns:a16="http://schemas.microsoft.com/office/drawing/2014/main" id="{34046F14-F8B9-0E28-891F-0D489D80C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23114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DEA27172-4F9E-A108-C433-DDF833726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953000"/>
          <a:ext cx="6934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469900" progId="Equation.3">
                  <p:embed/>
                </p:oleObj>
              </mc:Choice>
              <mc:Fallback>
                <p:oleObj name="Equation" r:id="rId4" imgW="4292600" imgH="469900" progId="Equation.3">
                  <p:embed/>
                  <p:pic>
                    <p:nvPicPr>
                      <p:cNvPr id="46086" name="Object 5">
                        <a:extLst>
                          <a:ext uri="{FF2B5EF4-FFF2-40B4-BE49-F238E27FC236}">
                            <a16:creationId xmlns:a16="http://schemas.microsoft.com/office/drawing/2014/main" id="{DEA27172-4F9E-A108-C433-DDF833726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69342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04CADF8D-E306-E3F4-CDF2-AF6B353A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0A8DE3-7D9C-4444-AF75-98521245511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3EC6C07-63D2-F330-170A-D261F6F27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30CC376-3266-C9D8-2A76-5D61A2EE6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In other words,</a:t>
            </a:r>
          </a:p>
          <a:p>
            <a:pPr eaLnBrk="1" hangingPunct="1"/>
            <a:endParaRPr lang="en-US" altLang="zh-TW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	with probability 27/1024. However,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	Hence, it follows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	with probability 27/1024.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/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382342CF-E208-3020-6D5E-73B055FE1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6661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300" imgH="228600" progId="Equation.3">
                  <p:embed/>
                </p:oleObj>
              </mc:Choice>
              <mc:Fallback>
                <p:oleObj name="Equation" r:id="rId2" imgW="3670300" imgH="228600" progId="Equation.3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382342CF-E208-3020-6D5E-73B055FE1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6661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0A2B305D-63E1-8F38-2A61-8183FD8B2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352800"/>
          <a:ext cx="7086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500" imgH="228600" progId="Equation.3">
                  <p:embed/>
                </p:oleObj>
              </mc:Choice>
              <mc:Fallback>
                <p:oleObj name="Equation" r:id="rId4" imgW="3873500" imgH="228600" progId="Equation.3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0A2B305D-63E1-8F38-2A61-8183FD8B2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7086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59FC0DFD-9382-8EBC-B786-0BCE09348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91000"/>
          <a:ext cx="6705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400" imgH="228600" progId="Equation.3">
                  <p:embed/>
                </p:oleObj>
              </mc:Choice>
              <mc:Fallback>
                <p:oleObj name="Equation" r:id="rId6" imgW="3708400" imgH="228600" progId="Equation.3">
                  <p:embed/>
                  <p:pic>
                    <p:nvPicPr>
                      <p:cNvPr id="47111" name="Object 6">
                        <a:extLst>
                          <a:ext uri="{FF2B5EF4-FFF2-40B4-BE49-F238E27FC236}">
                            <a16:creationId xmlns:a16="http://schemas.microsoft.com/office/drawing/2014/main" id="{59FC0DFD-9382-8EBC-B786-0BCE09348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6705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440CF5AA-8524-F8FE-5E69-C17E9D95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110318-3360-41AC-9703-9F7E414A422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30D48EB-AA65-6249-3DDB-7A9D2919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5F0AF09D-7697-E6F8-408A-28BB41E0486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828800"/>
                <a:ext cx="7772400" cy="4495800"/>
              </a:xfrm>
            </p:spPr>
            <p:txBody>
              <a:bodyPr/>
              <a:lstStyle/>
              <a:p>
                <a:pPr eaLnBrk="1" hangingPunct="1"/>
                <a:endParaRPr lang="en-US" altLang="zh-TW" sz="2400" dirty="0"/>
              </a:p>
              <a:p>
                <a:pPr eaLnBrk="1" hangingPunct="1"/>
                <a:r>
                  <a:rPr lang="en-US" altLang="zh-TW" sz="2400" dirty="0"/>
                  <a:t>The input and output are similar to linear attack, except that      is a set (</a:t>
                </a:r>
                <a:r>
                  <a:rPr lang="en-US" altLang="zh-TW" sz="2400" dirty="0" err="1"/>
                  <a:t>x,x</a:t>
                </a:r>
                <a:r>
                  <a:rPr lang="en-US" altLang="zh-TW" sz="2400" dirty="0"/>
                  <a:t>*,</a:t>
                </a:r>
                <a:r>
                  <a:rPr lang="en-US" altLang="zh-TW" sz="2400" dirty="0" err="1"/>
                  <a:t>y,y</a:t>
                </a:r>
                <a:r>
                  <a:rPr lang="en-US" altLang="zh-TW" sz="2400" dirty="0"/>
                  <a:t>*), where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sz="2400" dirty="0"/>
                  <a:t> is fixed.</a:t>
                </a:r>
                <a:endParaRPr lang="en-US" altLang="zh-TW" sz="2400" b="1" dirty="0">
                  <a:solidFill>
                    <a:srgbClr val="CC0000"/>
                  </a:solidFill>
                  <a:latin typeface="Comic Sans MS" panose="030F0702030302020204" pitchFamily="66" charset="0"/>
                </a:endParaRPr>
              </a:p>
              <a:p>
                <a:pPr eaLnBrk="1" hangingPunct="1"/>
                <a:r>
                  <a:rPr lang="en-US" altLang="zh-TW" sz="2400" dirty="0"/>
                  <a:t>Makes use of a certain </a:t>
                </a:r>
                <a:r>
                  <a:rPr lang="en-US" altLang="zh-TW" sz="2400" b="1" dirty="0">
                    <a:latin typeface="Comic Sans MS" panose="030F0702030302020204" pitchFamily="66" charset="0"/>
                  </a:rPr>
                  <a:t>filtering operation</a:t>
                </a:r>
                <a:r>
                  <a:rPr lang="en-US" altLang="zh-TW" sz="2400" dirty="0"/>
                  <a:t>. Tuples (</a:t>
                </a:r>
                <a:r>
                  <a:rPr lang="en-US" altLang="zh-TW" sz="2400" dirty="0" err="1"/>
                  <a:t>x,x</a:t>
                </a:r>
                <a:r>
                  <a:rPr lang="en-US" altLang="zh-TW" sz="2400" dirty="0"/>
                  <a:t>*,</a:t>
                </a:r>
                <a:r>
                  <a:rPr lang="en-US" altLang="zh-TW" sz="2400" dirty="0" err="1"/>
                  <a:t>y,y</a:t>
                </a:r>
                <a:r>
                  <a:rPr lang="en-US" altLang="zh-TW" sz="2400" dirty="0"/>
                  <a:t>*) for which the differential holds are often called </a:t>
                </a:r>
                <a:r>
                  <a:rPr lang="en-US" altLang="zh-TW" sz="2400" b="1" dirty="0">
                    <a:latin typeface="Comic Sans MS" panose="030F0702030302020204" pitchFamily="66" charset="0"/>
                  </a:rPr>
                  <a:t>right pairs</a:t>
                </a:r>
                <a:r>
                  <a:rPr lang="en-US" altLang="zh-TW" sz="2400" dirty="0"/>
                  <a:t>, and allow us to determine the key bits.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	A right pair has the form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	Hence we consider those 	        and 		.</a:t>
                </a:r>
              </a:p>
              <a:p>
                <a:pPr algn="l"/>
                <a:r>
                  <a:rPr lang="en-US" sz="2200" dirty="0"/>
                  <a:t>Tuples that are not right pairs constitute “random noise” that provides no useful information? </a:t>
                </a:r>
                <a:r>
                  <a:rPr lang="en-US" sz="2000">
                    <a:solidFill>
                      <a:srgbClr val="FF0000"/>
                    </a:solidFill>
                  </a:rPr>
                  <a:t>Duplicate information</a:t>
                </a:r>
                <a:endParaRPr lang="en-US" altLang="zh-TW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5F0AF09D-7697-E6F8-408A-28BB41E0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8800"/>
                <a:ext cx="7772400" cy="4495800"/>
              </a:xfrm>
              <a:blipFill>
                <a:blip r:embed="rId2"/>
                <a:stretch>
                  <a:fillRect l="-157" r="-1725" b="-10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3" name="Object 4">
            <a:extLst>
              <a:ext uri="{FF2B5EF4-FFF2-40B4-BE49-F238E27FC236}">
                <a16:creationId xmlns:a16="http://schemas.microsoft.com/office/drawing/2014/main" id="{06F6A797-86AA-BC2F-B56D-FA5DACC1F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670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48133" name="Object 4">
                        <a:extLst>
                          <a:ext uri="{FF2B5EF4-FFF2-40B4-BE49-F238E27FC236}">
                            <a16:creationId xmlns:a16="http://schemas.microsoft.com/office/drawing/2014/main" id="{06F6A797-86AA-BC2F-B56D-FA5DACC1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3476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6E45887F-0197-5F0D-0186-5A5CB8FD9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029200"/>
          <a:ext cx="2438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9449" imgH="253890" progId="Equation.3">
                  <p:embed/>
                </p:oleObj>
              </mc:Choice>
              <mc:Fallback>
                <p:oleObj name="Equation" r:id="rId5" imgW="1269449" imgH="253890" progId="Equation.3">
                  <p:embed/>
                  <p:pic>
                    <p:nvPicPr>
                      <p:cNvPr id="48134" name="Object 5">
                        <a:extLst>
                          <a:ext uri="{FF2B5EF4-FFF2-40B4-BE49-F238E27FC236}">
                            <a16:creationId xmlns:a16="http://schemas.microsoft.com/office/drawing/2014/main" id="{6E45887F-0197-5F0D-0186-5A5CB8FD9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2438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6">
            <a:extLst>
              <a:ext uri="{FF2B5EF4-FFF2-40B4-BE49-F238E27FC236}">
                <a16:creationId xmlns:a16="http://schemas.microsoft.com/office/drawing/2014/main" id="{7276C65B-CC4B-73EA-48E2-BB9BBAC50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864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41300" progId="Equation.3">
                  <p:embed/>
                </p:oleObj>
              </mc:Choice>
              <mc:Fallback>
                <p:oleObj name="Equation" r:id="rId7" imgW="787400" imgH="241300" progId="Equation.3">
                  <p:embed/>
                  <p:pic>
                    <p:nvPicPr>
                      <p:cNvPr id="48135" name="Object 6">
                        <a:extLst>
                          <a:ext uri="{FF2B5EF4-FFF2-40B4-BE49-F238E27FC236}">
                            <a16:creationId xmlns:a16="http://schemas.microsoft.com/office/drawing/2014/main" id="{7276C65B-CC4B-73EA-48E2-BB9BBAC50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7">
            <a:extLst>
              <a:ext uri="{FF2B5EF4-FFF2-40B4-BE49-F238E27FC236}">
                <a16:creationId xmlns:a16="http://schemas.microsoft.com/office/drawing/2014/main" id="{D9B8A7FF-9780-FFC6-6106-AF821A1D1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486400"/>
          <a:ext cx="152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447" imgH="241195" progId="Equation.3">
                  <p:embed/>
                </p:oleObj>
              </mc:Choice>
              <mc:Fallback>
                <p:oleObj name="Equation" r:id="rId9" imgW="812447" imgH="241195" progId="Equation.3">
                  <p:embed/>
                  <p:pic>
                    <p:nvPicPr>
                      <p:cNvPr id="48136" name="Object 7">
                        <a:extLst>
                          <a:ext uri="{FF2B5EF4-FFF2-40B4-BE49-F238E27FC236}">
                            <a16:creationId xmlns:a16="http://schemas.microsoft.com/office/drawing/2014/main" id="{D9B8A7FF-9780-FFC6-6106-AF821A1D1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486400"/>
                        <a:ext cx="1524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E31F16C8-09BC-1ABA-451C-60EE581E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0DAA1-626E-4D5B-9600-679B04854C07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C452542-6A55-172C-2095-B01ED23AB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07E59D26-D6B0-2AD5-497C-FE42099C0E9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400" dirty="0"/>
                  <a:t>A differential attack based on a differential trail having propagation ratio equal to      will often be successful if the number of tuples (</a:t>
                </a:r>
                <a:r>
                  <a:rPr lang="en-US" altLang="zh-TW" sz="2400" dirty="0" err="1"/>
                  <a:t>x,x</a:t>
                </a:r>
                <a:r>
                  <a:rPr lang="en-US" altLang="zh-TW" sz="2400" dirty="0"/>
                  <a:t>*,</a:t>
                </a:r>
                <a:r>
                  <a:rPr lang="en-US" altLang="zh-TW" sz="2400" dirty="0" err="1"/>
                  <a:t>y,y</a:t>
                </a:r>
                <a:r>
                  <a:rPr lang="en-US" altLang="zh-TW" sz="2400" dirty="0"/>
                  <a:t>*), which we denote by </a:t>
                </a:r>
                <a:r>
                  <a:rPr lang="en-US" altLang="zh-TW" sz="2400" i="1" dirty="0"/>
                  <a:t>T</a:t>
                </a:r>
                <a:r>
                  <a:rPr lang="en-US" altLang="zh-TW" sz="2400" dirty="0"/>
                  <a:t>, is approximately        , for a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“</a:t>
                </a:r>
                <a:r>
                  <a:rPr lang="en-US" altLang="zh-TW" sz="2400" dirty="0"/>
                  <a:t>small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”</a:t>
                </a:r>
                <a:r>
                  <a:rPr lang="en-US" altLang="zh-TW" sz="2400" dirty="0"/>
                  <a:t> constant c.</a:t>
                </a:r>
              </a:p>
              <a:p>
                <a:pPr eaLnBrk="1" hangingPunct="1"/>
                <a:r>
                  <a:rPr lang="en-US" altLang="zh-TW" sz="2400" dirty="0"/>
                  <a:t>We implemented the attack described and found that the attack was often successful if we took </a:t>
                </a:r>
                <a:r>
                  <a:rPr lang="en-US" altLang="zh-TW" sz="2400" i="1" dirty="0"/>
                  <a:t>T</a:t>
                </a:r>
                <a:r>
                  <a:rPr lang="en-US" altLang="zh-TW" sz="2400" dirty="0"/>
                  <a:t> between 50 and 100. In this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=38.</a:t>
                </a:r>
              </a:p>
            </p:txBody>
          </p:sp>
        </mc:Choice>
        <mc:Fallback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07E59D26-D6B0-2AD5-497C-FE42099C0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7" t="-118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D4AC98EE-1B9B-4C5B-A4AA-FE0C3E98F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4384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50181" name="Object 4">
                        <a:extLst>
                          <a:ext uri="{FF2B5EF4-FFF2-40B4-BE49-F238E27FC236}">
                            <a16:creationId xmlns:a16="http://schemas.microsoft.com/office/drawing/2014/main" id="{D4AC98EE-1B9B-4C5B-A4AA-FE0C3E98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56EBDF1E-C882-A36F-9629-CEEFAD93B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048000"/>
          <a:ext cx="762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73" imgH="203112" progId="Equation.3">
                  <p:embed/>
                </p:oleObj>
              </mc:Choice>
              <mc:Fallback>
                <p:oleObj name="Equation" r:id="rId5" imgW="291973" imgH="203112" progId="Equation.3">
                  <p:embed/>
                  <p:pic>
                    <p:nvPicPr>
                      <p:cNvPr id="50182" name="Object 5">
                        <a:extLst>
                          <a:ext uri="{FF2B5EF4-FFF2-40B4-BE49-F238E27FC236}">
                            <a16:creationId xmlns:a16="http://schemas.microsoft.com/office/drawing/2014/main" id="{56EBDF1E-C882-A36F-9629-CEEFAD93B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48000"/>
                        <a:ext cx="762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E60D-5630-D222-4EF4-9B239C5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556-67B3-9E34-930D-8393C9D9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5257799"/>
          </a:xfrm>
        </p:spPr>
        <p:txBody>
          <a:bodyPr>
            <a:normAutofit/>
          </a:bodyPr>
          <a:lstStyle/>
          <a:p>
            <a:endParaRPr lang="en-US" sz="36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1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E60D-5630-D222-4EF4-9B239C5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556-67B3-9E34-930D-8393C9D9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5257799"/>
          </a:xfrm>
        </p:spPr>
        <p:txBody>
          <a:bodyPr>
            <a:normAutofit/>
          </a:bodyPr>
          <a:lstStyle/>
          <a:p>
            <a:endParaRPr lang="en-US" sz="36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E60D-5630-D222-4EF4-9B239C5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omic Sans MS" panose="030F0702030302020204" pitchFamily="66" charset="0"/>
              </a:rPr>
              <a:t>Differential Cryptanalysis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The main difference from linear cryptanalysis is that differential cryptanalysis involves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comparing the x-or </a:t>
                </a:r>
                <a:r>
                  <a:rPr lang="en-US" sz="2800" dirty="0"/>
                  <a:t>of two inputs to the x-or of the corresponding two out</a:t>
                </a:r>
                <a:r>
                  <a:rPr lang="en-US" sz="2800" b="0" i="0" u="none" strike="noStrike" baseline="0" dirty="0"/>
                  <a:t>puts.</a:t>
                </a:r>
              </a:p>
              <a:p>
                <a:r>
                  <a:rPr lang="en-US" sz="2800" dirty="0"/>
                  <a:t>we will be looking at inputs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/>
                          <m:t>𝑥</m:t>
                        </m:r>
                      </m:e>
                      <m:sup>
                        <m:r>
                          <a:rPr lang="en-US" sz="2800" i="1" dirty="0"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(which are assumed to be binary strings) having a specified (fixed) x-or value denoted by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𝑥</m:t>
                    </m:r>
                    <m:r>
                      <a:rPr lang="en-US" sz="2800" i="1" dirty="0" smtClean="0"/>
                      <m:t>’ = </m:t>
                    </m:r>
                    <m:r>
                      <a:rPr lang="en-US" sz="2800" i="1" dirty="0"/>
                      <m:t>𝑥</m:t>
                    </m:r>
                    <m:r>
                      <a:rPr lang="en-US" sz="2800" i="1" dirty="0" smtClean="0"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800" i="1" dirty="0" smtClean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/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baseline="30000" dirty="0"/>
              </a:p>
              <a:p>
                <a:pPr eaLnBrk="1" hangingPunct="1"/>
                <a:r>
                  <a:rPr lang="en-US" altLang="zh-TW" sz="2800" dirty="0"/>
                  <a:t>Differential attack is a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chosen-plaintext attack</a:t>
                </a:r>
                <a:r>
                  <a:rPr lang="en-US" altLang="zh-TW" sz="2800" dirty="0"/>
                  <a:t>.</a:t>
                </a:r>
                <a:endParaRPr lang="en-US" altLang="zh-TW" sz="2800" dirty="0">
                  <a:solidFill>
                    <a:srgbClr val="CC0000"/>
                  </a:solidFill>
                </a:endParaRPr>
              </a:p>
              <a:p>
                <a:pPr eaLnBrk="1" hangingPunct="1"/>
                <a:r>
                  <a:rPr lang="en-US" altLang="zh-TW" sz="2800" dirty="0"/>
                  <a:t>We decrypt y and y* using all possible key and determine if their XOR has a certain value. Whenever it does, increment the corresponding counter. At the end, we expect the largest one is the most likely subkey.</a:t>
                </a:r>
              </a:p>
              <a:p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2963" r="-1490" b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E60D-5630-D222-4EF4-9B239C5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omic Sans MS" panose="030F0702030302020204" pitchFamily="66" charset="0"/>
              </a:rPr>
              <a:t>Differential Cryptanalysis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600" b="0" i="0" u="none" strike="noStrike" baseline="0" dirty="0">
                    <a:latin typeface="URWPalladioL-Roma"/>
                  </a:rPr>
                  <a:t>We assume that an attacker has a large number of tuples </a:t>
                </a:r>
                <a:r>
                  <a:rPr lang="en-US" sz="3600" b="0" i="0" u="none" strike="noStrike" baseline="0" dirty="0">
                    <a:latin typeface="CMR10"/>
                  </a:rPr>
                  <a:t>(</a:t>
                </a:r>
                <a:r>
                  <a:rPr lang="en-US" sz="3600" b="0" i="0" u="none" strike="noStrike" baseline="0" dirty="0">
                    <a:latin typeface="URWPalladioL-Ital"/>
                  </a:rPr>
                  <a:t>x</a:t>
                </a:r>
                <a:r>
                  <a:rPr lang="en-US" sz="3600" b="0" i="0" u="none" strike="noStrike" baseline="0" dirty="0">
                    <a:latin typeface="URWPalladioL-Roma"/>
                  </a:rPr>
                  <a:t>, </a:t>
                </a:r>
                <a:r>
                  <a:rPr lang="en-US" sz="3600" b="0" i="0" u="none" strike="noStrike" baseline="0" dirty="0">
                    <a:latin typeface="URWPalladioL-Ital"/>
                  </a:rPr>
                  <a:t>x*</a:t>
                </a:r>
                <a:r>
                  <a:rPr lang="en-US" sz="3600" b="0" i="0" u="none" strike="noStrike" baseline="0" dirty="0">
                    <a:latin typeface="URWPalladioL-Roma"/>
                  </a:rPr>
                  <a:t>, </a:t>
                </a:r>
                <a:r>
                  <a:rPr lang="en-US" sz="3600" b="0" i="0" u="none" strike="noStrike" baseline="0" dirty="0">
                    <a:latin typeface="URWPalladioL-Ital"/>
                  </a:rPr>
                  <a:t>y</a:t>
                </a:r>
                <a:r>
                  <a:rPr lang="en-US" sz="3600" b="0" i="0" u="none" strike="noStrike" baseline="0" dirty="0">
                    <a:latin typeface="URWPalladioL-Roma"/>
                  </a:rPr>
                  <a:t>, </a:t>
                </a:r>
                <a:r>
                  <a:rPr lang="en-US" sz="3600" b="0" i="0" u="none" strike="noStrike" baseline="0" dirty="0">
                    <a:latin typeface="URWPalladioL-Ital"/>
                  </a:rPr>
                  <a:t>y*</a:t>
                </a:r>
                <a:r>
                  <a:rPr lang="en-US" sz="3600" b="0" i="0" u="none" strike="noStrike" baseline="0" dirty="0">
                    <a:latin typeface="CMR10"/>
                  </a:rPr>
                  <a:t>)</a:t>
                </a:r>
                <a:r>
                  <a:rPr lang="en-US" sz="3600" b="0" i="0" u="none" strike="noStrike" baseline="0" dirty="0">
                    <a:latin typeface="URWPalladioL-Roma"/>
                  </a:rPr>
                  <a:t>, where the x-or value </a:t>
                </a:r>
                <a:r>
                  <a:rPr lang="en-US" sz="3600" b="0" i="0" u="none" strike="noStrike" baseline="0" dirty="0">
                    <a:latin typeface="URWPalladioL-Ital"/>
                  </a:rPr>
                  <a:t>x’</a:t>
                </a:r>
                <a:r>
                  <a:rPr lang="en-US" sz="2000" b="0" i="0" u="none" strike="noStrike" baseline="0" dirty="0">
                    <a:latin typeface="CMSY10"/>
                  </a:rPr>
                  <a:t> </a:t>
                </a:r>
                <a:r>
                  <a:rPr lang="en-US" sz="3600" b="0" i="0" u="none" strike="noStrike" baseline="0" dirty="0">
                    <a:latin typeface="CMR10"/>
                  </a:rPr>
                  <a:t>= </a:t>
                </a:r>
                <a:r>
                  <a:rPr lang="en-US" sz="3600" b="0" i="0" u="none" strike="noStrike" baseline="0" dirty="0">
                    <a:latin typeface="URWPalladioL-Ital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3600" b="0" i="0" u="none" strike="noStrike" baseline="0" dirty="0">
                    <a:latin typeface="URWPalladioL-Ital"/>
                  </a:rPr>
                  <a:t>x* </a:t>
                </a:r>
                <a:r>
                  <a:rPr lang="en-US" sz="3600" b="0" i="0" u="none" strike="noStrike" baseline="0" dirty="0">
                    <a:latin typeface="URWPalladioL-Roma"/>
                  </a:rPr>
                  <a:t>is fixed.</a:t>
                </a:r>
              </a:p>
              <a:p>
                <a:pPr algn="l"/>
                <a:r>
                  <a:rPr lang="en-US" sz="3600" dirty="0">
                    <a:latin typeface="URWPalladioL-Roma"/>
                  </a:rPr>
                  <a:t>The same unknown key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2370"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D7BCFE6C-CF5B-3F22-EFA9-6E0CACE7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8661DC-FB9B-49EC-861A-F8BB80D13E5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4F9C915-ADCB-6668-2FC7-8DCD51CB4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dirty="0">
                <a:latin typeface="Comic Sans MS" panose="030F0702030302020204" pitchFamily="66" charset="0"/>
              </a:rPr>
              <a:t>Differential Cryptanalysis</a:t>
            </a:r>
            <a:endParaRPr lang="zh-TW" altLang="en-US" sz="36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8" name="Rectangle 3">
                <a:extLst>
                  <a:ext uri="{FF2B5EF4-FFF2-40B4-BE49-F238E27FC236}">
                    <a16:creationId xmlns:a16="http://schemas.microsoft.com/office/drawing/2014/main" id="{C04C7B84-3C5E-27D7-CC54-7B4A46A6F82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05000"/>
                <a:ext cx="7848600" cy="3810000"/>
              </a:xfrm>
              <a:extLst>
                <a:ext uri="{91240B29-F687-4F45-9708-019B960494DF}">
                  <a14:hiddenLine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zh-TW" sz="2800" b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Definition 3.1:</a:t>
                </a:r>
                <a:r>
                  <a:rPr lang="en-US" altLang="zh-TW" sz="2400" dirty="0"/>
                  <a:t> </a:t>
                </a:r>
              </a:p>
              <a:p>
                <a:pPr lvl="1" eaLnBrk="1" hangingPunct="1"/>
                <a:r>
                  <a:rPr lang="en-US" altLang="zh-TW" sz="2400" dirty="0"/>
                  <a:t>Let			be an S-box. Consider an (ordered) pair of bitstrings of length m, say (</a:t>
                </a:r>
                <a:r>
                  <a:rPr lang="en-US" altLang="zh-TW" sz="2400" dirty="0" err="1"/>
                  <a:t>x,x</a:t>
                </a:r>
                <a:r>
                  <a:rPr lang="en-US" altLang="zh-TW" sz="2400" dirty="0"/>
                  <a:t>*). We say that the input XOR of the S-box is 	     and the output XOR is 		    .</a:t>
                </a:r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	For any 	    , define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set 	      to consist </a:t>
                </a:r>
                <a:r>
                  <a:rPr lang="en-US" altLang="zh-TW" sz="2400" dirty="0"/>
                  <a:t>of all the ordered pairs (</a:t>
                </a:r>
                <a:r>
                  <a:rPr lang="en-US" altLang="zh-TW" sz="2400" dirty="0" err="1"/>
                  <a:t>x,x</a:t>
                </a:r>
                <a:r>
                  <a:rPr lang="en-US" altLang="zh-TW" sz="2400" dirty="0"/>
                  <a:t>*) having input XOR equal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sz="2400" dirty="0"/>
                  <a:t>.</a:t>
                </a:r>
              </a:p>
            </p:txBody>
          </p:sp>
        </mc:Choice>
        <mc:Fallback>
          <p:sp>
            <p:nvSpPr>
              <p:cNvPr id="36868" name="Rectangle 3">
                <a:extLst>
                  <a:ext uri="{FF2B5EF4-FFF2-40B4-BE49-F238E27FC236}">
                    <a16:creationId xmlns:a16="http://schemas.microsoft.com/office/drawing/2014/main" id="{C04C7B84-3C5E-27D7-CC54-7B4A46A6F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05000"/>
                <a:ext cx="7848600" cy="3810000"/>
              </a:xfrm>
              <a:blipFill>
                <a:blip r:embed="rId2"/>
                <a:stretch>
                  <a:fillRect l="-389" t="-1760" r="-1166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C137C6CF-9480-7901-D654-AC90D47E4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2362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36869" name="Object 4">
                        <a:extLst>
                          <a:ext uri="{FF2B5EF4-FFF2-40B4-BE49-F238E27FC236}">
                            <a16:creationId xmlns:a16="http://schemas.microsoft.com/office/drawing/2014/main" id="{C137C6CF-9480-7901-D654-AC90D47E4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2362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20D1A38A-E84B-3204-7293-84375B39B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200400"/>
          <a:ext cx="990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002" imgH="177723" progId="Equation.3">
                  <p:embed/>
                </p:oleObj>
              </mc:Choice>
              <mc:Fallback>
                <p:oleObj name="Equation" r:id="rId5" imgW="457002" imgH="177723" progId="Equation.3">
                  <p:embed/>
                  <p:pic>
                    <p:nvPicPr>
                      <p:cNvPr id="36870" name="Object 5">
                        <a:extLst>
                          <a:ext uri="{FF2B5EF4-FFF2-40B4-BE49-F238E27FC236}">
                            <a16:creationId xmlns:a16="http://schemas.microsoft.com/office/drawing/2014/main" id="{20D1A38A-E84B-3204-7293-84375B39B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00400"/>
                        <a:ext cx="990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>
            <a:extLst>
              <a:ext uri="{FF2B5EF4-FFF2-40B4-BE49-F238E27FC236}">
                <a16:creationId xmlns:a16="http://schemas.microsoft.com/office/drawing/2014/main" id="{9B170250-64D4-1B3A-6DDB-63A746CFA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505200"/>
          <a:ext cx="1905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900" imgH="228600" progId="Equation.3">
                  <p:embed/>
                </p:oleObj>
              </mc:Choice>
              <mc:Fallback>
                <p:oleObj name="Equation" r:id="rId7" imgW="977900" imgH="228600" progId="Equation.3">
                  <p:embed/>
                  <p:pic>
                    <p:nvPicPr>
                      <p:cNvPr id="36871" name="Object 6">
                        <a:extLst>
                          <a:ext uri="{FF2B5EF4-FFF2-40B4-BE49-F238E27FC236}">
                            <a16:creationId xmlns:a16="http://schemas.microsoft.com/office/drawing/2014/main" id="{9B170250-64D4-1B3A-6DDB-63A746CFA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1905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7">
            <a:extLst>
              <a:ext uri="{FF2B5EF4-FFF2-40B4-BE49-F238E27FC236}">
                <a16:creationId xmlns:a16="http://schemas.microsoft.com/office/drawing/2014/main" id="{FA8F10AA-6EF8-B122-66FA-73582320C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62400"/>
          <a:ext cx="1295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30" imgH="228501" progId="Equation.3">
                  <p:embed/>
                </p:oleObj>
              </mc:Choice>
              <mc:Fallback>
                <p:oleObj name="Equation" r:id="rId9" imgW="622030" imgH="228501" progId="Equation.3">
                  <p:embed/>
                  <p:pic>
                    <p:nvPicPr>
                      <p:cNvPr id="36872" name="Object 7">
                        <a:extLst>
                          <a:ext uri="{FF2B5EF4-FFF2-40B4-BE49-F238E27FC236}">
                            <a16:creationId xmlns:a16="http://schemas.microsoft.com/office/drawing/2014/main" id="{FA8F10AA-6EF8-B122-66FA-73582320C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1295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8">
            <a:extLst>
              <a:ext uri="{FF2B5EF4-FFF2-40B4-BE49-F238E27FC236}">
                <a16:creationId xmlns:a16="http://schemas.microsoft.com/office/drawing/2014/main" id="{E4ED4A51-A012-F91C-0005-10D59F2E0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62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36873" name="Object 8">
                        <a:extLst>
                          <a:ext uri="{FF2B5EF4-FFF2-40B4-BE49-F238E27FC236}">
                            <a16:creationId xmlns:a16="http://schemas.microsoft.com/office/drawing/2014/main" id="{E4ED4A51-A012-F91C-0005-10D59F2E0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CB1A56AC-8BE6-9768-C5A9-2ABD1EC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4A14D8-E366-4B8A-8E86-57460FDF686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78A20F6-875D-70C7-F484-AEE6A929B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dirty="0">
                <a:latin typeface="Comic Sans MS" panose="030F0702030302020204" pitchFamily="66" charset="0"/>
              </a:rPr>
              <a:t>Differential Cryptanalysis</a:t>
            </a:r>
            <a:endParaRPr lang="zh-TW" alt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408E6A-8FCE-BA75-E3A5-FFA5AC40E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It is easy to see that any set          contains 2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pairs, and that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For each pair in         , we can compute the output XOR of the S-box. Then we can tabulate the distribution of output XORs. There are 2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output XORs which are distributed among 2</a:t>
            </a:r>
            <a:r>
              <a:rPr lang="en-US" altLang="zh-TW" sz="2400" baseline="30000" dirty="0"/>
              <a:t>n</a:t>
            </a:r>
            <a:r>
              <a:rPr lang="en-US" altLang="zh-TW" sz="2400" dirty="0"/>
              <a:t> possible values.</a:t>
            </a:r>
            <a:endParaRPr lang="en-US" altLang="zh-TW" sz="2400" dirty="0">
              <a:solidFill>
                <a:srgbClr val="CC0000"/>
              </a:solidFill>
            </a:endParaRPr>
          </a:p>
          <a:p>
            <a:pPr lvl="1" eaLnBrk="1" hangingPunct="1"/>
            <a:endParaRPr lang="en-US" altLang="zh-TW" sz="2000" dirty="0">
              <a:solidFill>
                <a:srgbClr val="CC0000"/>
              </a:solidFill>
            </a:endParaRPr>
          </a:p>
          <a:p>
            <a:pPr lvl="1" eaLnBrk="1" hangingPunct="1"/>
            <a:r>
              <a:rPr lang="en-US" altLang="zh-TW" sz="2000" dirty="0">
                <a:solidFill>
                  <a:srgbClr val="CC0000"/>
                </a:solidFill>
              </a:rPr>
              <a:t>A non-uniform output distribution will be the basis for a successful attack.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5D956E60-95E4-02E5-E4AA-0F88352C9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8288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203112" progId="Equation.3">
                  <p:embed/>
                </p:oleObj>
              </mc:Choice>
              <mc:Fallback>
                <p:oleObj name="Equation" r:id="rId2" imgW="368140" imgH="203112" progId="Equation.3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5D956E60-95E4-02E5-E4AA-0F88352C9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769FF278-352C-1E2D-127F-16EA3A05E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1242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203112" progId="Equation.3">
                  <p:embed/>
                </p:oleObj>
              </mc:Choice>
              <mc:Fallback>
                <p:oleObj name="Equation" r:id="rId4" imgW="368140" imgH="203112" progId="Equation.3">
                  <p:embed/>
                  <p:pic>
                    <p:nvPicPr>
                      <p:cNvPr id="37894" name="Object 5">
                        <a:extLst>
                          <a:ext uri="{FF2B5EF4-FFF2-40B4-BE49-F238E27FC236}">
                            <a16:creationId xmlns:a16="http://schemas.microsoft.com/office/drawing/2014/main" id="{769FF278-352C-1E2D-127F-16EA3A05E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>
            <a:extLst>
              <a:ext uri="{FF2B5EF4-FFF2-40B4-BE49-F238E27FC236}">
                <a16:creationId xmlns:a16="http://schemas.microsoft.com/office/drawing/2014/main" id="{8745D47F-3C6B-E0DB-78F2-7BC4F7597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67000"/>
          <a:ext cx="3733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0" imgH="228600" progId="Equation.3">
                  <p:embed/>
                </p:oleObj>
              </mc:Choice>
              <mc:Fallback>
                <p:oleObj name="Equation" r:id="rId5" imgW="1905000" imgH="228600" progId="Equation.3">
                  <p:embed/>
                  <p:pic>
                    <p:nvPicPr>
                      <p:cNvPr id="37895" name="Object 6">
                        <a:extLst>
                          <a:ext uri="{FF2B5EF4-FFF2-40B4-BE49-F238E27FC236}">
                            <a16:creationId xmlns:a16="http://schemas.microsoft.com/office/drawing/2014/main" id="{8745D47F-3C6B-E0DB-78F2-7BC4F7597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3733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9DF4E64-062E-8C91-F8FD-009F5E52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9761F-4ED4-422C-B8B9-058E3A2011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D530BB4-E9C8-4D90-5DA3-9177F28C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dirty="0">
                <a:latin typeface="Comic Sans MS" panose="030F0702030302020204" pitchFamily="66" charset="0"/>
              </a:rPr>
              <a:t>Differential Cryptanalysis</a:t>
            </a:r>
            <a:endParaRPr lang="zh-TW" altLang="en-US" sz="36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Rectangle 3">
                <a:extLst>
                  <a:ext uri="{FF2B5EF4-FFF2-40B4-BE49-F238E27FC236}">
                    <a16:creationId xmlns:a16="http://schemas.microsoft.com/office/drawing/2014/main" id="{7BAB8A89-ACBB-D0C6-5A7D-16497F4A964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400" b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Example 3.3:</a:t>
                </a:r>
                <a:r>
                  <a:rPr lang="en-US" altLang="zh-TW" sz="2400" dirty="0"/>
                  <a:t> </a:t>
                </a:r>
              </a:p>
              <a:p>
                <a:pPr lvl="1" eaLnBrk="1" hangingPunct="1"/>
                <a:r>
                  <a:rPr lang="en-US" altLang="zh-TW" sz="2000" dirty="0"/>
                  <a:t>We use the same S-box as before. Suppose we consider input XOR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’=1011</m:t>
                    </m:r>
                  </m:oMath>
                </a14:m>
                <a:r>
                  <a:rPr lang="en-US" altLang="zh-TW" sz="2000" dirty="0"/>
                  <a:t>. Then </a:t>
                </a:r>
              </a:p>
              <a:p>
                <a:pPr eaLnBrk="1" hangingPunct="1"/>
                <a:endParaRPr lang="en-US" altLang="zh-TW" sz="2400" dirty="0"/>
              </a:p>
              <a:p>
                <a:pPr lvl="1" eaLnBrk="1" hangingPunct="1"/>
                <a:r>
                  <a:rPr lang="en-US" altLang="zh-TW" sz="2000" dirty="0"/>
                  <a:t>We compute the following table, where </a:t>
                </a:r>
              </a:p>
            </p:txBody>
          </p:sp>
        </mc:Choice>
        <mc:Fallback>
          <p:sp>
            <p:nvSpPr>
              <p:cNvPr id="38916" name="Rectangle 3">
                <a:extLst>
                  <a:ext uri="{FF2B5EF4-FFF2-40B4-BE49-F238E27FC236}">
                    <a16:creationId xmlns:a16="http://schemas.microsoft.com/office/drawing/2014/main" id="{7BAB8A89-ACBB-D0C6-5A7D-16497F4A9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7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BCABF8BB-88A5-26AE-FC52-57F495163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00400"/>
          <a:ext cx="609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800" imgH="203200" progId="Equation.3">
                  <p:embed/>
                </p:oleObj>
              </mc:Choice>
              <mc:Fallback>
                <p:oleObj name="Equation" r:id="rId3" imgW="3225800" imgH="203200" progId="Equation.3">
                  <p:embed/>
                  <p:pic>
                    <p:nvPicPr>
                      <p:cNvPr id="38917" name="Object 4">
                        <a:extLst>
                          <a:ext uri="{FF2B5EF4-FFF2-40B4-BE49-F238E27FC236}">
                            <a16:creationId xmlns:a16="http://schemas.microsoft.com/office/drawing/2014/main" id="{BCABF8BB-88A5-26AE-FC52-57F495163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6096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>
            <a:extLst>
              <a:ext uri="{FF2B5EF4-FFF2-40B4-BE49-F238E27FC236}">
                <a16:creationId xmlns:a16="http://schemas.microsoft.com/office/drawing/2014/main" id="{66CB49D9-DA94-8DAB-C410-F4692BB0B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4087812"/>
          <a:ext cx="29718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800" imgH="660400" progId="Equation.3">
                  <p:embed/>
                </p:oleObj>
              </mc:Choice>
              <mc:Fallback>
                <p:oleObj name="Equation" r:id="rId5" imgW="1447800" imgH="660400" progId="Equation.3">
                  <p:embed/>
                  <p:pic>
                    <p:nvPicPr>
                      <p:cNvPr id="38918" name="Object 5">
                        <a:extLst>
                          <a:ext uri="{FF2B5EF4-FFF2-40B4-BE49-F238E27FC236}">
                            <a16:creationId xmlns:a16="http://schemas.microsoft.com/office/drawing/2014/main" id="{66CB49D9-DA94-8DAB-C410-F4692BB0B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087812"/>
                        <a:ext cx="29718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0315FB2A-9856-28AB-E8C5-2C67A0B8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8364D6-CE2A-4601-8066-10189A07D9D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39" name="Rectangle 106">
            <a:extLst>
              <a:ext uri="{FF2B5EF4-FFF2-40B4-BE49-F238E27FC236}">
                <a16:creationId xmlns:a16="http://schemas.microsoft.com/office/drawing/2014/main" id="{6392EFF5-5E7B-2C73-BE60-1E3BA16A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0" name="Rectangle 105">
            <a:extLst>
              <a:ext uri="{FF2B5EF4-FFF2-40B4-BE49-F238E27FC236}">
                <a16:creationId xmlns:a16="http://schemas.microsoft.com/office/drawing/2014/main" id="{74474B12-E203-45C1-F6FB-FB932294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006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1" name="Rectangle 104">
            <a:extLst>
              <a:ext uri="{FF2B5EF4-FFF2-40B4-BE49-F238E27FC236}">
                <a16:creationId xmlns:a16="http://schemas.microsoft.com/office/drawing/2014/main" id="{C836DB36-CBF8-E48B-B8B7-3FC20C29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2" name="Rectangle 103">
            <a:extLst>
              <a:ext uri="{FF2B5EF4-FFF2-40B4-BE49-F238E27FC236}">
                <a16:creationId xmlns:a16="http://schemas.microsoft.com/office/drawing/2014/main" id="{C0C6832A-43F3-5913-4E29-40DA5B47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3" name="Rectangle 102">
            <a:extLst>
              <a:ext uri="{FF2B5EF4-FFF2-40B4-BE49-F238E27FC236}">
                <a16:creationId xmlns:a16="http://schemas.microsoft.com/office/drawing/2014/main" id="{DCE88BDD-F92E-A32D-DC9C-2824CF44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4" name="Rectangle 101">
            <a:extLst>
              <a:ext uri="{FF2B5EF4-FFF2-40B4-BE49-F238E27FC236}">
                <a16:creationId xmlns:a16="http://schemas.microsoft.com/office/drawing/2014/main" id="{E52255C1-80A6-66DD-DA14-E42505DD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5" name="Rectangle 100">
            <a:extLst>
              <a:ext uri="{FF2B5EF4-FFF2-40B4-BE49-F238E27FC236}">
                <a16:creationId xmlns:a16="http://schemas.microsoft.com/office/drawing/2014/main" id="{54CEA54F-387D-BFDA-3554-8F9CC23A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240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6" name="Rectangle 99">
            <a:extLst>
              <a:ext uri="{FF2B5EF4-FFF2-40B4-BE49-F238E27FC236}">
                <a16:creationId xmlns:a16="http://schemas.microsoft.com/office/drawing/2014/main" id="{87E6BC20-22E0-CE87-F946-73641B8FD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219200"/>
            <a:ext cx="533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7" name="Rectangle 108">
            <a:extLst>
              <a:ext uri="{FF2B5EF4-FFF2-40B4-BE49-F238E27FC236}">
                <a16:creationId xmlns:a16="http://schemas.microsoft.com/office/drawing/2014/main" id="{E026010E-EC5C-02D0-9738-9A9DE15D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8" name="Rectangle 107">
            <a:extLst>
              <a:ext uri="{FF2B5EF4-FFF2-40B4-BE49-F238E27FC236}">
                <a16:creationId xmlns:a16="http://schemas.microsoft.com/office/drawing/2014/main" id="{8EE5C669-223A-05A6-CB11-8FD4C4ED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39949" name="Rectangle 2">
            <a:extLst>
              <a:ext uri="{FF2B5EF4-FFF2-40B4-BE49-F238E27FC236}">
                <a16:creationId xmlns:a16="http://schemas.microsoft.com/office/drawing/2014/main" id="{4EFC4704-E3AA-A335-DE54-C1055B829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 </a:t>
            </a:r>
          </a:p>
        </p:txBody>
      </p:sp>
      <p:sp>
        <p:nvSpPr>
          <p:cNvPr id="39950" name="Rectangle 3">
            <a:extLst>
              <a:ext uri="{FF2B5EF4-FFF2-40B4-BE49-F238E27FC236}">
                <a16:creationId xmlns:a16="http://schemas.microsoft.com/office/drawing/2014/main" id="{BAC0DAD0-4317-D711-45EA-B20B611C6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608" name="Group 96">
                <a:extLst>
                  <a:ext uri="{FF2B5EF4-FFF2-40B4-BE49-F238E27FC236}">
                    <a16:creationId xmlns:a16="http://schemas.microsoft.com/office/drawing/2014/main" id="{A8F3CF0E-B93A-4833-8C6C-064E7FC1AE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915396"/>
                  </p:ext>
                </p:extLst>
              </p:nvPr>
            </p:nvGraphicFramePr>
            <p:xfrm>
              <a:off x="1143000" y="685800"/>
              <a:ext cx="3886200" cy="5729288"/>
            </p:xfrm>
            <a:graphic>
              <a:graphicData uri="http://schemas.openxmlformats.org/drawingml/2006/table">
                <a:tbl>
                  <a:tblPr/>
                  <a:tblGrid>
                    <a:gridCol w="777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4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547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x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x*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y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y*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B0604030504040204" pitchFamily="18" charset="-120"/>
                                  </a:rPr>
                                  <m:t>𝑦</m:t>
                                </m:r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B0604030504040204" pitchFamily="18" charset="-12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81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</a:txBody>
                      <a:tcPr marT="45723" marB="4572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4608" name="Group 96">
                <a:extLst>
                  <a:ext uri="{FF2B5EF4-FFF2-40B4-BE49-F238E27FC236}">
                    <a16:creationId xmlns:a16="http://schemas.microsoft.com/office/drawing/2014/main" id="{A8F3CF0E-B93A-4833-8C6C-064E7FC1AE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915396"/>
                  </p:ext>
                </p:extLst>
              </p:nvPr>
            </p:nvGraphicFramePr>
            <p:xfrm>
              <a:off x="1143000" y="685800"/>
              <a:ext cx="3886200" cy="5729288"/>
            </p:xfrm>
            <a:graphic>
              <a:graphicData uri="http://schemas.openxmlformats.org/drawingml/2006/table">
                <a:tbl>
                  <a:tblPr/>
                  <a:tblGrid>
                    <a:gridCol w="777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4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7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547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x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x*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y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y*</a:t>
                          </a: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C0000"/>
                            </a:solidFill>
                            <a:effectLst/>
                            <a:latin typeface="Tahoma" panose="020B0604030504040204" pitchFamily="34" charset="0"/>
                            <a:ea typeface="新細明體" panose="020B0604030504040204" pitchFamily="18" charset="-120"/>
                          </a:endParaRP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0000" t="-7143" r="-3906" b="-126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81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</a:txBody>
                      <a:tcPr marT="45723" marB="4572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1000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1011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CC0000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B0604030504040204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1101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0010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1111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anose="020B0604030504040204" pitchFamily="34" charset="0"/>
                              <a:ea typeface="新細明體" panose="020B0604030504040204" pitchFamily="18" charset="-120"/>
                            </a:rPr>
                            <a:t>0101</a:t>
                          </a:r>
                        </a:p>
                      </a:txBody>
                      <a:tcPr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4604" name="Group 92">
            <a:extLst>
              <a:ext uri="{FF2B5EF4-FFF2-40B4-BE49-F238E27FC236}">
                <a16:creationId xmlns:a16="http://schemas.microsoft.com/office/drawing/2014/main" id="{CC8B0B90-0203-F140-0759-EDC1F4CE8229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1295400"/>
          <a:ext cx="2895600" cy="38100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B0604030504040204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18" name="Rectangle 93">
            <a:extLst>
              <a:ext uri="{FF2B5EF4-FFF2-40B4-BE49-F238E27FC236}">
                <a16:creationId xmlns:a16="http://schemas.microsoft.com/office/drawing/2014/main" id="{0AF9F227-88E0-61F6-177D-9B66FF4C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324600"/>
            <a:ext cx="152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0019" name="Text Box 97">
            <a:extLst>
              <a:ext uri="{FF2B5EF4-FFF2-40B4-BE49-F238E27FC236}">
                <a16:creationId xmlns:a16="http://schemas.microsoft.com/office/drawing/2014/main" id="{B1BD1664-6DB6-90D9-B09C-F3119D30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91125"/>
            <a:ext cx="2014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Number of output</a:t>
            </a:r>
            <a:r>
              <a:rPr kumimoji="1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t> </a:t>
            </a:r>
          </a:p>
        </p:txBody>
      </p:sp>
      <p:sp>
        <p:nvSpPr>
          <p:cNvPr id="40020" name="Text Box 98">
            <a:extLst>
              <a:ext uri="{FF2B5EF4-FFF2-40B4-BE49-F238E27FC236}">
                <a16:creationId xmlns:a16="http://schemas.microsoft.com/office/drawing/2014/main" id="{9BD0E29C-0428-0AD8-37E9-1C6C86D2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318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Distribution table for x’=1011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EA05BAE3-F6D3-F0F2-6D87-FFF5C6A8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F7CEF-7D02-4642-BB58-EEEE32C6394E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5B072D0-C2AA-A2AF-07B3-B9CD04B68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>
                <a:latin typeface="Comic Sans MS" panose="030F0702030302020204" pitchFamily="66" charset="0"/>
              </a:rPr>
              <a:t>Differential Cryptanalysis</a:t>
            </a:r>
            <a:endParaRPr lang="zh-TW" altLang="en-US" sz="3600" b="1">
              <a:latin typeface="Comic Sans MS" panose="030F0702030302020204" pitchFamily="66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69B08A3-2F0F-1432-A56A-EBBF085BD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In </a:t>
            </a:r>
            <a:r>
              <a:rPr lang="en-US" altLang="zh-TW" sz="2400" b="1">
                <a:solidFill>
                  <a:srgbClr val="CC0000"/>
                </a:solidFill>
                <a:latin typeface="Comic Sans MS" panose="030F0702030302020204" pitchFamily="66" charset="0"/>
              </a:rPr>
              <a:t>Example 3.3</a:t>
            </a:r>
            <a:r>
              <a:rPr lang="en-US" altLang="zh-TW" sz="2400"/>
              <a:t>, only 5 of the 16 possible output XORs occur. It has a very non-uniform distribution.</a:t>
            </a:r>
          </a:p>
          <a:p>
            <a:pPr eaLnBrk="1" hangingPunct="1"/>
            <a:r>
              <a:rPr lang="en-US" altLang="zh-TW" sz="2400"/>
              <a:t>We can compute all possible input XORs as </a:t>
            </a:r>
            <a:r>
              <a:rPr lang="en-US" altLang="zh-TW" sz="2400" b="1">
                <a:solidFill>
                  <a:srgbClr val="CC0000"/>
                </a:solidFill>
                <a:latin typeface="Comic Sans MS" panose="030F0702030302020204" pitchFamily="66" charset="0"/>
              </a:rPr>
              <a:t>Example 3.3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Define </a:t>
            </a:r>
          </a:p>
          <a:p>
            <a:pPr eaLnBrk="1" hangingPunct="1"/>
            <a:endParaRPr lang="en-US" altLang="zh-TW" sz="2000"/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N</a:t>
            </a:r>
            <a:r>
              <a:rPr lang="en-US" altLang="zh-TW" sz="2000" baseline="-25000"/>
              <a:t>D</a:t>
            </a:r>
            <a:r>
              <a:rPr lang="en-US" altLang="zh-TW" sz="2000"/>
              <a:t>(x</a:t>
            </a:r>
            <a:r>
              <a:rPr lang="en-US" altLang="zh-TW" sz="2000">
                <a:latin typeface="Times New Roman" panose="02020603050405020304" pitchFamily="18" charset="0"/>
              </a:rPr>
              <a:t>’</a:t>
            </a:r>
            <a:r>
              <a:rPr lang="en-US" altLang="zh-TW" sz="2000"/>
              <a:t>,y</a:t>
            </a:r>
            <a:r>
              <a:rPr lang="en-US" altLang="zh-TW" sz="2000">
                <a:latin typeface="Times New Roman" panose="02020603050405020304" pitchFamily="18" charset="0"/>
              </a:rPr>
              <a:t>’</a:t>
            </a:r>
            <a:r>
              <a:rPr lang="en-US" altLang="zh-TW" sz="2000"/>
              <a:t>) counts the number of pairs with input XOR equal to x</a:t>
            </a:r>
            <a:r>
              <a:rPr lang="en-US" altLang="zh-TW" sz="2000">
                <a:latin typeface="Times New Roman" panose="02020603050405020304" pitchFamily="18" charset="0"/>
              </a:rPr>
              <a:t>’</a:t>
            </a:r>
            <a:r>
              <a:rPr lang="en-US" altLang="zh-TW" sz="2000"/>
              <a:t> and output XOR equal to y</a:t>
            </a:r>
            <a:r>
              <a:rPr lang="en-US" altLang="zh-TW" sz="2000">
                <a:latin typeface="Times New Roman" panose="02020603050405020304" pitchFamily="18" charset="0"/>
              </a:rPr>
              <a:t>’</a:t>
            </a:r>
            <a:r>
              <a:rPr lang="en-US" altLang="zh-TW" sz="2000"/>
              <a:t>. (</a:t>
            </a:r>
            <a:r>
              <a:rPr lang="en-US" altLang="zh-TW" sz="2000" b="1">
                <a:solidFill>
                  <a:srgbClr val="CC0000"/>
                </a:solidFill>
                <a:latin typeface="Comic Sans MS" panose="030F0702030302020204" pitchFamily="66" charset="0"/>
              </a:rPr>
              <a:t>Figure 3.4</a:t>
            </a:r>
            <a:r>
              <a:rPr lang="en-US" altLang="zh-TW" sz="2000"/>
              <a:t>)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BE699808-FC7D-8369-FD7D-4BCB342F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5791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228600" progId="Equation.3">
                  <p:embed/>
                </p:oleObj>
              </mc:Choice>
              <mc:Fallback>
                <p:oleObj name="Equation" r:id="rId2" imgW="3149600" imgH="228600" progId="Equation.3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BE699808-FC7D-8369-FD7D-4BCB342F5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5791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9D8ACE6E-36DE-7F60-192C-765D31C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ED6C94-A820-4248-8DFD-E4D8204A2A9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B060403050404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6E45772-46E8-78A1-DB77-70A4BA810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612B2A83-CDE8-07A8-B009-9EBC3B00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49936" r="11031" b="14340"/>
          <a:stretch>
            <a:fillRect/>
          </a:stretch>
        </p:blipFill>
        <p:spPr bwMode="auto">
          <a:xfrm>
            <a:off x="1066800" y="838200"/>
            <a:ext cx="69342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6">
            <a:extLst>
              <a:ext uri="{FF2B5EF4-FFF2-40B4-BE49-F238E27FC236}">
                <a16:creationId xmlns:a16="http://schemas.microsoft.com/office/drawing/2014/main" id="{C2379A9B-F4ED-2BEF-32E3-78320CD9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Figure 3.4: Difference distribution table: values of N</a:t>
            </a:r>
            <a:r>
              <a: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D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(x’,y’)</a:t>
            </a:r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6087E6EC-5788-E94F-DEE5-D7636AEF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14800"/>
            <a:ext cx="5943600" cy="15240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41991" name="AutoShape 10">
            <a:extLst>
              <a:ext uri="{FF2B5EF4-FFF2-40B4-BE49-F238E27FC236}">
                <a16:creationId xmlns:a16="http://schemas.microsoft.com/office/drawing/2014/main" id="{AD53635A-BFE2-8966-84A9-2B7CC93E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81400"/>
            <a:ext cx="1066800" cy="533400"/>
          </a:xfrm>
          <a:prstGeom prst="wedgeRectCallout">
            <a:avLst>
              <a:gd name="adj1" fmla="val -45088"/>
              <a:gd name="adj2" fmla="val 78569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B0604030504040204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4030504040204" pitchFamily="18" charset="-120"/>
                <a:cs typeface="+mn-cs"/>
              </a:rPr>
              <a:t>Example 3.3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B0604030504040204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B0604030504040204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16210</TotalTime>
  <Words>1248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新細明體</vt:lpstr>
      <vt:lpstr>Arial</vt:lpstr>
      <vt:lpstr>Calibri</vt:lpstr>
      <vt:lpstr>Cambria Math</vt:lpstr>
      <vt:lpstr>CMR10</vt:lpstr>
      <vt:lpstr>CMSY10</vt:lpstr>
      <vt:lpstr>Comic Sans MS</vt:lpstr>
      <vt:lpstr>Tahoma</vt:lpstr>
      <vt:lpstr>Times New Roman</vt:lpstr>
      <vt:lpstr>URWPalladioL-Ital</vt:lpstr>
      <vt:lpstr>URWPalladioL-Roma</vt:lpstr>
      <vt:lpstr>Wingdings</vt:lpstr>
      <vt:lpstr>Office Theme</vt:lpstr>
      <vt:lpstr>Blends</vt:lpstr>
      <vt:lpstr>Microsoft 方程式編輯器 3.0</vt:lpstr>
      <vt:lpstr>Cryptography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 </vt:lpstr>
      <vt:lpstr>Differential Cryptanalysis</vt:lpstr>
      <vt:lpstr>PowerPoint Presentation</vt:lpstr>
      <vt:lpstr>Differential Cryptanalysis</vt:lpstr>
      <vt:lpstr>Differential Cryptanalysis</vt:lpstr>
      <vt:lpstr> 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vahid aminghafari</cp:lastModifiedBy>
  <cp:revision>333</cp:revision>
  <dcterms:created xsi:type="dcterms:W3CDTF">2014-06-02T02:25:30Z</dcterms:created>
  <dcterms:modified xsi:type="dcterms:W3CDTF">2024-11-03T18:07:20Z</dcterms:modified>
</cp:coreProperties>
</file>