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61" r:id="rId3"/>
    <p:sldId id="392" r:id="rId4"/>
    <p:sldId id="374" r:id="rId5"/>
    <p:sldId id="376" r:id="rId6"/>
    <p:sldId id="362" r:id="rId7"/>
    <p:sldId id="363" r:id="rId8"/>
    <p:sldId id="389" r:id="rId9"/>
    <p:sldId id="390" r:id="rId10"/>
    <p:sldId id="364" r:id="rId11"/>
    <p:sldId id="365" r:id="rId12"/>
    <p:sldId id="399" r:id="rId13"/>
    <p:sldId id="366" r:id="rId14"/>
    <p:sldId id="402" r:id="rId15"/>
    <p:sldId id="403" r:id="rId16"/>
    <p:sldId id="404" r:id="rId17"/>
    <p:sldId id="405" r:id="rId18"/>
    <p:sldId id="406" r:id="rId19"/>
    <p:sldId id="378" r:id="rId20"/>
    <p:sldId id="379" r:id="rId21"/>
    <p:sldId id="380" r:id="rId22"/>
    <p:sldId id="381" r:id="rId23"/>
    <p:sldId id="382" r:id="rId24"/>
    <p:sldId id="383" r:id="rId25"/>
    <p:sldId id="385" r:id="rId26"/>
    <p:sldId id="386" r:id="rId27"/>
    <p:sldId id="387" r:id="rId28"/>
    <p:sldId id="441" r:id="rId29"/>
    <p:sldId id="442" r:id="rId30"/>
    <p:sldId id="443" r:id="rId31"/>
    <p:sldId id="444" r:id="rId32"/>
    <p:sldId id="307" r:id="rId33"/>
    <p:sldId id="401" r:id="rId34"/>
    <p:sldId id="410" r:id="rId35"/>
    <p:sldId id="411" r:id="rId36"/>
    <p:sldId id="413" r:id="rId37"/>
    <p:sldId id="414" r:id="rId38"/>
    <p:sldId id="415" r:id="rId39"/>
    <p:sldId id="416" r:id="rId40"/>
    <p:sldId id="417" r:id="rId41"/>
    <p:sldId id="418" r:id="rId42"/>
    <p:sldId id="419" r:id="rId43"/>
    <p:sldId id="420"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41" autoAdjust="0"/>
  </p:normalViewPr>
  <p:slideViewPr>
    <p:cSldViewPr>
      <p:cViewPr varScale="1">
        <p:scale>
          <a:sx n="58" d="100"/>
          <a:sy n="58" d="100"/>
        </p:scale>
        <p:origin x="174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F7E19-5E58-4A0D-942E-F728F20487D2}" type="datetimeFigureOut">
              <a:rPr lang="en-US" smtClean="0"/>
              <a:t>11/11/2024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42AE6-878C-46A5-A432-87C112332D23}" type="slidenum">
              <a:rPr lang="en-US" smtClean="0"/>
              <a:t>‹#›</a:t>
            </a:fld>
            <a:endParaRPr lang="en-US"/>
          </a:p>
        </p:txBody>
      </p:sp>
    </p:spTree>
    <p:extLst>
      <p:ext uri="{BB962C8B-B14F-4D97-AF65-F5344CB8AC3E}">
        <p14:creationId xmlns:p14="http://schemas.microsoft.com/office/powerpoint/2010/main" val="3618767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5</a:t>
            </a:fld>
            <a:endParaRPr lang="en-US"/>
          </a:p>
        </p:txBody>
      </p:sp>
    </p:spTree>
    <p:extLst>
      <p:ext uri="{BB962C8B-B14F-4D97-AF65-F5344CB8AC3E}">
        <p14:creationId xmlns:p14="http://schemas.microsoft.com/office/powerpoint/2010/main" val="322599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(because it is completely predictable). </a:t>
            </a: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19</a:t>
            </a:fld>
            <a:endParaRPr lang="en-US"/>
          </a:p>
        </p:txBody>
      </p:sp>
    </p:spTree>
    <p:extLst>
      <p:ext uri="{BB962C8B-B14F-4D97-AF65-F5344CB8AC3E}">
        <p14:creationId xmlns:p14="http://schemas.microsoft.com/office/powerpoint/2010/main" val="266019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23</a:t>
            </a:fld>
            <a:endParaRPr lang="en-US"/>
          </a:p>
        </p:txBody>
      </p:sp>
    </p:spTree>
    <p:extLst>
      <p:ext uri="{BB962C8B-B14F-4D97-AF65-F5344CB8AC3E}">
        <p14:creationId xmlns:p14="http://schemas.microsoft.com/office/powerpoint/2010/main" val="3867268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A42AE6-878C-46A5-A432-87C112332D23}" type="slidenum">
              <a:rPr lang="en-US" smtClean="0"/>
              <a:t>28</a:t>
            </a:fld>
            <a:endParaRPr lang="en-US"/>
          </a:p>
        </p:txBody>
      </p:sp>
    </p:spTree>
    <p:extLst>
      <p:ext uri="{BB962C8B-B14F-4D97-AF65-F5344CB8AC3E}">
        <p14:creationId xmlns:p14="http://schemas.microsoft.com/office/powerpoint/2010/main" val="68599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33</a:t>
            </a:fld>
            <a:endParaRPr lang="en-US"/>
          </a:p>
        </p:txBody>
      </p:sp>
    </p:spTree>
    <p:extLst>
      <p:ext uri="{BB962C8B-B14F-4D97-AF65-F5344CB8AC3E}">
        <p14:creationId xmlns:p14="http://schemas.microsoft.com/office/powerpoint/2010/main" val="327629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section of the IV which is used in the initialization and also continuously in the keystream generation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section of the key which is used in the initialization and also continuously in the keystream generation phase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Internal state length in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 section of the internal state which can be changed in every clock (i.e., it is volatile)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maximum number of keystream bits that can be produced per key/IV pair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45</a:t>
            </a:fld>
            <a:endParaRPr lang="en-US"/>
          </a:p>
        </p:txBody>
      </p:sp>
    </p:spTree>
    <p:extLst>
      <p:ext uri="{BB962C8B-B14F-4D97-AF65-F5344CB8AC3E}">
        <p14:creationId xmlns:p14="http://schemas.microsoft.com/office/powerpoint/2010/main" val="231917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60</a:t>
            </a:fld>
            <a:endParaRPr lang="en-US"/>
          </a:p>
        </p:txBody>
      </p:sp>
    </p:spTree>
    <p:extLst>
      <p:ext uri="{BB962C8B-B14F-4D97-AF65-F5344CB8AC3E}">
        <p14:creationId xmlns:p14="http://schemas.microsoft.com/office/powerpoint/2010/main" val="200869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2898CC-5660-44C1-B068-F179A9DC2F99}"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3924018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2898CC-5660-44C1-B068-F179A9DC2F99}"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34403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2898CC-5660-44C1-B068-F179A9DC2F99}"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386712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2898CC-5660-44C1-B068-F179A9DC2F99}"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308612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898CC-5660-44C1-B068-F179A9DC2F99}"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96471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2898CC-5660-44C1-B068-F179A9DC2F99}"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368246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2898CC-5660-44C1-B068-F179A9DC2F99}"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187715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2898CC-5660-44C1-B068-F179A9DC2F99}"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324657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898CC-5660-44C1-B068-F179A9DC2F99}"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194720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898CC-5660-44C1-B068-F179A9DC2F99}"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90358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898CC-5660-44C1-B068-F179A9DC2F99}"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EBD89-05F3-4F96-A315-DC3652376F05}" type="slidenum">
              <a:rPr lang="en-US" smtClean="0"/>
              <a:t>‹#›</a:t>
            </a:fld>
            <a:endParaRPr lang="en-US"/>
          </a:p>
        </p:txBody>
      </p:sp>
    </p:spTree>
    <p:extLst>
      <p:ext uri="{BB962C8B-B14F-4D97-AF65-F5344CB8AC3E}">
        <p14:creationId xmlns:p14="http://schemas.microsoft.com/office/powerpoint/2010/main" val="9840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898CC-5660-44C1-B068-F179A9DC2F99}" type="datetimeFigureOut">
              <a:rPr lang="en-US" smtClean="0"/>
              <a:t>11/11/2024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EBD89-05F3-4F96-A315-DC3652376F05}" type="slidenum">
              <a:rPr lang="en-US" smtClean="0"/>
              <a:t>‹#›</a:t>
            </a:fld>
            <a:endParaRPr lang="en-US"/>
          </a:p>
        </p:txBody>
      </p:sp>
    </p:spTree>
    <p:extLst>
      <p:ext uri="{BB962C8B-B14F-4D97-AF65-F5344CB8AC3E}">
        <p14:creationId xmlns:p14="http://schemas.microsoft.com/office/powerpoint/2010/main" val="236551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ahidaming@cumt.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A5/2" TargetMode="External"/><Relationship Id="rId2" Type="http://schemas.openxmlformats.org/officeDocument/2006/relationships/hyperlink" Target="https://en.wikipedia.org/wiki/Europe" TargetMode="External"/><Relationship Id="rId1" Type="http://schemas.openxmlformats.org/officeDocument/2006/relationships/slideLayout" Target="../slideLayouts/slideLayout2.xml"/><Relationship Id="rId4" Type="http://schemas.openxmlformats.org/officeDocument/2006/relationships/hyperlink" Target="https://en.wikipedia.org/wiki/LFS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Cryptography</a:t>
            </a:r>
          </a:p>
        </p:txBody>
      </p:sp>
      <p:sp>
        <p:nvSpPr>
          <p:cNvPr id="3" name="Subtitle 2"/>
          <p:cNvSpPr>
            <a:spLocks noGrp="1"/>
          </p:cNvSpPr>
          <p:nvPr>
            <p:ph type="subTitle" idx="1"/>
          </p:nvPr>
        </p:nvSpPr>
        <p:spPr/>
        <p:txBody>
          <a:bodyPr>
            <a:normAutofit fontScale="92500" lnSpcReduction="20000"/>
          </a:bodyPr>
          <a:lstStyle/>
          <a:p>
            <a:r>
              <a:rPr lang="en-US" sz="4000" i="1" dirty="0">
                <a:solidFill>
                  <a:schemeClr val="tx1"/>
                </a:solidFill>
              </a:rPr>
              <a:t>Lecture </a:t>
            </a:r>
            <a:r>
              <a:rPr lang="fa-IR" sz="4000" i="1" dirty="0">
                <a:solidFill>
                  <a:schemeClr val="tx1"/>
                </a:solidFill>
              </a:rPr>
              <a:t>9</a:t>
            </a:r>
            <a:endParaRPr lang="en-US" sz="4000" i="1" dirty="0">
              <a:solidFill>
                <a:schemeClr val="tx1"/>
              </a:solidFill>
            </a:endParaRPr>
          </a:p>
          <a:p>
            <a:r>
              <a:rPr lang="en-US" sz="4000" i="1" dirty="0">
                <a:solidFill>
                  <a:schemeClr val="tx1"/>
                </a:solidFill>
              </a:rPr>
              <a:t>Vahid Amin-Ghafari</a:t>
            </a:r>
          </a:p>
          <a:p>
            <a:r>
              <a:rPr lang="en-US" sz="4000" i="1" dirty="0">
                <a:solidFill>
                  <a:schemeClr val="tx1"/>
                </a:solidFill>
                <a:hlinkClick r:id="rId2"/>
              </a:rPr>
              <a:t>Vahidaming@ustc.edu.cn</a:t>
            </a:r>
            <a:r>
              <a:rPr lang="en-US" sz="4000" i="1" dirty="0">
                <a:solidFill>
                  <a:schemeClr val="tx1"/>
                </a:solidFill>
              </a:rPr>
              <a:t> </a:t>
            </a:r>
          </a:p>
          <a:p>
            <a:endParaRPr lang="en-US" sz="4000" i="1" dirty="0">
              <a:solidFill>
                <a:schemeClr val="tx1"/>
              </a:solidFill>
            </a:endParaRPr>
          </a:p>
        </p:txBody>
      </p:sp>
    </p:spTree>
    <p:extLst>
      <p:ext uri="{BB962C8B-B14F-4D97-AF65-F5344CB8AC3E}">
        <p14:creationId xmlns:p14="http://schemas.microsoft.com/office/powerpoint/2010/main" val="132966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3592-4894-652C-0172-09E1C0E2D5CB}"/>
              </a:ext>
            </a:extLst>
          </p:cNvPr>
          <p:cNvSpPr>
            <a:spLocks noGrp="1"/>
          </p:cNvSpPr>
          <p:nvPr>
            <p:ph type="title"/>
          </p:nvPr>
        </p:nvSpPr>
        <p:spPr/>
        <p:txBody>
          <a:bodyPr/>
          <a:lstStyle/>
          <a:p>
            <a:r>
              <a:rPr lang="en-US" dirty="0"/>
              <a:t>Stream Ciphers</a:t>
            </a:r>
          </a:p>
        </p:txBody>
      </p:sp>
      <p:sp>
        <p:nvSpPr>
          <p:cNvPr id="3" name="Content Placeholder 2">
            <a:extLst>
              <a:ext uri="{FF2B5EF4-FFF2-40B4-BE49-F238E27FC236}">
                <a16:creationId xmlns:a16="http://schemas.microsoft.com/office/drawing/2014/main" id="{F6DDDC87-902B-A375-E54D-BA335BB39F1B}"/>
              </a:ext>
            </a:extLst>
          </p:cNvPr>
          <p:cNvSpPr>
            <a:spLocks noGrp="1"/>
          </p:cNvSpPr>
          <p:nvPr>
            <p:ph idx="1"/>
          </p:nvPr>
        </p:nvSpPr>
        <p:spPr/>
        <p:txBody>
          <a:bodyPr>
            <a:normAutofit fontScale="92500" lnSpcReduction="10000"/>
          </a:bodyPr>
          <a:lstStyle/>
          <a:p>
            <a:r>
              <a:rPr lang="en-US" dirty="0"/>
              <a:t>Shannon in his milestone work showed that </a:t>
            </a:r>
            <a:r>
              <a:rPr lang="en-US" dirty="0">
                <a:solidFill>
                  <a:srgbClr val="FF0000"/>
                </a:solidFill>
              </a:rPr>
              <a:t>one-time-pad</a:t>
            </a:r>
            <a:r>
              <a:rPr lang="en-US" dirty="0"/>
              <a:t> is unconditional secure – leads to a fantasy to search for secure key stream generators. Problem: </a:t>
            </a:r>
            <a:r>
              <a:rPr lang="en-US" dirty="0">
                <a:solidFill>
                  <a:srgbClr val="FF0000"/>
                </a:solidFill>
              </a:rPr>
              <a:t>hard to resynchronization </a:t>
            </a:r>
            <a:r>
              <a:rPr lang="en-US" dirty="0"/>
              <a:t>between transmitters and receivers</a:t>
            </a:r>
          </a:p>
          <a:p>
            <a:pPr algn="l"/>
            <a:r>
              <a:rPr lang="en-US" dirty="0"/>
              <a:t>Stream ciphers suffered from: the same key used twice gives the same keystream</a:t>
            </a:r>
          </a:p>
          <a:p>
            <a:r>
              <a:rPr lang="en-US" dirty="0"/>
              <a:t>Hardware: High speed and low complexity (</a:t>
            </a:r>
            <a:r>
              <a:rPr lang="en-US" i="1" dirty="0"/>
              <a:t>ideal for constrained platforms: PDA’s, sensors, etc</a:t>
            </a:r>
            <a:r>
              <a:rPr lang="en-US" dirty="0"/>
              <a:t>.)</a:t>
            </a:r>
          </a:p>
          <a:p>
            <a:r>
              <a:rPr lang="en-US" dirty="0"/>
              <a:t>Software: High speed</a:t>
            </a:r>
          </a:p>
          <a:p>
            <a:endParaRPr lang="en-US" dirty="0"/>
          </a:p>
        </p:txBody>
      </p:sp>
    </p:spTree>
    <p:extLst>
      <p:ext uri="{BB962C8B-B14F-4D97-AF65-F5344CB8AC3E}">
        <p14:creationId xmlns:p14="http://schemas.microsoft.com/office/powerpoint/2010/main" val="35047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5B77-D60E-8F5E-090C-7467D3682665}"/>
              </a:ext>
            </a:extLst>
          </p:cNvPr>
          <p:cNvSpPr>
            <a:spLocks noGrp="1"/>
          </p:cNvSpPr>
          <p:nvPr>
            <p:ph type="title"/>
          </p:nvPr>
        </p:nvSpPr>
        <p:spPr/>
        <p:txBody>
          <a:bodyPr>
            <a:normAutofit fontScale="90000"/>
          </a:bodyPr>
          <a:lstStyle/>
          <a:p>
            <a:r>
              <a:rPr lang="en-US" dirty="0"/>
              <a:t>Efforts for Standardization of Steam Ciphers</a:t>
            </a:r>
          </a:p>
        </p:txBody>
      </p:sp>
      <p:sp>
        <p:nvSpPr>
          <p:cNvPr id="3" name="Content Placeholder 2">
            <a:extLst>
              <a:ext uri="{FF2B5EF4-FFF2-40B4-BE49-F238E27FC236}">
                <a16:creationId xmlns:a16="http://schemas.microsoft.com/office/drawing/2014/main" id="{62755EAA-C137-6C50-F8F9-6649897FEA37}"/>
              </a:ext>
            </a:extLst>
          </p:cNvPr>
          <p:cNvSpPr>
            <a:spLocks noGrp="1"/>
          </p:cNvSpPr>
          <p:nvPr>
            <p:ph idx="1"/>
          </p:nvPr>
        </p:nvSpPr>
        <p:spPr>
          <a:xfrm>
            <a:off x="152400" y="1600201"/>
            <a:ext cx="8839200" cy="5257799"/>
          </a:xfrm>
        </p:spPr>
        <p:txBody>
          <a:bodyPr>
            <a:normAutofit fontScale="85000" lnSpcReduction="20000"/>
          </a:bodyPr>
          <a:lstStyle/>
          <a:p>
            <a:r>
              <a:rPr lang="en-US" dirty="0">
                <a:solidFill>
                  <a:srgbClr val="FF0000"/>
                </a:solidFill>
              </a:rPr>
              <a:t>In 2001-2004</a:t>
            </a:r>
            <a:r>
              <a:rPr lang="en-US" dirty="0"/>
              <a:t>, a new initiative known as the New European Schemes for Signatures, Integrity, and Encryption (NESSIE) announced its call for cryptographic primitives including stream ciphers. </a:t>
            </a:r>
          </a:p>
          <a:p>
            <a:r>
              <a:rPr lang="en-US" dirty="0"/>
              <a:t>The latter could become new encryption algorithms for the 3G and 4G systems. </a:t>
            </a:r>
          </a:p>
          <a:p>
            <a:r>
              <a:rPr lang="en-US" dirty="0"/>
              <a:t>However, it did </a:t>
            </a:r>
            <a:r>
              <a:rPr lang="en-US" dirty="0">
                <a:solidFill>
                  <a:srgbClr val="FF0000"/>
                </a:solidFill>
              </a:rPr>
              <a:t>not make any recommendations </a:t>
            </a:r>
            <a:r>
              <a:rPr lang="en-US" dirty="0"/>
              <a:t>for the submitted candidates.</a:t>
            </a:r>
          </a:p>
          <a:p>
            <a:r>
              <a:rPr lang="en-US" dirty="0">
                <a:solidFill>
                  <a:srgbClr val="FF0000"/>
                </a:solidFill>
              </a:rPr>
              <a:t>ECRYPT</a:t>
            </a:r>
            <a:r>
              <a:rPr lang="en-US" dirty="0"/>
              <a:t> is a Network of Excellence within the Information Societies Technology (IST) Program of the European Commission. The ECRYPT Stream Cipher Project is a multi-year (2004-2008) project to identify new stream ciphers that might become suitable for widespread adoption. There are 34 submissions.</a:t>
            </a:r>
          </a:p>
        </p:txBody>
      </p:sp>
    </p:spTree>
    <p:extLst>
      <p:ext uri="{BB962C8B-B14F-4D97-AF65-F5344CB8AC3E}">
        <p14:creationId xmlns:p14="http://schemas.microsoft.com/office/powerpoint/2010/main" val="173206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C022-922F-4411-AF06-BD772A3E4C42}"/>
              </a:ext>
            </a:extLst>
          </p:cNvPr>
          <p:cNvSpPr>
            <a:spLocks noGrp="1"/>
          </p:cNvSpPr>
          <p:nvPr>
            <p:ph type="title"/>
          </p:nvPr>
        </p:nvSpPr>
        <p:spPr/>
        <p:txBody>
          <a:bodyPr>
            <a:normAutofit/>
          </a:bodyPr>
          <a:lstStyle/>
          <a:p>
            <a:r>
              <a:rPr lang="en-US" sz="4000" dirty="0"/>
              <a:t>linear feedback shift register (LFSR)</a:t>
            </a:r>
          </a:p>
        </p:txBody>
      </p:sp>
      <p:sp>
        <p:nvSpPr>
          <p:cNvPr id="3" name="Content Placeholder 2">
            <a:extLst>
              <a:ext uri="{FF2B5EF4-FFF2-40B4-BE49-F238E27FC236}">
                <a16:creationId xmlns:a16="http://schemas.microsoft.com/office/drawing/2014/main" id="{C68E1F10-3183-43BE-A144-99B0758E7396}"/>
              </a:ext>
            </a:extLst>
          </p:cNvPr>
          <p:cNvSpPr>
            <a:spLocks noGrp="1"/>
          </p:cNvSpPr>
          <p:nvPr>
            <p:ph idx="1"/>
          </p:nvPr>
        </p:nvSpPr>
        <p:spPr>
          <a:xfrm>
            <a:off x="376467" y="1902619"/>
            <a:ext cx="8578621" cy="4114800"/>
          </a:xfrm>
        </p:spPr>
        <p:txBody>
          <a:bodyPr/>
          <a:lstStyle/>
          <a:p>
            <a:r>
              <a:rPr lang="en-US" dirty="0"/>
              <a:t>One of the </a:t>
            </a:r>
            <a:r>
              <a:rPr lang="en-US" dirty="0">
                <a:solidFill>
                  <a:srgbClr val="FF0000"/>
                </a:solidFill>
              </a:rPr>
              <a:t>best-known</a:t>
            </a:r>
            <a:r>
              <a:rPr lang="en-US" dirty="0"/>
              <a:t> building blocks for stream cipher</a:t>
            </a:r>
          </a:p>
        </p:txBody>
      </p:sp>
      <p:sp>
        <p:nvSpPr>
          <p:cNvPr id="4" name="Slide Number Placeholder 3">
            <a:extLst>
              <a:ext uri="{FF2B5EF4-FFF2-40B4-BE49-F238E27FC236}">
                <a16:creationId xmlns:a16="http://schemas.microsoft.com/office/drawing/2014/main" id="{7F225C6A-1011-4B6A-B85B-970F8D5DFE56}"/>
              </a:ext>
            </a:extLst>
          </p:cNvPr>
          <p:cNvSpPr>
            <a:spLocks noGrp="1"/>
          </p:cNvSpPr>
          <p:nvPr>
            <p:ph type="sldNum" sz="quarter" idx="12"/>
          </p:nvPr>
        </p:nvSpPr>
        <p:spPr/>
        <p:txBody>
          <a:bodyPr/>
          <a:lstStyle/>
          <a:p>
            <a:pPr>
              <a:defRPr/>
            </a:pPr>
            <a:fld id="{5C814C21-2B2C-4FDE-A01E-6F9EA40228AB}" type="slidenum">
              <a:rPr lang="zh-CN" altLang="en-US" smtClean="0"/>
              <a:pPr>
                <a:defRPr/>
              </a:pPr>
              <a:t>12</a:t>
            </a:fld>
            <a:endParaRPr lang="zh-CN" altLang="en-US"/>
          </a:p>
        </p:txBody>
      </p:sp>
      <p:pic>
        <p:nvPicPr>
          <p:cNvPr id="5" name="Picture 59">
            <a:extLst>
              <a:ext uri="{FF2B5EF4-FFF2-40B4-BE49-F238E27FC236}">
                <a16:creationId xmlns:a16="http://schemas.microsoft.com/office/drawing/2014/main" id="{A2B015AC-D8E1-40BD-82AA-D35AEE632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44" y="4186238"/>
            <a:ext cx="7942262"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53">
            <a:extLst>
              <a:ext uri="{FF2B5EF4-FFF2-40B4-BE49-F238E27FC236}">
                <a16:creationId xmlns:a16="http://schemas.microsoft.com/office/drawing/2014/main" id="{978CFEC6-9184-4AEC-A1A0-0CCAC0F4607E}"/>
              </a:ext>
            </a:extLst>
          </p:cNvPr>
          <p:cNvGraphicFramePr>
            <a:graphicFrameLocks noChangeAspect="1"/>
          </p:cNvGraphicFramePr>
          <p:nvPr/>
        </p:nvGraphicFramePr>
        <p:xfrm>
          <a:off x="470245" y="2928220"/>
          <a:ext cx="8391063" cy="1031799"/>
        </p:xfrm>
        <a:graphic>
          <a:graphicData uri="http://schemas.openxmlformats.org/presentationml/2006/ole">
            <mc:AlternateContent xmlns:mc="http://schemas.openxmlformats.org/markup-compatibility/2006">
              <mc:Choice xmlns:v="urn:schemas-microsoft-com:vml" Requires="v">
                <p:oleObj name="Equation" r:id="rId3" imgW="3619500" imgH="444500" progId="Equation.DSMT4">
                  <p:embed/>
                </p:oleObj>
              </mc:Choice>
              <mc:Fallback>
                <p:oleObj name="Equation" r:id="rId3" imgW="3619500" imgH="444500" progId="Equation.DSMT4">
                  <p:embed/>
                  <p:pic>
                    <p:nvPicPr>
                      <p:cNvPr id="7" name="Object 53">
                        <a:extLst>
                          <a:ext uri="{FF2B5EF4-FFF2-40B4-BE49-F238E27FC236}">
                            <a16:creationId xmlns:a16="http://schemas.microsoft.com/office/drawing/2014/main" id="{978CFEC6-9184-4AEC-A1A0-0CCAC0F46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45" y="2928220"/>
                        <a:ext cx="8391063" cy="103179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61108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33C1-C7D6-710F-873D-68DF0FD7674A}"/>
              </a:ext>
            </a:extLst>
          </p:cNvPr>
          <p:cNvSpPr>
            <a:spLocks noGrp="1"/>
          </p:cNvSpPr>
          <p:nvPr>
            <p:ph type="title"/>
          </p:nvPr>
        </p:nvSpPr>
        <p:spPr/>
        <p:txBody>
          <a:bodyPr>
            <a:normAutofit fontScale="90000"/>
          </a:bodyPr>
          <a:lstStyle/>
          <a:p>
            <a:r>
              <a:rPr lang="en-US" dirty="0"/>
              <a:t>Linear Feedback Shift Registers (LFSR)</a:t>
            </a:r>
          </a:p>
        </p:txBody>
      </p:sp>
      <p:sp>
        <p:nvSpPr>
          <p:cNvPr id="3" name="Content Placeholder 2">
            <a:extLst>
              <a:ext uri="{FF2B5EF4-FFF2-40B4-BE49-F238E27FC236}">
                <a16:creationId xmlns:a16="http://schemas.microsoft.com/office/drawing/2014/main" id="{39C79251-4954-9F04-F284-B3C884E2A23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BA1C653-4254-8867-906C-2F1A6B505062}"/>
              </a:ext>
            </a:extLst>
          </p:cNvPr>
          <p:cNvPicPr>
            <a:picLocks noChangeAspect="1"/>
          </p:cNvPicPr>
          <p:nvPr/>
        </p:nvPicPr>
        <p:blipFill>
          <a:blip r:embed="rId2"/>
          <a:stretch>
            <a:fillRect/>
          </a:stretch>
        </p:blipFill>
        <p:spPr>
          <a:xfrm>
            <a:off x="609600" y="2320594"/>
            <a:ext cx="7252336" cy="2909888"/>
          </a:xfrm>
          <a:prstGeom prst="rect">
            <a:avLst/>
          </a:prstGeom>
        </p:spPr>
      </p:pic>
    </p:spTree>
    <p:extLst>
      <p:ext uri="{BB962C8B-B14F-4D97-AF65-F5344CB8AC3E}">
        <p14:creationId xmlns:p14="http://schemas.microsoft.com/office/powerpoint/2010/main" val="413108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F950-5FE3-34D6-DB87-03D607B67307}"/>
              </a:ext>
            </a:extLst>
          </p:cNvPr>
          <p:cNvSpPr>
            <a:spLocks noGrp="1"/>
          </p:cNvSpPr>
          <p:nvPr>
            <p:ph type="title"/>
          </p:nvPr>
        </p:nvSpPr>
        <p:spPr/>
        <p:txBody>
          <a:bodyPr/>
          <a:lstStyle/>
          <a:p>
            <a:r>
              <a:rPr lang="en-US" dirty="0"/>
              <a:t>Three Components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8010F5-9223-1F27-93B6-8D4991A2E0C7}"/>
                  </a:ext>
                </a:extLst>
              </p:cNvPr>
              <p:cNvSpPr>
                <a:spLocks noGrp="1"/>
              </p:cNvSpPr>
              <p:nvPr>
                <p:ph idx="1"/>
              </p:nvPr>
            </p:nvSpPr>
            <p:spPr/>
            <p:txBody>
              <a:bodyPr/>
              <a:lstStyle/>
              <a:p>
                <a:r>
                  <a:rPr lang="en-US" dirty="0"/>
                  <a:t>n-stage shift register: n 2-state storage units</a:t>
                </a:r>
              </a:p>
              <a:p>
                <a:r>
                  <a:rPr lang="en-US" dirty="0"/>
                  <a:t>Initial state (</a:t>
                </a:r>
                <a14:m>
                  <m:oMath xmlns:m="http://schemas.openxmlformats.org/officeDocument/2006/math">
                    <m:sSub>
                      <m:sSubPr>
                        <m:ctrlPr>
                          <a:rPr lang="en-US" i="1" dirty="0" smtClean="0">
                            <a:latin typeface="Cambria Math" panose="02040503050406030204" pitchFamily="18" charset="0"/>
                          </a:rPr>
                        </m:ctrlPr>
                      </m:sSubPr>
                      <m:e>
                        <m:r>
                          <m:rPr>
                            <m:nor/>
                          </m:rPr>
                          <a:rPr lang="en-US" dirty="0"/>
                          <m:t>a</m:t>
                        </m:r>
                      </m:e>
                      <m:sub>
                        <m:r>
                          <a:rPr lang="en-US" i="1" dirty="0">
                            <a:latin typeface="Cambria Math" panose="02040503050406030204" pitchFamily="18" charset="0"/>
                          </a:rPr>
                          <m:t>0</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m:rPr>
                            <m:nor/>
                          </m:rPr>
                          <a:rPr lang="en-US" dirty="0"/>
                          <m:t>a</m:t>
                        </m:r>
                      </m:e>
                      <m:sub>
                        <m:r>
                          <m:rPr>
                            <m:nor/>
                          </m:rPr>
                          <a:rPr lang="en-US" dirty="0"/>
                          <m:t>n</m:t>
                        </m:r>
                        <m:r>
                          <m:rPr>
                            <m:nor/>
                          </m:rPr>
                          <a:rPr lang="en-US" dirty="0"/>
                          <m:t>−</m:t>
                        </m:r>
                        <m:r>
                          <m:rPr>
                            <m:nor/>
                          </m:rPr>
                          <a:rPr lang="en-US" dirty="0"/>
                          <m:t>1</m:t>
                        </m:r>
                      </m:sub>
                    </m:sSub>
                  </m:oMath>
                </a14:m>
                <a:r>
                  <a:rPr lang="en-US" dirty="0"/>
                  <a:t>)</a:t>
                </a:r>
              </a:p>
              <a:p>
                <a:r>
                  <a:rPr lang="en-US" dirty="0"/>
                  <a:t>Feedback function: f(</a:t>
                </a:r>
                <a14:m>
                  <m:oMath xmlns:m="http://schemas.openxmlformats.org/officeDocument/2006/math">
                    <m:sSub>
                      <m:sSubPr>
                        <m:ctrlPr>
                          <a:rPr lang="en-US" i="1" smtClean="0">
                            <a:latin typeface="Cambria Math" panose="02040503050406030204" pitchFamily="18" charset="0"/>
                          </a:rPr>
                        </m:ctrlPr>
                      </m:sSubPr>
                      <m:e>
                        <m:r>
                          <m:rPr>
                            <m:nor/>
                          </m:rPr>
                          <a:rPr lang="en-US" dirty="0"/>
                          <m:t>x</m:t>
                        </m:r>
                      </m:e>
                      <m:sub>
                        <m:r>
                          <m:rPr>
                            <m:nor/>
                          </m:rPr>
                          <a:rPr lang="en-US" b="0" i="0" dirty="0" smtClean="0"/>
                          <m:t>0</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m:rPr>
                            <m:nor/>
                          </m:rPr>
                          <a:rPr lang="en-US" dirty="0"/>
                          <m:t>x</m:t>
                        </m:r>
                      </m:e>
                      <m:sub>
                        <m:r>
                          <a:rPr lang="en-US" b="0" i="1" smtClean="0">
                            <a:latin typeface="Cambria Math" panose="02040503050406030204" pitchFamily="18" charset="0"/>
                          </a:rPr>
                          <m:t>𝑛</m:t>
                        </m:r>
                      </m:sub>
                    </m:sSub>
                  </m:oMath>
                </a14:m>
                <a:r>
                  <a:rPr lang="en-US" dirty="0"/>
                  <a:t>) is a Boolean function in </a:t>
                </a:r>
                <a14:m>
                  <m:oMath xmlns:m="http://schemas.openxmlformats.org/officeDocument/2006/math">
                    <m:r>
                      <a:rPr lang="en-US" i="1" dirty="0" smtClean="0">
                        <a:latin typeface="Cambria Math" panose="02040503050406030204" pitchFamily="18" charset="0"/>
                      </a:rPr>
                      <m:t>𝑛</m:t>
                    </m:r>
                  </m:oMath>
                </a14:m>
                <a:r>
                  <a:rPr lang="en-US" dirty="0"/>
                  <a:t> variables:</a:t>
                </a:r>
              </a:p>
              <a:p>
                <a:endParaRPr lang="en-US" dirty="0"/>
              </a:p>
            </p:txBody>
          </p:sp>
        </mc:Choice>
        <mc:Fallback xmlns="">
          <p:sp>
            <p:nvSpPr>
              <p:cNvPr id="3" name="Content Placeholder 2">
                <a:extLst>
                  <a:ext uri="{FF2B5EF4-FFF2-40B4-BE49-F238E27FC236}">
                    <a16:creationId xmlns:a16="http://schemas.microsoft.com/office/drawing/2014/main" id="{878010F5-9223-1F27-93B6-8D4991A2E0C7}"/>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3B1484D-F323-7A40-8524-17DA73870002}"/>
              </a:ext>
            </a:extLst>
          </p:cNvPr>
          <p:cNvPicPr>
            <a:picLocks noChangeAspect="1"/>
          </p:cNvPicPr>
          <p:nvPr/>
        </p:nvPicPr>
        <p:blipFill>
          <a:blip r:embed="rId3"/>
          <a:stretch>
            <a:fillRect/>
          </a:stretch>
        </p:blipFill>
        <p:spPr>
          <a:xfrm>
            <a:off x="-18691" y="4343400"/>
            <a:ext cx="9162691" cy="1084186"/>
          </a:xfrm>
          <a:prstGeom prst="rect">
            <a:avLst/>
          </a:prstGeom>
        </p:spPr>
      </p:pic>
    </p:spTree>
    <p:extLst>
      <p:ext uri="{BB962C8B-B14F-4D97-AF65-F5344CB8AC3E}">
        <p14:creationId xmlns:p14="http://schemas.microsoft.com/office/powerpoint/2010/main" val="75491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E64D-FCC8-1B01-B257-D4016B087295}"/>
              </a:ext>
            </a:extLst>
          </p:cNvPr>
          <p:cNvSpPr>
            <a:spLocks noGrp="1"/>
          </p:cNvSpPr>
          <p:nvPr>
            <p:ph type="title"/>
          </p:nvPr>
        </p:nvSpPr>
        <p:spPr/>
        <p:txBody>
          <a:bodyPr>
            <a:normAutofit fontScale="90000"/>
          </a:bodyPr>
          <a:lstStyle/>
          <a:p>
            <a:r>
              <a:rPr lang="en-US" dirty="0"/>
              <a:t>Linear Feedback Shift Registers (LFSR)</a:t>
            </a:r>
          </a:p>
        </p:txBody>
      </p:sp>
      <p:sp>
        <p:nvSpPr>
          <p:cNvPr id="3" name="Content Placeholder 2">
            <a:extLst>
              <a:ext uri="{FF2B5EF4-FFF2-40B4-BE49-F238E27FC236}">
                <a16:creationId xmlns:a16="http://schemas.microsoft.com/office/drawing/2014/main" id="{0814BCB0-2CA7-D7F4-525F-5206140CB97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For example, the next state is: </a:t>
            </a:r>
          </a:p>
        </p:txBody>
      </p:sp>
      <p:pic>
        <p:nvPicPr>
          <p:cNvPr id="4" name="Picture 3">
            <a:extLst>
              <a:ext uri="{FF2B5EF4-FFF2-40B4-BE49-F238E27FC236}">
                <a16:creationId xmlns:a16="http://schemas.microsoft.com/office/drawing/2014/main" id="{A77FE395-71BC-F822-6513-43C1FD9D2B13}"/>
              </a:ext>
            </a:extLst>
          </p:cNvPr>
          <p:cNvPicPr>
            <a:picLocks noChangeAspect="1"/>
          </p:cNvPicPr>
          <p:nvPr/>
        </p:nvPicPr>
        <p:blipFill>
          <a:blip r:embed="rId2"/>
          <a:stretch>
            <a:fillRect/>
          </a:stretch>
        </p:blipFill>
        <p:spPr>
          <a:xfrm>
            <a:off x="1239715" y="1329972"/>
            <a:ext cx="7510388" cy="3013428"/>
          </a:xfrm>
          <a:prstGeom prst="rect">
            <a:avLst/>
          </a:prstGeom>
        </p:spPr>
      </p:pic>
      <p:pic>
        <p:nvPicPr>
          <p:cNvPr id="6" name="Picture 5">
            <a:extLst>
              <a:ext uri="{FF2B5EF4-FFF2-40B4-BE49-F238E27FC236}">
                <a16:creationId xmlns:a16="http://schemas.microsoft.com/office/drawing/2014/main" id="{2976F12A-0CF1-6FE3-1FE6-2E279C970C92}"/>
              </a:ext>
            </a:extLst>
          </p:cNvPr>
          <p:cNvPicPr>
            <a:picLocks noChangeAspect="1"/>
          </p:cNvPicPr>
          <p:nvPr/>
        </p:nvPicPr>
        <p:blipFill>
          <a:blip r:embed="rId3"/>
          <a:stretch>
            <a:fillRect/>
          </a:stretch>
        </p:blipFill>
        <p:spPr>
          <a:xfrm>
            <a:off x="1752599" y="5105400"/>
            <a:ext cx="6417473" cy="924438"/>
          </a:xfrm>
          <a:prstGeom prst="rect">
            <a:avLst/>
          </a:prstGeom>
        </p:spPr>
      </p:pic>
      <p:pic>
        <p:nvPicPr>
          <p:cNvPr id="8" name="Picture 7">
            <a:extLst>
              <a:ext uri="{FF2B5EF4-FFF2-40B4-BE49-F238E27FC236}">
                <a16:creationId xmlns:a16="http://schemas.microsoft.com/office/drawing/2014/main" id="{AB149C31-365D-0B1E-45A0-B945AAE3A66F}"/>
              </a:ext>
            </a:extLst>
          </p:cNvPr>
          <p:cNvPicPr>
            <a:picLocks noChangeAspect="1"/>
          </p:cNvPicPr>
          <p:nvPr/>
        </p:nvPicPr>
        <p:blipFill>
          <a:blip r:embed="rId4"/>
          <a:stretch>
            <a:fillRect/>
          </a:stretch>
        </p:blipFill>
        <p:spPr>
          <a:xfrm>
            <a:off x="990600" y="6019800"/>
            <a:ext cx="4364621" cy="722314"/>
          </a:xfrm>
          <a:prstGeom prst="rect">
            <a:avLst/>
          </a:prstGeom>
        </p:spPr>
      </p:pic>
    </p:spTree>
    <p:extLst>
      <p:ext uri="{BB962C8B-B14F-4D97-AF65-F5344CB8AC3E}">
        <p14:creationId xmlns:p14="http://schemas.microsoft.com/office/powerpoint/2010/main" val="186873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DC7A-7344-7F43-028A-5C200B7897CE}"/>
              </a:ext>
            </a:extLst>
          </p:cNvPr>
          <p:cNvSpPr>
            <a:spLocks noGrp="1"/>
          </p:cNvSpPr>
          <p:nvPr>
            <p:ph type="title"/>
          </p:nvPr>
        </p:nvSpPr>
        <p:spPr/>
        <p:txBody>
          <a:bodyPr>
            <a:normAutofit fontScale="90000"/>
          </a:bodyPr>
          <a:lstStyle/>
          <a:p>
            <a:r>
              <a:rPr lang="en-US" dirty="0"/>
              <a:t>Linear Feedback Shift Registers (LFSR)</a:t>
            </a:r>
          </a:p>
        </p:txBody>
      </p:sp>
      <p:sp>
        <p:nvSpPr>
          <p:cNvPr id="3" name="Content Placeholder 2">
            <a:extLst>
              <a:ext uri="{FF2B5EF4-FFF2-40B4-BE49-F238E27FC236}">
                <a16:creationId xmlns:a16="http://schemas.microsoft.com/office/drawing/2014/main" id="{72C0F56E-3C2D-495F-4902-542CD85C35B8}"/>
              </a:ext>
            </a:extLst>
          </p:cNvPr>
          <p:cNvSpPr>
            <a:spLocks noGrp="1"/>
          </p:cNvSpPr>
          <p:nvPr>
            <p:ph idx="1"/>
          </p:nvPr>
        </p:nvSpPr>
        <p:spPr/>
        <p:txBody>
          <a:bodyPr/>
          <a:lstStyle/>
          <a:p>
            <a:r>
              <a:rPr lang="en-US" dirty="0"/>
              <a:t>So, we have a sequence</a:t>
            </a:r>
          </a:p>
          <a:p>
            <a:endParaRPr lang="en-US" dirty="0"/>
          </a:p>
          <a:p>
            <a:endParaRPr lang="en-US" dirty="0"/>
          </a:p>
          <a:p>
            <a:r>
              <a:rPr lang="en-US" dirty="0"/>
              <a:t>where the recursive relation is given by</a:t>
            </a:r>
          </a:p>
        </p:txBody>
      </p:sp>
      <p:pic>
        <p:nvPicPr>
          <p:cNvPr id="5" name="Picture 4">
            <a:extLst>
              <a:ext uri="{FF2B5EF4-FFF2-40B4-BE49-F238E27FC236}">
                <a16:creationId xmlns:a16="http://schemas.microsoft.com/office/drawing/2014/main" id="{8AE7CF6B-A4A7-980B-55B3-365DB7ED2B54}"/>
              </a:ext>
            </a:extLst>
          </p:cNvPr>
          <p:cNvPicPr>
            <a:picLocks noChangeAspect="1"/>
          </p:cNvPicPr>
          <p:nvPr/>
        </p:nvPicPr>
        <p:blipFill>
          <a:blip r:embed="rId2"/>
          <a:stretch>
            <a:fillRect/>
          </a:stretch>
        </p:blipFill>
        <p:spPr>
          <a:xfrm>
            <a:off x="435635" y="2209800"/>
            <a:ext cx="7565366" cy="893547"/>
          </a:xfrm>
          <a:prstGeom prst="rect">
            <a:avLst/>
          </a:prstGeom>
        </p:spPr>
      </p:pic>
      <p:pic>
        <p:nvPicPr>
          <p:cNvPr id="7" name="Picture 6">
            <a:extLst>
              <a:ext uri="{FF2B5EF4-FFF2-40B4-BE49-F238E27FC236}">
                <a16:creationId xmlns:a16="http://schemas.microsoft.com/office/drawing/2014/main" id="{2CCC0775-38A7-EA66-6C5A-847BA7FDB7C9}"/>
              </a:ext>
            </a:extLst>
          </p:cNvPr>
          <p:cNvPicPr>
            <a:picLocks noChangeAspect="1"/>
          </p:cNvPicPr>
          <p:nvPr/>
        </p:nvPicPr>
        <p:blipFill>
          <a:blip r:embed="rId3"/>
          <a:stretch>
            <a:fillRect/>
          </a:stretch>
        </p:blipFill>
        <p:spPr>
          <a:xfrm>
            <a:off x="55225" y="4307065"/>
            <a:ext cx="9033550" cy="759677"/>
          </a:xfrm>
          <a:prstGeom prst="rect">
            <a:avLst/>
          </a:prstGeom>
        </p:spPr>
      </p:pic>
    </p:spTree>
    <p:extLst>
      <p:ext uri="{BB962C8B-B14F-4D97-AF65-F5344CB8AC3E}">
        <p14:creationId xmlns:p14="http://schemas.microsoft.com/office/powerpoint/2010/main" val="167306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D9805E-0EF3-F229-B344-AB8FB6A9CD6B}"/>
              </a:ext>
            </a:extLst>
          </p:cNvPr>
          <p:cNvPicPr>
            <a:picLocks noChangeAspect="1"/>
          </p:cNvPicPr>
          <p:nvPr/>
        </p:nvPicPr>
        <p:blipFill>
          <a:blip r:embed="rId2"/>
          <a:stretch>
            <a:fillRect/>
          </a:stretch>
        </p:blipFill>
        <p:spPr>
          <a:xfrm>
            <a:off x="774490" y="4419931"/>
            <a:ext cx="7156869" cy="2239632"/>
          </a:xfrm>
          <a:prstGeom prst="rect">
            <a:avLst/>
          </a:prstGeom>
        </p:spPr>
      </p:pic>
      <p:sp>
        <p:nvSpPr>
          <p:cNvPr id="2" name="Title 1">
            <a:extLst>
              <a:ext uri="{FF2B5EF4-FFF2-40B4-BE49-F238E27FC236}">
                <a16:creationId xmlns:a16="http://schemas.microsoft.com/office/drawing/2014/main" id="{2E50CBCB-F2F3-CE2C-4BCE-0E2DAA960B4E}"/>
              </a:ext>
            </a:extLst>
          </p:cNvPr>
          <p:cNvSpPr>
            <a:spLocks noGrp="1"/>
          </p:cNvSpPr>
          <p:nvPr>
            <p:ph type="title"/>
          </p:nvPr>
        </p:nvSpPr>
        <p:spPr/>
        <p:txBody>
          <a:bodyPr>
            <a:normAutofit fontScale="90000"/>
          </a:bodyPr>
          <a:lstStyle/>
          <a:p>
            <a:r>
              <a:rPr lang="en-US" sz="4000" dirty="0"/>
              <a:t>A 3-stage LFSR with a feedback function</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81EEBF-959C-D5A1-EDA2-4278A04D48FC}"/>
                  </a:ext>
                </a:extLst>
              </p:cNvPr>
              <p:cNvSpPr>
                <a:spLocks noGrp="1"/>
              </p:cNvSpPr>
              <p:nvPr>
                <p:ph idx="1"/>
              </p:nvPr>
            </p:nvSpPr>
            <p:spPr>
              <a:xfrm>
                <a:off x="457200" y="1143961"/>
                <a:ext cx="8229600" cy="4525963"/>
              </a:xfrm>
            </p:spPr>
            <p:txBody>
              <a:bodyPr/>
              <a:lstStyle/>
              <a:p>
                <a:r>
                  <a:rPr lang="en-US" i="1" dirty="0">
                    <a:solidFill>
                      <a:srgbClr val="000000"/>
                    </a:solidFill>
                    <a:effectLst/>
                    <a:latin typeface="Times New Roman" panose="02020603050405020304" pitchFamily="18" charset="0"/>
                    <a:ea typeface="Times New Roman" panose="02020603050405020304" pitchFamily="18" charset="0"/>
                  </a:rPr>
                  <a:t>f</a:t>
                </a:r>
                <a:r>
                  <a:rPr lang="en-US" i="1" spc="95"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US" i="1" smtClean="0">
                            <a:solidFill>
                              <a:srgbClr val="000000"/>
                            </a:solidFill>
                            <a:effectLst/>
                            <a:latin typeface="Cambria Math" panose="02040503050406030204" pitchFamily="18" charset="0"/>
                          </a:rPr>
                        </m:ctrlPr>
                      </m:sSubPr>
                      <m:e>
                        <m:r>
                          <m:rPr>
                            <m:nor/>
                          </m:rPr>
                          <a:rPr lang="en-US" i="1" dirty="0">
                            <a:solidFill>
                              <a:srgbClr val="000000"/>
                            </a:solidFill>
                            <a:latin typeface="Times New Roman" panose="02020603050405020304" pitchFamily="18" charset="0"/>
                            <a:ea typeface="Times New Roman" panose="02020603050405020304" pitchFamily="18" charset="0"/>
                          </a:rPr>
                          <m:t>x</m:t>
                        </m:r>
                      </m:e>
                      <m:sub>
                        <m:r>
                          <a:rPr lang="en-US" b="0" i="1" smtClean="0">
                            <a:solidFill>
                              <a:srgbClr val="000000"/>
                            </a:solidFill>
                            <a:effectLst/>
                            <a:latin typeface="Cambria Math" panose="02040503050406030204" pitchFamily="18" charset="0"/>
                          </a:rPr>
                          <m:t>0</m:t>
                        </m:r>
                      </m:sub>
                    </m:sSub>
                  </m:oMath>
                </a14:m>
                <a:r>
                  <a:rPr lang="en-US" dirty="0">
                    <a:solidFill>
                      <a:srgbClr val="000000"/>
                    </a:solidFill>
                    <a:effectLst/>
                    <a:latin typeface="Times New Roman" panose="02020603050405020304" pitchFamily="18" charset="0"/>
                    <a:ea typeface="Times New Roman" panose="02020603050405020304" pitchFamily="18" charset="0"/>
                  </a:rPr>
                  <a:t>,</a:t>
                </a:r>
                <a:r>
                  <a:rPr lang="en-US" spc="-75"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solidFill>
                              <a:srgbClr val="000000"/>
                            </a:solidFill>
                            <a:latin typeface="Cambria Math" panose="02040503050406030204" pitchFamily="18" charset="0"/>
                          </a:rPr>
                        </m:ctrlPr>
                      </m:sSubPr>
                      <m:e>
                        <m:r>
                          <m:rPr>
                            <m:nor/>
                          </m:rPr>
                          <a:rPr lang="en-US" i="1" dirty="0">
                            <a:solidFill>
                              <a:srgbClr val="000000"/>
                            </a:solidFill>
                            <a:latin typeface="Times New Roman" panose="02020603050405020304" pitchFamily="18" charset="0"/>
                            <a:ea typeface="Times New Roman" panose="02020603050405020304" pitchFamily="18" charset="0"/>
                          </a:rPr>
                          <m:t>x</m:t>
                        </m:r>
                      </m:e>
                      <m:sub>
                        <m:r>
                          <a:rPr lang="en-US" b="0" i="1" smtClean="0">
                            <a:solidFill>
                              <a:srgbClr val="000000"/>
                            </a:solidFill>
                            <a:latin typeface="Cambria Math" panose="02040503050406030204" pitchFamily="18" charset="0"/>
                          </a:rPr>
                          <m:t>1</m:t>
                        </m:r>
                      </m:sub>
                    </m:sSub>
                  </m:oMath>
                </a14:m>
                <a:r>
                  <a:rPr lang="en-US" dirty="0">
                    <a:solidFill>
                      <a:srgbClr val="000000"/>
                    </a:solidFill>
                    <a:effectLst/>
                    <a:latin typeface="Times New Roman" panose="02020603050405020304" pitchFamily="18" charset="0"/>
                    <a:ea typeface="Times New Roman" panose="02020603050405020304" pitchFamily="18" charset="0"/>
                  </a:rPr>
                  <a:t>,</a:t>
                </a:r>
                <a:r>
                  <a:rPr lang="en-US" spc="-7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solidFill>
                              <a:srgbClr val="000000"/>
                            </a:solidFill>
                            <a:latin typeface="Cambria Math" panose="02040503050406030204" pitchFamily="18" charset="0"/>
                          </a:rPr>
                        </m:ctrlPr>
                      </m:sSubPr>
                      <m:e>
                        <m:r>
                          <m:rPr>
                            <m:nor/>
                          </m:rPr>
                          <a:rPr lang="en-US" i="1" dirty="0">
                            <a:solidFill>
                              <a:srgbClr val="000000"/>
                            </a:solidFill>
                            <a:latin typeface="Times New Roman" panose="02020603050405020304" pitchFamily="18" charset="0"/>
                            <a:ea typeface="Times New Roman" panose="02020603050405020304" pitchFamily="18" charset="0"/>
                          </a:rPr>
                          <m:t>x</m:t>
                        </m:r>
                      </m:e>
                      <m:sub>
                        <m:r>
                          <a:rPr lang="en-US" b="0" i="1" smtClean="0">
                            <a:solidFill>
                              <a:srgbClr val="000000"/>
                            </a:solidFill>
                            <a:latin typeface="Cambria Math" panose="02040503050406030204" pitchFamily="18" charset="0"/>
                          </a:rPr>
                          <m:t>2</m:t>
                        </m:r>
                      </m:sub>
                    </m:sSub>
                  </m:oMath>
                </a14:m>
                <a:r>
                  <a:rPr lang="en-US" spc="-15" dirty="0">
                    <a:effectLst/>
                    <a:latin typeface="Times New Roman" panose="02020603050405020304" pitchFamily="18" charset="0"/>
                    <a:ea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rPr>
                  <a:t>)</a:t>
                </a:r>
                <a:r>
                  <a:rPr lang="en-US" spc="70"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00"/>
                    </a:solidFill>
                    <a:effectLst/>
                    <a:latin typeface="Symbol" panose="05050102010706020507" pitchFamily="18" charset="2"/>
                    <a:ea typeface="Times New Roman" panose="02020603050405020304" pitchFamily="18" charset="0"/>
                  </a:rPr>
                  <a:t>=</a:t>
                </a:r>
                <a:r>
                  <a:rPr lang="en-US" spc="21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solidFill>
                              <a:srgbClr val="000000"/>
                            </a:solidFill>
                            <a:latin typeface="Cambria Math" panose="02040503050406030204" pitchFamily="18" charset="0"/>
                          </a:rPr>
                        </m:ctrlPr>
                      </m:sSubPr>
                      <m:e>
                        <m:r>
                          <m:rPr>
                            <m:nor/>
                          </m:rPr>
                          <a:rPr lang="en-US" i="1" dirty="0">
                            <a:solidFill>
                              <a:srgbClr val="000000"/>
                            </a:solidFill>
                            <a:latin typeface="Times New Roman" panose="02020603050405020304" pitchFamily="18" charset="0"/>
                            <a:ea typeface="Times New Roman" panose="02020603050405020304" pitchFamily="18" charset="0"/>
                          </a:rPr>
                          <m:t>x</m:t>
                        </m:r>
                      </m:e>
                      <m:sub>
                        <m:r>
                          <a:rPr lang="en-US" i="1">
                            <a:solidFill>
                              <a:srgbClr val="000000"/>
                            </a:solidFill>
                            <a:latin typeface="Cambria Math" panose="02040503050406030204" pitchFamily="18" charset="0"/>
                          </a:rPr>
                          <m:t>0</m:t>
                        </m:r>
                      </m:sub>
                    </m:sSub>
                  </m:oMath>
                </a14:m>
                <a:r>
                  <a:rPr lang="en-US" spc="105" dirty="0">
                    <a:effectLst/>
                    <a:latin typeface="Times New Roman" panose="02020603050405020304" pitchFamily="18" charset="0"/>
                    <a:ea typeface="Times New Roman" panose="02020603050405020304" pitchFamily="18" charset="0"/>
                  </a:rPr>
                  <a:t> </a:t>
                </a:r>
                <a:r>
                  <a:rPr lang="en-US" dirty="0">
                    <a:solidFill>
                      <a:srgbClr val="000000"/>
                    </a:solidFill>
                    <a:effectLst/>
                    <a:latin typeface="Symbol" panose="05050102010706020507" pitchFamily="18" charset="2"/>
                    <a:ea typeface="Times New Roman" panose="02020603050405020304" pitchFamily="18" charset="0"/>
                  </a:rPr>
                  <a:t>+</a:t>
                </a:r>
                <a:r>
                  <a:rPr lang="en-US" spc="7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solidFill>
                              <a:srgbClr val="000000"/>
                            </a:solidFill>
                            <a:latin typeface="Cambria Math" panose="02040503050406030204" pitchFamily="18" charset="0"/>
                          </a:rPr>
                        </m:ctrlPr>
                      </m:sSubPr>
                      <m:e>
                        <m:r>
                          <m:rPr>
                            <m:nor/>
                          </m:rPr>
                          <a:rPr lang="en-US" i="1" dirty="0">
                            <a:solidFill>
                              <a:srgbClr val="000000"/>
                            </a:solidFill>
                            <a:latin typeface="Times New Roman" panose="02020603050405020304" pitchFamily="18" charset="0"/>
                            <a:ea typeface="Times New Roman" panose="02020603050405020304" pitchFamily="18" charset="0"/>
                          </a:rPr>
                          <m:t>x</m:t>
                        </m:r>
                      </m:e>
                      <m:sub>
                        <m:r>
                          <a:rPr lang="en-US" b="0" i="1" smtClean="0">
                            <a:solidFill>
                              <a:srgbClr val="000000"/>
                            </a:solidFill>
                            <a:latin typeface="Cambria Math" panose="02040503050406030204" pitchFamily="18" charset="0"/>
                          </a:rPr>
                          <m:t>1</m:t>
                        </m:r>
                      </m:sub>
                    </m:sSub>
                  </m:oMath>
                </a14:m>
                <a:endParaRPr lang="en-US" sz="4000" dirty="0">
                  <a:effectLst/>
                  <a:latin typeface="Times New Roman" panose="02020603050405020304" pitchFamily="18" charset="0"/>
                  <a:ea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8E81EEBF-959C-D5A1-EDA2-4278A04D48FC}"/>
                  </a:ext>
                </a:extLst>
              </p:cNvPr>
              <p:cNvSpPr>
                <a:spLocks noGrp="1" noRot="1" noChangeAspect="1" noMove="1" noResize="1" noEditPoints="1" noAdjustHandles="1" noChangeArrowheads="1" noChangeShapeType="1" noTextEdit="1"/>
              </p:cNvSpPr>
              <p:nvPr>
                <p:ph idx="1"/>
              </p:nvPr>
            </p:nvSpPr>
            <p:spPr>
              <a:xfrm>
                <a:off x="457200" y="1143961"/>
                <a:ext cx="8229600" cy="4525963"/>
              </a:xfrm>
              <a:blipFill>
                <a:blip r:embed="rId3"/>
                <a:stretch>
                  <a:fillRect l="-1704" t="-175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0F48DE-4896-4818-584E-BEA62B09F08B}"/>
              </a:ext>
            </a:extLst>
          </p:cNvPr>
          <p:cNvPicPr>
            <a:picLocks noChangeAspect="1"/>
          </p:cNvPicPr>
          <p:nvPr/>
        </p:nvPicPr>
        <p:blipFill>
          <a:blip r:embed="rId4"/>
          <a:stretch>
            <a:fillRect/>
          </a:stretch>
        </p:blipFill>
        <p:spPr>
          <a:xfrm>
            <a:off x="76200" y="1905000"/>
            <a:ext cx="4276725" cy="2343150"/>
          </a:xfrm>
          <a:prstGeom prst="rect">
            <a:avLst/>
          </a:prstGeom>
        </p:spPr>
      </p:pic>
      <p:pic>
        <p:nvPicPr>
          <p:cNvPr id="7" name="Picture 6">
            <a:extLst>
              <a:ext uri="{FF2B5EF4-FFF2-40B4-BE49-F238E27FC236}">
                <a16:creationId xmlns:a16="http://schemas.microsoft.com/office/drawing/2014/main" id="{2F09A000-52B1-A317-1B01-782317BF1B5F}"/>
              </a:ext>
            </a:extLst>
          </p:cNvPr>
          <p:cNvPicPr>
            <a:picLocks noChangeAspect="1"/>
          </p:cNvPicPr>
          <p:nvPr/>
        </p:nvPicPr>
        <p:blipFill>
          <a:blip r:embed="rId5"/>
          <a:stretch>
            <a:fillRect/>
          </a:stretch>
        </p:blipFill>
        <p:spPr>
          <a:xfrm>
            <a:off x="4733925" y="2209800"/>
            <a:ext cx="4032311" cy="1748954"/>
          </a:xfrm>
          <a:prstGeom prst="rect">
            <a:avLst/>
          </a:prstGeom>
        </p:spPr>
      </p:pic>
    </p:spTree>
    <p:extLst>
      <p:ext uri="{BB962C8B-B14F-4D97-AF65-F5344CB8AC3E}">
        <p14:creationId xmlns:p14="http://schemas.microsoft.com/office/powerpoint/2010/main" val="313474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8352-08F0-F9DC-C624-7DF62A0378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AAF8AA-F864-C54D-79E9-39CB50AF133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AF3E622-60E9-505E-0627-0A1ACEEA2DA3}"/>
              </a:ext>
            </a:extLst>
          </p:cNvPr>
          <p:cNvPicPr>
            <a:picLocks noChangeAspect="1"/>
          </p:cNvPicPr>
          <p:nvPr/>
        </p:nvPicPr>
        <p:blipFill>
          <a:blip r:embed="rId2"/>
          <a:stretch>
            <a:fillRect/>
          </a:stretch>
        </p:blipFill>
        <p:spPr>
          <a:xfrm>
            <a:off x="911231" y="135291"/>
            <a:ext cx="7321538" cy="6722709"/>
          </a:xfrm>
          <a:prstGeom prst="rect">
            <a:avLst/>
          </a:prstGeom>
        </p:spPr>
      </p:pic>
    </p:spTree>
    <p:extLst>
      <p:ext uri="{BB962C8B-B14F-4D97-AF65-F5344CB8AC3E}">
        <p14:creationId xmlns:p14="http://schemas.microsoft.com/office/powerpoint/2010/main" val="3212681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Stream ciphers</a:t>
            </a:r>
          </a:p>
        </p:txBody>
      </p:sp>
      <p:sp>
        <p:nvSpPr>
          <p:cNvPr id="3" name="Content Placeholder 2"/>
          <p:cNvSpPr>
            <a:spLocks noGrp="1"/>
          </p:cNvSpPr>
          <p:nvPr>
            <p:ph idx="1"/>
          </p:nvPr>
        </p:nvSpPr>
        <p:spPr/>
        <p:txBody>
          <a:bodyPr>
            <a:normAutofit/>
          </a:bodyPr>
          <a:lstStyle/>
          <a:p>
            <a:r>
              <a:rPr lang="en-US" sz="2800" dirty="0"/>
              <a:t>Produced sequence of LFSR has </a:t>
            </a:r>
            <a:r>
              <a:rPr lang="en-US" sz="2800" dirty="0">
                <a:solidFill>
                  <a:srgbClr val="FF0000"/>
                </a:solidFill>
              </a:rPr>
              <a:t>good randomness </a:t>
            </a:r>
            <a:r>
              <a:rPr lang="en-US" sz="2800" dirty="0"/>
              <a:t>properties and also </a:t>
            </a:r>
            <a:r>
              <a:rPr lang="en-US" sz="2800" dirty="0">
                <a:solidFill>
                  <a:srgbClr val="FF0000"/>
                </a:solidFill>
              </a:rPr>
              <a:t>large period</a:t>
            </a:r>
            <a:r>
              <a:rPr lang="en-US" sz="2800" dirty="0"/>
              <a:t>. </a:t>
            </a:r>
          </a:p>
          <a:p>
            <a:r>
              <a:rPr lang="en-US" sz="2800" dirty="0"/>
              <a:t>Output sequence of LFSR is </a:t>
            </a:r>
            <a:r>
              <a:rPr lang="en-US" sz="2800" dirty="0">
                <a:solidFill>
                  <a:srgbClr val="FF0000"/>
                </a:solidFill>
              </a:rPr>
              <a:t>linear</a:t>
            </a:r>
            <a:r>
              <a:rPr lang="en-US" sz="2800" dirty="0"/>
              <a:t> that is not acceptable as a random stream in cryptosystem.</a:t>
            </a:r>
          </a:p>
          <a:p>
            <a:r>
              <a:rPr lang="en-US" sz="2800" dirty="0"/>
              <a:t>Therefore </a:t>
            </a:r>
            <a:r>
              <a:rPr lang="en-US" sz="2800" dirty="0">
                <a:solidFill>
                  <a:srgbClr val="FF0000"/>
                </a:solidFill>
              </a:rPr>
              <a:t>non-linear filter</a:t>
            </a:r>
            <a:r>
              <a:rPr lang="en-US" sz="2800" dirty="0"/>
              <a:t> must be used in the stream ciphers. </a:t>
            </a:r>
          </a:p>
          <a:p>
            <a:r>
              <a:rPr lang="en-US" sz="2800" dirty="0"/>
              <a:t>There are 3 ways for using of LFSR in the Stream cipher.</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19</a:t>
            </a:fld>
            <a:endParaRPr lang="zh-CN" altLang="en-US"/>
          </a:p>
        </p:txBody>
      </p:sp>
    </p:spTree>
    <p:extLst>
      <p:ext uri="{BB962C8B-B14F-4D97-AF65-F5344CB8AC3E}">
        <p14:creationId xmlns:p14="http://schemas.microsoft.com/office/powerpoint/2010/main" val="357137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56AE-D0B1-FFAF-78AB-3AC919FF7DE1}"/>
              </a:ext>
            </a:extLst>
          </p:cNvPr>
          <p:cNvSpPr>
            <a:spLocks noGrp="1"/>
          </p:cNvSpPr>
          <p:nvPr>
            <p:ph type="title"/>
          </p:nvPr>
        </p:nvSpPr>
        <p:spPr/>
        <p:txBody>
          <a:bodyPr>
            <a:normAutofit fontScale="90000"/>
          </a:bodyPr>
          <a:lstStyle/>
          <a:p>
            <a:r>
              <a:rPr lang="en-US" dirty="0"/>
              <a:t>A Block Diagram of a Digital Communication System</a:t>
            </a:r>
          </a:p>
        </p:txBody>
      </p:sp>
      <p:sp>
        <p:nvSpPr>
          <p:cNvPr id="3" name="Content Placeholder 2">
            <a:extLst>
              <a:ext uri="{FF2B5EF4-FFF2-40B4-BE49-F238E27FC236}">
                <a16:creationId xmlns:a16="http://schemas.microsoft.com/office/drawing/2014/main" id="{62A822BF-BAB5-BA6F-A00E-634118A536E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12A9CF2-2877-C50C-9D50-673DABC5CBF7}"/>
              </a:ext>
            </a:extLst>
          </p:cNvPr>
          <p:cNvPicPr>
            <a:picLocks noChangeAspect="1"/>
          </p:cNvPicPr>
          <p:nvPr/>
        </p:nvPicPr>
        <p:blipFill>
          <a:blip r:embed="rId2"/>
          <a:stretch>
            <a:fillRect/>
          </a:stretch>
        </p:blipFill>
        <p:spPr>
          <a:xfrm>
            <a:off x="231495" y="46036"/>
            <a:ext cx="8681010" cy="6765927"/>
          </a:xfrm>
          <a:prstGeom prst="rect">
            <a:avLst/>
          </a:prstGeom>
        </p:spPr>
      </p:pic>
    </p:spTree>
    <p:extLst>
      <p:ext uri="{BB962C8B-B14F-4D97-AF65-F5344CB8AC3E}">
        <p14:creationId xmlns:p14="http://schemas.microsoft.com/office/powerpoint/2010/main" val="2045528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Stream ciphers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20</a:t>
            </a:fld>
            <a:endParaRPr lang="zh-CN" altLang="en-US"/>
          </a:p>
        </p:txBody>
      </p:sp>
      <p:sp>
        <p:nvSpPr>
          <p:cNvPr id="8" name="Content Placeholder 7"/>
          <p:cNvSpPr>
            <a:spLocks noGrp="1"/>
          </p:cNvSpPr>
          <p:nvPr>
            <p:ph idx="1"/>
          </p:nvPr>
        </p:nvSpPr>
        <p:spPr/>
        <p:txBody>
          <a:bodyPr/>
          <a:lstStyle/>
          <a:p>
            <a:r>
              <a:rPr lang="en-US" dirty="0"/>
              <a:t>Filter generator</a:t>
            </a:r>
          </a:p>
        </p:txBody>
      </p:sp>
      <p:pic>
        <p:nvPicPr>
          <p:cNvPr id="9" name="Picture 8"/>
          <p:cNvPicPr>
            <a:picLocks noChangeAspect="1"/>
          </p:cNvPicPr>
          <p:nvPr/>
        </p:nvPicPr>
        <p:blipFill>
          <a:blip r:embed="rId2"/>
          <a:stretch>
            <a:fillRect/>
          </a:stretch>
        </p:blipFill>
        <p:spPr>
          <a:xfrm>
            <a:off x="1403648" y="2852936"/>
            <a:ext cx="4830038" cy="3501034"/>
          </a:xfrm>
          <a:prstGeom prst="rect">
            <a:avLst/>
          </a:prstGeom>
        </p:spPr>
      </p:pic>
    </p:spTree>
    <p:extLst>
      <p:ext uri="{BB962C8B-B14F-4D97-AF65-F5344CB8AC3E}">
        <p14:creationId xmlns:p14="http://schemas.microsoft.com/office/powerpoint/2010/main" val="159013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Stream ciphers</a:t>
            </a:r>
          </a:p>
        </p:txBody>
      </p:sp>
      <p:sp>
        <p:nvSpPr>
          <p:cNvPr id="3" name="Content Placeholder 2"/>
          <p:cNvSpPr>
            <a:spLocks noGrp="1"/>
          </p:cNvSpPr>
          <p:nvPr>
            <p:ph idx="1"/>
          </p:nvPr>
        </p:nvSpPr>
        <p:spPr/>
        <p:txBody>
          <a:bodyPr/>
          <a:lstStyle/>
          <a:p>
            <a:r>
              <a:rPr lang="en-US" sz="2400" dirty="0"/>
              <a:t>Non-linear combining functions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21</a:t>
            </a:fld>
            <a:endParaRPr lang="zh-CN" altLang="en-US"/>
          </a:p>
        </p:txBody>
      </p:sp>
      <p:pic>
        <p:nvPicPr>
          <p:cNvPr id="5" name="Picture 4"/>
          <p:cNvPicPr>
            <a:picLocks noChangeAspect="1"/>
          </p:cNvPicPr>
          <p:nvPr/>
        </p:nvPicPr>
        <p:blipFill>
          <a:blip r:embed="rId2"/>
          <a:stretch>
            <a:fillRect/>
          </a:stretch>
        </p:blipFill>
        <p:spPr>
          <a:xfrm>
            <a:off x="1403648" y="2996952"/>
            <a:ext cx="6243578" cy="3342683"/>
          </a:xfrm>
          <a:prstGeom prst="rect">
            <a:avLst/>
          </a:prstGeom>
        </p:spPr>
      </p:pic>
    </p:spTree>
    <p:extLst>
      <p:ext uri="{BB962C8B-B14F-4D97-AF65-F5344CB8AC3E}">
        <p14:creationId xmlns:p14="http://schemas.microsoft.com/office/powerpoint/2010/main" val="263734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Stream ciphers</a:t>
            </a:r>
          </a:p>
        </p:txBody>
      </p:sp>
      <p:sp>
        <p:nvSpPr>
          <p:cNvPr id="3" name="Content Placeholder 2"/>
          <p:cNvSpPr>
            <a:spLocks noGrp="1"/>
          </p:cNvSpPr>
          <p:nvPr>
            <p:ph idx="1"/>
          </p:nvPr>
        </p:nvSpPr>
        <p:spPr/>
        <p:txBody>
          <a:bodyPr/>
          <a:lstStyle/>
          <a:p>
            <a:r>
              <a:rPr lang="en-US" sz="2400" dirty="0"/>
              <a:t>Clock-controlled generators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22</a:t>
            </a:fld>
            <a:endParaRPr lang="zh-CN" altLang="en-US"/>
          </a:p>
        </p:txBody>
      </p:sp>
      <p:pic>
        <p:nvPicPr>
          <p:cNvPr id="5" name="Picture 4"/>
          <p:cNvPicPr>
            <a:picLocks noChangeAspect="1"/>
          </p:cNvPicPr>
          <p:nvPr/>
        </p:nvPicPr>
        <p:blipFill>
          <a:blip r:embed="rId2"/>
          <a:stretch>
            <a:fillRect/>
          </a:stretch>
        </p:blipFill>
        <p:spPr>
          <a:xfrm>
            <a:off x="755576" y="2845308"/>
            <a:ext cx="7961312" cy="3411010"/>
          </a:xfrm>
          <a:prstGeom prst="rect">
            <a:avLst/>
          </a:prstGeom>
        </p:spPr>
      </p:pic>
    </p:spTree>
    <p:extLst>
      <p:ext uri="{BB962C8B-B14F-4D97-AF65-F5344CB8AC3E}">
        <p14:creationId xmlns:p14="http://schemas.microsoft.com/office/powerpoint/2010/main" val="55275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Stream ciphers</a:t>
            </a:r>
          </a:p>
        </p:txBody>
      </p:sp>
      <p:sp>
        <p:nvSpPr>
          <p:cNvPr id="3" name="Content Placeholder 2"/>
          <p:cNvSpPr>
            <a:spLocks noGrp="1"/>
          </p:cNvSpPr>
          <p:nvPr>
            <p:ph idx="1"/>
          </p:nvPr>
        </p:nvSpPr>
        <p:spPr/>
        <p:txBody>
          <a:bodyPr/>
          <a:lstStyle/>
          <a:p>
            <a:r>
              <a:rPr lang="en-US" sz="2800" dirty="0"/>
              <a:t>The idea is that the </a:t>
            </a:r>
            <a:r>
              <a:rPr lang="en-US" sz="2800" dirty="0">
                <a:solidFill>
                  <a:srgbClr val="FF0000"/>
                </a:solidFill>
              </a:rPr>
              <a:t>linearity section </a:t>
            </a:r>
            <a:r>
              <a:rPr lang="en-US" sz="2800" dirty="0"/>
              <a:t>would guarantee good statistical properties and guarantee about period, while the </a:t>
            </a:r>
            <a:r>
              <a:rPr lang="en-US" sz="2800" dirty="0">
                <a:solidFill>
                  <a:srgbClr val="FF0000"/>
                </a:solidFill>
              </a:rPr>
              <a:t>nonlinearity part </a:t>
            </a:r>
            <a:r>
              <a:rPr lang="en-US" sz="2800" dirty="0"/>
              <a:t>would protect against attacks that can be mounted against a linear cryptosystem.</a:t>
            </a:r>
          </a:p>
          <a:p>
            <a:r>
              <a:rPr lang="en-US" sz="2800" dirty="0"/>
              <a:t>In 2004 a project was born, called </a:t>
            </a:r>
            <a:r>
              <a:rPr lang="en-US" sz="2800" dirty="0" err="1">
                <a:solidFill>
                  <a:srgbClr val="FF0000"/>
                </a:solidFill>
              </a:rPr>
              <a:t>eSTREAM</a:t>
            </a:r>
            <a:r>
              <a:rPr lang="en-US" sz="2800" dirty="0"/>
              <a:t>.</a:t>
            </a:r>
          </a:p>
          <a:p>
            <a:r>
              <a:rPr lang="en-US" sz="2800" dirty="0"/>
              <a:t>There were two profiles that every submission must fall into.</a:t>
            </a:r>
          </a:p>
          <a:p>
            <a:endParaRPr lang="en-US" sz="24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23</a:t>
            </a:fld>
            <a:endParaRPr lang="zh-CN" altLang="en-US"/>
          </a:p>
        </p:txBody>
      </p:sp>
    </p:spTree>
    <p:extLst>
      <p:ext uri="{BB962C8B-B14F-4D97-AF65-F5344CB8AC3E}">
        <p14:creationId xmlns:p14="http://schemas.microsoft.com/office/powerpoint/2010/main" val="1424794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z="4000" dirty="0">
                <a:latin typeface="+mn-lt"/>
                <a:ea typeface="+mn-ea"/>
                <a:cs typeface="+mn-cs"/>
              </a:rPr>
              <a:t>e</a:t>
            </a:r>
            <a:r>
              <a:rPr lang="en-US" b="1" cap="small" dirty="0">
                <a:solidFill>
                  <a:srgbClr val="333399"/>
                </a:solidFill>
                <a:effectLst>
                  <a:outerShdw sx="0" sy="0">
                    <a:srgbClr val="000000"/>
                  </a:outerShdw>
                </a:effectLst>
                <a:latin typeface="Times New Roman" panose="02020603050405020304" pitchFamily="18" charset="0"/>
              </a:rPr>
              <a:t>STREAM </a:t>
            </a:r>
            <a:r>
              <a:rPr lang="en-US" sz="5400" b="1" cap="small" dirty="0">
                <a:solidFill>
                  <a:srgbClr val="333399"/>
                </a:solidFill>
                <a:effectLst>
                  <a:outerShdw sx="0" sy="0">
                    <a:srgbClr val="000000"/>
                  </a:outerShdw>
                </a:effectLst>
                <a:latin typeface="Times New Roman" panose="02020603050405020304" pitchFamily="18" charset="0"/>
              </a:rPr>
              <a:t>project</a:t>
            </a:r>
            <a:r>
              <a:rPr lang="en-US" b="1" cap="small" dirty="0">
                <a:solidFill>
                  <a:srgbClr val="333399"/>
                </a:solidFill>
                <a:effectLst>
                  <a:outerShdw sx="0" sy="0">
                    <a:srgbClr val="000000"/>
                  </a:outerShdw>
                </a:effectLst>
                <a:latin typeface="Times New Roman" panose="02020603050405020304" pitchFamily="18" charset="0"/>
              </a:rPr>
              <a:t> </a:t>
            </a:r>
            <a:r>
              <a:rPr lang="en-US" dirty="0"/>
              <a:t> </a:t>
            </a:r>
            <a:endParaRPr lang="en-US" b="1" cap="small" dirty="0">
              <a:effectLst>
                <a:outerShdw sx="0" sy="0">
                  <a:srgbClr val="000000"/>
                </a:outerShdw>
              </a:effectLst>
              <a:latin typeface="Times New Roman" panose="02020603050405020304" pitchFamily="18" charset="0"/>
            </a:endParaRPr>
          </a:p>
        </p:txBody>
      </p:sp>
      <p:sp>
        <p:nvSpPr>
          <p:cNvPr id="3" name="Content Placeholder 2"/>
          <p:cNvSpPr>
            <a:spLocks noGrp="1"/>
          </p:cNvSpPr>
          <p:nvPr>
            <p:ph idx="1"/>
          </p:nvPr>
        </p:nvSpPr>
        <p:spPr/>
        <p:txBody>
          <a:bodyPr/>
          <a:lstStyle/>
          <a:p>
            <a:pPr lvl="0"/>
            <a:r>
              <a:rPr lang="en-US" sz="2400" dirty="0"/>
              <a:t>PROFILE 1. Stream ciphers for </a:t>
            </a:r>
            <a:r>
              <a:rPr lang="en-US" sz="2400" dirty="0">
                <a:solidFill>
                  <a:srgbClr val="FF0000"/>
                </a:solidFill>
              </a:rPr>
              <a:t>software applications </a:t>
            </a:r>
            <a:r>
              <a:rPr lang="en-US" sz="2400" dirty="0"/>
              <a:t>with high throughput requirements.</a:t>
            </a:r>
          </a:p>
          <a:p>
            <a:r>
              <a:rPr lang="en-US" sz="2400" dirty="0"/>
              <a:t>PROFILE 2. Stream ciphers for </a:t>
            </a:r>
            <a:r>
              <a:rPr lang="en-US" sz="2400" dirty="0">
                <a:solidFill>
                  <a:srgbClr val="FF0000"/>
                </a:solidFill>
              </a:rPr>
              <a:t>hardware applications </a:t>
            </a:r>
            <a:r>
              <a:rPr lang="en-US" sz="2400" dirty="0"/>
              <a:t>with restricted resources such as limited storage, gate count, or power consumption.</a:t>
            </a:r>
          </a:p>
          <a:p>
            <a:r>
              <a:rPr lang="en-US" sz="2400" dirty="0"/>
              <a:t>Three Stream ciphers have been introduced in the hardware profile of portfolio of </a:t>
            </a:r>
            <a:r>
              <a:rPr lang="en-US" sz="2400" dirty="0" err="1"/>
              <a:t>eSTREAM</a:t>
            </a:r>
            <a:r>
              <a:rPr lang="en-US" sz="2400" dirty="0"/>
              <a:t> project that they use </a:t>
            </a:r>
            <a:r>
              <a:rPr lang="en-US" sz="2400" dirty="0">
                <a:solidFill>
                  <a:srgbClr val="FF0000"/>
                </a:solidFill>
              </a:rPr>
              <a:t>FSR</a:t>
            </a:r>
            <a:r>
              <a:rPr lang="en-US" sz="2400" dirty="0"/>
              <a:t> component. </a:t>
            </a:r>
          </a:p>
          <a:p>
            <a:r>
              <a:rPr lang="en-US" sz="2400" dirty="0"/>
              <a:t>They are </a:t>
            </a:r>
            <a:r>
              <a:rPr lang="en-US" sz="2400" dirty="0" err="1"/>
              <a:t>Trivium</a:t>
            </a:r>
            <a:r>
              <a:rPr lang="en-US" sz="2400" dirty="0"/>
              <a:t> and MICKEY 2.0 and Grain v1. </a:t>
            </a:r>
          </a:p>
          <a:p>
            <a:endParaRPr lang="en-US" sz="24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24</a:t>
            </a:fld>
            <a:endParaRPr lang="zh-CN" altLang="en-US"/>
          </a:p>
        </p:txBody>
      </p:sp>
    </p:spTree>
    <p:extLst>
      <p:ext uri="{BB962C8B-B14F-4D97-AF65-F5344CB8AC3E}">
        <p14:creationId xmlns:p14="http://schemas.microsoft.com/office/powerpoint/2010/main" val="1684358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Trivium Stream cipher</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25</a:t>
            </a:fld>
            <a:endParaRPr lang="zh-CN"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5998" y="2017713"/>
            <a:ext cx="6845780" cy="4114800"/>
          </a:xfrm>
          <a:prstGeom prst="rect">
            <a:avLst/>
          </a:prstGeom>
        </p:spPr>
      </p:pic>
    </p:spTree>
    <p:extLst>
      <p:ext uri="{BB962C8B-B14F-4D97-AF65-F5344CB8AC3E}">
        <p14:creationId xmlns:p14="http://schemas.microsoft.com/office/powerpoint/2010/main" val="283281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MICKEY 2.0 Stream cipher</a:t>
            </a:r>
          </a:p>
        </p:txBody>
      </p:sp>
      <p:sp>
        <p:nvSpPr>
          <p:cNvPr id="3" name="Content Placeholder 2"/>
          <p:cNvSpPr>
            <a:spLocks noGrp="1"/>
          </p:cNvSpPr>
          <p:nvPr>
            <p:ph idx="1"/>
          </p:nvPr>
        </p:nvSpPr>
        <p:spPr/>
        <p:txBody>
          <a:bodyPr/>
          <a:lstStyle/>
          <a:p>
            <a:endParaRPr lang="en-US" sz="24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26</a:t>
            </a:fld>
            <a:endParaRPr lang="zh-CN" altLang="en-US"/>
          </a:p>
        </p:txBody>
      </p:sp>
      <p:pic>
        <p:nvPicPr>
          <p:cNvPr id="5" name="Picture 4"/>
          <p:cNvPicPr/>
          <p:nvPr/>
        </p:nvPicPr>
        <p:blipFill>
          <a:blip r:embed="rId2" cstate="print"/>
          <a:stretch>
            <a:fillRect/>
          </a:stretch>
        </p:blipFill>
        <p:spPr>
          <a:xfrm>
            <a:off x="2051720" y="2132856"/>
            <a:ext cx="5616624" cy="3635059"/>
          </a:xfrm>
          <a:prstGeom prst="rect">
            <a:avLst/>
          </a:prstGeom>
        </p:spPr>
      </p:pic>
    </p:spTree>
    <p:extLst>
      <p:ext uri="{BB962C8B-B14F-4D97-AF65-F5344CB8AC3E}">
        <p14:creationId xmlns:p14="http://schemas.microsoft.com/office/powerpoint/2010/main" val="1023785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Grain v1 Stream cipher</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27</a:t>
            </a:fld>
            <a:endParaRPr lang="zh-CN" altLang="en-US"/>
          </a:p>
        </p:txBody>
      </p:sp>
      <p:pic>
        <p:nvPicPr>
          <p:cNvPr id="5" name="Content Placeholder 4"/>
          <p:cNvPicPr>
            <a:picLocks noGrp="1"/>
          </p:cNvPicPr>
          <p:nvPr>
            <p:ph idx="1"/>
          </p:nvPr>
        </p:nvPicPr>
        <p:blipFill>
          <a:blip r:embed="rId2"/>
          <a:stretch>
            <a:fillRect/>
          </a:stretch>
        </p:blipFill>
        <p:spPr>
          <a:xfrm>
            <a:off x="1182688" y="2049160"/>
            <a:ext cx="7772400" cy="4051905"/>
          </a:xfrm>
          <a:prstGeom prst="rect">
            <a:avLst/>
          </a:prstGeom>
        </p:spPr>
      </p:pic>
    </p:spTree>
    <p:extLst>
      <p:ext uri="{BB962C8B-B14F-4D97-AF65-F5344CB8AC3E}">
        <p14:creationId xmlns:p14="http://schemas.microsoft.com/office/powerpoint/2010/main" val="1081878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C737-DBE7-7331-6399-2AC0A7EDA892}"/>
              </a:ext>
            </a:extLst>
          </p:cNvPr>
          <p:cNvSpPr>
            <a:spLocks noGrp="1"/>
          </p:cNvSpPr>
          <p:nvPr>
            <p:ph type="title"/>
          </p:nvPr>
        </p:nvSpPr>
        <p:spPr/>
        <p:txBody>
          <a:bodyPr/>
          <a:lstStyle/>
          <a:p>
            <a:r>
              <a:rPr lang="en-US" dirty="0"/>
              <a:t>A5/1</a:t>
            </a:r>
          </a:p>
        </p:txBody>
      </p:sp>
      <p:pic>
        <p:nvPicPr>
          <p:cNvPr id="6" name="Content Placeholder 5">
            <a:extLst>
              <a:ext uri="{FF2B5EF4-FFF2-40B4-BE49-F238E27FC236}">
                <a16:creationId xmlns:a16="http://schemas.microsoft.com/office/drawing/2014/main" id="{AAB27A01-5E05-40A2-CC0B-4B04B6FE3B2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048" y="1600200"/>
            <a:ext cx="6989904" cy="4525963"/>
          </a:xfrm>
        </p:spPr>
      </p:pic>
    </p:spTree>
    <p:extLst>
      <p:ext uri="{BB962C8B-B14F-4D97-AF65-F5344CB8AC3E}">
        <p14:creationId xmlns:p14="http://schemas.microsoft.com/office/powerpoint/2010/main" val="931773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8CD0-AF1E-DF25-C061-A146DA3D255B}"/>
              </a:ext>
            </a:extLst>
          </p:cNvPr>
          <p:cNvSpPr>
            <a:spLocks noGrp="1"/>
          </p:cNvSpPr>
          <p:nvPr>
            <p:ph type="title"/>
          </p:nvPr>
        </p:nvSpPr>
        <p:spPr/>
        <p:txBody>
          <a:bodyPr/>
          <a:lstStyle/>
          <a:p>
            <a:r>
              <a:rPr lang="en-US" dirty="0"/>
              <a:t>A5/1</a:t>
            </a:r>
          </a:p>
        </p:txBody>
      </p:sp>
      <p:sp>
        <p:nvSpPr>
          <p:cNvPr id="3" name="Content Placeholder 2">
            <a:extLst>
              <a:ext uri="{FF2B5EF4-FFF2-40B4-BE49-F238E27FC236}">
                <a16:creationId xmlns:a16="http://schemas.microsoft.com/office/drawing/2014/main" id="{48242005-03D3-FC8B-6799-FFC17BAAA572}"/>
              </a:ext>
            </a:extLst>
          </p:cNvPr>
          <p:cNvSpPr>
            <a:spLocks noGrp="1"/>
          </p:cNvSpPr>
          <p:nvPr>
            <p:ph idx="1"/>
          </p:nvPr>
        </p:nvSpPr>
        <p:spPr/>
        <p:txBody>
          <a:bodyPr/>
          <a:lstStyle/>
          <a:p>
            <a:r>
              <a:rPr lang="en-US" b="0" i="0" dirty="0">
                <a:solidFill>
                  <a:srgbClr val="202122"/>
                </a:solidFill>
                <a:effectLst/>
                <a:latin typeface="Arial" panose="020B0604020202020204" pitchFamily="34" charset="0"/>
              </a:rPr>
              <a:t>A5/1 is used in </a:t>
            </a:r>
            <a:r>
              <a:rPr lang="en-US" b="0" i="0" u="none" strike="noStrike" dirty="0">
                <a:effectLst/>
                <a:latin typeface="Arial" panose="020B0604020202020204" pitchFamily="34" charset="0"/>
                <a:hlinkClick r:id="rId2" tooltip="Europe"/>
              </a:rPr>
              <a:t>Europe</a:t>
            </a:r>
            <a:r>
              <a:rPr lang="en-US" b="0" i="0" dirty="0">
                <a:solidFill>
                  <a:srgbClr val="202122"/>
                </a:solidFill>
                <a:effectLst/>
                <a:latin typeface="Arial" panose="020B0604020202020204" pitchFamily="34" charset="0"/>
              </a:rPr>
              <a:t> and the United States.</a:t>
            </a:r>
          </a:p>
          <a:p>
            <a:r>
              <a:rPr lang="en-US" b="0" i="0" u="none" strike="noStrike" dirty="0">
                <a:effectLst/>
                <a:latin typeface="Arial" panose="020B0604020202020204" pitchFamily="34" charset="0"/>
                <a:hlinkClick r:id="rId3" tooltip="A5/2"/>
              </a:rPr>
              <a:t>A5/2</a:t>
            </a:r>
            <a:r>
              <a:rPr lang="en-US" b="0" i="0" dirty="0">
                <a:solidFill>
                  <a:srgbClr val="202122"/>
                </a:solidFill>
                <a:effectLst/>
                <a:latin typeface="Arial" panose="020B0604020202020204" pitchFamily="34" charset="0"/>
              </a:rPr>
              <a:t> was a deliberate weakening of the algorithm for certain export regions</a:t>
            </a:r>
          </a:p>
          <a:p>
            <a:r>
              <a:rPr lang="en-US" b="0" i="0" dirty="0">
                <a:solidFill>
                  <a:srgbClr val="202122"/>
                </a:solidFill>
                <a:effectLst/>
                <a:latin typeface="Arial" panose="020B0604020202020204" pitchFamily="34" charset="0"/>
              </a:rPr>
              <a:t>The A5/1 stream cipher uses three </a:t>
            </a:r>
            <a:r>
              <a:rPr lang="en-US" b="0" i="0" u="none" strike="noStrike" dirty="0">
                <a:effectLst/>
                <a:latin typeface="Arial" panose="020B0604020202020204" pitchFamily="34" charset="0"/>
                <a:hlinkClick r:id="rId4" tooltip="LFSR"/>
              </a:rPr>
              <a:t>LFSRs</a:t>
            </a:r>
            <a:r>
              <a:rPr lang="en-US" b="0" i="0" dirty="0">
                <a:solidFill>
                  <a:srgbClr val="202122"/>
                </a:solidFill>
                <a:effectLst/>
                <a:latin typeface="Arial" panose="020B0604020202020204" pitchFamily="34" charset="0"/>
              </a:rPr>
              <a:t>. A register is clocked if its clocking bit (orange) agrees with the clocking bit of one or both of the other two registers.</a:t>
            </a:r>
          </a:p>
          <a:p>
            <a:endParaRPr lang="en-US" dirty="0"/>
          </a:p>
        </p:txBody>
      </p:sp>
    </p:spTree>
    <p:extLst>
      <p:ext uri="{BB962C8B-B14F-4D97-AF65-F5344CB8AC3E}">
        <p14:creationId xmlns:p14="http://schemas.microsoft.com/office/powerpoint/2010/main" val="214363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66C4AE97-F67A-494E-8766-4FE67D7CE5CA}" type="slidenum">
              <a:rPr lang="ar-SA" altLang="en-US"/>
              <a:pPr algn="l"/>
              <a:t>3</a:t>
            </a:fld>
            <a:endParaRPr lang="en-US" altLang="en-US"/>
          </a:p>
        </p:txBody>
      </p:sp>
      <p:sp>
        <p:nvSpPr>
          <p:cNvPr id="7172" name="Rectangle 2"/>
          <p:cNvSpPr>
            <a:spLocks noGrp="1" noChangeArrowheads="1"/>
          </p:cNvSpPr>
          <p:nvPr>
            <p:ph type="title"/>
          </p:nvPr>
        </p:nvSpPr>
        <p:spPr/>
        <p:txBody>
          <a:bodyPr>
            <a:normAutofit/>
          </a:bodyPr>
          <a:lstStyle/>
          <a:p>
            <a:pPr eaLnBrk="1" hangingPunct="1"/>
            <a:r>
              <a:rPr lang="en-US" altLang="en-US" dirty="0"/>
              <a:t>Private Key Encryption (review)</a:t>
            </a:r>
          </a:p>
        </p:txBody>
      </p:sp>
      <p:sp>
        <p:nvSpPr>
          <p:cNvPr id="7173" name="Rectangle 3"/>
          <p:cNvSpPr>
            <a:spLocks noGrp="1" noChangeArrowheads="1"/>
          </p:cNvSpPr>
          <p:nvPr>
            <p:ph type="body" idx="1"/>
          </p:nvPr>
        </p:nvSpPr>
        <p:spPr/>
        <p:txBody>
          <a:bodyPr/>
          <a:lstStyle/>
          <a:p>
            <a:pPr marL="0" indent="0" eaLnBrk="1" hangingPunct="1">
              <a:buClr>
                <a:srgbClr val="FF6699"/>
              </a:buClr>
              <a:buNone/>
            </a:pPr>
            <a:endParaRPr lang="en-US" altLang="en-US" dirty="0"/>
          </a:p>
        </p:txBody>
      </p:sp>
      <p:pic>
        <p:nvPicPr>
          <p:cNvPr id="2" name="Picture 1"/>
          <p:cNvPicPr>
            <a:picLocks noChangeAspect="1"/>
          </p:cNvPicPr>
          <p:nvPr/>
        </p:nvPicPr>
        <p:blipFill>
          <a:blip r:embed="rId2"/>
          <a:stretch>
            <a:fillRect/>
          </a:stretch>
        </p:blipFill>
        <p:spPr>
          <a:xfrm>
            <a:off x="827584" y="2005302"/>
            <a:ext cx="7886313" cy="4805363"/>
          </a:xfrm>
          <a:prstGeom prst="rect">
            <a:avLst/>
          </a:prstGeom>
        </p:spPr>
      </p:pic>
    </p:spTree>
    <p:extLst>
      <p:ext uri="{BB962C8B-B14F-4D97-AF65-F5344CB8AC3E}">
        <p14:creationId xmlns:p14="http://schemas.microsoft.com/office/powerpoint/2010/main" val="3961439311"/>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F077-561B-5E12-091C-2E749B518F7C}"/>
              </a:ext>
            </a:extLst>
          </p:cNvPr>
          <p:cNvSpPr>
            <a:spLocks noGrp="1"/>
          </p:cNvSpPr>
          <p:nvPr>
            <p:ph type="title"/>
          </p:nvPr>
        </p:nvSpPr>
        <p:spPr/>
        <p:txBody>
          <a:bodyPr/>
          <a:lstStyle/>
          <a:p>
            <a:r>
              <a:rPr lang="en-US" dirty="0"/>
              <a:t>Initialization of A5/1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4BF03B-1329-9507-4356-1C6DBB237AAF}"/>
                  </a:ext>
                </a:extLst>
              </p:cNvPr>
              <p:cNvSpPr>
                <a:spLocks noGrp="1"/>
              </p:cNvSpPr>
              <p:nvPr>
                <p:ph idx="1"/>
              </p:nvPr>
            </p:nvSpPr>
            <p:spPr>
              <a:xfrm>
                <a:off x="0" y="1600201"/>
                <a:ext cx="9144000" cy="5257799"/>
              </a:xfrm>
            </p:spPr>
            <p:txBody>
              <a:bodyPr>
                <a:normAutofit fontScale="85000" lnSpcReduction="10000"/>
              </a:bodyPr>
              <a:lstStyle/>
              <a:p>
                <a:r>
                  <a:rPr lang="en-US" dirty="0"/>
                  <a:t>Initially, the registers are set to zero. Then for 64 cycles, the 64-bit secret key K is mixed in according to the following scheme: in cycle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64</m:t>
                    </m:r>
                  </m:oMath>
                </a14:m>
                <a:endParaRPr lang="en-US" dirty="0"/>
              </a:p>
              <a:p>
                <a:r>
                  <a:rPr lang="en-US" dirty="0"/>
                  <a:t>the </a:t>
                </a:r>
                <a:r>
                  <a:rPr lang="en-US" dirty="0" err="1"/>
                  <a:t>i</a:t>
                </a:r>
                <a:r>
                  <a:rPr lang="en-US" baseline="-25000" dirty="0" err="1"/>
                  <a:t>th</a:t>
                </a:r>
                <a:r>
                  <a:rPr lang="en-US" dirty="0"/>
                  <a:t> key bit is added to the least significant bit of each register using XOR </a:t>
                </a:r>
              </a:p>
              <a:p>
                <a:endParaRPr lang="en-US" dirty="0"/>
              </a:p>
              <a:p>
                <a:r>
                  <a:rPr lang="en-US" dirty="0"/>
                  <a:t>Each register is then clocked.</a:t>
                </a:r>
              </a:p>
              <a:p>
                <a:r>
                  <a:rPr lang="en-US" dirty="0"/>
                  <a:t>Similarly, the 22-bits of the frame number are added in 22 cycles. Then the entire system is clocked using the normal majority clocking mechanism for 100 cycles, with the output discarded. After this is completed, the cipher is ready to produce two 114 bit sequences of output keystream, first 114 for downlink, last 114 for uplink.</a:t>
                </a:r>
              </a:p>
            </p:txBody>
          </p:sp>
        </mc:Choice>
        <mc:Fallback>
          <p:sp>
            <p:nvSpPr>
              <p:cNvPr id="3" name="Content Placeholder 2">
                <a:extLst>
                  <a:ext uri="{FF2B5EF4-FFF2-40B4-BE49-F238E27FC236}">
                    <a16:creationId xmlns:a16="http://schemas.microsoft.com/office/drawing/2014/main" id="{194BF03B-1329-9507-4356-1C6DBB237AAF}"/>
                  </a:ext>
                </a:extLst>
              </p:cNvPr>
              <p:cNvSpPr>
                <a:spLocks noGrp="1" noRot="1" noChangeAspect="1" noMove="1" noResize="1" noEditPoints="1" noAdjustHandles="1" noChangeArrowheads="1" noChangeShapeType="1" noTextEdit="1"/>
              </p:cNvSpPr>
              <p:nvPr>
                <p:ph idx="1"/>
              </p:nvPr>
            </p:nvSpPr>
            <p:spPr>
              <a:xfrm>
                <a:off x="0" y="1600201"/>
                <a:ext cx="9144000" cy="5257799"/>
              </a:xfrm>
              <a:blipFill>
                <a:blip r:embed="rId2"/>
                <a:stretch>
                  <a:fillRect l="-1133" t="-1856" r="-1333" b="-266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5B91EC9-E25B-E289-E828-BEB0B8B03971}"/>
              </a:ext>
            </a:extLst>
          </p:cNvPr>
          <p:cNvPicPr>
            <a:picLocks noChangeAspect="1"/>
          </p:cNvPicPr>
          <p:nvPr/>
        </p:nvPicPr>
        <p:blipFill>
          <a:blip r:embed="rId3"/>
          <a:stretch>
            <a:fillRect/>
          </a:stretch>
        </p:blipFill>
        <p:spPr>
          <a:xfrm>
            <a:off x="3124200" y="3429000"/>
            <a:ext cx="2346154" cy="457200"/>
          </a:xfrm>
          <a:prstGeom prst="rect">
            <a:avLst/>
          </a:prstGeom>
        </p:spPr>
      </p:pic>
    </p:spTree>
    <p:extLst>
      <p:ext uri="{BB962C8B-B14F-4D97-AF65-F5344CB8AC3E}">
        <p14:creationId xmlns:p14="http://schemas.microsoft.com/office/powerpoint/2010/main" val="398749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F32C-0245-404F-36F3-AEF54B1FDBFA}"/>
              </a:ext>
            </a:extLst>
          </p:cNvPr>
          <p:cNvSpPr>
            <a:spLocks noGrp="1"/>
          </p:cNvSpPr>
          <p:nvPr>
            <p:ph type="title"/>
          </p:nvPr>
        </p:nvSpPr>
        <p:spPr/>
        <p:txBody>
          <a:bodyPr/>
          <a:lstStyle/>
          <a:p>
            <a:r>
              <a:rPr lang="en-US" dirty="0"/>
              <a:t>A5/2</a:t>
            </a:r>
          </a:p>
        </p:txBody>
      </p:sp>
      <p:sp>
        <p:nvSpPr>
          <p:cNvPr id="3" name="Content Placeholder 2">
            <a:extLst>
              <a:ext uri="{FF2B5EF4-FFF2-40B4-BE49-F238E27FC236}">
                <a16:creationId xmlns:a16="http://schemas.microsoft.com/office/drawing/2014/main" id="{E2A0720E-D9F9-2E66-BA3D-487B1176332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2E3F62C-3421-83B1-D7B1-D03173A2A13A}"/>
              </a:ext>
            </a:extLst>
          </p:cNvPr>
          <p:cNvPicPr>
            <a:picLocks noChangeAspect="1"/>
          </p:cNvPicPr>
          <p:nvPr/>
        </p:nvPicPr>
        <p:blipFill>
          <a:blip r:embed="rId2"/>
          <a:stretch>
            <a:fillRect/>
          </a:stretch>
        </p:blipFill>
        <p:spPr>
          <a:xfrm>
            <a:off x="1239029" y="1371600"/>
            <a:ext cx="7074630" cy="5257799"/>
          </a:xfrm>
          <a:prstGeom prst="rect">
            <a:avLst/>
          </a:prstGeom>
        </p:spPr>
      </p:pic>
    </p:spTree>
    <p:extLst>
      <p:ext uri="{BB962C8B-B14F-4D97-AF65-F5344CB8AC3E}">
        <p14:creationId xmlns:p14="http://schemas.microsoft.com/office/powerpoint/2010/main" val="4243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6FE9EEC-EBF5-FCB2-EA06-B86F49D0755E}"/>
              </a:ext>
            </a:extLst>
          </p:cNvPr>
          <p:cNvSpPr>
            <a:spLocks noGrp="1" noChangeArrowheads="1"/>
          </p:cNvSpPr>
          <p:nvPr>
            <p:ph type="title"/>
          </p:nvPr>
        </p:nvSpPr>
        <p:spPr/>
        <p:txBody>
          <a:bodyPr/>
          <a:lstStyle/>
          <a:p>
            <a:r>
              <a:rPr lang="en-US" altLang="zh-TW"/>
              <a:t>Encryption &amp; Authentication </a:t>
            </a:r>
          </a:p>
        </p:txBody>
      </p:sp>
      <p:pic>
        <p:nvPicPr>
          <p:cNvPr id="98307" name="Picture 3">
            <a:extLst>
              <a:ext uri="{FF2B5EF4-FFF2-40B4-BE49-F238E27FC236}">
                <a16:creationId xmlns:a16="http://schemas.microsoft.com/office/drawing/2014/main" id="{CF4EDF62-53B3-78AA-273A-6EC1B351DF4C}"/>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39975" y="1844675"/>
            <a:ext cx="4148138" cy="4608513"/>
          </a:xfrm>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b="1" cap="small" dirty="0">
                <a:solidFill>
                  <a:srgbClr val="333399"/>
                </a:solidFill>
                <a:effectLst>
                  <a:outerShdw sx="0" sy="0">
                    <a:srgbClr val="000000"/>
                  </a:outerShdw>
                </a:effectLst>
                <a:latin typeface="Times New Roman" panose="02020603050405020304" pitchFamily="18" charset="0"/>
              </a:rPr>
              <a:t>Cryptanalysis of Stream ciphers (Next Week)</a:t>
            </a:r>
          </a:p>
        </p:txBody>
      </p:sp>
      <p:sp>
        <p:nvSpPr>
          <p:cNvPr id="3" name="Content Placeholder 2"/>
          <p:cNvSpPr>
            <a:spLocks noGrp="1"/>
          </p:cNvSpPr>
          <p:nvPr>
            <p:ph idx="1"/>
          </p:nvPr>
        </p:nvSpPr>
        <p:spPr>
          <a:xfrm>
            <a:off x="457200" y="1600201"/>
            <a:ext cx="8229600" cy="5121275"/>
          </a:xfrm>
        </p:spPr>
        <p:txBody>
          <a:bodyPr>
            <a:normAutofit lnSpcReduction="10000"/>
          </a:bodyPr>
          <a:lstStyle/>
          <a:p>
            <a:r>
              <a:rPr lang="en-US" sz="2400" dirty="0"/>
              <a:t>There are many known (classical) ways to attack Stream ciphers. </a:t>
            </a:r>
          </a:p>
          <a:p>
            <a:r>
              <a:rPr lang="en-US" sz="2400" dirty="0"/>
              <a:t>One attack is successful (or brakes) one cipher if it be faster than </a:t>
            </a:r>
            <a:r>
              <a:rPr lang="en-US" sz="2400" dirty="0">
                <a:solidFill>
                  <a:srgbClr val="FF0000"/>
                </a:solidFill>
              </a:rPr>
              <a:t>brute-force attack</a:t>
            </a:r>
            <a:r>
              <a:rPr lang="en-US" sz="2400" dirty="0"/>
              <a:t>.</a:t>
            </a:r>
          </a:p>
          <a:p>
            <a:r>
              <a:rPr lang="en-US" sz="2400" dirty="0"/>
              <a:t>Attacks can be classified based on what type of information </a:t>
            </a:r>
            <a:r>
              <a:rPr lang="en-US" sz="2400" dirty="0">
                <a:solidFill>
                  <a:srgbClr val="FF0000"/>
                </a:solidFill>
              </a:rPr>
              <a:t>attacker accesses </a:t>
            </a:r>
            <a:r>
              <a:rPr lang="en-US" sz="2400" dirty="0"/>
              <a:t>or which type </a:t>
            </a:r>
            <a:r>
              <a:rPr lang="en-US" sz="2400" dirty="0">
                <a:solidFill>
                  <a:srgbClr val="FF0000"/>
                </a:solidFill>
              </a:rPr>
              <a:t>information retrieves </a:t>
            </a:r>
            <a:r>
              <a:rPr lang="en-US" sz="2400" dirty="0"/>
              <a:t>in attack.</a:t>
            </a:r>
          </a:p>
          <a:p>
            <a:r>
              <a:rPr lang="en-US" sz="2400" b="1" dirty="0"/>
              <a:t>Algebraic attack</a:t>
            </a:r>
          </a:p>
          <a:p>
            <a:r>
              <a:rPr lang="en-US" sz="2400" b="1" dirty="0"/>
              <a:t>Guess and determine attack</a:t>
            </a:r>
          </a:p>
          <a:p>
            <a:r>
              <a:rPr lang="en-US" sz="2400" b="1" dirty="0"/>
              <a:t>Time-memory-data trade off attacks</a:t>
            </a:r>
          </a:p>
          <a:p>
            <a:r>
              <a:rPr lang="en-US" sz="2400" b="1" dirty="0"/>
              <a:t>Distinguishing attack</a:t>
            </a:r>
          </a:p>
          <a:p>
            <a:r>
              <a:rPr lang="en-US" sz="2400" dirty="0">
                <a:solidFill>
                  <a:srgbClr val="FF0000"/>
                </a:solidFill>
              </a:rPr>
              <a:t>New attacks </a:t>
            </a:r>
            <a:r>
              <a:rPr lang="en-US" sz="2400" dirty="0"/>
              <a:t>are proposed every time for attack new Stream ciphers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33</a:t>
            </a:fld>
            <a:endParaRPr lang="zh-CN" altLang="en-US"/>
          </a:p>
        </p:txBody>
      </p:sp>
    </p:spTree>
    <p:extLst>
      <p:ext uri="{BB962C8B-B14F-4D97-AF65-F5344CB8AC3E}">
        <p14:creationId xmlns:p14="http://schemas.microsoft.com/office/powerpoint/2010/main" val="1210065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13" y="188640"/>
            <a:ext cx="7793037" cy="1462087"/>
          </a:xfrm>
        </p:spPr>
        <p:txBody>
          <a:bodyPr/>
          <a:lstStyle/>
          <a:p>
            <a:r>
              <a:rPr lang="en-US" b="1" cap="small" dirty="0">
                <a:effectLst>
                  <a:outerShdw sx="0" sy="0">
                    <a:srgbClr val="000000"/>
                  </a:outerShdw>
                </a:effectLst>
                <a:latin typeface="Times New Roman" panose="02020603050405020304" pitchFamily="18" charset="0"/>
              </a:rPr>
              <a:t>time-memory-data tradeoff attacks</a:t>
            </a:r>
            <a:endParaRPr lang="en-US" dirty="0"/>
          </a:p>
        </p:txBody>
      </p:sp>
      <p:sp>
        <p:nvSpPr>
          <p:cNvPr id="3" name="Content Placeholder 2"/>
          <p:cNvSpPr>
            <a:spLocks noGrp="1"/>
          </p:cNvSpPr>
          <p:nvPr>
            <p:ph idx="1"/>
          </p:nvPr>
        </p:nvSpPr>
        <p:spPr>
          <a:xfrm>
            <a:off x="683568" y="2017713"/>
            <a:ext cx="8271520" cy="4114800"/>
          </a:xfrm>
        </p:spPr>
        <p:txBody>
          <a:bodyPr/>
          <a:lstStyle/>
          <a:p>
            <a:r>
              <a:rPr lang="en-US" dirty="0"/>
              <a:t>A type of attack where an attacker tries to prepare some data in </a:t>
            </a:r>
            <a:r>
              <a:rPr lang="en-US" dirty="0">
                <a:solidFill>
                  <a:srgbClr val="FF0000"/>
                </a:solidFill>
              </a:rPr>
              <a:t>offline phase </a:t>
            </a:r>
            <a:r>
              <a:rPr lang="en-US" dirty="0"/>
              <a:t>of attack (table), and attack the cipher in online phase by using available data.</a:t>
            </a:r>
          </a:p>
          <a:p>
            <a:r>
              <a:rPr lang="en-US" dirty="0"/>
              <a:t>An attacker </a:t>
            </a:r>
            <a:r>
              <a:rPr lang="en-US" dirty="0">
                <a:solidFill>
                  <a:srgbClr val="FF0000"/>
                </a:solidFill>
              </a:rPr>
              <a:t>balances or reduces </a:t>
            </a:r>
            <a:r>
              <a:rPr lang="en-US" dirty="0"/>
              <a:t>one or two of those parameters in favor of the other one or two</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34</a:t>
            </a:fld>
            <a:endParaRPr lang="zh-CN" altLang="en-US"/>
          </a:p>
        </p:txBody>
      </p:sp>
    </p:spTree>
    <p:extLst>
      <p:ext uri="{BB962C8B-B14F-4D97-AF65-F5344CB8AC3E}">
        <p14:creationId xmlns:p14="http://schemas.microsoft.com/office/powerpoint/2010/main" val="94248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effectLst>
                  <a:outerShdw sx="0" sy="0">
                    <a:srgbClr val="000000"/>
                  </a:outerShdw>
                </a:effectLst>
                <a:latin typeface="Times New Roman" panose="02020603050405020304" pitchFamily="18" charset="0"/>
              </a:rPr>
              <a:t>time-memory-data tradeoff attacks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844824"/>
                <a:ext cx="7772400" cy="4114800"/>
              </a:xfrm>
            </p:spPr>
            <p:txBody>
              <a:bodyPr/>
              <a:lstStyle/>
              <a:p>
                <a:r>
                  <a:rPr lang="en-US" dirty="0"/>
                  <a:t>Tradeoff attacks on symmetric cryptosystems date back to 1980, when Martin Hellman suggested a time/memory tradeoff method to break block ciphers.</a:t>
                </a:r>
              </a:p>
              <a:p>
                <a:r>
                  <a:rPr lang="en-US" dirty="0"/>
                  <a:t>with </a:t>
                </a:r>
                <a:r>
                  <a:rPr lang="en-US" i="1" dirty="0">
                    <a:latin typeface="Cambria Math" panose="02040503050406030204" pitchFamily="18" charset="0"/>
                  </a:rPr>
                  <a:t>N</a:t>
                </a:r>
                <a:r>
                  <a:rPr lang="en-US" dirty="0"/>
                  <a:t> possible keys in time </a:t>
                </a:r>
                <a:r>
                  <a:rPr lang="en-US" i="1" dirty="0">
                    <a:latin typeface="Cambria Math" panose="02040503050406030204" pitchFamily="18" charset="0"/>
                  </a:rPr>
                  <a:t>T</a:t>
                </a:r>
                <a:r>
                  <a:rPr lang="en-US" dirty="0"/>
                  <a:t> and memory </a:t>
                </a:r>
                <a:r>
                  <a:rPr lang="en-US" i="1" dirty="0">
                    <a:latin typeface="Cambria Math" panose="02040503050406030204" pitchFamily="18" charset="0"/>
                  </a:rPr>
                  <a:t>M</a:t>
                </a:r>
                <a:r>
                  <a:rPr lang="en-US" dirty="0"/>
                  <a:t> related by the tradeoff curve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𝑀</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844824"/>
                <a:ext cx="7772400" cy="4114800"/>
              </a:xfrm>
              <a:blipFill>
                <a:blip r:embed="rId2"/>
                <a:stretch>
                  <a:fillRect l="-549" t="-1926" r="-24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35</a:t>
            </a:fld>
            <a:endParaRPr lang="zh-CN" altLang="en-US"/>
          </a:p>
        </p:txBody>
      </p:sp>
      <p:sp>
        <p:nvSpPr>
          <p:cNvPr id="17" name="AutoShape 14" descr="T{M^{2}}={N^{2}}"/>
          <p:cNvSpPr>
            <a:spLocks noChangeAspect="1" noChangeArrowheads="1"/>
          </p:cNvSpPr>
          <p:nvPr/>
        </p:nvSpPr>
        <p:spPr bwMode="auto">
          <a:xfrm>
            <a:off x="179512" y="4365104"/>
            <a:ext cx="1296140" cy="12961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1691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xfrm>
            <a:off x="8391507" y="6309521"/>
            <a:ext cx="1835304" cy="397566"/>
          </a:xfrm>
          <a:noFill/>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1400" dirty="0"/>
              <a:t>                                                                                                           </a:t>
            </a:r>
            <a:fld id="{3F42C901-3FB3-414F-BED4-BE0EC0465A35}" type="slidenum">
              <a:rPr lang="en-US" altLang="en-US" sz="1400">
                <a:latin typeface="Times New Roman" panose="02020603050405020304" pitchFamily="18" charset="0"/>
              </a:rPr>
              <a:pPr/>
              <a:t>36</a:t>
            </a:fld>
            <a:endParaRPr lang="en-US" altLang="en-US" sz="1400" dirty="0">
              <a:latin typeface="Times New Roman" panose="02020603050405020304" pitchFamily="18" charset="0"/>
            </a:endParaRPr>
          </a:p>
        </p:txBody>
      </p:sp>
      <p:sp>
        <p:nvSpPr>
          <p:cNvPr id="8195" name="Rectangle 2"/>
          <p:cNvSpPr>
            <a:spLocks noGrp="1" noChangeArrowheads="1"/>
          </p:cNvSpPr>
          <p:nvPr>
            <p:ph type="title"/>
          </p:nvPr>
        </p:nvSpPr>
        <p:spPr>
          <a:xfrm>
            <a:off x="1187624" y="620688"/>
            <a:ext cx="7772400" cy="1143000"/>
          </a:xfrm>
        </p:spPr>
        <p:txBody>
          <a:bodyPr>
            <a:normAutofit fontScale="90000"/>
          </a:bodyPr>
          <a:lstStyle/>
          <a:p>
            <a:pPr eaLnBrk="1" hangingPunct="1"/>
            <a:r>
              <a:rPr lang="en-US" b="1" cap="small" dirty="0">
                <a:effectLst>
                  <a:outerShdw sx="0" sy="0">
                    <a:srgbClr val="000000"/>
                  </a:outerShdw>
                </a:effectLst>
                <a:latin typeface="Times New Roman" panose="02020603050405020304" pitchFamily="18" charset="0"/>
              </a:rPr>
              <a:t>time-memory-data tradeoff attacks</a:t>
            </a:r>
            <a:r>
              <a:rPr lang="en-US" altLang="en-US" dirty="0"/>
              <a:t> Basics</a:t>
            </a:r>
          </a:p>
        </p:txBody>
      </p:sp>
      <p:sp>
        <p:nvSpPr>
          <p:cNvPr id="8196" name="Rectangle 3"/>
          <p:cNvSpPr>
            <a:spLocks noGrp="1" noChangeArrowheads="1"/>
          </p:cNvSpPr>
          <p:nvPr>
            <p:ph type="body" idx="1"/>
          </p:nvPr>
        </p:nvSpPr>
        <p:spPr>
          <a:xfrm>
            <a:off x="609600" y="2088704"/>
            <a:ext cx="7848600" cy="4419600"/>
          </a:xfrm>
        </p:spPr>
        <p:txBody>
          <a:bodyPr/>
          <a:lstStyle/>
          <a:p>
            <a:pPr eaLnBrk="1" hangingPunct="1"/>
            <a:r>
              <a:rPr lang="en-US" altLang="en-US" sz="2800" dirty="0"/>
              <a:t>Pre-computation</a:t>
            </a:r>
          </a:p>
          <a:p>
            <a:pPr lvl="1" eaLnBrk="1" hangingPunct="1"/>
            <a:r>
              <a:rPr lang="en-US" altLang="en-US" sz="2400" dirty="0"/>
              <a:t>One-time work</a:t>
            </a:r>
          </a:p>
          <a:p>
            <a:pPr lvl="1" eaLnBrk="1" hangingPunct="1"/>
            <a:r>
              <a:rPr lang="en-US" altLang="en-US" sz="2400" dirty="0"/>
              <a:t>Results stored in a table</a:t>
            </a:r>
          </a:p>
          <a:p>
            <a:pPr eaLnBrk="1" hangingPunct="1"/>
            <a:r>
              <a:rPr lang="en-US" altLang="en-US" sz="2800" dirty="0"/>
              <a:t>Pre-computation results used to make each subsequent computation faster</a:t>
            </a:r>
          </a:p>
          <a:p>
            <a:pPr eaLnBrk="1" hangingPunct="1"/>
            <a:r>
              <a:rPr lang="en-US" altLang="en-US" sz="2800" dirty="0"/>
              <a:t>Try to balance “memory” and “time”</a:t>
            </a:r>
          </a:p>
          <a:p>
            <a:pPr eaLnBrk="1" hangingPunct="1"/>
            <a:r>
              <a:rPr lang="en-US" altLang="en-US" sz="2800" dirty="0"/>
              <a:t>In general, larger pre-computation requires more initial work and larger “memory” but then each computation takes less “time”</a:t>
            </a:r>
          </a:p>
        </p:txBody>
      </p:sp>
    </p:spTree>
    <p:extLst>
      <p:ext uri="{BB962C8B-B14F-4D97-AF65-F5344CB8AC3E}">
        <p14:creationId xmlns:p14="http://schemas.microsoft.com/office/powerpoint/2010/main" val="1315082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effectLst>
                  <a:outerShdw sx="0" sy="0">
                    <a:srgbClr val="000000"/>
                  </a:outerShdw>
                </a:effectLst>
                <a:latin typeface="Times New Roman" panose="02020603050405020304" pitchFamily="18" charset="0"/>
              </a:rPr>
              <a:t>time-memory-data tradeoff attacks</a:t>
            </a:r>
            <a:endParaRPr lang="en-US" dirty="0"/>
          </a:p>
        </p:txBody>
      </p:sp>
      <p:sp>
        <p:nvSpPr>
          <p:cNvPr id="3" name="Content Placeholder 2"/>
          <p:cNvSpPr>
            <a:spLocks noGrp="1"/>
          </p:cNvSpPr>
          <p:nvPr>
            <p:ph idx="1"/>
          </p:nvPr>
        </p:nvSpPr>
        <p:spPr>
          <a:xfrm>
            <a:off x="539552" y="2017713"/>
            <a:ext cx="8415536" cy="4114800"/>
          </a:xfrm>
        </p:spPr>
        <p:txBody>
          <a:bodyPr/>
          <a:lstStyle/>
          <a:p>
            <a:r>
              <a:rPr lang="en-US" sz="2800" dirty="0"/>
              <a:t>A sorted table of </a:t>
            </a:r>
            <a:r>
              <a:rPr lang="en-US" sz="2800" dirty="0">
                <a:solidFill>
                  <a:srgbClr val="FF0000"/>
                </a:solidFill>
              </a:rPr>
              <a:t>all possible </a:t>
            </a:r>
            <a:r>
              <a:rPr lang="en-US" sz="2800" dirty="0"/>
              <a:t>internal state and keystream (offline phase of attack)</a:t>
            </a:r>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37</a:t>
            </a:fld>
            <a:endParaRPr lang="zh-CN" altLang="en-US"/>
          </a:p>
        </p:txBody>
      </p:sp>
      <p:pic>
        <p:nvPicPr>
          <p:cNvPr id="6" name="Picture 5"/>
          <p:cNvPicPr>
            <a:picLocks noChangeAspect="1"/>
          </p:cNvPicPr>
          <p:nvPr/>
        </p:nvPicPr>
        <p:blipFill>
          <a:blip r:embed="rId2"/>
          <a:stretch>
            <a:fillRect/>
          </a:stretch>
        </p:blipFill>
        <p:spPr>
          <a:xfrm>
            <a:off x="1475656" y="3122879"/>
            <a:ext cx="5437286" cy="3378893"/>
          </a:xfrm>
          <a:prstGeom prst="rect">
            <a:avLst/>
          </a:prstGeom>
        </p:spPr>
      </p:pic>
    </p:spTree>
    <p:extLst>
      <p:ext uri="{BB962C8B-B14F-4D97-AF65-F5344CB8AC3E}">
        <p14:creationId xmlns:p14="http://schemas.microsoft.com/office/powerpoint/2010/main" val="4144207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cap="small" dirty="0">
                <a:effectLst>
                  <a:outerShdw sx="0" sy="0">
                    <a:srgbClr val="000000"/>
                  </a:outerShdw>
                </a:effectLst>
                <a:latin typeface="Times New Roman" panose="02020603050405020304" pitchFamily="18" charset="0"/>
              </a:rPr>
              <a:t>time-memory-data tradeoff attacks</a:t>
            </a:r>
            <a:endParaRPr lang="en-US" sz="4000" dirty="0"/>
          </a:p>
        </p:txBody>
      </p:sp>
      <p:sp>
        <p:nvSpPr>
          <p:cNvPr id="3" name="Content Placeholder 2"/>
          <p:cNvSpPr>
            <a:spLocks noGrp="1"/>
          </p:cNvSpPr>
          <p:nvPr>
            <p:ph idx="1"/>
          </p:nvPr>
        </p:nvSpPr>
        <p:spPr>
          <a:xfrm>
            <a:off x="539552" y="2017713"/>
            <a:ext cx="8415536" cy="4114800"/>
          </a:xfrm>
        </p:spPr>
        <p:txBody>
          <a:bodyPr>
            <a:normAutofit lnSpcReduction="10000"/>
          </a:bodyPr>
          <a:lstStyle/>
          <a:p>
            <a:r>
              <a:rPr lang="en-US" sz="2800" dirty="0"/>
              <a:t>One keystream (data) is enough to attack the cipher on online phase of attack.</a:t>
            </a:r>
          </a:p>
          <a:p>
            <a:r>
              <a:rPr lang="en-US" sz="2800" dirty="0"/>
              <a:t>From internal state, we can retrieve key.</a:t>
            </a:r>
          </a:p>
          <a:p>
            <a:r>
              <a:rPr lang="en-US" sz="2800" dirty="0"/>
              <a:t>2 keystreams is enough to attack the cipher on online phase of attack if we store half of internal states.</a:t>
            </a:r>
          </a:p>
          <a:p>
            <a:r>
              <a:rPr lang="en-US" sz="2800" dirty="0"/>
              <a:t>Base on the our available computation (time), memory for storing offline data and known data; attacker make a trade-of between TMD to succeed attack.</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38</a:t>
            </a:fld>
            <a:endParaRPr lang="zh-CN" altLang="en-US"/>
          </a:p>
        </p:txBody>
      </p:sp>
    </p:spTree>
    <p:extLst>
      <p:ext uri="{BB962C8B-B14F-4D97-AF65-F5344CB8AC3E}">
        <p14:creationId xmlns:p14="http://schemas.microsoft.com/office/powerpoint/2010/main" val="2990378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 against small-state stream ciphers </a:t>
            </a:r>
          </a:p>
        </p:txBody>
      </p:sp>
      <p:sp>
        <p:nvSpPr>
          <p:cNvPr id="3" name="Content Placeholder 2"/>
          <p:cNvSpPr>
            <a:spLocks noGrp="1"/>
          </p:cNvSpPr>
          <p:nvPr>
            <p:ph idx="1"/>
          </p:nvPr>
        </p:nvSpPr>
        <p:spPr/>
        <p:txBody>
          <a:bodyPr/>
          <a:lstStyle/>
          <a:p>
            <a:r>
              <a:rPr lang="en-US" sz="2800" dirty="0"/>
              <a:t>On designing secure small-state stream ciphers against time-memory-data tradeoff attacks.</a:t>
            </a:r>
          </a:p>
          <a:p>
            <a:r>
              <a:rPr lang="en-US" sz="2800" dirty="0"/>
              <a:t>A new generation of stream ciphers, small-state stream ciphers (SSCs), was born in 2015.</a:t>
            </a:r>
          </a:p>
          <a:p>
            <a:r>
              <a:rPr lang="en-US" sz="2800" dirty="0"/>
              <a:t>using key bits not only in the initialization but also continuously in the keystream generation phase.</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39</a:t>
            </a:fld>
            <a:endParaRPr lang="zh-CN" altLang="en-US"/>
          </a:p>
        </p:txBody>
      </p:sp>
    </p:spTree>
    <p:extLst>
      <p:ext uri="{BB962C8B-B14F-4D97-AF65-F5344CB8AC3E}">
        <p14:creationId xmlns:p14="http://schemas.microsoft.com/office/powerpoint/2010/main" val="78933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A473-9B82-D168-0983-FC70C72EE34A}"/>
              </a:ext>
            </a:extLst>
          </p:cNvPr>
          <p:cNvSpPr>
            <a:spLocks noGrp="1"/>
          </p:cNvSpPr>
          <p:nvPr>
            <p:ph type="title"/>
          </p:nvPr>
        </p:nvSpPr>
        <p:spPr/>
        <p:txBody>
          <a:bodyPr/>
          <a:lstStyle/>
          <a:p>
            <a:r>
              <a:rPr lang="en-US" dirty="0"/>
              <a:t>Symmetric Key Encryption</a:t>
            </a:r>
          </a:p>
        </p:txBody>
      </p:sp>
      <p:sp>
        <p:nvSpPr>
          <p:cNvPr id="3" name="Content Placeholder 2">
            <a:extLst>
              <a:ext uri="{FF2B5EF4-FFF2-40B4-BE49-F238E27FC236}">
                <a16:creationId xmlns:a16="http://schemas.microsoft.com/office/drawing/2014/main" id="{C87EF0BE-9CA2-FF3D-84E2-AF6A2E9C05E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48F61F7-97C7-6C48-024E-89A33BF675E2}"/>
              </a:ext>
            </a:extLst>
          </p:cNvPr>
          <p:cNvPicPr>
            <a:picLocks noChangeAspect="1"/>
          </p:cNvPicPr>
          <p:nvPr/>
        </p:nvPicPr>
        <p:blipFill>
          <a:blip r:embed="rId2"/>
          <a:stretch>
            <a:fillRect/>
          </a:stretch>
        </p:blipFill>
        <p:spPr>
          <a:xfrm>
            <a:off x="357760" y="1638301"/>
            <a:ext cx="8329040" cy="4449761"/>
          </a:xfrm>
          <a:prstGeom prst="rect">
            <a:avLst/>
          </a:prstGeom>
        </p:spPr>
      </p:pic>
    </p:spTree>
    <p:extLst>
      <p:ext uri="{BB962C8B-B14F-4D97-AF65-F5344CB8AC3E}">
        <p14:creationId xmlns:p14="http://schemas.microsoft.com/office/powerpoint/2010/main" val="1449244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A time-memory-data tradeoff (TMDTO) distinguishing attack was successfully applied against all SSCs in 2017 by Hamann et al. [1]. </a:t>
            </a:r>
          </a:p>
          <a:p>
            <a:r>
              <a:rPr lang="en-US" sz="2800" dirty="0"/>
              <a:t>They suggested using not only key bits but also initial value (IV) bits continuously in the keystream generation phase to strengthen SSCs against TMDTO attacks.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40</a:t>
            </a:fld>
            <a:endParaRPr lang="zh-CN" altLang="en-US"/>
          </a:p>
        </p:txBody>
      </p:sp>
    </p:spTree>
    <p:extLst>
      <p:ext uri="{BB962C8B-B14F-4D97-AF65-F5344CB8AC3E}">
        <p14:creationId xmlns:p14="http://schemas.microsoft.com/office/powerpoint/2010/main" val="155917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err="1"/>
              <a:t>Hamann</a:t>
            </a:r>
            <a:r>
              <a:rPr lang="en-US" sz="2800" dirty="0"/>
              <a:t> and Krause proposed a construction based on using only IV bits continuously in packet mode. </a:t>
            </a:r>
          </a:p>
          <a:p>
            <a:r>
              <a:rPr lang="en-US" sz="2800" dirty="0"/>
              <a:t>They suggested an instantiation of an SSC and claimed that it is resistant to TMDTO attacks.</a:t>
            </a:r>
          </a:p>
          <a:p>
            <a:r>
              <a:rPr lang="en-US" sz="2800" dirty="0"/>
              <a:t>Accessing IV bits imposes an overhead on cryptosystems that is not acceptable in some applications.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41</a:t>
            </a:fld>
            <a:endParaRPr lang="zh-CN" altLang="en-US" dirty="0"/>
          </a:p>
        </p:txBody>
      </p:sp>
    </p:spTree>
    <p:extLst>
      <p:ext uri="{BB962C8B-B14F-4D97-AF65-F5344CB8AC3E}">
        <p14:creationId xmlns:p14="http://schemas.microsoft.com/office/powerpoint/2010/main" val="2678836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We show that the proposed SSC remains vulnerable to TMDTO attacks.</a:t>
            </a:r>
          </a:p>
          <a:p>
            <a:r>
              <a:rPr lang="en-US" sz="2800" dirty="0"/>
              <a:t>We propose constructions, based on storing key or IV bits, that are the first to provide full security against TMDTO attacks. </a:t>
            </a:r>
          </a:p>
          <a:p>
            <a:r>
              <a:rPr lang="en-US" sz="2800" dirty="0"/>
              <a:t>It is possible to obtain parameters for secure SSCs based on these suggested constructions.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42</a:t>
            </a:fld>
            <a:endParaRPr lang="zh-CN" altLang="en-US"/>
          </a:p>
        </p:txBody>
      </p:sp>
    </p:spTree>
    <p:extLst>
      <p:ext uri="{BB962C8B-B14F-4D97-AF65-F5344CB8AC3E}">
        <p14:creationId xmlns:p14="http://schemas.microsoft.com/office/powerpoint/2010/main" val="1181553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Before the introduction of the first SSC (i.e., Sprout), all of the internal states were volatile memory items.</a:t>
            </a:r>
          </a:p>
          <a:p>
            <a:r>
              <a:rPr lang="en-US" sz="2800" dirty="0"/>
              <a:t>In SSCs, the internal states consist of volatile memory items and also fixed memory items.</a:t>
            </a:r>
          </a:p>
          <a:p>
            <a:r>
              <a:rPr lang="en-US" sz="2800" dirty="0"/>
              <a:t>The fixed items can be keys, IVs or both, and they continuously participate in the internal state updating and keystream generation.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43</a:t>
            </a:fld>
            <a:endParaRPr lang="zh-CN" altLang="en-US"/>
          </a:p>
        </p:txBody>
      </p:sp>
    </p:spTree>
    <p:extLst>
      <p:ext uri="{BB962C8B-B14F-4D97-AF65-F5344CB8AC3E}">
        <p14:creationId xmlns:p14="http://schemas.microsoft.com/office/powerpoint/2010/main" val="723764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IV bits are usually produced elsewhere in the system (from some parameters of systems, for example from packet numbers) and transferred to the encryption section.</a:t>
            </a:r>
          </a:p>
          <a:p>
            <a:r>
              <a:rPr lang="en-US" sz="2800" dirty="0"/>
              <a:t>Accessing IV bits requires extra memory in some cryptosystems.</a:t>
            </a:r>
          </a:p>
          <a:p>
            <a:r>
              <a:rPr lang="en-US" sz="2800" dirty="0"/>
              <a:t>The construction is unrealistic for some applications, and we show that it cannot provide security against TMDTO attacks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44</a:t>
            </a:fld>
            <a:endParaRPr lang="zh-CN" altLang="en-US"/>
          </a:p>
        </p:txBody>
      </p:sp>
    </p:spTree>
    <p:extLst>
      <p:ext uri="{BB962C8B-B14F-4D97-AF65-F5344CB8AC3E}">
        <p14:creationId xmlns:p14="http://schemas.microsoft.com/office/powerpoint/2010/main" val="2193996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IV Length (IVL)</a:t>
            </a:r>
          </a:p>
          <a:p>
            <a:r>
              <a:rPr lang="en-US" sz="2800" dirty="0"/>
              <a:t>Continuously used IV (CIV) </a:t>
            </a:r>
          </a:p>
          <a:p>
            <a:r>
              <a:rPr lang="en-US" sz="2800" dirty="0"/>
              <a:t>Continuously used IV Length (CIVL) </a:t>
            </a:r>
          </a:p>
          <a:p>
            <a:r>
              <a:rPr lang="en-US" sz="2800" dirty="0"/>
              <a:t>Key Length (KL)</a:t>
            </a:r>
          </a:p>
          <a:p>
            <a:r>
              <a:rPr lang="en-US" sz="2800" dirty="0"/>
              <a:t>Continuously used Key (CK) </a:t>
            </a:r>
          </a:p>
          <a:p>
            <a:r>
              <a:rPr lang="en-US" sz="2800" dirty="0"/>
              <a:t>State Length (SL) and Volatile State (VS)</a:t>
            </a:r>
          </a:p>
          <a:p>
            <a:r>
              <a:rPr lang="en-US" sz="2800" dirty="0"/>
              <a:t>Packet length per IV (PIV)</a:t>
            </a:r>
          </a:p>
          <a:p>
            <a:r>
              <a:rPr lang="en-US" sz="2800" dirty="0"/>
              <a:t>Packet length per Key (PK) and (PKI)</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45</a:t>
            </a:fld>
            <a:endParaRPr lang="zh-CN" altLang="en-US"/>
          </a:p>
        </p:txBody>
      </p:sp>
    </p:spTree>
    <p:extLst>
      <p:ext uri="{BB962C8B-B14F-4D97-AF65-F5344CB8AC3E}">
        <p14:creationId xmlns:p14="http://schemas.microsoft.com/office/powerpoint/2010/main" val="894316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Hamann and Krause claimed that the security of Continuous-IV-Use construction is:</a:t>
                </a:r>
              </a:p>
              <a:p>
                <a:pPr marL="0" indent="0">
                  <a:buNone/>
                </a:pP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𝑉𝑆𝐿</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Name>
                      <m:e>
                        <m:r>
                          <a:rPr lang="en-US" i="1">
                            <a:latin typeface="Cambria Math" panose="02040503050406030204" pitchFamily="18" charset="0"/>
                          </a:rPr>
                          <m:t>(</m:t>
                        </m:r>
                        <m:r>
                          <a:rPr lang="en-US" i="1">
                            <a:latin typeface="Cambria Math" panose="02040503050406030204" pitchFamily="18" charset="0"/>
                          </a:rPr>
                          <m:t>𝑃𝐾𝐼</m:t>
                        </m:r>
                        <m:r>
                          <a:rPr lang="en-US" i="1">
                            <a:latin typeface="Cambria Math" panose="02040503050406030204" pitchFamily="18" charset="0"/>
                          </a:rPr>
                          <m:t>)</m:t>
                        </m:r>
                      </m:e>
                    </m:func>
                  </m:oMath>
                </a14:m>
                <a:r>
                  <a:rPr lang="en-US" sz="2800" dirty="0"/>
                  <a:t> </a:t>
                </a:r>
              </a:p>
              <a:p>
                <a:r>
                  <a:rPr lang="en-US" sz="2800" dirty="0"/>
                  <a:t>Bits Where: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Name>
                      <m:e>
                        <m:r>
                          <a:rPr lang="en-US" i="1">
                            <a:latin typeface="Cambria Math" panose="02040503050406030204" pitchFamily="18" charset="0"/>
                          </a:rPr>
                          <m:t>(</m:t>
                        </m:r>
                        <m:r>
                          <a:rPr lang="en-US" i="1">
                            <a:latin typeface="Cambria Math" panose="02040503050406030204" pitchFamily="18" charset="0"/>
                          </a:rPr>
                          <m:t>𝑃𝐾𝐼</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𝐼𝑉𝐿</m:t>
                    </m:r>
                    <m:r>
                      <a:rPr lang="en-US" i="1">
                        <a:latin typeface="Cambria Math" panose="02040503050406030204" pitchFamily="18" charset="0"/>
                      </a:rPr>
                      <m:t>−</m:t>
                    </m:r>
                    <m:r>
                      <a:rPr lang="en-US" i="1">
                        <a:latin typeface="Cambria Math" panose="02040503050406030204" pitchFamily="18" charset="0"/>
                      </a:rPr>
                      <m:t>𝐶𝐼𝑉𝐿</m:t>
                    </m:r>
                  </m:oMath>
                </a14:m>
                <a:endParaRPr lang="en-US" sz="2800" dirty="0"/>
              </a:p>
              <a:p>
                <a:r>
                  <a:rPr lang="en-US" sz="2800" dirty="0"/>
                  <a:t>As the security level against all types of attacks is considered to be </a:t>
                </a:r>
                <a14:m>
                  <m:oMath xmlns:m="http://schemas.openxmlformats.org/officeDocument/2006/math">
                    <m:r>
                      <a:rPr lang="en-US" sz="2800" i="1">
                        <a:latin typeface="Cambria Math" panose="02040503050406030204" pitchFamily="18" charset="0"/>
                      </a:rPr>
                      <m:t>𝐾𝐿</m:t>
                    </m:r>
                    <m:r>
                      <a:rPr lang="en-US" sz="2800" i="1">
                        <a:latin typeface="Cambria Math" panose="02040503050406030204" pitchFamily="18" charset="0"/>
                      </a:rPr>
                      <m:t> </m:t>
                    </m:r>
                  </m:oMath>
                </a14:m>
                <a:r>
                  <a:rPr lang="en-US" sz="2800" dirty="0"/>
                  <a:t>bits, the volatile state length (</a:t>
                </a:r>
                <a14:m>
                  <m:oMath xmlns:m="http://schemas.openxmlformats.org/officeDocument/2006/math">
                    <m:r>
                      <a:rPr lang="en-US" sz="2800" i="1">
                        <a:latin typeface="Cambria Math" panose="02040503050406030204" pitchFamily="18" charset="0"/>
                      </a:rPr>
                      <m:t>𝑉𝑆𝐿</m:t>
                    </m:r>
                  </m:oMath>
                </a14:m>
                <a:r>
                  <a:rPr lang="en-US" sz="2800" dirty="0"/>
                  <a:t>) will be </a:t>
                </a:r>
                <a14:m>
                  <m:oMath xmlns:m="http://schemas.openxmlformats.org/officeDocument/2006/math">
                    <m:r>
                      <a:rPr lang="en-US" sz="2800" i="1">
                        <a:latin typeface="Cambria Math" panose="02040503050406030204" pitchFamily="18" charset="0"/>
                      </a:rPr>
                      <m:t>𝐾𝐿</m:t>
                    </m:r>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oMath>
                </a14:m>
                <a:r>
                  <a:rPr lang="en-US" sz="2800" dirty="0"/>
                  <a: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20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46</a:t>
            </a:fld>
            <a:endParaRPr lang="zh-CN" altLang="en-US"/>
          </a:p>
        </p:txBody>
      </p:sp>
    </p:spTree>
    <p:extLst>
      <p:ext uri="{BB962C8B-B14F-4D97-AF65-F5344CB8AC3E}">
        <p14:creationId xmlns:p14="http://schemas.microsoft.com/office/powerpoint/2010/main" val="1858262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14:m>
                  <m:oMath xmlns:m="http://schemas.openxmlformats.org/officeDocument/2006/math">
                    <m:r>
                      <a:rPr lang="en-US" sz="2800" i="1" smtClean="0">
                        <a:latin typeface="Cambria Math" panose="02040503050406030204" pitchFamily="18" charset="0"/>
                      </a:rPr>
                      <m:t>𝑉𝑆𝐿</m:t>
                    </m:r>
                    <m:r>
                      <a:rPr lang="en-US" sz="2800" i="1" smtClean="0">
                        <a:latin typeface="Cambria Math" panose="02040503050406030204" pitchFamily="18" charset="0"/>
                      </a:rPr>
                      <m:t> = </m:t>
                    </m:r>
                    <m:r>
                      <a:rPr lang="en-US" sz="2800" i="1" smtClean="0">
                        <a:latin typeface="Cambria Math" panose="02040503050406030204" pitchFamily="18" charset="0"/>
                      </a:rPr>
                      <m:t>100</m:t>
                    </m:r>
                    <m:r>
                      <a:rPr lang="en-US" sz="2800" i="1" smtClean="0">
                        <a:latin typeface="Cambria Math" panose="02040503050406030204" pitchFamily="18" charset="0"/>
                      </a:rPr>
                      <m:t> </m:t>
                    </m:r>
                  </m:oMath>
                </a14:m>
                <a:r>
                  <a:rPr lang="en-US" sz="2800" dirty="0"/>
                  <a:t>, </a:t>
                </a:r>
                <a14:m>
                  <m:oMath xmlns:m="http://schemas.openxmlformats.org/officeDocument/2006/math">
                    <m:r>
                      <a:rPr lang="en-US" sz="2800" i="1">
                        <a:latin typeface="Cambria Math" panose="02040503050406030204" pitchFamily="18" charset="0"/>
                      </a:rPr>
                      <m:t>𝐾𝐿</m:t>
                    </m:r>
                    <m:r>
                      <a:rPr lang="en-US" sz="2800" i="1">
                        <a:latin typeface="Cambria Math" panose="02040503050406030204" pitchFamily="18" charset="0"/>
                      </a:rPr>
                      <m:t> =</m:t>
                    </m:r>
                    <m:r>
                      <a:rPr lang="en-US" sz="2800" i="1">
                        <a:latin typeface="Cambria Math" panose="02040503050406030204" pitchFamily="18" charset="0"/>
                      </a:rPr>
                      <m:t>𝐼𝑉𝐿</m:t>
                    </m:r>
                    <m:r>
                      <a:rPr lang="en-US" sz="2800" i="1">
                        <a:latin typeface="Cambria Math" panose="02040503050406030204" pitchFamily="18" charset="0"/>
                      </a:rPr>
                      <m:t> = </m:t>
                    </m:r>
                    <m:r>
                      <a:rPr lang="en-US" sz="2800" i="1">
                        <a:latin typeface="Cambria Math" panose="02040503050406030204" pitchFamily="18" charset="0"/>
                      </a:rPr>
                      <m:t>80</m:t>
                    </m:r>
                    <m:r>
                      <a:rPr lang="en-US" sz="2800" i="1">
                        <a:latin typeface="Cambria Math" panose="02040503050406030204" pitchFamily="18" charset="0"/>
                      </a:rPr>
                      <m:t> </m:t>
                    </m:r>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𝑃𝐾𝐼</m:t>
                        </m:r>
                        <m:r>
                          <a:rPr lang="en-US" sz="2800" i="1">
                            <a:latin typeface="Cambria Math" panose="02040503050406030204" pitchFamily="18" charset="0"/>
                          </a:rPr>
                          <m:t> =</m:t>
                        </m:r>
                        <m:r>
                          <a:rPr lang="en-US" sz="2800" i="1">
                            <a:latin typeface="Cambria Math" panose="02040503050406030204" pitchFamily="18" charset="0"/>
                          </a:rPr>
                          <m:t>2</m:t>
                        </m:r>
                      </m:e>
                      <m:sup>
                        <m:r>
                          <a:rPr lang="en-US" sz="2800" i="1">
                            <a:latin typeface="Cambria Math" panose="02040503050406030204" pitchFamily="18" charset="0"/>
                          </a:rPr>
                          <m:t>20</m:t>
                        </m:r>
                      </m:sup>
                    </m:sSup>
                  </m:oMath>
                </a14:m>
                <a:r>
                  <a:rPr lang="en-US" sz="2800" dirty="0"/>
                  <a:t>, </a:t>
                </a:r>
                <a14:m>
                  <m:oMath xmlns:m="http://schemas.openxmlformats.org/officeDocument/2006/math">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60</m:t>
                    </m:r>
                  </m:oMath>
                </a14:m>
                <a:r>
                  <a:rPr lang="en-US" sz="2800" dirty="0"/>
                  <a:t>, </a:t>
                </a:r>
                <a14:m>
                  <m:oMath xmlns:m="http://schemas.openxmlformats.org/officeDocument/2006/math">
                    <m:r>
                      <a:rPr lang="en-US" sz="2800" i="1">
                        <a:latin typeface="Cambria Math" panose="02040503050406030204" pitchFamily="18" charset="0"/>
                      </a:rPr>
                      <m:t>𝐶𝐾𝐿</m:t>
                    </m:r>
                    <m:r>
                      <a:rPr lang="en-US" sz="2800" i="1">
                        <a:latin typeface="Cambria Math" panose="02040503050406030204" pitchFamily="18" charset="0"/>
                      </a:rPr>
                      <m:t> =</m:t>
                    </m:r>
                    <m:r>
                      <a:rPr lang="en-US" sz="2800" i="1">
                        <a:latin typeface="Cambria Math" panose="02040503050406030204" pitchFamily="18" charset="0"/>
                      </a:rPr>
                      <m:t>0</m:t>
                    </m:r>
                  </m:oMath>
                </a14:m>
                <a:endParaRPr lang="en-US" sz="2800" dirty="0"/>
              </a:p>
              <a:p>
                <a:r>
                  <a:rPr lang="en-US" sz="2800" dirty="0"/>
                  <a:t>We show that the security of the corresponding stream cipher against TMDTO distinguishing attacks is not as promised. </a:t>
                </a:r>
              </a:p>
              <a:p>
                <a:r>
                  <a:rPr lang="en-US" sz="2800" dirty="0"/>
                  <a:t>It is obvious that there are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20</m:t>
                        </m:r>
                      </m:sup>
                    </m:sSup>
                  </m:oMath>
                </a14:m>
                <a:r>
                  <a:rPr lang="en-US" sz="2800" dirty="0"/>
                  <a:t> IVs that produce the same </a:t>
                </a:r>
                <a14:m>
                  <m:oMath xmlns:m="http://schemas.openxmlformats.org/officeDocument/2006/math">
                    <m:r>
                      <a:rPr lang="en-US" sz="2800" i="1">
                        <a:latin typeface="Cambria Math" panose="02040503050406030204" pitchFamily="18" charset="0"/>
                      </a:rPr>
                      <m:t>𝐶𝐼𝑉</m:t>
                    </m:r>
                  </m:oMath>
                </a14:m>
                <a:endParaRPr lang="en-US" sz="2800" dirty="0"/>
              </a:p>
              <a:p>
                <a:r>
                  <a:rPr lang="en-US" sz="2800" dirty="0"/>
                  <a:t>Every IV can produce at most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20</m:t>
                        </m:r>
                      </m:sup>
                    </m:sSup>
                  </m:oMath>
                </a14:m>
                <a:r>
                  <a:rPr lang="en-US" sz="2800" dirty="0"/>
                  <a:t> internal states (and keystream bits), there are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40</m:t>
                        </m:r>
                      </m:sup>
                    </m:sSup>
                  </m:oMath>
                </a14:m>
                <a:r>
                  <a:rPr lang="en-US" sz="2800" dirty="0"/>
                  <a:t> internal states that have the same </a:t>
                </a:r>
                <a14:m>
                  <m:oMath xmlns:m="http://schemas.openxmlformats.org/officeDocument/2006/math">
                    <m:r>
                      <a:rPr lang="en-US" sz="2800" i="1">
                        <a:latin typeface="Cambria Math" panose="02040503050406030204" pitchFamily="18" charset="0"/>
                      </a:rPr>
                      <m:t>𝐶𝐼𝑉</m:t>
                    </m:r>
                  </m:oMath>
                </a14:m>
                <a:r>
                  <a:rPr lang="en-US" sz="2800" dirty="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2291" r="-22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47</a:t>
            </a:fld>
            <a:endParaRPr lang="zh-CN" altLang="en-US"/>
          </a:p>
        </p:txBody>
      </p:sp>
    </p:spTree>
    <p:extLst>
      <p:ext uri="{BB962C8B-B14F-4D97-AF65-F5344CB8AC3E}">
        <p14:creationId xmlns:p14="http://schemas.microsoft.com/office/powerpoint/2010/main" val="398923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An attacker saves half of the keystream bits under a fixed </a:t>
                </a:r>
                <a14:m>
                  <m:oMath xmlns:m="http://schemas.openxmlformats.org/officeDocument/2006/math">
                    <m:r>
                      <a:rPr lang="en-US" sz="2800" i="1">
                        <a:latin typeface="Cambria Math" panose="02040503050406030204" pitchFamily="18" charset="0"/>
                      </a:rPr>
                      <m:t>𝐶𝐼𝑉</m:t>
                    </m:r>
                  </m:oMath>
                </a14:m>
                <a:r>
                  <a:rPr lang="en-US" sz="2800" dirty="0"/>
                  <a:t> in a searchable table. </a:t>
                </a:r>
              </a:p>
              <a:p>
                <a:r>
                  <a:rPr lang="en-US" sz="2800" dirty="0"/>
                  <a:t>Then, the attacker searches for a </a:t>
                </a:r>
                <a:r>
                  <a:rPr lang="en-US" sz="2800" dirty="0">
                    <a:solidFill>
                      <a:srgbClr val="FF0000"/>
                    </a:solidFill>
                  </a:rPr>
                  <a:t>collision</a:t>
                </a:r>
                <a:r>
                  <a:rPr lang="en-US" sz="2800" dirty="0"/>
                  <a:t> between the remaining keystream bits and the keystream bits in the searchable table. </a:t>
                </a:r>
              </a:p>
              <a:p>
                <a:r>
                  <a:rPr lang="en-US" sz="2800" dirty="0"/>
                  <a:t>Note that the attacker saves half of the keystream bits in the </a:t>
                </a:r>
                <a:r>
                  <a:rPr lang="en-US" sz="2800" dirty="0">
                    <a:solidFill>
                      <a:srgbClr val="FF0000"/>
                    </a:solidFill>
                  </a:rPr>
                  <a:t>online phase of attack </a:t>
                </a:r>
                <a:r>
                  <a:rPr lang="en-US" sz="2800" dirty="0"/>
                  <a:t>and searches with another half of the keystream bits to find a collision.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b="-38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48</a:t>
            </a:fld>
            <a:endParaRPr lang="zh-CN" altLang="en-US"/>
          </a:p>
        </p:txBody>
      </p:sp>
    </p:spTree>
    <p:extLst>
      <p:ext uri="{BB962C8B-B14F-4D97-AF65-F5344CB8AC3E}">
        <p14:creationId xmlns:p14="http://schemas.microsoft.com/office/powerpoint/2010/main" val="3095273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As there are </a:t>
                </a:r>
                <a14:m>
                  <m:oMath xmlns:m="http://schemas.openxmlformats.org/officeDocument/2006/math">
                    <m:r>
                      <a:rPr lang="en-US" sz="2800" i="1">
                        <a:latin typeface="Cambria Math" panose="02040503050406030204" pitchFamily="18" charset="0"/>
                      </a:rPr>
                      <m:t>100</m:t>
                    </m:r>
                  </m:oMath>
                </a14:m>
                <a:r>
                  <a:rPr lang="en-US" sz="2800" dirty="0"/>
                  <a:t> unknown bits (i.e., </a:t>
                </a:r>
                <a14:m>
                  <m:oMath xmlns:m="http://schemas.openxmlformats.org/officeDocument/2006/math">
                    <m:r>
                      <a:rPr lang="en-US" sz="2800" i="1">
                        <a:latin typeface="Cambria Math" panose="02040503050406030204" pitchFamily="18" charset="0"/>
                      </a:rPr>
                      <m:t>𝑉𝑆𝐿</m:t>
                    </m:r>
                    <m:r>
                      <a:rPr lang="en-US" sz="2800" i="1">
                        <a:latin typeface="Cambria Math" panose="02040503050406030204" pitchFamily="18" charset="0"/>
                      </a:rPr>
                      <m:t>=</m:t>
                    </m:r>
                    <m:r>
                      <a:rPr lang="en-US" sz="2800" i="1">
                        <a:latin typeface="Cambria Math" panose="02040503050406030204" pitchFamily="18" charset="0"/>
                      </a:rPr>
                      <m:t>100</m:t>
                    </m:r>
                  </m:oMath>
                </a14:m>
                <a:r>
                  <a:rPr lang="en-US" sz="2800" dirty="0"/>
                  <a:t>) for the attacker in the internal state, the probability of failure (i.e., the attacker cannot find any collision) is:</a:t>
                </a:r>
              </a:p>
              <a:p>
                <a:pPr marL="0" indent="0">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a:latin typeface="Cambria Math" panose="02040503050406030204" pitchFamily="18" charset="0"/>
                                </a:rPr>
                                <m:t>1</m:t>
                              </m:r>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num>
                                <m:den>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100</m:t>
                                      </m:r>
                                    </m:sup>
                                  </m:sSup>
                                </m:den>
                              </m:f>
                            </m:e>
                          </m:d>
                        </m:e>
                        <m:sup>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sup>
                      </m:sSup>
                      <m:r>
                        <a:rPr lang="en-US" sz="2800">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a:latin typeface="Cambria Math" panose="02040503050406030204" pitchFamily="18" charset="0"/>
                                </a:rPr>
                                <m:t>1</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a:latin typeface="Cambria Math" panose="02040503050406030204" pitchFamily="18" charset="0"/>
                                    </a:rPr>
                                    <m:t>1</m:t>
                                  </m:r>
                                </m:num>
                                <m:den>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61</m:t>
                                      </m:r>
                                    </m:sup>
                                  </m:sSup>
                                </m:den>
                              </m:f>
                            </m:e>
                          </m:d>
                        </m:e>
                        <m:sup>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sup>
                      </m:sSup>
                    </m:oMath>
                  </m:oMathPara>
                </a14:m>
                <a:endParaRPr lang="en-US" sz="2800" dirty="0"/>
              </a:p>
              <a:p>
                <a:r>
                  <a:rPr lang="en-US" sz="2800" dirty="0"/>
                  <a:t>Attacker only considers the states with the fixed </a:t>
                </a:r>
                <a14:m>
                  <m:oMath xmlns:m="http://schemas.openxmlformats.org/officeDocument/2006/math">
                    <m:r>
                      <a:rPr lang="en-US" sz="2800" i="1">
                        <a:latin typeface="Cambria Math" panose="02040503050406030204" pitchFamily="18" charset="0"/>
                      </a:rPr>
                      <m:t>𝐶𝐼𝑉</m:t>
                    </m:r>
                  </m:oMath>
                </a14:m>
                <a:r>
                  <a:rPr lang="en-US" sz="2800" dirty="0"/>
                  <a:t>. The </a:t>
                </a:r>
                <a14:m>
                  <m:oMath xmlns:m="http://schemas.openxmlformats.org/officeDocument/2006/math">
                    <m:r>
                      <a:rPr lang="en-US" sz="2800" i="1">
                        <a:latin typeface="Cambria Math" panose="02040503050406030204" pitchFamily="18" charset="0"/>
                      </a:rPr>
                      <m:t>𝐶𝐼𝑉</m:t>
                    </m:r>
                  </m:oMath>
                </a14:m>
                <a:r>
                  <a:rPr lang="en-US" sz="2800" dirty="0"/>
                  <a:t> is known to the attacker</a:t>
                </a:r>
                <a:endParaRPr lang="en-US" sz="2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r="-21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49</a:t>
            </a:fld>
            <a:endParaRPr lang="zh-CN" altLang="en-US"/>
          </a:p>
        </p:txBody>
      </p:sp>
    </p:spTree>
    <p:extLst>
      <p:ext uri="{BB962C8B-B14F-4D97-AF65-F5344CB8AC3E}">
        <p14:creationId xmlns:p14="http://schemas.microsoft.com/office/powerpoint/2010/main" val="298221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dirty="0"/>
              <a:t>Stream ciphers</a:t>
            </a:r>
          </a:p>
        </p:txBody>
      </p:sp>
      <p:sp>
        <p:nvSpPr>
          <p:cNvPr id="3" name="Content Placeholder 2"/>
          <p:cNvSpPr>
            <a:spLocks noGrp="1"/>
          </p:cNvSpPr>
          <p:nvPr>
            <p:ph idx="1"/>
          </p:nvPr>
        </p:nvSpPr>
        <p:spPr>
          <a:xfrm>
            <a:off x="457200" y="1295401"/>
            <a:ext cx="8686800" cy="4830764"/>
          </a:xfrm>
        </p:spPr>
        <p:txBody>
          <a:bodyPr/>
          <a:lstStyle/>
          <a:p>
            <a:r>
              <a:rPr lang="en-US" sz="2400" dirty="0">
                <a:solidFill>
                  <a:srgbClr val="FF0000"/>
                </a:solidFill>
              </a:rPr>
              <a:t>Stream ciphers </a:t>
            </a:r>
            <a:r>
              <a:rPr lang="en-US" sz="2400" dirty="0"/>
              <a:t>are important class of symmetric-key ciphers.</a:t>
            </a:r>
          </a:p>
          <a:p>
            <a:r>
              <a:rPr lang="en-US" sz="2400" dirty="0"/>
              <a:t>They encrypt/decrypt with high speed and require low resource.</a:t>
            </a:r>
          </a:p>
          <a:p>
            <a:r>
              <a:rPr lang="en-US" sz="2400" dirty="0"/>
              <a:t>They prevent to </a:t>
            </a:r>
            <a:r>
              <a:rPr lang="en-US" sz="2400" dirty="0">
                <a:solidFill>
                  <a:srgbClr val="FF0000"/>
                </a:solidFill>
              </a:rPr>
              <a:t>propagate</a:t>
            </a:r>
            <a:r>
              <a:rPr lang="en-US" sz="2400" dirty="0"/>
              <a:t> errors in the other positions of cipher if in the channel encrypted message be corrupted. </a:t>
            </a:r>
          </a:p>
          <a:p>
            <a:r>
              <a:rPr lang="en-US" sz="2400" dirty="0"/>
              <a:t>Thus, it is best candidate to protect the privacy in cellphones and low-level environments such as RFID or wireless sensor networks. They contain internal states that vary with time and generate pseudo-random output stream (keystream). The output stream is then bitwise XORed with the message to encrypt/decrypt.</a:t>
            </a:r>
          </a:p>
          <a:p>
            <a:endParaRPr lang="en-US" sz="24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a:t>
            </a:fld>
            <a:endParaRPr lang="zh-CN" altLang="en-US"/>
          </a:p>
        </p:txBody>
      </p:sp>
      <p:pic>
        <p:nvPicPr>
          <p:cNvPr id="5" name="Picture 4"/>
          <p:cNvPicPr>
            <a:picLocks noChangeAspect="1"/>
          </p:cNvPicPr>
          <p:nvPr/>
        </p:nvPicPr>
        <p:blipFill>
          <a:blip r:embed="rId3"/>
          <a:stretch>
            <a:fillRect/>
          </a:stretch>
        </p:blipFill>
        <p:spPr>
          <a:xfrm>
            <a:off x="830919" y="4824487"/>
            <a:ext cx="7482162" cy="2033513"/>
          </a:xfrm>
          <a:prstGeom prst="rect">
            <a:avLst/>
          </a:prstGeom>
        </p:spPr>
      </p:pic>
    </p:spTree>
    <p:extLst>
      <p:ext uri="{BB962C8B-B14F-4D97-AF65-F5344CB8AC3E}">
        <p14:creationId xmlns:p14="http://schemas.microsoft.com/office/powerpoint/2010/main" val="1530356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Attacker repeats this process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22</m:t>
                        </m:r>
                      </m:sup>
                    </m:sSup>
                  </m:oMath>
                </a14:m>
                <a:r>
                  <a:rPr lang="en-US" sz="2800" dirty="0"/>
                  <a:t> times (i.e., the attacker saves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22</m:t>
                        </m:r>
                      </m:sup>
                    </m:sSup>
                  </m:oMath>
                </a14:m>
                <a:r>
                  <a:rPr lang="en-US" sz="2800" dirty="0"/>
                  <a:t> times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r>
                      <a:rPr lang="en-US" sz="2800" i="1">
                        <a:latin typeface="Cambria Math" panose="02040503050406030204" pitchFamily="18" charset="0"/>
                      </a:rPr>
                      <m:t> </m:t>
                    </m:r>
                  </m:oMath>
                </a14:m>
                <a:r>
                  <a:rPr lang="en-US" sz="2800" dirty="0"/>
                  <a:t>keystream bits in a table and searches for a collision). The probability of failure is: </a:t>
                </a:r>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61</m:t>
                                            </m:r>
                                          </m:sup>
                                        </m:sSup>
                                      </m:den>
                                    </m:f>
                                  </m:e>
                                </m:d>
                              </m:e>
                              <m:sup>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39</m:t>
                                    </m:r>
                                  </m:sup>
                                </m:sSup>
                              </m:sup>
                            </m:sSup>
                          </m:e>
                        </m:d>
                      </m:e>
                      <m:sup>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22</m:t>
                            </m:r>
                          </m:sup>
                        </m:sSup>
                      </m:sup>
                    </m:sSup>
                    <m:r>
                      <a:rPr lang="en-US">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61</m:t>
                                    </m:r>
                                  </m:sup>
                                </m:sSup>
                              </m:den>
                            </m:f>
                          </m:e>
                        </m:d>
                      </m:e>
                      <m:sup>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61</m:t>
                            </m:r>
                          </m:sup>
                        </m:sSup>
                      </m:sup>
                    </m:sSup>
                    <m:r>
                      <a:rPr lang="en-US">
                        <a:latin typeface="Cambria Math" panose="02040503050406030204" pitchFamily="18" charset="0"/>
                      </a:rPr>
                      <m:t>≈</m:t>
                    </m:r>
                    <m:r>
                      <a:rPr lang="en-US">
                        <a:latin typeface="Cambria Math" panose="02040503050406030204" pitchFamily="18" charset="0"/>
                      </a:rPr>
                      <m:t>0</m:t>
                    </m:r>
                    <m:r>
                      <a:rPr lang="en-US">
                        <a:latin typeface="Cambria Math" panose="02040503050406030204" pitchFamily="18" charset="0"/>
                      </a:rPr>
                      <m:t>.</m:t>
                    </m:r>
                    <m:r>
                      <a:rPr lang="en-US">
                        <a:latin typeface="Cambria Math" panose="02040503050406030204" pitchFamily="18" charset="0"/>
                      </a:rPr>
                      <m:t>36</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50</a:t>
            </a:fld>
            <a:endParaRPr lang="zh-CN" altLang="en-US"/>
          </a:p>
        </p:txBody>
      </p:sp>
    </p:spTree>
    <p:extLst>
      <p:ext uri="{BB962C8B-B14F-4D97-AF65-F5344CB8AC3E}">
        <p14:creationId xmlns:p14="http://schemas.microsoft.com/office/powerpoint/2010/main" val="1949022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Probability of success is</a:t>
                </a:r>
                <a14:m>
                  <m:oMath xmlns:m="http://schemas.openxmlformats.org/officeDocument/2006/math">
                    <m:r>
                      <a:rPr lang="en-US" sz="2800">
                        <a:latin typeface="Cambria Math" panose="02040503050406030204" pitchFamily="18" charset="0"/>
                      </a:rPr>
                      <m:t> </m:t>
                    </m:r>
                    <m:r>
                      <a:rPr lang="en-US" sz="2800">
                        <a:latin typeface="Cambria Math" panose="02040503050406030204" pitchFamily="18" charset="0"/>
                      </a:rPr>
                      <m:t>1</m:t>
                    </m:r>
                    <m:r>
                      <a:rPr lang="en-US" sz="2800" i="1">
                        <a:latin typeface="Cambria Math" panose="02040503050406030204" pitchFamily="18" charset="0"/>
                      </a:rPr>
                      <m:t>−</m:t>
                    </m:r>
                    <m:r>
                      <a:rPr lang="en-US" sz="2800">
                        <a:latin typeface="Cambria Math" panose="02040503050406030204" pitchFamily="18" charset="0"/>
                      </a:rPr>
                      <m:t>0</m:t>
                    </m:r>
                    <m:r>
                      <a:rPr lang="en-US" sz="2800">
                        <a:latin typeface="Cambria Math" panose="02040503050406030204" pitchFamily="18" charset="0"/>
                      </a:rPr>
                      <m:t>.</m:t>
                    </m:r>
                    <m:r>
                      <a:rPr lang="en-US" sz="2800">
                        <a:latin typeface="Cambria Math" panose="02040503050406030204" pitchFamily="18" charset="0"/>
                      </a:rPr>
                      <m:t>36</m:t>
                    </m:r>
                    <m:r>
                      <a:rPr lang="en-US" sz="2800">
                        <a:latin typeface="Cambria Math" panose="02040503050406030204" pitchFamily="18" charset="0"/>
                      </a:rPr>
                      <m:t>=</m:t>
                    </m:r>
                    <m:r>
                      <a:rPr lang="en-US" sz="2800">
                        <a:latin typeface="Cambria Math" panose="02040503050406030204" pitchFamily="18" charset="0"/>
                      </a:rPr>
                      <m:t>0</m:t>
                    </m:r>
                    <m:r>
                      <a:rPr lang="en-US" sz="2800">
                        <a:latin typeface="Cambria Math" panose="02040503050406030204" pitchFamily="18" charset="0"/>
                      </a:rPr>
                      <m:t>.</m:t>
                    </m:r>
                    <m:r>
                      <a:rPr lang="en-US" sz="2800">
                        <a:latin typeface="Cambria Math" panose="02040503050406030204" pitchFamily="18" charset="0"/>
                      </a:rPr>
                      <m:t>64</m:t>
                    </m:r>
                  </m:oMath>
                </a14:m>
                <a:r>
                  <a:rPr lang="en-US" sz="2800" dirty="0"/>
                  <a:t>. </a:t>
                </a:r>
              </a:p>
              <a:p>
                <a:r>
                  <a:rPr lang="en-US" sz="2800" dirty="0"/>
                  <a:t>This shows that with a probability of more than </a:t>
                </a:r>
                <a14:m>
                  <m:oMath xmlns:m="http://schemas.openxmlformats.org/officeDocument/2006/math">
                    <m:r>
                      <a:rPr lang="en-US" sz="2800">
                        <a:latin typeface="Cambria Math" panose="02040503050406030204" pitchFamily="18" charset="0"/>
                      </a:rPr>
                      <m:t>0</m:t>
                    </m:r>
                    <m:r>
                      <a:rPr lang="en-US" sz="2800">
                        <a:latin typeface="Cambria Math" panose="02040503050406030204" pitchFamily="18" charset="0"/>
                      </a:rPr>
                      <m:t>.</m:t>
                    </m:r>
                    <m:r>
                      <a:rPr lang="en-US" sz="2800">
                        <a:latin typeface="Cambria Math" panose="02040503050406030204" pitchFamily="18" charset="0"/>
                      </a:rPr>
                      <m:t>5</m:t>
                    </m:r>
                  </m:oMath>
                </a14:m>
                <a:r>
                  <a:rPr lang="en-US" sz="2800" dirty="0"/>
                  <a:t>, the attacker can find two equal internal states that produce the same keystream,</a:t>
                </a:r>
              </a:p>
              <a:p>
                <a:r>
                  <a:rPr lang="en-US" sz="2800" dirty="0"/>
                  <a:t>Which means the attacker can distinguish between the random sequences and keystream sequences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51</a:t>
            </a:fld>
            <a:endParaRPr lang="zh-CN" altLang="en-US"/>
          </a:p>
        </p:txBody>
      </p:sp>
    </p:spTree>
    <p:extLst>
      <p:ext uri="{BB962C8B-B14F-4D97-AF65-F5344CB8AC3E}">
        <p14:creationId xmlns:p14="http://schemas.microsoft.com/office/powerpoint/2010/main" val="3144260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7584" y="2017713"/>
                <a:ext cx="8127504" cy="4114800"/>
              </a:xfrm>
            </p:spPr>
            <p:txBody>
              <a:bodyPr/>
              <a:lstStyle/>
              <a:p>
                <a:r>
                  <a:rPr lang="en-US" sz="2800" dirty="0"/>
                  <a:t>The data and memory complexity of the attack are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40</m:t>
                        </m:r>
                      </m:sup>
                    </m:sSup>
                    <m:r>
                      <a:rPr lang="en-US" sz="2800" i="1">
                        <a:latin typeface="Cambria Math" panose="02040503050406030204" pitchFamily="18" charset="0"/>
                      </a:rPr>
                      <m:t> </m:t>
                    </m:r>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a:latin typeface="Cambria Math" panose="02040503050406030204" pitchFamily="18" charset="0"/>
                          </a:rPr>
                          <m:t> </m:t>
                        </m:r>
                        <m:r>
                          <a:rPr lang="en-US" sz="2800">
                            <a:latin typeface="Cambria Math" panose="02040503050406030204" pitchFamily="18" charset="0"/>
                          </a:rPr>
                          <m:t>2</m:t>
                        </m:r>
                      </m:e>
                      <m:sup>
                        <m:r>
                          <a:rPr lang="en-US" sz="2800">
                            <a:latin typeface="Cambria Math" panose="02040503050406030204" pitchFamily="18" charset="0"/>
                          </a:rPr>
                          <m:t>22</m:t>
                        </m:r>
                      </m:sup>
                    </m:sSup>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62</m:t>
                        </m:r>
                      </m:sup>
                    </m:sSup>
                  </m:oMath>
                </a14:m>
                <a:r>
                  <a:rPr lang="en-US" sz="2800" dirty="0"/>
                  <a:t> and</a:t>
                </a:r>
                <a14:m>
                  <m:oMath xmlns:m="http://schemas.openxmlformats.org/officeDocument/2006/math">
                    <m:r>
                      <a:rPr lang="en-US" sz="2800">
                        <a:latin typeface="Cambria Math" panose="02040503050406030204" pitchFamily="18" charset="0"/>
                      </a:rPr>
                      <m:t> </m:t>
                    </m:r>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oMath>
                </a14:m>
                <a:r>
                  <a:rPr lang="en-US" sz="2800" dirty="0"/>
                  <a:t>, respectively. </a:t>
                </a:r>
              </a:p>
              <a:p>
                <a:r>
                  <a:rPr lang="en-US" sz="2800" dirty="0"/>
                  <a:t>The attack shows that the security of the suggested parameters is not as promised (i.e. 80 bit security).</a:t>
                </a:r>
              </a:p>
              <a:p>
                <a:r>
                  <a:rPr lang="en-US" sz="2800" dirty="0" err="1"/>
                  <a:t>Hamann</a:t>
                </a:r>
                <a:r>
                  <a:rPr lang="en-US" sz="2800" dirty="0"/>
                  <a:t> and Krause did not consider TMDTO distinguishing attacks carefully enough.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7584" y="2017713"/>
                <a:ext cx="8127504" cy="4114800"/>
              </a:xfrm>
              <a:blipFill>
                <a:blip r:embed="rId2"/>
                <a:stretch>
                  <a:fillRect l="-375" t="-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52</a:t>
            </a:fld>
            <a:endParaRPr lang="zh-CN" altLang="en-US"/>
          </a:p>
        </p:txBody>
      </p:sp>
    </p:spTree>
    <p:extLst>
      <p:ext uri="{BB962C8B-B14F-4D97-AF65-F5344CB8AC3E}">
        <p14:creationId xmlns:p14="http://schemas.microsoft.com/office/powerpoint/2010/main" val="3599941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Selecting a suitable construction for an SSC depends on the application scenario. </a:t>
                </a:r>
              </a:p>
              <a:p>
                <a:r>
                  <a:rPr lang="en-US" sz="2800" dirty="0"/>
                  <a:t>TMDTO distinguishing attacks with high data complexity might be </a:t>
                </a:r>
                <a:r>
                  <a:rPr lang="en-US" sz="2800" dirty="0">
                    <a:solidFill>
                      <a:srgbClr val="FF0000"/>
                    </a:solidFill>
                  </a:rPr>
                  <a:t>tolerable</a:t>
                </a:r>
                <a:r>
                  <a:rPr lang="en-US" sz="2800" dirty="0"/>
                  <a:t> because it is possible that a cipher never produces enough keystream bits in its lifetime to succeed TMDTO distinguishing attacks against it. </a:t>
                </a:r>
              </a:p>
              <a:p>
                <a:r>
                  <a:rPr lang="en-US" sz="2800" dirty="0"/>
                  <a:t>In this case, </a:t>
                </a:r>
                <a14:m>
                  <m:oMath xmlns:m="http://schemas.openxmlformats.org/officeDocument/2006/math">
                    <m:r>
                      <a:rPr lang="en-US" sz="2800" i="1">
                        <a:latin typeface="Cambria Math" panose="02040503050406030204" pitchFamily="18" charset="0"/>
                      </a:rPr>
                      <m:t>𝑉𝑆𝐿</m:t>
                    </m:r>
                    <m:r>
                      <a:rPr lang="en-US" sz="2800" i="1">
                        <a:latin typeface="Cambria Math" panose="02040503050406030204" pitchFamily="18" charset="0"/>
                      </a:rPr>
                      <m:t>=</m:t>
                    </m:r>
                    <m:r>
                      <a:rPr lang="en-US" sz="2800" i="1">
                        <a:latin typeface="Cambria Math" panose="02040503050406030204" pitchFamily="18" charset="0"/>
                      </a:rPr>
                      <m:t>𝐶𝐾𝐿</m:t>
                    </m:r>
                    <m:r>
                      <a:rPr lang="en-US" sz="2800" i="1">
                        <a:latin typeface="Cambria Math" panose="02040503050406030204" pitchFamily="18" charset="0"/>
                      </a:rPr>
                      <m:t>=</m:t>
                    </m:r>
                    <m:r>
                      <a:rPr lang="en-US" sz="2800" i="1">
                        <a:latin typeface="Cambria Math" panose="02040503050406030204" pitchFamily="18" charset="0"/>
                      </a:rPr>
                      <m:t>𝐾𝐿</m:t>
                    </m:r>
                  </m:oMath>
                </a14:m>
                <a:r>
                  <a:rPr lang="en-US" sz="2800" dirty="0"/>
                  <a:t> and </a:t>
                </a:r>
                <a14:m>
                  <m:oMath xmlns:m="http://schemas.openxmlformats.org/officeDocument/2006/math">
                    <m:r>
                      <a:rPr lang="en-US" sz="2800" i="1">
                        <a:latin typeface="Cambria Math" panose="02040503050406030204" pitchFamily="18" charset="0"/>
                      </a:rPr>
                      <m:t>𝐶𝐼𝑉𝐿</m:t>
                    </m:r>
                    <m:r>
                      <a:rPr lang="en-US" sz="2800" i="1">
                        <a:latin typeface="Cambria Math" panose="02040503050406030204" pitchFamily="18" charset="0"/>
                      </a:rPr>
                      <m:t>=0</m:t>
                    </m:r>
                  </m:oMath>
                </a14:m>
                <a:r>
                  <a:rPr lang="en-US" sz="2800" dirty="0"/>
                  <a:t> are the best design parameters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1961" b="-38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53</a:t>
            </a:fld>
            <a:endParaRPr lang="zh-CN" altLang="en-US"/>
          </a:p>
        </p:txBody>
      </p:sp>
    </p:spTree>
    <p:extLst>
      <p:ext uri="{BB962C8B-B14F-4D97-AF65-F5344CB8AC3E}">
        <p14:creationId xmlns:p14="http://schemas.microsoft.com/office/powerpoint/2010/main" val="2951280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First case: Every IV can be used at most once in the initializations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54</a:t>
            </a:fld>
            <a:endParaRPr lang="zh-CN" altLang="en-US"/>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180912"/>
            <a:ext cx="8775576" cy="3279577"/>
          </a:xfrm>
          <a:prstGeom prst="rect">
            <a:avLst/>
          </a:prstGeom>
          <a:noFill/>
          <a:ln>
            <a:noFill/>
          </a:ln>
        </p:spPr>
      </p:pic>
    </p:spTree>
    <p:extLst>
      <p:ext uri="{BB962C8B-B14F-4D97-AF65-F5344CB8AC3E}">
        <p14:creationId xmlns:p14="http://schemas.microsoft.com/office/powerpoint/2010/main" val="454884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There are at most </a:t>
                </a:r>
                <a14:m>
                  <m:oMath xmlns:m="http://schemas.openxmlformats.org/officeDocument/2006/math">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sup>
                    </m:sSup>
                  </m:oMath>
                </a14:m>
                <a:r>
                  <a:rPr lang="en-US" sz="2800" dirty="0"/>
                  <a:t> different IVs with the same </a:t>
                </a:r>
                <a14:m>
                  <m:oMath xmlns:m="http://schemas.openxmlformats.org/officeDocument/2006/math">
                    <m:r>
                      <a:rPr lang="en-US" sz="2800" i="1">
                        <a:latin typeface="Cambria Math" panose="02040503050406030204" pitchFamily="18" charset="0"/>
                      </a:rPr>
                      <m:t>𝐶𝐼𝑉</m:t>
                    </m:r>
                  </m:oMath>
                </a14:m>
                <a:endParaRPr lang="en-US" sz="2400" dirty="0"/>
              </a:p>
              <a:p>
                <a:r>
                  <a:rPr lang="en-US" sz="2800" dirty="0"/>
                  <a:t>Attacker can access at most </a:t>
                </a:r>
                <a14:m>
                  <m:oMath xmlns:m="http://schemas.openxmlformats.org/officeDocument/2006/math">
                    <m:r>
                      <a:rPr lang="en-US" sz="2800" i="1">
                        <a:latin typeface="Cambria Math" panose="02040503050406030204" pitchFamily="18" charset="0"/>
                      </a:rPr>
                      <m:t>𝑃𝐼𝑉</m:t>
                    </m:r>
                    <m:sSup>
                      <m:sSupPr>
                        <m:ctrlPr>
                          <a:rPr lang="en-US" sz="2800" i="1">
                            <a:latin typeface="Cambria Math" panose="02040503050406030204" pitchFamily="18" charset="0"/>
                          </a:rPr>
                        </m:ctrlPr>
                      </m:sSupPr>
                      <m:e>
                        <m:r>
                          <a:rPr lang="en-US" sz="2800" i="1">
                            <a:latin typeface="Cambria Math" panose="02040503050406030204" pitchFamily="18" charset="0"/>
                          </a:rPr>
                          <m:t>∙</m:t>
                        </m:r>
                        <m:r>
                          <a:rPr lang="en-US" sz="2800" i="1">
                            <a:latin typeface="Cambria Math" panose="02040503050406030204" pitchFamily="18" charset="0"/>
                          </a:rPr>
                          <m:t>2</m:t>
                        </m:r>
                      </m:e>
                      <m:sup>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sup>
                    </m:sSup>
                  </m:oMath>
                </a14:m>
                <a:r>
                  <a:rPr lang="en-US" sz="2800" dirty="0"/>
                  <a:t> keystream bits under an arbitrary unknown fixed key with </a:t>
                </a:r>
                <a:r>
                  <a:rPr lang="en-US" sz="2800" dirty="0">
                    <a:solidFill>
                      <a:srgbClr val="FF0000"/>
                    </a:solidFill>
                  </a:rPr>
                  <a:t>different IVs but the same </a:t>
                </a:r>
                <a14:m>
                  <m:oMath xmlns:m="http://schemas.openxmlformats.org/officeDocument/2006/math">
                    <m:r>
                      <a:rPr lang="en-US" sz="2800" i="1">
                        <a:solidFill>
                          <a:srgbClr val="FF0000"/>
                        </a:solidFill>
                        <a:latin typeface="Cambria Math" panose="02040503050406030204" pitchFamily="18" charset="0"/>
                      </a:rPr>
                      <m:t>𝐶𝐼𝑉</m:t>
                    </m:r>
                  </m:oMath>
                </a14:m>
                <a:r>
                  <a:rPr lang="en-US" sz="2800" dirty="0"/>
                  <a:t>.</a:t>
                </a:r>
              </a:p>
              <a:p>
                <a:r>
                  <a:rPr lang="en-US" sz="2800" dirty="0"/>
                  <a:t>The attacker saves half of the keystream bits (with the same </a:t>
                </a:r>
                <a14:m>
                  <m:oMath xmlns:m="http://schemas.openxmlformats.org/officeDocument/2006/math">
                    <m:r>
                      <a:rPr lang="en-US" sz="2800" i="1">
                        <a:latin typeface="Cambria Math" panose="02040503050406030204" pitchFamily="18" charset="0"/>
                      </a:rPr>
                      <m:t>𝐶𝐼𝑉</m:t>
                    </m:r>
                  </m:oMath>
                </a14:m>
                <a:r>
                  <a:rPr lang="en-US" sz="2800" dirty="0"/>
                  <a:t>) in a table and searches for a collision between the remaining keystream bits and the keystream bits in the table.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r="-2902" b="-143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55</a:t>
            </a:fld>
            <a:endParaRPr lang="zh-CN" altLang="en-US" dirty="0"/>
          </a:p>
        </p:txBody>
      </p:sp>
    </p:spTree>
    <p:extLst>
      <p:ext uri="{BB962C8B-B14F-4D97-AF65-F5344CB8AC3E}">
        <p14:creationId xmlns:p14="http://schemas.microsoft.com/office/powerpoint/2010/main" val="2458737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cap="small" dirty="0">
                <a:effectLst>
                  <a:outerShdw sx="0" sy="0">
                    <a:srgbClr val="000000"/>
                  </a:outerShdw>
                </a:effectLst>
                <a:latin typeface="Times New Roman" panose="02020603050405020304" pitchFamily="18" charset="0"/>
              </a:rPr>
              <a:t>time-memory-data tradeoff attacks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If the attacker finds a collision, he will be able to distinguish keystreams of the cipher from truly random sequences.</a:t>
                </a:r>
              </a:p>
              <a:p>
                <a:r>
                  <a:rPr lang="en-US" sz="2800" dirty="0"/>
                  <a:t>The probability of failure:</a:t>
                </a:r>
              </a:p>
              <a:p>
                <a:pPr marL="0" indent="0">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𝑃𝐼𝑉</m:t>
                                      </m:r>
                                      <m:r>
                                        <a:rPr lang="en-US" sz="2800" i="1">
                                          <a:latin typeface="Cambria Math" panose="02040503050406030204" pitchFamily="18" charset="0"/>
                                        </a:rPr>
                                        <m:t>∙</m:t>
                                      </m:r>
                                      <m:r>
                                        <a:rPr lang="en-US" sz="2800" i="1">
                                          <a:latin typeface="Cambria Math" panose="02040503050406030204" pitchFamily="18" charset="0"/>
                                        </a:rPr>
                                        <m:t>2</m:t>
                                      </m:r>
                                    </m:e>
                                    <m:sup>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sup>
                                  </m:sSup>
                                  <m:r>
                                    <a:rPr lang="en-US" sz="2800" i="1">
                                      <a:latin typeface="Cambria Math" panose="02040503050406030204" pitchFamily="18" charset="0"/>
                                    </a:rPr>
                                    <m:t>/</m:t>
                                  </m:r>
                                  <m:r>
                                    <a:rPr lang="en-US" sz="2800" i="1">
                                      <a:latin typeface="Cambria Math" panose="02040503050406030204" pitchFamily="18" charset="0"/>
                                    </a:rPr>
                                    <m:t>2</m:t>
                                  </m:r>
                                </m:num>
                                <m:den>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𝑉𝑆𝐿</m:t>
                                      </m:r>
                                    </m:sup>
                                  </m:sSup>
                                </m:den>
                              </m:f>
                            </m:e>
                          </m:d>
                        </m:e>
                        <m:sup>
                          <m:sSup>
                            <m:sSupPr>
                              <m:ctrlPr>
                                <a:rPr lang="en-US" sz="2800" i="1">
                                  <a:latin typeface="Cambria Math" panose="02040503050406030204" pitchFamily="18" charset="0"/>
                                </a:rPr>
                              </m:ctrlPr>
                            </m:sSupPr>
                            <m:e>
                              <m:r>
                                <a:rPr lang="en-US" sz="2800" i="1">
                                  <a:latin typeface="Cambria Math" panose="02040503050406030204" pitchFamily="18" charset="0"/>
                                </a:rPr>
                                <m:t>𝑃𝐼𝑉</m:t>
                              </m:r>
                              <m:r>
                                <a:rPr lang="en-US" sz="2800" i="1">
                                  <a:latin typeface="Cambria Math" panose="02040503050406030204" pitchFamily="18" charset="0"/>
                                </a:rPr>
                                <m:t> ∙  </m:t>
                              </m:r>
                              <m:r>
                                <a:rPr lang="en-US" sz="2800" i="1">
                                  <a:latin typeface="Cambria Math" panose="02040503050406030204" pitchFamily="18" charset="0"/>
                                </a:rPr>
                                <m:t>2</m:t>
                              </m:r>
                            </m:e>
                            <m:sup>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sup>
                          </m:sSup>
                          <m:r>
                            <a:rPr lang="en-US" sz="2800" i="1">
                              <a:latin typeface="Cambria Math" panose="02040503050406030204" pitchFamily="18" charset="0"/>
                            </a:rPr>
                            <m:t>/</m:t>
                          </m:r>
                          <m:r>
                            <a:rPr lang="en-US" sz="2800" i="1">
                              <a:latin typeface="Cambria Math" panose="02040503050406030204" pitchFamily="18" charset="0"/>
                            </a:rPr>
                            <m:t>2</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27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56</a:t>
            </a:fld>
            <a:endParaRPr lang="zh-CN" altLang="en-US"/>
          </a:p>
        </p:txBody>
      </p:sp>
    </p:spTree>
    <p:extLst>
      <p:ext uri="{BB962C8B-B14F-4D97-AF65-F5344CB8AC3E}">
        <p14:creationId xmlns:p14="http://schemas.microsoft.com/office/powerpoint/2010/main" val="883285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cap="small" dirty="0">
                <a:effectLst>
                  <a:outerShdw sx="0" sy="0">
                    <a:srgbClr val="000000"/>
                  </a:outerShdw>
                </a:effectLst>
                <a:latin typeface="Times New Roman" panose="02020603050405020304" pitchFamily="18" charset="0"/>
              </a:rPr>
              <a:t>time-memory-data tradeoff attacks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The attacker can repeat this process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𝑥</m:t>
                        </m:r>
                      </m:sup>
                    </m:sSup>
                    <m:r>
                      <a:rPr lang="en-US" sz="2800" i="1">
                        <a:latin typeface="Cambria Math" panose="02040503050406030204" pitchFamily="18" charset="0"/>
                      </a:rPr>
                      <m:t> </m:t>
                    </m:r>
                  </m:oMath>
                </a14:m>
                <a:r>
                  <a:rPr lang="en-US" sz="2800" dirty="0"/>
                  <a:t>times to achieve success. </a:t>
                </a:r>
              </a:p>
              <a:p>
                <a:r>
                  <a:rPr lang="en-US" sz="2800" dirty="0"/>
                  <a:t>The probability of failure is:</a:t>
                </a:r>
              </a:p>
              <a:p>
                <a:pPr marL="0" indent="0">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𝑉𝑆𝐿</m:t>
                                      </m:r>
                                      <m:r>
                                        <a:rPr lang="en-US" sz="2800" i="1">
                                          <a:latin typeface="Cambria Math" panose="02040503050406030204" pitchFamily="18" charset="0"/>
                                        </a:rPr>
                                        <m:t>−</m:t>
                                      </m:r>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a:rPr lang="en-US" sz="2800" i="1">
                                                  <a:latin typeface="Cambria Math" panose="02040503050406030204" pitchFamily="18" charset="0"/>
                                                </a:rPr>
                                                <m:t>𝑙𝑜𝑔</m:t>
                                              </m:r>
                                            </m:e>
                                            <m:sub>
                                              <m:r>
                                                <a:rPr lang="en-US" sz="2800" i="1">
                                                  <a:latin typeface="Cambria Math" panose="02040503050406030204" pitchFamily="18" charset="0"/>
                                                </a:rPr>
                                                <m:t>2</m:t>
                                              </m:r>
                                            </m:sub>
                                          </m:sSub>
                                        </m:fName>
                                        <m:e>
                                          <m:r>
                                            <a:rPr lang="en-US" sz="2800" i="1">
                                              <a:latin typeface="Cambria Math" panose="02040503050406030204" pitchFamily="18" charset="0"/>
                                            </a:rPr>
                                            <m:t>𝑃𝐼𝑉</m:t>
                                          </m:r>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1</m:t>
                                          </m:r>
                                        </m:e>
                                      </m:func>
                                    </m:sup>
                                  </m:sSup>
                                </m:den>
                              </m:f>
                            </m:e>
                          </m:d>
                        </m:e>
                        <m:sup>
                          <m:sSup>
                            <m:sSupPr>
                              <m:ctrlPr>
                                <a:rPr lang="en-US" sz="2800" i="1">
                                  <a:latin typeface="Cambria Math" panose="02040503050406030204" pitchFamily="18" charset="0"/>
                                </a:rPr>
                              </m:ctrlPr>
                            </m:sSupPr>
                            <m:e>
                              <m:r>
                                <a:rPr lang="en-US" sz="2800" i="1">
                                  <a:latin typeface="Cambria Math" panose="02040503050406030204" pitchFamily="18" charset="0"/>
                                </a:rPr>
                                <m:t>2</m:t>
                              </m:r>
                            </m:e>
                            <m:sup>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a:rPr lang="en-US" sz="2800" i="1">
                                          <a:latin typeface="Cambria Math" panose="02040503050406030204" pitchFamily="18" charset="0"/>
                                        </a:rPr>
                                        <m:t>𝑙𝑜𝑔</m:t>
                                      </m:r>
                                    </m:e>
                                    <m:sub>
                                      <m:r>
                                        <a:rPr lang="en-US" sz="2800" i="1">
                                          <a:latin typeface="Cambria Math" panose="02040503050406030204" pitchFamily="18" charset="0"/>
                                        </a:rPr>
                                        <m:t>2</m:t>
                                      </m:r>
                                    </m:sub>
                                  </m:sSub>
                                </m:fName>
                                <m:e>
                                  <m:r>
                                    <a:rPr lang="en-US" sz="2800" i="1">
                                      <a:latin typeface="Cambria Math" panose="02040503050406030204" pitchFamily="18" charset="0"/>
                                    </a:rPr>
                                    <m:t>𝑃𝐼𝑉</m:t>
                                  </m:r>
                                </m:e>
                              </m:func>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𝑥</m:t>
                              </m:r>
                            </m:sup>
                          </m:sSup>
                        </m:sup>
                      </m:sSup>
                    </m:oMath>
                  </m:oMathPara>
                </a14:m>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57</a:t>
            </a:fld>
            <a:endParaRPr lang="zh-CN" altLang="en-US"/>
          </a:p>
        </p:txBody>
      </p:sp>
    </p:spTree>
    <p:extLst>
      <p:ext uri="{BB962C8B-B14F-4D97-AF65-F5344CB8AC3E}">
        <p14:creationId xmlns:p14="http://schemas.microsoft.com/office/powerpoint/2010/main" val="209778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cap="small" dirty="0">
                <a:solidFill>
                  <a:srgbClr val="333399"/>
                </a:solidFill>
                <a:effectLst>
                  <a:outerShdw sx="0" sy="0">
                    <a:srgbClr val="000000"/>
                  </a:outerShdw>
                </a:effectLst>
                <a:latin typeface="Times New Roman" panose="02020603050405020304" pitchFamily="18" charset="0"/>
              </a:rPr>
              <a:t>time-memory-data tradeoff attacks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2017713"/>
                <a:ext cx="8271520" cy="4114800"/>
              </a:xfrm>
            </p:spPr>
            <p:txBody>
              <a:bodyPr/>
              <a:lstStyle/>
              <a:p>
                <a:r>
                  <a:rPr lang="en-US" sz="2800" dirty="0"/>
                  <a:t>If </a:t>
                </a:r>
                <a:endParaRPr lang="en-US" sz="2800" i="1" dirty="0"/>
              </a:p>
              <a:p>
                <a:pPr marL="0" indent="0">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𝑉𝑆𝐿</m:t>
                          </m:r>
                          <m:r>
                            <a:rPr lang="en-US" sz="2800" i="1">
                              <a:latin typeface="Cambria Math" panose="02040503050406030204" pitchFamily="18" charset="0"/>
                            </a:rPr>
                            <m:t>−</m:t>
                          </m:r>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a:rPr lang="en-US" sz="2800" i="1">
                                      <a:latin typeface="Cambria Math" panose="02040503050406030204" pitchFamily="18" charset="0"/>
                                    </a:rPr>
                                    <m:t>𝑙𝑜𝑔</m:t>
                                  </m:r>
                                </m:e>
                                <m:sub>
                                  <m:r>
                                    <a:rPr lang="en-US" sz="2800" i="1">
                                      <a:latin typeface="Cambria Math" panose="02040503050406030204" pitchFamily="18" charset="0"/>
                                    </a:rPr>
                                    <m:t>2</m:t>
                                  </m:r>
                                </m:sub>
                              </m:sSub>
                            </m:fName>
                            <m:e>
                              <m:r>
                                <a:rPr lang="en-US" sz="2800" i="1">
                                  <a:latin typeface="Cambria Math" panose="02040503050406030204" pitchFamily="18" charset="0"/>
                                </a:rPr>
                                <m:t>𝑃𝐼𝑉</m:t>
                              </m:r>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1</m:t>
                              </m:r>
                            </m:e>
                          </m:func>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2</m:t>
                          </m:r>
                        </m:e>
                        <m:sup>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a:rPr lang="en-US" sz="2800" i="1">
                                      <a:latin typeface="Cambria Math" panose="02040503050406030204" pitchFamily="18" charset="0"/>
                                    </a:rPr>
                                    <m:t>𝑙𝑜𝑔</m:t>
                                  </m:r>
                                </m:e>
                                <m:sub>
                                  <m:r>
                                    <a:rPr lang="en-US" sz="2800" i="1">
                                      <a:latin typeface="Cambria Math" panose="02040503050406030204" pitchFamily="18" charset="0"/>
                                    </a:rPr>
                                    <m:t>2</m:t>
                                  </m:r>
                                </m:sub>
                              </m:sSub>
                            </m:fName>
                            <m:e>
                              <m:r>
                                <a:rPr lang="en-US" sz="2800" i="1">
                                  <a:latin typeface="Cambria Math" panose="02040503050406030204" pitchFamily="18" charset="0"/>
                                </a:rPr>
                                <m:t>𝑃𝐼𝑉</m:t>
                              </m:r>
                            </m:e>
                          </m:func>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𝑥</m:t>
                          </m:r>
                        </m:sup>
                      </m:sSup>
                      <m:r>
                        <a:rPr lang="en-US" sz="2800" i="1">
                          <a:latin typeface="Cambria Math" panose="02040503050406030204" pitchFamily="18" charset="0"/>
                        </a:rPr>
                        <m:t> </m:t>
                      </m:r>
                    </m:oMath>
                  </m:oMathPara>
                </a14:m>
                <a:endParaRPr lang="en-US" sz="2800" dirty="0"/>
              </a:p>
              <a:p>
                <a:pPr marL="0" indent="0">
                  <a:buNone/>
                </a:pPr>
                <a:r>
                  <a:rPr lang="en-US" sz="2800" dirty="0"/>
                  <a:t>attacker can apply this TMDTO distinguishing attack successfully by choosing the maximum possible value of </a:t>
                </a:r>
                <a14:m>
                  <m:oMath xmlns:m="http://schemas.openxmlformats.org/officeDocument/2006/math">
                    <m:r>
                      <a:rPr lang="en-US" sz="2800" i="1">
                        <a:latin typeface="Cambria Math" panose="02040503050406030204" pitchFamily="18" charset="0"/>
                      </a:rPr>
                      <m:t>𝑥</m:t>
                    </m:r>
                  </m:oMath>
                </a14:m>
                <a:endParaRPr lang="en-US" sz="2800" dirty="0"/>
              </a:p>
              <a:p>
                <a:r>
                  <a:rPr lang="en-US" sz="2800" dirty="0"/>
                  <a:t>The </a:t>
                </a:r>
                <a14:m>
                  <m:oMath xmlns:m="http://schemas.openxmlformats.org/officeDocument/2006/math">
                    <m:r>
                      <a:rPr lang="en-US" sz="2800" i="1">
                        <a:latin typeface="Cambria Math" panose="02040503050406030204" pitchFamily="18" charset="0"/>
                      </a:rPr>
                      <m:t>𝑥</m:t>
                    </m:r>
                    <m:r>
                      <a:rPr lang="en-US" sz="2800">
                        <a:latin typeface="Cambria Math" panose="02040503050406030204" pitchFamily="18" charset="0"/>
                      </a:rPr>
                      <m:t> </m:t>
                    </m:r>
                  </m:oMath>
                </a14:m>
                <a:r>
                  <a:rPr lang="en-US" sz="2800" dirty="0"/>
                  <a:t>value is limited by the data complexity of the attack. The data complexity of the attack 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𝑥</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𝑃𝐼𝑉</m:t>
                        </m:r>
                        <m:r>
                          <a:rPr lang="en-US" sz="2800" i="1">
                            <a:latin typeface="Cambria Math" panose="02040503050406030204" pitchFamily="18" charset="0"/>
                          </a:rPr>
                          <m:t>∙</m:t>
                        </m:r>
                        <m:r>
                          <a:rPr lang="en-US" sz="2800" i="1">
                            <a:latin typeface="Cambria Math" panose="02040503050406030204" pitchFamily="18" charset="0"/>
                          </a:rPr>
                          <m:t>2</m:t>
                        </m:r>
                      </m:e>
                      <m:sup>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sup>
                    </m:sSup>
                    <m:r>
                      <a:rPr lang="en-US" sz="2800" i="1">
                        <a:latin typeface="Cambria Math" panose="02040503050406030204" pitchFamily="18" charset="0"/>
                      </a:rPr>
                      <m:t> </m:t>
                    </m:r>
                  </m:oMath>
                </a14:m>
                <a:r>
                  <a:rPr lang="en-US" sz="2800" dirty="0"/>
                  <a:t>(that should be less than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𝐾𝐿</m:t>
                        </m:r>
                      </m:sup>
                    </m:sSup>
                  </m:oMath>
                </a14:m>
                <a:r>
                  <a:rPr lang="en-US" sz="2800" dirty="0"/>
                  <a: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2017713"/>
                <a:ext cx="8271520" cy="4114800"/>
              </a:xfrm>
              <a:blipFill>
                <a:blip r:embed="rId2"/>
                <a:stretch>
                  <a:fillRect l="-1474" t="-1630" r="-8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58</a:t>
            </a:fld>
            <a:endParaRPr lang="zh-CN" altLang="en-US"/>
          </a:p>
        </p:txBody>
      </p:sp>
    </p:spTree>
    <p:extLst>
      <p:ext uri="{BB962C8B-B14F-4D97-AF65-F5344CB8AC3E}">
        <p14:creationId xmlns:p14="http://schemas.microsoft.com/office/powerpoint/2010/main" val="2250872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cap="small" dirty="0">
                <a:solidFill>
                  <a:srgbClr val="333399"/>
                </a:solidFill>
                <a:effectLst>
                  <a:outerShdw sx="0" sy="0">
                    <a:srgbClr val="000000"/>
                  </a:outerShdw>
                </a:effectLst>
                <a:latin typeface="Times New Roman" panose="02020603050405020304" pitchFamily="18" charset="0"/>
              </a:rPr>
              <a:t>time-memory-data tradeoff attacks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The maximum possible value of </a:t>
                </a:r>
                <a14:m>
                  <m:oMath xmlns:m="http://schemas.openxmlformats.org/officeDocument/2006/math">
                    <m:r>
                      <a:rPr lang="en-US" sz="2800" i="1">
                        <a:latin typeface="Cambria Math" panose="02040503050406030204" pitchFamily="18" charset="0"/>
                      </a:rPr>
                      <m:t>𝑥</m:t>
                    </m:r>
                  </m:oMath>
                </a14:m>
                <a:r>
                  <a:rPr lang="en-US" sz="2800" dirty="0"/>
                  <a:t> is</a:t>
                </a:r>
                <a14:m>
                  <m:oMath xmlns:m="http://schemas.openxmlformats.org/officeDocument/2006/math">
                    <m:r>
                      <a:rPr lang="en-US" sz="2800" i="1">
                        <a:latin typeface="Cambria Math" panose="02040503050406030204" pitchFamily="18" charset="0"/>
                      </a:rPr>
                      <m:t> </m:t>
                    </m:r>
                    <m:r>
                      <a:rPr lang="en-US" sz="2800" i="1">
                        <a:latin typeface="Cambria Math" panose="02040503050406030204" pitchFamily="18" charset="0"/>
                      </a:rPr>
                      <m:t>𝐾𝐿</m:t>
                    </m:r>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r>
                      <a:rPr lang="en-US" sz="2800" i="1">
                        <a:latin typeface="Cambria Math" panose="02040503050406030204" pitchFamily="18" charset="0"/>
                      </a:rPr>
                      <m:t>−</m:t>
                    </m:r>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a:rPr lang="en-US" sz="2800" i="1">
                                <a:latin typeface="Cambria Math" panose="02040503050406030204" pitchFamily="18" charset="0"/>
                              </a:rPr>
                              <m:t>𝑙𝑜𝑔</m:t>
                            </m:r>
                          </m:e>
                          <m:sub>
                            <m:r>
                              <a:rPr lang="en-US" sz="2800" i="1">
                                <a:latin typeface="Cambria Math" panose="02040503050406030204" pitchFamily="18" charset="0"/>
                              </a:rPr>
                              <m:t>2</m:t>
                            </m:r>
                          </m:sub>
                        </m:sSub>
                      </m:fName>
                      <m:e>
                        <m:r>
                          <a:rPr lang="en-US" sz="2800" i="1">
                            <a:latin typeface="Cambria Math" panose="02040503050406030204" pitchFamily="18" charset="0"/>
                          </a:rPr>
                          <m:t>𝑃𝐼𝑉</m:t>
                        </m:r>
                      </m:e>
                    </m:func>
                  </m:oMath>
                </a14:m>
                <a:r>
                  <a:rPr lang="en-US" sz="2800" dirty="0"/>
                  <a:t>. </a:t>
                </a:r>
              </a:p>
              <a:p>
                <a:r>
                  <a:rPr lang="en-US" sz="2800" dirty="0"/>
                  <a:t>Thus, </a:t>
                </a:r>
                <a14:m>
                  <m:oMath xmlns:m="http://schemas.openxmlformats.org/officeDocument/2006/math">
                    <m:r>
                      <a:rPr lang="en-US" sz="2800" i="1">
                        <a:latin typeface="Cambria Math" panose="02040503050406030204" pitchFamily="18" charset="0"/>
                      </a:rPr>
                      <m:t>𝑉𝑆𝐿</m:t>
                    </m:r>
                  </m:oMath>
                </a14:m>
                <a:r>
                  <a:rPr lang="en-US" sz="2800" dirty="0"/>
                  <a:t> should be less than </a:t>
                </a:r>
                <a14:m>
                  <m:oMath xmlns:m="http://schemas.openxmlformats.org/officeDocument/2006/math">
                    <m:r>
                      <a:rPr lang="en-US" sz="2800" i="1">
                        <a:latin typeface="Cambria Math" panose="02040503050406030204" pitchFamily="18" charset="0"/>
                      </a:rPr>
                      <m:t>𝐾𝐿</m:t>
                    </m:r>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a:rPr lang="en-US" sz="2800" i="1">
                                <a:latin typeface="Cambria Math" panose="02040503050406030204" pitchFamily="18" charset="0"/>
                              </a:rPr>
                              <m:t>𝑙𝑜𝑔</m:t>
                            </m:r>
                          </m:e>
                          <m:sub>
                            <m:r>
                              <a:rPr lang="en-US" sz="2800" i="1">
                                <a:latin typeface="Cambria Math" panose="02040503050406030204" pitchFamily="18" charset="0"/>
                              </a:rPr>
                              <m:t>2</m:t>
                            </m:r>
                          </m:sub>
                        </m:sSub>
                      </m:fName>
                      <m:e>
                        <m:r>
                          <a:rPr lang="en-US" sz="2800" i="1">
                            <a:latin typeface="Cambria Math" panose="02040503050406030204" pitchFamily="18" charset="0"/>
                          </a:rPr>
                          <m:t>𝑃𝐼𝑉</m:t>
                        </m:r>
                      </m:e>
                    </m:func>
                    <m:r>
                      <a:rPr lang="en-US" sz="2800" i="1">
                        <a:latin typeface="Cambria Math" panose="02040503050406030204" pitchFamily="18" charset="0"/>
                      </a:rPr>
                      <m:t>−</m:t>
                    </m:r>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2</m:t>
                    </m:r>
                  </m:oMath>
                </a14:m>
                <a:r>
                  <a:rPr lang="en-US" sz="2800" dirty="0"/>
                  <a:t> to succeed in the attack.</a:t>
                </a:r>
              </a:p>
              <a:p>
                <a:r>
                  <a:rPr lang="en-US" sz="2800" dirty="0"/>
                  <a:t>We conclude that </a:t>
                </a:r>
                <a14:m>
                  <m:oMath xmlns:m="http://schemas.openxmlformats.org/officeDocument/2006/math">
                    <m:r>
                      <a:rPr lang="en-US" sz="2800" i="1">
                        <a:latin typeface="Cambria Math" panose="02040503050406030204" pitchFamily="18" charset="0"/>
                      </a:rPr>
                      <m:t>𝑉𝑆𝐿</m:t>
                    </m:r>
                    <m:r>
                      <a:rPr lang="en-US" sz="2800" i="1">
                        <a:latin typeface="Cambria Math" panose="02040503050406030204" pitchFamily="18" charset="0"/>
                      </a:rPr>
                      <m:t>≥</m:t>
                    </m:r>
                    <m:r>
                      <a:rPr lang="en-US" sz="2800" i="1">
                        <a:latin typeface="Cambria Math" panose="02040503050406030204" pitchFamily="18" charset="0"/>
                      </a:rPr>
                      <m:t>2</m:t>
                    </m:r>
                    <m:r>
                      <a:rPr lang="en-US" sz="2800" i="1">
                        <a:latin typeface="Cambria Math" panose="02040503050406030204" pitchFamily="18" charset="0"/>
                      </a:rPr>
                      <m:t>𝐾𝐿</m:t>
                    </m:r>
                    <m:r>
                      <a:rPr lang="en-US" sz="2800" i="1">
                        <a:latin typeface="Cambria Math" panose="02040503050406030204" pitchFamily="18" charset="0"/>
                      </a:rPr>
                      <m:t>+</m:t>
                    </m:r>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a:rPr lang="en-US" sz="2800" i="1">
                                <a:latin typeface="Cambria Math" panose="02040503050406030204" pitchFamily="18" charset="0"/>
                              </a:rPr>
                              <m:t>𝑙𝑜𝑔</m:t>
                            </m:r>
                          </m:e>
                          <m:sub>
                            <m:r>
                              <a:rPr lang="en-US" sz="2800" i="1">
                                <a:latin typeface="Cambria Math" panose="02040503050406030204" pitchFamily="18" charset="0"/>
                              </a:rPr>
                              <m:t>2</m:t>
                            </m:r>
                          </m:sub>
                        </m:sSub>
                      </m:fName>
                      <m:e>
                        <m:r>
                          <a:rPr lang="en-US" sz="2800" i="1">
                            <a:latin typeface="Cambria Math" panose="02040503050406030204" pitchFamily="18" charset="0"/>
                          </a:rPr>
                          <m:t>𝑃𝐼𝑉</m:t>
                        </m:r>
                      </m:e>
                    </m:func>
                    <m:r>
                      <a:rPr lang="en-US" sz="2800" i="1">
                        <a:latin typeface="Cambria Math" panose="02040503050406030204" pitchFamily="18" charset="0"/>
                      </a:rPr>
                      <m:t>−</m:t>
                    </m:r>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2</m:t>
                    </m:r>
                    <m:r>
                      <a:rPr lang="en-US" sz="2800" i="1">
                        <a:latin typeface="Cambria Math" panose="02040503050406030204" pitchFamily="18" charset="0"/>
                      </a:rPr>
                      <m:t> </m:t>
                    </m:r>
                  </m:oMath>
                </a14:m>
                <a:r>
                  <a:rPr lang="en-US" sz="2800" dirty="0"/>
                  <a:t>guarantees the </a:t>
                </a:r>
                <a14:m>
                  <m:oMath xmlns:m="http://schemas.openxmlformats.org/officeDocument/2006/math">
                    <m:r>
                      <a:rPr lang="en-US" sz="2800" i="1">
                        <a:latin typeface="Cambria Math" panose="02040503050406030204" pitchFamily="18" charset="0"/>
                      </a:rPr>
                      <m:t>𝐾𝐿</m:t>
                    </m:r>
                  </m:oMath>
                </a14:m>
                <a:r>
                  <a:rPr lang="en-US" sz="2800" dirty="0"/>
                  <a:t>-bit security against TMDTO distinguishing attacks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59</a:t>
            </a:fld>
            <a:endParaRPr lang="zh-CN" altLang="en-US"/>
          </a:p>
        </p:txBody>
      </p:sp>
    </p:spTree>
    <p:extLst>
      <p:ext uri="{BB962C8B-B14F-4D97-AF65-F5344CB8AC3E}">
        <p14:creationId xmlns:p14="http://schemas.microsoft.com/office/powerpoint/2010/main" val="39940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59A2-FB25-F90A-B46D-7E6FAC3C1428}"/>
              </a:ext>
            </a:extLst>
          </p:cNvPr>
          <p:cNvSpPr>
            <a:spLocks noGrp="1"/>
          </p:cNvSpPr>
          <p:nvPr>
            <p:ph type="title"/>
          </p:nvPr>
        </p:nvSpPr>
        <p:spPr/>
        <p:txBody>
          <a:bodyPr/>
          <a:lstStyle/>
          <a:p>
            <a:r>
              <a:rPr lang="en-US" dirty="0"/>
              <a:t>General Model of a Stream Cipher</a:t>
            </a:r>
          </a:p>
        </p:txBody>
      </p:sp>
      <p:pic>
        <p:nvPicPr>
          <p:cNvPr id="5" name="Content Placeholder 4">
            <a:extLst>
              <a:ext uri="{FF2B5EF4-FFF2-40B4-BE49-F238E27FC236}">
                <a16:creationId xmlns:a16="http://schemas.microsoft.com/office/drawing/2014/main" id="{DB397AD0-EF0B-79EE-2243-7A43D0DB1BFF}"/>
              </a:ext>
            </a:extLst>
          </p:cNvPr>
          <p:cNvPicPr>
            <a:picLocks noGrp="1" noChangeAspect="1"/>
          </p:cNvPicPr>
          <p:nvPr>
            <p:ph idx="1"/>
          </p:nvPr>
        </p:nvPicPr>
        <p:blipFill>
          <a:blip r:embed="rId2"/>
          <a:stretch>
            <a:fillRect/>
          </a:stretch>
        </p:blipFill>
        <p:spPr>
          <a:xfrm>
            <a:off x="1371600" y="1524000"/>
            <a:ext cx="5607481" cy="4118769"/>
          </a:xfrm>
        </p:spPr>
      </p:pic>
    </p:spTree>
    <p:extLst>
      <p:ext uri="{BB962C8B-B14F-4D97-AF65-F5344CB8AC3E}">
        <p14:creationId xmlns:p14="http://schemas.microsoft.com/office/powerpoint/2010/main" val="3612676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nvPr>
            </p:nvGraphicFramePr>
            <p:xfrm>
              <a:off x="0" y="692697"/>
              <a:ext cx="9147283" cy="6151239"/>
            </p:xfrm>
            <a:graphic>
              <a:graphicData uri="http://schemas.openxmlformats.org/drawingml/2006/table">
                <a:tbl>
                  <a:tblPr firstRow="1" firstCol="1" bandRow="1">
                    <a:tableStyleId>{5C22544A-7EE6-4342-B048-85BDC9FD1C3A}</a:tableStyleId>
                  </a:tblPr>
                  <a:tblGrid>
                    <a:gridCol w="4932040">
                      <a:extLst>
                        <a:ext uri="{9D8B030D-6E8A-4147-A177-3AD203B41FA5}">
                          <a16:colId xmlns:a16="http://schemas.microsoft.com/office/drawing/2014/main" val="838310626"/>
                        </a:ext>
                      </a:extLst>
                    </a:gridCol>
                    <a:gridCol w="648072">
                      <a:extLst>
                        <a:ext uri="{9D8B030D-6E8A-4147-A177-3AD203B41FA5}">
                          <a16:colId xmlns:a16="http://schemas.microsoft.com/office/drawing/2014/main" val="1643670857"/>
                        </a:ext>
                      </a:extLst>
                    </a:gridCol>
                    <a:gridCol w="597516">
                      <a:extLst>
                        <a:ext uri="{9D8B030D-6E8A-4147-A177-3AD203B41FA5}">
                          <a16:colId xmlns:a16="http://schemas.microsoft.com/office/drawing/2014/main" val="2560779012"/>
                        </a:ext>
                      </a:extLst>
                    </a:gridCol>
                    <a:gridCol w="835216">
                      <a:extLst>
                        <a:ext uri="{9D8B030D-6E8A-4147-A177-3AD203B41FA5}">
                          <a16:colId xmlns:a16="http://schemas.microsoft.com/office/drawing/2014/main" val="4074631480"/>
                        </a:ext>
                      </a:extLst>
                    </a:gridCol>
                    <a:gridCol w="649613">
                      <a:extLst>
                        <a:ext uri="{9D8B030D-6E8A-4147-A177-3AD203B41FA5}">
                          <a16:colId xmlns:a16="http://schemas.microsoft.com/office/drawing/2014/main" val="3284361228"/>
                        </a:ext>
                      </a:extLst>
                    </a:gridCol>
                    <a:gridCol w="742413">
                      <a:extLst>
                        <a:ext uri="{9D8B030D-6E8A-4147-A177-3AD203B41FA5}">
                          <a16:colId xmlns:a16="http://schemas.microsoft.com/office/drawing/2014/main" val="335516972"/>
                        </a:ext>
                      </a:extLst>
                    </a:gridCol>
                    <a:gridCol w="742413">
                      <a:extLst>
                        <a:ext uri="{9D8B030D-6E8A-4147-A177-3AD203B41FA5}">
                          <a16:colId xmlns:a16="http://schemas.microsoft.com/office/drawing/2014/main" val="1669172092"/>
                        </a:ext>
                      </a:extLst>
                    </a:gridCol>
                  </a:tblGrid>
                  <a:tr h="588664">
                    <a:tc>
                      <a:txBody>
                        <a:bodyPr/>
                        <a:lstStyle/>
                        <a:p>
                          <a:pPr marL="0" marR="0" algn="justLow">
                            <a:lnSpc>
                              <a:spcPct val="150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𝐶𝐾𝐿</m:t>
                                </m:r>
                              </m:oMath>
                            </m:oMathPara>
                          </a14:m>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𝐶𝐼𝑉𝐿</m:t>
                                </m:r>
                              </m:oMath>
                            </m:oMathPara>
                          </a14:m>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𝑃𝐾</m:t>
                                </m:r>
                              </m:oMath>
                            </m:oMathPara>
                          </a14:m>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𝑃𝐼𝑉</m:t>
                                </m:r>
                              </m:oMath>
                            </m:oMathPara>
                          </a14:m>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𝑃𝐾𝐼</m:t>
                                </m:r>
                              </m:oMath>
                            </m:oMathPara>
                          </a14:m>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𝑉𝑆𝐿</m:t>
                                </m:r>
                              </m:oMath>
                            </m:oMathPara>
                          </a14:m>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849715080"/>
                      </a:ext>
                    </a:extLst>
                  </a:tr>
                  <a:tr h="1112515">
                    <a:tc>
                      <a:txBody>
                        <a:bodyPr/>
                        <a:lstStyle/>
                        <a:p>
                          <a:pPr marL="0" marR="0" algn="justLow">
                            <a:lnSpc>
                              <a:spcPct val="150000"/>
                            </a:lnSpc>
                            <a:spcBef>
                              <a:spcPts val="0"/>
                            </a:spcBef>
                            <a:spcAft>
                              <a:spcPts val="0"/>
                            </a:spcAft>
                          </a:pPr>
                          <a:r>
                            <a:rPr lang="en-US" sz="1800" dirty="0">
                              <a:effectLst/>
                            </a:rPr>
                            <a:t>First case: Every IV can be used at most once in the initializations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0</m:t>
                                </m:r>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80</m:t>
                                </m:r>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m:t>
                                </m:r>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100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56570034"/>
                      </a:ext>
                    </a:extLst>
                  </a:tr>
                  <a:tr h="1112515">
                    <a:tc>
                      <a:txBody>
                        <a:bodyPr/>
                        <a:lstStyle/>
                        <a:p>
                          <a:pPr marL="0" marR="0" algn="justLow">
                            <a:lnSpc>
                              <a:spcPct val="150000"/>
                            </a:lnSpc>
                            <a:spcBef>
                              <a:spcPts val="0"/>
                            </a:spcBef>
                            <a:spcAft>
                              <a:spcPts val="0"/>
                            </a:spcAft>
                          </a:pPr>
                          <a:r>
                            <a:rPr lang="en-US" sz="1800" dirty="0">
                              <a:effectLst/>
                            </a:rPr>
                            <a:t>Second case: Every key can be used at most once in the initializations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80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0</m:t>
                                </m:r>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m:t>
                                </m:r>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98</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16602312"/>
                      </a:ext>
                    </a:extLst>
                  </a:tr>
                  <a:tr h="1112515">
                    <a:tc>
                      <a:txBody>
                        <a:bodyPr/>
                        <a:lstStyle/>
                        <a:p>
                          <a:pPr marL="0" marR="0" algn="justLow">
                            <a:lnSpc>
                              <a:spcPct val="150000"/>
                            </a:lnSpc>
                            <a:spcBef>
                              <a:spcPts val="0"/>
                            </a:spcBef>
                            <a:spcAft>
                              <a:spcPts val="0"/>
                            </a:spcAft>
                          </a:pPr>
                          <a:r>
                            <a:rPr lang="en-US" sz="1800">
                              <a:effectLst/>
                            </a:rPr>
                            <a:t>Third case: Every key/IV can be used many times in the different initializations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60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60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m:t>
                                </m:r>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40</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m:t>
                                </m:r>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40</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138</m:t>
                                </m:r>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17547436"/>
                      </a:ext>
                    </a:extLst>
                  </a:tr>
                  <a:tr h="1112515">
                    <a:tc>
                      <a:txBody>
                        <a:bodyPr/>
                        <a:lstStyle/>
                        <a:p>
                          <a:pPr marL="0" marR="0" algn="justLow">
                            <a:lnSpc>
                              <a:spcPct val="150000"/>
                            </a:lnSpc>
                            <a:spcBef>
                              <a:spcPts val="0"/>
                            </a:spcBef>
                            <a:spcAft>
                              <a:spcPts val="0"/>
                            </a:spcAft>
                          </a:pPr>
                          <a:r>
                            <a:rPr lang="en-US" sz="1800">
                              <a:effectLst/>
                            </a:rPr>
                            <a:t>Fourth case: Limitation on the number of the produced keystream bits per key</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80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smtClean="0">
                                        <a:solidFill>
                                          <a:srgbClr val="FF0000"/>
                                        </a:solidFill>
                                        <a:effectLst/>
                                        <a:latin typeface="Cambria Math" panose="02040503050406030204" pitchFamily="18" charset="0"/>
                                      </a:rPr>
                                    </m:ctrlPr>
                                  </m:sSupPr>
                                  <m:e>
                                    <m:r>
                                      <a:rPr lang="en-US" sz="2200">
                                        <a:solidFill>
                                          <a:srgbClr val="FF0000"/>
                                        </a:solidFill>
                                        <a:effectLst/>
                                        <a:latin typeface="Cambria Math" panose="02040503050406030204" pitchFamily="18" charset="0"/>
                                      </a:rPr>
                                      <m:t>2</m:t>
                                    </m:r>
                                  </m:e>
                                  <m:sup>
                                    <m:r>
                                      <a:rPr lang="en-US" sz="2200">
                                        <a:solidFill>
                                          <a:srgbClr val="FF0000"/>
                                        </a:solidFill>
                                        <a:effectLst/>
                                        <a:latin typeface="Cambria Math" panose="02040503050406030204" pitchFamily="18" charset="0"/>
                                      </a:rPr>
                                      <m:t>35</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m:t>
                                </m:r>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113</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0702417"/>
                      </a:ext>
                    </a:extLst>
                  </a:tr>
                  <a:tr h="1112515">
                    <a:tc>
                      <a:txBody>
                        <a:bodyPr/>
                        <a:lstStyle/>
                        <a:p>
                          <a:pPr marL="0" marR="0" algn="justLow">
                            <a:lnSpc>
                              <a:spcPct val="150000"/>
                            </a:lnSpc>
                            <a:spcBef>
                              <a:spcPts val="0"/>
                            </a:spcBef>
                            <a:spcAft>
                              <a:spcPts val="0"/>
                            </a:spcAft>
                          </a:pPr>
                          <a:r>
                            <a:rPr lang="en-US" sz="1800">
                              <a:effectLst/>
                            </a:rPr>
                            <a:t>Fifth case: Limitation on the number of the produced keystream bits per IV</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80</m:t>
                                </m:r>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m:t>
                                </m:r>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smtClean="0">
                                        <a:solidFill>
                                          <a:srgbClr val="FF0000"/>
                                        </a:solidFill>
                                        <a:effectLst/>
                                        <a:latin typeface="Cambria Math" panose="02040503050406030204" pitchFamily="18" charset="0"/>
                                      </a:rPr>
                                    </m:ctrlPr>
                                  </m:sSupPr>
                                  <m:e>
                                    <m:r>
                                      <a:rPr lang="en-US" sz="2200">
                                        <a:solidFill>
                                          <a:srgbClr val="FF0000"/>
                                        </a:solidFill>
                                        <a:effectLst/>
                                        <a:latin typeface="Cambria Math" panose="02040503050406030204" pitchFamily="18" charset="0"/>
                                      </a:rPr>
                                      <m:t>2</m:t>
                                    </m:r>
                                  </m:e>
                                  <m:sup>
                                    <m:r>
                                      <a:rPr lang="en-US" sz="2200">
                                        <a:solidFill>
                                          <a:srgbClr val="FF0000"/>
                                        </a:solidFill>
                                        <a:effectLst/>
                                        <a:latin typeface="Cambria Math" panose="02040503050406030204" pitchFamily="18" charset="0"/>
                                      </a:rPr>
                                      <m:t>35</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rPr>
                                    </m:ctrlPr>
                                  </m:sSupPr>
                                  <m:e>
                                    <m:r>
                                      <a:rPr lang="en-US" sz="2200">
                                        <a:effectLst/>
                                        <a:latin typeface="Cambria Math" panose="02040503050406030204" pitchFamily="18" charset="0"/>
                                      </a:rPr>
                                      <m:t>2</m:t>
                                    </m:r>
                                  </m:e>
                                  <m:sup>
                                    <m:r>
                                      <a:rPr lang="en-US" sz="2200">
                                        <a:effectLst/>
                                        <a:latin typeface="Cambria Math" panose="02040503050406030204" pitchFamily="18" charset="0"/>
                                      </a:rPr>
                                      <m:t>20</m:t>
                                    </m:r>
                                  </m:sup>
                                </m:sSup>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200">
                                    <a:effectLst/>
                                    <a:latin typeface="Cambria Math" panose="02040503050406030204" pitchFamily="18" charset="0"/>
                                  </a:rPr>
                                  <m:t>115</m:t>
                                </m:r>
                              </m:oMath>
                            </m:oMathPara>
                          </a14:m>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484478571"/>
                      </a:ext>
                    </a:extLst>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1769519222"/>
                  </p:ext>
                </p:extLst>
              </p:nvPr>
            </p:nvGraphicFramePr>
            <p:xfrm>
              <a:off x="0" y="692697"/>
              <a:ext cx="9147283" cy="6151239"/>
            </p:xfrm>
            <a:graphic>
              <a:graphicData uri="http://schemas.openxmlformats.org/drawingml/2006/table">
                <a:tbl>
                  <a:tblPr firstRow="1" firstCol="1" bandRow="1">
                    <a:tableStyleId>{5C22544A-7EE6-4342-B048-85BDC9FD1C3A}</a:tableStyleId>
                  </a:tblPr>
                  <a:tblGrid>
                    <a:gridCol w="4932040">
                      <a:extLst>
                        <a:ext uri="{9D8B030D-6E8A-4147-A177-3AD203B41FA5}">
                          <a16:colId xmlns:a16="http://schemas.microsoft.com/office/drawing/2014/main" val="838310626"/>
                        </a:ext>
                      </a:extLst>
                    </a:gridCol>
                    <a:gridCol w="648072">
                      <a:extLst>
                        <a:ext uri="{9D8B030D-6E8A-4147-A177-3AD203B41FA5}">
                          <a16:colId xmlns:a16="http://schemas.microsoft.com/office/drawing/2014/main" val="1643670857"/>
                        </a:ext>
                      </a:extLst>
                    </a:gridCol>
                    <a:gridCol w="597516">
                      <a:extLst>
                        <a:ext uri="{9D8B030D-6E8A-4147-A177-3AD203B41FA5}">
                          <a16:colId xmlns:a16="http://schemas.microsoft.com/office/drawing/2014/main" val="2560779012"/>
                        </a:ext>
                      </a:extLst>
                    </a:gridCol>
                    <a:gridCol w="835216">
                      <a:extLst>
                        <a:ext uri="{9D8B030D-6E8A-4147-A177-3AD203B41FA5}">
                          <a16:colId xmlns:a16="http://schemas.microsoft.com/office/drawing/2014/main" val="4074631480"/>
                        </a:ext>
                      </a:extLst>
                    </a:gridCol>
                    <a:gridCol w="649613">
                      <a:extLst>
                        <a:ext uri="{9D8B030D-6E8A-4147-A177-3AD203B41FA5}">
                          <a16:colId xmlns:a16="http://schemas.microsoft.com/office/drawing/2014/main" val="3284361228"/>
                        </a:ext>
                      </a:extLst>
                    </a:gridCol>
                    <a:gridCol w="742413">
                      <a:extLst>
                        <a:ext uri="{9D8B030D-6E8A-4147-A177-3AD203B41FA5}">
                          <a16:colId xmlns:a16="http://schemas.microsoft.com/office/drawing/2014/main" val="335516972"/>
                        </a:ext>
                      </a:extLst>
                    </a:gridCol>
                    <a:gridCol w="742413">
                      <a:extLst>
                        <a:ext uri="{9D8B030D-6E8A-4147-A177-3AD203B41FA5}">
                          <a16:colId xmlns:a16="http://schemas.microsoft.com/office/drawing/2014/main" val="1669172092"/>
                        </a:ext>
                      </a:extLst>
                    </a:gridCol>
                  </a:tblGrid>
                  <a:tr h="588664">
                    <a:tc>
                      <a:txBody>
                        <a:bodyPr/>
                        <a:lstStyle/>
                        <a:p>
                          <a:pPr marL="0" marR="0" algn="justLow">
                            <a:lnSpc>
                              <a:spcPct val="150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3"/>
                          <a:stretch>
                            <a:fillRect l="-757944" t="-1031" r="-550467" b="-943299"/>
                          </a:stretch>
                        </a:blipFill>
                      </a:tcPr>
                    </a:tc>
                    <a:tc>
                      <a:txBody>
                        <a:bodyPr/>
                        <a:lstStyle/>
                        <a:p>
                          <a:endParaRPr lang="en-US"/>
                        </a:p>
                      </a:txBody>
                      <a:tcPr marL="68580" marR="68580" marT="0" marB="0" anchor="ctr">
                        <a:blipFill>
                          <a:blip r:embed="rId3"/>
                          <a:stretch>
                            <a:fillRect l="-936735" t="-1031" r="-501020" b="-943299"/>
                          </a:stretch>
                        </a:blipFill>
                      </a:tcPr>
                    </a:tc>
                    <a:tc>
                      <a:txBody>
                        <a:bodyPr/>
                        <a:lstStyle/>
                        <a:p>
                          <a:endParaRPr lang="en-US"/>
                        </a:p>
                      </a:txBody>
                      <a:tcPr marL="68580" marR="68580" marT="0" marB="0" anchor="ctr">
                        <a:blipFill>
                          <a:blip r:embed="rId3"/>
                          <a:stretch>
                            <a:fillRect l="-741606" t="-1031" r="-258394" b="-943299"/>
                          </a:stretch>
                        </a:blipFill>
                      </a:tcPr>
                    </a:tc>
                    <a:tc>
                      <a:txBody>
                        <a:bodyPr/>
                        <a:lstStyle/>
                        <a:p>
                          <a:endParaRPr lang="en-US"/>
                        </a:p>
                      </a:txBody>
                      <a:tcPr marL="68580" marR="68580" marT="0" marB="0" anchor="ctr">
                        <a:blipFill>
                          <a:blip r:embed="rId3"/>
                          <a:stretch>
                            <a:fillRect l="-1087736" t="-1031" r="-233962" b="-943299"/>
                          </a:stretch>
                        </a:blipFill>
                      </a:tcPr>
                    </a:tc>
                    <a:tc>
                      <a:txBody>
                        <a:bodyPr/>
                        <a:lstStyle/>
                        <a:p>
                          <a:endParaRPr lang="en-US"/>
                        </a:p>
                      </a:txBody>
                      <a:tcPr marL="68580" marR="68580" marT="0" marB="0" anchor="ctr">
                        <a:blipFill>
                          <a:blip r:embed="rId3"/>
                          <a:stretch>
                            <a:fillRect l="-1031967" t="-1031" r="-103279" b="-943299"/>
                          </a:stretch>
                        </a:blipFill>
                      </a:tcPr>
                    </a:tc>
                    <a:tc>
                      <a:txBody>
                        <a:bodyPr/>
                        <a:lstStyle/>
                        <a:p>
                          <a:endParaRPr lang="en-US"/>
                        </a:p>
                      </a:txBody>
                      <a:tcPr marL="68580" marR="68580" marT="0" marB="0" anchor="ctr">
                        <a:blipFill>
                          <a:blip r:embed="rId3"/>
                          <a:stretch>
                            <a:fillRect l="-1131967" t="-1031" r="-3279" b="-943299"/>
                          </a:stretch>
                        </a:blipFill>
                      </a:tcPr>
                    </a:tc>
                    <a:extLst>
                      <a:ext uri="{0D108BD9-81ED-4DB2-BD59-A6C34878D82A}">
                        <a16:rowId xmlns:a16="http://schemas.microsoft.com/office/drawing/2014/main" val="1849715080"/>
                      </a:ext>
                    </a:extLst>
                  </a:tr>
                  <a:tr h="1112515">
                    <a:tc>
                      <a:txBody>
                        <a:bodyPr/>
                        <a:lstStyle/>
                        <a:p>
                          <a:pPr marL="0" marR="0" algn="justLow">
                            <a:lnSpc>
                              <a:spcPct val="150000"/>
                            </a:lnSpc>
                            <a:spcBef>
                              <a:spcPts val="0"/>
                            </a:spcBef>
                            <a:spcAft>
                              <a:spcPts val="0"/>
                            </a:spcAft>
                          </a:pPr>
                          <a:r>
                            <a:rPr lang="en-US" sz="1800" dirty="0">
                              <a:effectLst/>
                            </a:rPr>
                            <a:t>First case: Every IV can be used at most once in the initializations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3"/>
                          <a:stretch>
                            <a:fillRect l="-757944" t="-53846" r="-550467" b="-402747"/>
                          </a:stretch>
                        </a:blipFill>
                      </a:tcPr>
                    </a:tc>
                    <a:tc>
                      <a:txBody>
                        <a:bodyPr/>
                        <a:lstStyle/>
                        <a:p>
                          <a:endParaRPr lang="en-US"/>
                        </a:p>
                      </a:txBody>
                      <a:tcPr marL="68580" marR="68580" marT="0" marB="0" anchor="ctr">
                        <a:blipFill>
                          <a:blip r:embed="rId3"/>
                          <a:stretch>
                            <a:fillRect l="-936735" t="-53846" r="-501020" b="-402747"/>
                          </a:stretch>
                        </a:blipFill>
                      </a:tcPr>
                    </a:tc>
                    <a:tc>
                      <a:txBody>
                        <a:bodyPr/>
                        <a:lstStyle/>
                        <a:p>
                          <a:endParaRPr lang="en-US"/>
                        </a:p>
                      </a:txBody>
                      <a:tcPr marL="68580" marR="68580" marT="0" marB="0" anchor="ctr">
                        <a:blipFill>
                          <a:blip r:embed="rId3"/>
                          <a:stretch>
                            <a:fillRect l="-741606" t="-53846" r="-258394" b="-402747"/>
                          </a:stretch>
                        </a:blipFill>
                      </a:tcPr>
                    </a:tc>
                    <a:tc>
                      <a:txBody>
                        <a:bodyPr/>
                        <a:lstStyle/>
                        <a:p>
                          <a:endParaRPr lang="en-US"/>
                        </a:p>
                      </a:txBody>
                      <a:tcPr marL="68580" marR="68580" marT="0" marB="0" anchor="ctr">
                        <a:blipFill>
                          <a:blip r:embed="rId3"/>
                          <a:stretch>
                            <a:fillRect l="-1087736" t="-53846" r="-233962" b="-402747"/>
                          </a:stretch>
                        </a:blipFill>
                      </a:tcPr>
                    </a:tc>
                    <a:tc>
                      <a:txBody>
                        <a:bodyPr/>
                        <a:lstStyle/>
                        <a:p>
                          <a:endParaRPr lang="en-US"/>
                        </a:p>
                      </a:txBody>
                      <a:tcPr marL="68580" marR="68580" marT="0" marB="0" anchor="ctr">
                        <a:blipFill>
                          <a:blip r:embed="rId3"/>
                          <a:stretch>
                            <a:fillRect l="-1031967" t="-53846" r="-103279" b="-402747"/>
                          </a:stretch>
                        </a:blipFill>
                      </a:tcPr>
                    </a:tc>
                    <a:tc>
                      <a:txBody>
                        <a:bodyPr/>
                        <a:lstStyle/>
                        <a:p>
                          <a:endParaRPr lang="en-US"/>
                        </a:p>
                      </a:txBody>
                      <a:tcPr marL="68580" marR="68580" marT="0" marB="0" anchor="ctr">
                        <a:blipFill>
                          <a:blip r:embed="rId3"/>
                          <a:stretch>
                            <a:fillRect l="-1131967" t="-53846" r="-3279" b="-402747"/>
                          </a:stretch>
                        </a:blipFill>
                      </a:tcPr>
                    </a:tc>
                    <a:extLst>
                      <a:ext uri="{0D108BD9-81ED-4DB2-BD59-A6C34878D82A}">
                        <a16:rowId xmlns:a16="http://schemas.microsoft.com/office/drawing/2014/main" val="2256570034"/>
                      </a:ext>
                    </a:extLst>
                  </a:tr>
                  <a:tr h="1112515">
                    <a:tc>
                      <a:txBody>
                        <a:bodyPr/>
                        <a:lstStyle/>
                        <a:p>
                          <a:pPr marL="0" marR="0" algn="justLow">
                            <a:lnSpc>
                              <a:spcPct val="150000"/>
                            </a:lnSpc>
                            <a:spcBef>
                              <a:spcPts val="0"/>
                            </a:spcBef>
                            <a:spcAft>
                              <a:spcPts val="0"/>
                            </a:spcAft>
                          </a:pPr>
                          <a:r>
                            <a:rPr lang="en-US" sz="1800" dirty="0">
                              <a:effectLst/>
                            </a:rPr>
                            <a:t>Second case: Every key can be used at most once in the initializations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3"/>
                          <a:stretch>
                            <a:fillRect l="-757944" t="-153005" r="-550467" b="-300546"/>
                          </a:stretch>
                        </a:blipFill>
                      </a:tcPr>
                    </a:tc>
                    <a:tc>
                      <a:txBody>
                        <a:bodyPr/>
                        <a:lstStyle/>
                        <a:p>
                          <a:endParaRPr lang="en-US"/>
                        </a:p>
                      </a:txBody>
                      <a:tcPr marL="68580" marR="68580" marT="0" marB="0" anchor="ctr">
                        <a:blipFill>
                          <a:blip r:embed="rId3"/>
                          <a:stretch>
                            <a:fillRect l="-936735" t="-153005" r="-501020" b="-300546"/>
                          </a:stretch>
                        </a:blipFill>
                      </a:tcPr>
                    </a:tc>
                    <a:tc>
                      <a:txBody>
                        <a:bodyPr/>
                        <a:lstStyle/>
                        <a:p>
                          <a:endParaRPr lang="en-US"/>
                        </a:p>
                      </a:txBody>
                      <a:tcPr marL="68580" marR="68580" marT="0" marB="0" anchor="ctr">
                        <a:blipFill>
                          <a:blip r:embed="rId3"/>
                          <a:stretch>
                            <a:fillRect l="-741606" t="-153005" r="-258394" b="-300546"/>
                          </a:stretch>
                        </a:blipFill>
                      </a:tcPr>
                    </a:tc>
                    <a:tc>
                      <a:txBody>
                        <a:bodyPr/>
                        <a:lstStyle/>
                        <a:p>
                          <a:endParaRPr lang="en-US"/>
                        </a:p>
                      </a:txBody>
                      <a:tcPr marL="68580" marR="68580" marT="0" marB="0" anchor="ctr">
                        <a:blipFill>
                          <a:blip r:embed="rId3"/>
                          <a:stretch>
                            <a:fillRect l="-1087736" t="-153005" r="-233962" b="-300546"/>
                          </a:stretch>
                        </a:blipFill>
                      </a:tcPr>
                    </a:tc>
                    <a:tc>
                      <a:txBody>
                        <a:bodyPr/>
                        <a:lstStyle/>
                        <a:p>
                          <a:endParaRPr lang="en-US"/>
                        </a:p>
                      </a:txBody>
                      <a:tcPr marL="68580" marR="68580" marT="0" marB="0" anchor="ctr">
                        <a:blipFill>
                          <a:blip r:embed="rId3"/>
                          <a:stretch>
                            <a:fillRect l="-1031967" t="-153005" r="-103279" b="-300546"/>
                          </a:stretch>
                        </a:blipFill>
                      </a:tcPr>
                    </a:tc>
                    <a:tc>
                      <a:txBody>
                        <a:bodyPr/>
                        <a:lstStyle/>
                        <a:p>
                          <a:endParaRPr lang="en-US"/>
                        </a:p>
                      </a:txBody>
                      <a:tcPr marL="68580" marR="68580" marT="0" marB="0" anchor="ctr">
                        <a:blipFill>
                          <a:blip r:embed="rId3"/>
                          <a:stretch>
                            <a:fillRect l="-1131967" t="-153005" r="-3279" b="-300546"/>
                          </a:stretch>
                        </a:blipFill>
                      </a:tcPr>
                    </a:tc>
                    <a:extLst>
                      <a:ext uri="{0D108BD9-81ED-4DB2-BD59-A6C34878D82A}">
                        <a16:rowId xmlns:a16="http://schemas.microsoft.com/office/drawing/2014/main" val="1616602312"/>
                      </a:ext>
                    </a:extLst>
                  </a:tr>
                  <a:tr h="1112515">
                    <a:tc>
                      <a:txBody>
                        <a:bodyPr/>
                        <a:lstStyle/>
                        <a:p>
                          <a:pPr marL="0" marR="0" algn="justLow">
                            <a:lnSpc>
                              <a:spcPct val="150000"/>
                            </a:lnSpc>
                            <a:spcBef>
                              <a:spcPts val="0"/>
                            </a:spcBef>
                            <a:spcAft>
                              <a:spcPts val="0"/>
                            </a:spcAft>
                          </a:pPr>
                          <a:r>
                            <a:rPr lang="en-US" sz="1800">
                              <a:effectLst/>
                            </a:rPr>
                            <a:t>Third case: Every key/IV can be used many times in the different initializations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3"/>
                          <a:stretch>
                            <a:fillRect l="-757944" t="-253005" r="-550467" b="-200546"/>
                          </a:stretch>
                        </a:blipFill>
                      </a:tcPr>
                    </a:tc>
                    <a:tc>
                      <a:txBody>
                        <a:bodyPr/>
                        <a:lstStyle/>
                        <a:p>
                          <a:endParaRPr lang="en-US"/>
                        </a:p>
                      </a:txBody>
                      <a:tcPr marL="68580" marR="68580" marT="0" marB="0" anchor="ctr">
                        <a:blipFill>
                          <a:blip r:embed="rId3"/>
                          <a:stretch>
                            <a:fillRect l="-936735" t="-253005" r="-501020" b="-200546"/>
                          </a:stretch>
                        </a:blipFill>
                      </a:tcPr>
                    </a:tc>
                    <a:tc>
                      <a:txBody>
                        <a:bodyPr/>
                        <a:lstStyle/>
                        <a:p>
                          <a:endParaRPr lang="en-US"/>
                        </a:p>
                      </a:txBody>
                      <a:tcPr marL="68580" marR="68580" marT="0" marB="0" anchor="ctr">
                        <a:blipFill>
                          <a:blip r:embed="rId3"/>
                          <a:stretch>
                            <a:fillRect l="-741606" t="-253005" r="-258394" b="-200546"/>
                          </a:stretch>
                        </a:blipFill>
                      </a:tcPr>
                    </a:tc>
                    <a:tc>
                      <a:txBody>
                        <a:bodyPr/>
                        <a:lstStyle/>
                        <a:p>
                          <a:endParaRPr lang="en-US"/>
                        </a:p>
                      </a:txBody>
                      <a:tcPr marL="68580" marR="68580" marT="0" marB="0" anchor="ctr">
                        <a:blipFill>
                          <a:blip r:embed="rId3"/>
                          <a:stretch>
                            <a:fillRect l="-1087736" t="-253005" r="-233962" b="-200546"/>
                          </a:stretch>
                        </a:blipFill>
                      </a:tcPr>
                    </a:tc>
                    <a:tc>
                      <a:txBody>
                        <a:bodyPr/>
                        <a:lstStyle/>
                        <a:p>
                          <a:endParaRPr lang="en-US"/>
                        </a:p>
                      </a:txBody>
                      <a:tcPr marL="68580" marR="68580" marT="0" marB="0" anchor="ctr">
                        <a:blipFill>
                          <a:blip r:embed="rId3"/>
                          <a:stretch>
                            <a:fillRect l="-1031967" t="-253005" r="-103279" b="-200546"/>
                          </a:stretch>
                        </a:blipFill>
                      </a:tcPr>
                    </a:tc>
                    <a:tc>
                      <a:txBody>
                        <a:bodyPr/>
                        <a:lstStyle/>
                        <a:p>
                          <a:endParaRPr lang="en-US"/>
                        </a:p>
                      </a:txBody>
                      <a:tcPr marL="68580" marR="68580" marT="0" marB="0" anchor="ctr">
                        <a:blipFill>
                          <a:blip r:embed="rId3"/>
                          <a:stretch>
                            <a:fillRect l="-1131967" t="-253005" r="-3279" b="-200546"/>
                          </a:stretch>
                        </a:blipFill>
                      </a:tcPr>
                    </a:tc>
                    <a:extLst>
                      <a:ext uri="{0D108BD9-81ED-4DB2-BD59-A6C34878D82A}">
                        <a16:rowId xmlns:a16="http://schemas.microsoft.com/office/drawing/2014/main" val="917547436"/>
                      </a:ext>
                    </a:extLst>
                  </a:tr>
                  <a:tr h="1112515">
                    <a:tc>
                      <a:txBody>
                        <a:bodyPr/>
                        <a:lstStyle/>
                        <a:p>
                          <a:pPr marL="0" marR="0" algn="justLow">
                            <a:lnSpc>
                              <a:spcPct val="150000"/>
                            </a:lnSpc>
                            <a:spcBef>
                              <a:spcPts val="0"/>
                            </a:spcBef>
                            <a:spcAft>
                              <a:spcPts val="0"/>
                            </a:spcAft>
                          </a:pPr>
                          <a:r>
                            <a:rPr lang="en-US" sz="1800">
                              <a:effectLst/>
                            </a:rPr>
                            <a:t>Fourth case: Limitation on the number of the produced keystream bits per key</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3"/>
                          <a:stretch>
                            <a:fillRect l="-757944" t="-354945" r="-550467" b="-101648"/>
                          </a:stretch>
                        </a:blipFill>
                      </a:tcPr>
                    </a:tc>
                    <a:tc>
                      <a:txBody>
                        <a:bodyPr/>
                        <a:lstStyle/>
                        <a:p>
                          <a:endParaRPr lang="en-US"/>
                        </a:p>
                      </a:txBody>
                      <a:tcPr marL="68580" marR="68580" marT="0" marB="0" anchor="ctr">
                        <a:blipFill>
                          <a:blip r:embed="rId3"/>
                          <a:stretch>
                            <a:fillRect l="-936735" t="-354945" r="-501020" b="-101648"/>
                          </a:stretch>
                        </a:blipFill>
                      </a:tcPr>
                    </a:tc>
                    <a:tc>
                      <a:txBody>
                        <a:bodyPr/>
                        <a:lstStyle/>
                        <a:p>
                          <a:endParaRPr lang="en-US"/>
                        </a:p>
                      </a:txBody>
                      <a:tcPr marL="68580" marR="68580" marT="0" marB="0" anchor="ctr">
                        <a:blipFill>
                          <a:blip r:embed="rId3"/>
                          <a:stretch>
                            <a:fillRect l="-741606" t="-354945" r="-258394" b="-101648"/>
                          </a:stretch>
                        </a:blipFill>
                      </a:tcPr>
                    </a:tc>
                    <a:tc>
                      <a:txBody>
                        <a:bodyPr/>
                        <a:lstStyle/>
                        <a:p>
                          <a:endParaRPr lang="en-US"/>
                        </a:p>
                      </a:txBody>
                      <a:tcPr marL="68580" marR="68580" marT="0" marB="0" anchor="ctr">
                        <a:blipFill>
                          <a:blip r:embed="rId3"/>
                          <a:stretch>
                            <a:fillRect l="-1087736" t="-354945" r="-233962" b="-101648"/>
                          </a:stretch>
                        </a:blipFill>
                      </a:tcPr>
                    </a:tc>
                    <a:tc>
                      <a:txBody>
                        <a:bodyPr/>
                        <a:lstStyle/>
                        <a:p>
                          <a:endParaRPr lang="en-US"/>
                        </a:p>
                      </a:txBody>
                      <a:tcPr marL="68580" marR="68580" marT="0" marB="0" anchor="ctr">
                        <a:blipFill>
                          <a:blip r:embed="rId3"/>
                          <a:stretch>
                            <a:fillRect l="-1031967" t="-354945" r="-103279" b="-101648"/>
                          </a:stretch>
                        </a:blipFill>
                      </a:tcPr>
                    </a:tc>
                    <a:tc>
                      <a:txBody>
                        <a:bodyPr/>
                        <a:lstStyle/>
                        <a:p>
                          <a:endParaRPr lang="en-US"/>
                        </a:p>
                      </a:txBody>
                      <a:tcPr marL="68580" marR="68580" marT="0" marB="0" anchor="ctr">
                        <a:blipFill>
                          <a:blip r:embed="rId3"/>
                          <a:stretch>
                            <a:fillRect l="-1131967" t="-354945" r="-3279" b="-101648"/>
                          </a:stretch>
                        </a:blipFill>
                      </a:tcPr>
                    </a:tc>
                    <a:extLst>
                      <a:ext uri="{0D108BD9-81ED-4DB2-BD59-A6C34878D82A}">
                        <a16:rowId xmlns:a16="http://schemas.microsoft.com/office/drawing/2014/main" val="2750702417"/>
                      </a:ext>
                    </a:extLst>
                  </a:tr>
                  <a:tr h="1112515">
                    <a:tc>
                      <a:txBody>
                        <a:bodyPr/>
                        <a:lstStyle/>
                        <a:p>
                          <a:pPr marL="0" marR="0" algn="justLow">
                            <a:lnSpc>
                              <a:spcPct val="150000"/>
                            </a:lnSpc>
                            <a:spcBef>
                              <a:spcPts val="0"/>
                            </a:spcBef>
                            <a:spcAft>
                              <a:spcPts val="0"/>
                            </a:spcAft>
                          </a:pPr>
                          <a:r>
                            <a:rPr lang="en-US" sz="1800">
                              <a:effectLst/>
                            </a:rPr>
                            <a:t>Fifth case: Limitation on the number of the produced keystream bits per IV</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3"/>
                          <a:stretch>
                            <a:fillRect l="-757944" t="-452459" r="-550467" b="-1093"/>
                          </a:stretch>
                        </a:blipFill>
                      </a:tcPr>
                    </a:tc>
                    <a:tc>
                      <a:txBody>
                        <a:bodyPr/>
                        <a:lstStyle/>
                        <a:p>
                          <a:endParaRPr lang="en-US"/>
                        </a:p>
                      </a:txBody>
                      <a:tcPr marL="68580" marR="68580" marT="0" marB="0" anchor="ctr">
                        <a:blipFill>
                          <a:blip r:embed="rId3"/>
                          <a:stretch>
                            <a:fillRect l="-936735" t="-452459" r="-501020" b="-1093"/>
                          </a:stretch>
                        </a:blipFill>
                      </a:tcPr>
                    </a:tc>
                    <a:tc>
                      <a:txBody>
                        <a:bodyPr/>
                        <a:lstStyle/>
                        <a:p>
                          <a:endParaRPr lang="en-US"/>
                        </a:p>
                      </a:txBody>
                      <a:tcPr marL="68580" marR="68580" marT="0" marB="0" anchor="ctr">
                        <a:blipFill>
                          <a:blip r:embed="rId3"/>
                          <a:stretch>
                            <a:fillRect l="-741606" t="-452459" r="-258394" b="-1093"/>
                          </a:stretch>
                        </a:blipFill>
                      </a:tcPr>
                    </a:tc>
                    <a:tc>
                      <a:txBody>
                        <a:bodyPr/>
                        <a:lstStyle/>
                        <a:p>
                          <a:endParaRPr lang="en-US"/>
                        </a:p>
                      </a:txBody>
                      <a:tcPr marL="68580" marR="68580" marT="0" marB="0" anchor="ctr">
                        <a:blipFill>
                          <a:blip r:embed="rId3"/>
                          <a:stretch>
                            <a:fillRect l="-1087736" t="-452459" r="-233962" b="-1093"/>
                          </a:stretch>
                        </a:blipFill>
                      </a:tcPr>
                    </a:tc>
                    <a:tc>
                      <a:txBody>
                        <a:bodyPr/>
                        <a:lstStyle/>
                        <a:p>
                          <a:endParaRPr lang="en-US"/>
                        </a:p>
                      </a:txBody>
                      <a:tcPr marL="68580" marR="68580" marT="0" marB="0" anchor="ctr">
                        <a:blipFill>
                          <a:blip r:embed="rId3"/>
                          <a:stretch>
                            <a:fillRect l="-1031967" t="-452459" r="-103279" b="-1093"/>
                          </a:stretch>
                        </a:blipFill>
                      </a:tcPr>
                    </a:tc>
                    <a:tc>
                      <a:txBody>
                        <a:bodyPr/>
                        <a:lstStyle/>
                        <a:p>
                          <a:endParaRPr lang="en-US"/>
                        </a:p>
                      </a:txBody>
                      <a:tcPr marL="68580" marR="68580" marT="0" marB="0" anchor="ctr">
                        <a:blipFill>
                          <a:blip r:embed="rId3"/>
                          <a:stretch>
                            <a:fillRect l="-1131967" t="-452459" r="-3279" b="-1093"/>
                          </a:stretch>
                        </a:blipFill>
                      </a:tcPr>
                    </a:tc>
                    <a:extLst>
                      <a:ext uri="{0D108BD9-81ED-4DB2-BD59-A6C34878D82A}">
                        <a16:rowId xmlns:a16="http://schemas.microsoft.com/office/drawing/2014/main" val="3484478571"/>
                      </a:ext>
                    </a:extLst>
                  </a:tr>
                </a:tbl>
              </a:graphicData>
            </a:graphic>
          </p:graphicFrame>
        </mc:Fallback>
      </mc:AlternateContent>
    </p:spTree>
    <p:extLst>
      <p:ext uri="{BB962C8B-B14F-4D97-AF65-F5344CB8AC3E}">
        <p14:creationId xmlns:p14="http://schemas.microsoft.com/office/powerpoint/2010/main" val="2804040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Conclusion</a:t>
            </a:r>
          </a:p>
        </p:txBody>
      </p:sp>
      <p:sp>
        <p:nvSpPr>
          <p:cNvPr id="3" name="Content Placeholder 2"/>
          <p:cNvSpPr>
            <a:spLocks noGrp="1"/>
          </p:cNvSpPr>
          <p:nvPr>
            <p:ph idx="1"/>
          </p:nvPr>
        </p:nvSpPr>
        <p:spPr/>
        <p:txBody>
          <a:bodyPr/>
          <a:lstStyle/>
          <a:p>
            <a:r>
              <a:rPr lang="en-US" sz="2800" dirty="0"/>
              <a:t>We proposed five different constructions based on different applications that can provide full security against TMDTO attacks.</a:t>
            </a:r>
          </a:p>
          <a:p>
            <a:endParaRPr lang="en-US" sz="2800" dirty="0"/>
          </a:p>
          <a:p>
            <a:r>
              <a:rPr lang="en-US" sz="2800" dirty="0"/>
              <a:t>With these constructions, the design of a new generation of stream ciphers (i.e., ultra-lightweight) is achievable with full security against TMDTO attacks. </a:t>
            </a:r>
          </a:p>
          <a:p>
            <a:endParaRPr lang="en-US" sz="28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61</a:t>
            </a:fld>
            <a:endParaRPr lang="zh-CN" altLang="en-US"/>
          </a:p>
        </p:txBody>
      </p:sp>
    </p:spTree>
    <p:extLst>
      <p:ext uri="{BB962C8B-B14F-4D97-AF65-F5344CB8AC3E}">
        <p14:creationId xmlns:p14="http://schemas.microsoft.com/office/powerpoint/2010/main" val="2133982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Thanks</a:t>
            </a:r>
          </a:p>
          <a:p>
            <a:endParaRPr lang="en-US" altLang="zh-CN" dirty="0">
              <a:ea typeface="宋体" panose="02010600030101010101" pitchFamily="2" charset="-122"/>
            </a:endParaRPr>
          </a:p>
          <a:p>
            <a:r>
              <a:rPr lang="en-US" altLang="zh-CN" dirty="0">
                <a:ea typeface="宋体" panose="02010600030101010101" pitchFamily="2" charset="-122"/>
              </a:rPr>
              <a:t>Any question</a:t>
            </a:r>
            <a:endParaRPr lang="zh-CN" altLang="en-US" dirty="0">
              <a:ea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62</a:t>
            </a:fld>
            <a:endParaRPr lang="zh-CN" altLang="en-US"/>
          </a:p>
        </p:txBody>
      </p:sp>
    </p:spTree>
    <p:extLst>
      <p:ext uri="{BB962C8B-B14F-4D97-AF65-F5344CB8AC3E}">
        <p14:creationId xmlns:p14="http://schemas.microsoft.com/office/powerpoint/2010/main" val="107097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4E8-F9C7-0473-EC27-EC6164C4A246}"/>
              </a:ext>
            </a:extLst>
          </p:cNvPr>
          <p:cNvSpPr>
            <a:spLocks noGrp="1"/>
          </p:cNvSpPr>
          <p:nvPr>
            <p:ph type="title"/>
          </p:nvPr>
        </p:nvSpPr>
        <p:spPr/>
        <p:txBody>
          <a:bodyPr/>
          <a:lstStyle/>
          <a:p>
            <a:r>
              <a:rPr lang="en-US" dirty="0"/>
              <a:t>How it is work?</a:t>
            </a:r>
          </a:p>
        </p:txBody>
      </p:sp>
      <p:sp>
        <p:nvSpPr>
          <p:cNvPr id="3" name="Content Placeholder 2">
            <a:extLst>
              <a:ext uri="{FF2B5EF4-FFF2-40B4-BE49-F238E27FC236}">
                <a16:creationId xmlns:a16="http://schemas.microsoft.com/office/drawing/2014/main" id="{E7D3EF11-B12B-494F-0B5B-F717D47F044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6C4A5E1-5136-7BF6-F940-1E5B217F8175}"/>
              </a:ext>
            </a:extLst>
          </p:cNvPr>
          <p:cNvPicPr>
            <a:picLocks noChangeAspect="1"/>
          </p:cNvPicPr>
          <p:nvPr/>
        </p:nvPicPr>
        <p:blipFill>
          <a:blip r:embed="rId2"/>
          <a:stretch>
            <a:fillRect/>
          </a:stretch>
        </p:blipFill>
        <p:spPr>
          <a:xfrm>
            <a:off x="-69891" y="1481137"/>
            <a:ext cx="9198901" cy="5224463"/>
          </a:xfrm>
          <a:prstGeom prst="rect">
            <a:avLst/>
          </a:prstGeom>
        </p:spPr>
      </p:pic>
    </p:spTree>
    <p:extLst>
      <p:ext uri="{BB962C8B-B14F-4D97-AF65-F5344CB8AC3E}">
        <p14:creationId xmlns:p14="http://schemas.microsoft.com/office/powerpoint/2010/main" val="102474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12"/>
          <p:cNvSpPr>
            <a:spLocks noChangeArrowheads="1"/>
          </p:cNvSpPr>
          <p:nvPr/>
        </p:nvSpPr>
        <p:spPr bwMode="auto">
          <a:xfrm>
            <a:off x="3886200" y="51054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Symbol" panose="05050102010706020507" pitchFamily="18" charset="2"/>
              </a:rPr>
              <a:t>=</a:t>
            </a:r>
            <a:endParaRPr lang="en-US" altLang="en-US"/>
          </a:p>
        </p:txBody>
      </p:sp>
      <p:sp>
        <p:nvSpPr>
          <p:cNvPr id="26635" name="Rectangle 11"/>
          <p:cNvSpPr>
            <a:spLocks noChangeArrowheads="1"/>
          </p:cNvSpPr>
          <p:nvPr/>
        </p:nvSpPr>
        <p:spPr bwMode="auto">
          <a:xfrm>
            <a:off x="3886200" y="40386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Symbol" panose="05050102010706020507" pitchFamily="18" charset="2"/>
              </a:rPr>
              <a:t></a:t>
            </a:r>
            <a:endParaRPr lang="en-US" altLang="en-US"/>
          </a:p>
        </p:txBody>
      </p:sp>
      <p:sp>
        <p:nvSpPr>
          <p:cNvPr id="26626" name="Rectangle 2"/>
          <p:cNvSpPr>
            <a:spLocks noGrp="1" noChangeArrowheads="1"/>
          </p:cNvSpPr>
          <p:nvPr>
            <p:ph type="title"/>
          </p:nvPr>
        </p:nvSpPr>
        <p:spPr/>
        <p:txBody>
          <a:bodyPr>
            <a:normAutofit/>
          </a:bodyPr>
          <a:lstStyle/>
          <a:p>
            <a:r>
              <a:rPr lang="en-US" altLang="en-US" dirty="0"/>
              <a:t>Example of Stream Encryption</a:t>
            </a:r>
          </a:p>
        </p:txBody>
      </p:sp>
      <p:sp>
        <p:nvSpPr>
          <p:cNvPr id="26627" name="Rectangle 3"/>
          <p:cNvSpPr>
            <a:spLocks noChangeArrowheads="1"/>
          </p:cNvSpPr>
          <p:nvPr/>
        </p:nvSpPr>
        <p:spPr bwMode="auto">
          <a:xfrm>
            <a:off x="1752600" y="20574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Key</a:t>
            </a:r>
          </a:p>
        </p:txBody>
      </p:sp>
      <p:sp>
        <p:nvSpPr>
          <p:cNvPr id="26629" name="Rectangle 5"/>
          <p:cNvSpPr>
            <a:spLocks noChangeArrowheads="1"/>
          </p:cNvSpPr>
          <p:nvPr/>
        </p:nvSpPr>
        <p:spPr bwMode="auto">
          <a:xfrm>
            <a:off x="1752600" y="55626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Ciphertext</a:t>
            </a:r>
          </a:p>
        </p:txBody>
      </p:sp>
      <p:sp>
        <p:nvSpPr>
          <p:cNvPr id="26632" name="Rectangle 8"/>
          <p:cNvSpPr>
            <a:spLocks noChangeArrowheads="1"/>
          </p:cNvSpPr>
          <p:nvPr/>
        </p:nvSpPr>
        <p:spPr bwMode="auto">
          <a:xfrm>
            <a:off x="1752600" y="34290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Keystream</a:t>
            </a:r>
          </a:p>
        </p:txBody>
      </p:sp>
      <p:sp>
        <p:nvSpPr>
          <p:cNvPr id="26633" name="Rectangle 9"/>
          <p:cNvSpPr>
            <a:spLocks noChangeArrowheads="1"/>
          </p:cNvSpPr>
          <p:nvPr/>
        </p:nvSpPr>
        <p:spPr bwMode="auto">
          <a:xfrm>
            <a:off x="1752600" y="44958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Plaintext</a:t>
            </a:r>
          </a:p>
        </p:txBody>
      </p:sp>
      <p:sp>
        <p:nvSpPr>
          <p:cNvPr id="26634" name="AutoShape 10"/>
          <p:cNvSpPr>
            <a:spLocks noChangeArrowheads="1"/>
          </p:cNvSpPr>
          <p:nvPr/>
        </p:nvSpPr>
        <p:spPr bwMode="auto">
          <a:xfrm>
            <a:off x="2514600" y="2667000"/>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3"/>
          <p:cNvSpPr>
            <a:spLocks noChangeArrowheads="1"/>
          </p:cNvSpPr>
          <p:nvPr/>
        </p:nvSpPr>
        <p:spPr bwMode="auto">
          <a:xfrm>
            <a:off x="4932040" y="2048272"/>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IV</a:t>
            </a:r>
          </a:p>
        </p:txBody>
      </p:sp>
      <p:sp>
        <p:nvSpPr>
          <p:cNvPr id="11" name="AutoShape 10"/>
          <p:cNvSpPr>
            <a:spLocks noChangeArrowheads="1"/>
          </p:cNvSpPr>
          <p:nvPr/>
        </p:nvSpPr>
        <p:spPr bwMode="auto">
          <a:xfrm>
            <a:off x="5427340" y="2667000"/>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2364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Example of Stream Decryption</a:t>
            </a:r>
          </a:p>
        </p:txBody>
      </p:sp>
      <p:sp>
        <p:nvSpPr>
          <p:cNvPr id="29699" name="Rectangle 3"/>
          <p:cNvSpPr>
            <a:spLocks noChangeArrowheads="1"/>
          </p:cNvSpPr>
          <p:nvPr/>
        </p:nvSpPr>
        <p:spPr bwMode="auto">
          <a:xfrm>
            <a:off x="3886200" y="51054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Symbol" panose="05050102010706020507" pitchFamily="18" charset="2"/>
              </a:rPr>
              <a:t>=</a:t>
            </a:r>
            <a:endParaRPr lang="en-US" altLang="en-US"/>
          </a:p>
        </p:txBody>
      </p:sp>
      <p:sp>
        <p:nvSpPr>
          <p:cNvPr id="29700" name="Rectangle 4"/>
          <p:cNvSpPr>
            <a:spLocks noChangeArrowheads="1"/>
          </p:cNvSpPr>
          <p:nvPr/>
        </p:nvSpPr>
        <p:spPr bwMode="auto">
          <a:xfrm>
            <a:off x="3886200" y="40386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ym typeface="Symbol" panose="05050102010706020507" pitchFamily="18" charset="2"/>
              </a:rPr>
              <a:t></a:t>
            </a:r>
            <a:endParaRPr lang="en-US" altLang="en-US"/>
          </a:p>
        </p:txBody>
      </p:sp>
      <p:sp>
        <p:nvSpPr>
          <p:cNvPr id="29701" name="Rectangle 5"/>
          <p:cNvSpPr>
            <a:spLocks noChangeArrowheads="1"/>
          </p:cNvSpPr>
          <p:nvPr/>
        </p:nvSpPr>
        <p:spPr bwMode="auto">
          <a:xfrm>
            <a:off x="1752600" y="20574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Key</a:t>
            </a:r>
          </a:p>
        </p:txBody>
      </p:sp>
      <p:sp>
        <p:nvSpPr>
          <p:cNvPr id="29702" name="Rectangle 6"/>
          <p:cNvSpPr>
            <a:spLocks noChangeArrowheads="1"/>
          </p:cNvSpPr>
          <p:nvPr/>
        </p:nvSpPr>
        <p:spPr bwMode="auto">
          <a:xfrm>
            <a:off x="1752600" y="55626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Plaintext</a:t>
            </a:r>
          </a:p>
        </p:txBody>
      </p:sp>
      <p:sp>
        <p:nvSpPr>
          <p:cNvPr id="29703" name="Rectangle 7"/>
          <p:cNvSpPr>
            <a:spLocks noChangeArrowheads="1"/>
          </p:cNvSpPr>
          <p:nvPr/>
        </p:nvSpPr>
        <p:spPr bwMode="auto">
          <a:xfrm>
            <a:off x="1752600" y="34290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Keystream</a:t>
            </a:r>
          </a:p>
        </p:txBody>
      </p:sp>
      <p:sp>
        <p:nvSpPr>
          <p:cNvPr id="29704" name="Rectangle 8"/>
          <p:cNvSpPr>
            <a:spLocks noChangeArrowheads="1"/>
          </p:cNvSpPr>
          <p:nvPr/>
        </p:nvSpPr>
        <p:spPr bwMode="auto">
          <a:xfrm>
            <a:off x="1752600" y="44958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Ciphertext</a:t>
            </a:r>
          </a:p>
        </p:txBody>
      </p:sp>
      <p:sp>
        <p:nvSpPr>
          <p:cNvPr id="29705" name="AutoShape 9"/>
          <p:cNvSpPr>
            <a:spLocks noChangeArrowheads="1"/>
          </p:cNvSpPr>
          <p:nvPr/>
        </p:nvSpPr>
        <p:spPr bwMode="auto">
          <a:xfrm>
            <a:off x="2514600" y="2667000"/>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3"/>
          <p:cNvSpPr>
            <a:spLocks noChangeArrowheads="1"/>
          </p:cNvSpPr>
          <p:nvPr/>
        </p:nvSpPr>
        <p:spPr bwMode="auto">
          <a:xfrm>
            <a:off x="4932040" y="2048272"/>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IV</a:t>
            </a:r>
          </a:p>
        </p:txBody>
      </p:sp>
      <p:sp>
        <p:nvSpPr>
          <p:cNvPr id="11" name="AutoShape 9"/>
          <p:cNvSpPr>
            <a:spLocks noChangeArrowheads="1"/>
          </p:cNvSpPr>
          <p:nvPr/>
        </p:nvSpPr>
        <p:spPr bwMode="auto">
          <a:xfrm>
            <a:off x="5427340" y="2648744"/>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3356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7883</TotalTime>
  <Words>2642</Words>
  <Application>Microsoft Office PowerPoint</Application>
  <PresentationFormat>On-screen Show (4:3)</PresentationFormat>
  <Paragraphs>323</Paragraphs>
  <Slides>62</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0" baseType="lpstr">
      <vt:lpstr>Arial</vt:lpstr>
      <vt:lpstr>Calibri</vt:lpstr>
      <vt:lpstr>Cambria Math</vt:lpstr>
      <vt:lpstr>Comic Sans MS</vt:lpstr>
      <vt:lpstr>Symbol</vt:lpstr>
      <vt:lpstr>Times New Roman</vt:lpstr>
      <vt:lpstr>Office Theme</vt:lpstr>
      <vt:lpstr>Equation</vt:lpstr>
      <vt:lpstr>Cryptography</vt:lpstr>
      <vt:lpstr>A Block Diagram of a Digital Communication System</vt:lpstr>
      <vt:lpstr>Private Key Encryption (review)</vt:lpstr>
      <vt:lpstr>Symmetric Key Encryption</vt:lpstr>
      <vt:lpstr>Stream ciphers</vt:lpstr>
      <vt:lpstr>General Model of a Stream Cipher</vt:lpstr>
      <vt:lpstr>How it is work?</vt:lpstr>
      <vt:lpstr>Example of Stream Encryption</vt:lpstr>
      <vt:lpstr>Example of Stream Decryption</vt:lpstr>
      <vt:lpstr>Stream Ciphers</vt:lpstr>
      <vt:lpstr>Efforts for Standardization of Steam Ciphers</vt:lpstr>
      <vt:lpstr>linear feedback shift register (LFSR)</vt:lpstr>
      <vt:lpstr>Linear Feedback Shift Registers (LFSR)</vt:lpstr>
      <vt:lpstr>Three Components</vt:lpstr>
      <vt:lpstr>Linear Feedback Shift Registers (LFSR)</vt:lpstr>
      <vt:lpstr>Linear Feedback Shift Registers (LFSR)</vt:lpstr>
      <vt:lpstr>A 3-stage LFSR with a feedback function </vt:lpstr>
      <vt:lpstr>PowerPoint Presentation</vt:lpstr>
      <vt:lpstr>Stream ciphers</vt:lpstr>
      <vt:lpstr>Stream ciphers</vt:lpstr>
      <vt:lpstr>Stream ciphers</vt:lpstr>
      <vt:lpstr>Stream ciphers</vt:lpstr>
      <vt:lpstr>Stream ciphers</vt:lpstr>
      <vt:lpstr>eSTREAM project  </vt:lpstr>
      <vt:lpstr>Trivium Stream cipher</vt:lpstr>
      <vt:lpstr>MICKEY 2.0 Stream cipher</vt:lpstr>
      <vt:lpstr>Grain v1 Stream cipher</vt:lpstr>
      <vt:lpstr>A5/1</vt:lpstr>
      <vt:lpstr>A5/1</vt:lpstr>
      <vt:lpstr>Initialization of A5/1</vt:lpstr>
      <vt:lpstr>A5/2</vt:lpstr>
      <vt:lpstr>Encryption &amp; Authentication </vt:lpstr>
      <vt:lpstr>Cryptanalysis of Stream ciphers (Next Week)</vt:lpstr>
      <vt:lpstr>time-memory-data tradeoff attacks</vt:lpstr>
      <vt:lpstr>time-memory-data tradeoff attacks</vt:lpstr>
      <vt:lpstr>time-memory-data tradeoff attacks Basics</vt:lpstr>
      <vt:lpstr>time-memory-data tradeoff attacks</vt:lpstr>
      <vt:lpstr>time-memory-data tradeoff attacks</vt:lpstr>
      <vt:lpstr>time-memory-data tradeoff attacks against small-state stream ciphers </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katz</dc:creator>
  <cp:lastModifiedBy>vahid aminghafari</cp:lastModifiedBy>
  <cp:revision>278</cp:revision>
  <dcterms:created xsi:type="dcterms:W3CDTF">2014-06-02T02:25:30Z</dcterms:created>
  <dcterms:modified xsi:type="dcterms:W3CDTF">2024-11-13T04:25:59Z</dcterms:modified>
</cp:coreProperties>
</file>