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9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D601-A03A-4B57-A171-EB395637603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D3A5-AE44-475A-9356-3B193D17F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57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D601-A03A-4B57-A171-EB395637603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D3A5-AE44-475A-9356-3B193D17F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83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D601-A03A-4B57-A171-EB395637603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D3A5-AE44-475A-9356-3B193D17F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721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D601-A03A-4B57-A171-EB395637603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D3A5-AE44-475A-9356-3B193D17F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861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D601-A03A-4B57-A171-EB395637603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D3A5-AE44-475A-9356-3B193D17F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43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D601-A03A-4B57-A171-EB395637603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D3A5-AE44-475A-9356-3B193D17F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03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D601-A03A-4B57-A171-EB395637603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D3A5-AE44-475A-9356-3B193D17F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714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D601-A03A-4B57-A171-EB395637603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D3A5-AE44-475A-9356-3B193D17F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931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D601-A03A-4B57-A171-EB395637603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D3A5-AE44-475A-9356-3B193D17F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85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D601-A03A-4B57-A171-EB395637603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D3A5-AE44-475A-9356-3B193D17F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98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D601-A03A-4B57-A171-EB395637603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D3A5-AE44-475A-9356-3B193D17F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54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D601-A03A-4B57-A171-EB395637603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D3A5-AE44-475A-9356-3B193D17F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59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D601-A03A-4B57-A171-EB395637603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D3A5-AE44-475A-9356-3B193D17F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43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D601-A03A-4B57-A171-EB395637603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D3A5-AE44-475A-9356-3B193D17F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79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D601-A03A-4B57-A171-EB395637603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D3A5-AE44-475A-9356-3B193D17F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29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D601-A03A-4B57-A171-EB395637603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D3A5-AE44-475A-9356-3B193D17F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2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04DD601-A03A-4B57-A171-EB395637603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F39D3A5-AE44-475A-9356-3B193D17F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16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04DD601-A03A-4B57-A171-EB395637603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F39D3A5-AE44-475A-9356-3B193D17F5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204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Feature Extraction Methods for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Traditional vs Deep Learning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6284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25" y="609601"/>
            <a:ext cx="11220450" cy="981074"/>
          </a:xfrm>
        </p:spPr>
        <p:txBody>
          <a:bodyPr/>
          <a:lstStyle/>
          <a:p>
            <a:r>
              <a:rPr lang="en-GB" dirty="0"/>
              <a:t> SURF (Speeded-Up Robust Features)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552700"/>
            <a:ext cx="8676222" cy="3238500"/>
          </a:xfrm>
        </p:spPr>
        <p:txBody>
          <a:bodyPr/>
          <a:lstStyle/>
          <a:p>
            <a:pPr algn="l"/>
            <a:r>
              <a:rPr lang="en-GB" dirty="0"/>
              <a:t>SURF is a faster, real-time alternative to SIFT designed for robust feature detection in images</a:t>
            </a:r>
            <a:r>
              <a:rPr lang="en-GB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Like </a:t>
            </a:r>
            <a:r>
              <a:rPr lang="en-GB" dirty="0" smtClean="0"/>
              <a:t>SIFT it </a:t>
            </a:r>
            <a:r>
              <a:rPr lang="en-GB" dirty="0"/>
              <a:t>Detects key points (interest points) in an image that are invariant to scale, rotation, and </a:t>
            </a:r>
            <a:r>
              <a:rPr lang="en-GB" dirty="0" smtClean="0"/>
              <a:t>illumination.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Unlike </a:t>
            </a:r>
            <a:r>
              <a:rPr lang="en-GB" dirty="0" smtClean="0"/>
              <a:t>Sift it </a:t>
            </a:r>
            <a:r>
              <a:rPr lang="en-GB" dirty="0"/>
              <a:t>Computes a </a:t>
            </a:r>
            <a:r>
              <a:rPr lang="en-GB" dirty="0" smtClean="0"/>
              <a:t>64-dimensional </a:t>
            </a:r>
            <a:r>
              <a:rPr lang="en-GB" dirty="0"/>
              <a:t>descriptor for each key point, representing local gradient information</a:t>
            </a:r>
          </a:p>
          <a:p>
            <a:pPr algn="l"/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27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352549"/>
          </a:xfrm>
        </p:spPr>
        <p:txBody>
          <a:bodyPr/>
          <a:lstStyle/>
          <a:p>
            <a:r>
              <a:rPr lang="en-GB" dirty="0" smtClean="0"/>
              <a:t>How it work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1962150"/>
            <a:ext cx="8676222" cy="382905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Scale-Space construction: its use of box filters and the Hessian matrix for scale-space and </a:t>
            </a:r>
            <a:r>
              <a:rPr lang="en-GB" dirty="0" smtClean="0"/>
              <a:t>key point localization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Key point Localization</a:t>
            </a:r>
            <a:r>
              <a:rPr lang="en-GB" dirty="0"/>
              <a:t>: uses the Hessian matrix to detect </a:t>
            </a:r>
            <a:r>
              <a:rPr lang="en-GB" dirty="0" err="1"/>
              <a:t>keypoints</a:t>
            </a:r>
            <a:r>
              <a:rPr lang="en-GB" dirty="0"/>
              <a:t> based on </a:t>
            </a:r>
            <a:r>
              <a:rPr lang="en-GB" dirty="0" smtClean="0"/>
              <a:t>curvature.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orientation </a:t>
            </a:r>
            <a:r>
              <a:rPr lang="en-GB" dirty="0" smtClean="0"/>
              <a:t>assignment: SURF </a:t>
            </a:r>
            <a:r>
              <a:rPr lang="en-GB" dirty="0"/>
              <a:t>uses </a:t>
            </a:r>
            <a:r>
              <a:rPr lang="en-GB" dirty="0" err="1"/>
              <a:t>Haar</a:t>
            </a:r>
            <a:r>
              <a:rPr lang="en-GB" dirty="0"/>
              <a:t> wavelet responses for orientation assignment and descriptor </a:t>
            </a:r>
            <a:r>
              <a:rPr lang="en-GB" dirty="0" smtClean="0"/>
              <a:t>generation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Descriptor generation: </a:t>
            </a:r>
            <a:r>
              <a:rPr lang="en-GB" dirty="0" smtClean="0"/>
              <a:t>SURF </a:t>
            </a:r>
            <a:r>
              <a:rPr lang="en-GB" dirty="0"/>
              <a:t>produces a 64-dimensional </a:t>
            </a:r>
            <a:r>
              <a:rPr lang="en-GB" dirty="0" smtClean="0"/>
              <a:t>descriptor </a:t>
            </a:r>
            <a:r>
              <a:rPr lang="en-GB" dirty="0"/>
              <a:t>making SURF more </a:t>
            </a:r>
            <a:r>
              <a:rPr lang="en-GB" dirty="0" smtClean="0"/>
              <a:t>compact than SIFT descriptor </a:t>
            </a:r>
            <a:r>
              <a:rPr lang="en-GB" dirty="0"/>
              <a:t>but potentially less accurate in some cases.</a:t>
            </a:r>
          </a:p>
        </p:txBody>
      </p:sp>
    </p:spTree>
    <p:extLst>
      <p:ext uri="{BB962C8B-B14F-4D97-AF65-F5344CB8AC3E}">
        <p14:creationId xmlns:p14="http://schemas.microsoft.com/office/powerpoint/2010/main" val="30686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71676"/>
            <a:ext cx="9905998" cy="1390650"/>
          </a:xfrm>
        </p:spPr>
        <p:txBody>
          <a:bodyPr/>
          <a:lstStyle/>
          <a:p>
            <a:r>
              <a:rPr lang="en-GB" dirty="0"/>
              <a:t>Faster than SIFT (real-time applications</a:t>
            </a:r>
            <a:r>
              <a:rPr lang="en-GB" dirty="0" smtClean="0"/>
              <a:t>)</a:t>
            </a:r>
          </a:p>
          <a:p>
            <a:r>
              <a:rPr lang="en-GB" dirty="0" smtClean="0"/>
              <a:t>Rotation </a:t>
            </a:r>
            <a:r>
              <a:rPr lang="en-GB" dirty="0"/>
              <a:t>and scale </a:t>
            </a:r>
            <a:r>
              <a:rPr lang="en-GB" dirty="0" smtClean="0"/>
              <a:t>invariant</a:t>
            </a:r>
          </a:p>
          <a:p>
            <a:r>
              <a:rPr lang="en-GB" dirty="0" smtClean="0"/>
              <a:t>Compact </a:t>
            </a:r>
            <a:r>
              <a:rPr lang="en-GB" dirty="0"/>
              <a:t>descriptors (64 </a:t>
            </a:r>
            <a:r>
              <a:rPr lang="en-GB" dirty="0" smtClean="0"/>
              <a:t>values)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1413" y="3362326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disadvantages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4724402"/>
            <a:ext cx="9905998" cy="1390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Less accurate than SIFT in some cases</a:t>
            </a:r>
          </a:p>
        </p:txBody>
      </p:sp>
    </p:spTree>
    <p:extLst>
      <p:ext uri="{BB962C8B-B14F-4D97-AF65-F5344CB8AC3E}">
        <p14:creationId xmlns:p14="http://schemas.microsoft.com/office/powerpoint/2010/main" val="1128179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428749"/>
          </a:xfrm>
        </p:spPr>
        <p:txBody>
          <a:bodyPr/>
          <a:lstStyle/>
          <a:p>
            <a:r>
              <a:rPr lang="en-GB" dirty="0"/>
              <a:t>Edge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038350"/>
            <a:ext cx="8676222" cy="375285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Edge Detection is a fundamental technique in image processing used to identify points where brightness changes sharply — which often corresponds to object boundaries, features, and shapes</a:t>
            </a:r>
            <a:r>
              <a:rPr lang="en-GB" dirty="0" smtClean="0"/>
              <a:t>.</a:t>
            </a:r>
          </a:p>
          <a:p>
            <a:pPr algn="l"/>
            <a:r>
              <a:rPr lang="en-GB" dirty="0" smtClean="0"/>
              <a:t>Why to use it: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Detects boundaries of objects in an image</a:t>
            </a:r>
            <a:r>
              <a:rPr lang="en-GB" dirty="0" smtClean="0"/>
              <a:t>.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Helps simplify image analysis by reducing the amount of data to process</a:t>
            </a:r>
            <a:r>
              <a:rPr lang="en-GB" dirty="0" smtClean="0"/>
              <a:t>.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Converts images into a form more suitable for tasks like segmentation and object </a:t>
            </a:r>
            <a:r>
              <a:rPr lang="en-GB" dirty="0" smtClean="0"/>
              <a:t>recognition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565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1" y="609601"/>
            <a:ext cx="9555163" cy="1257299"/>
          </a:xfrm>
        </p:spPr>
        <p:txBody>
          <a:bodyPr>
            <a:normAutofit/>
          </a:bodyPr>
          <a:lstStyle/>
          <a:p>
            <a:pPr algn="l"/>
            <a:r>
              <a:rPr lang="en-GB" sz="4000" dirty="0"/>
              <a:t>Popular Edge Detection Methods: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390775"/>
            <a:ext cx="8676222" cy="24003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Sobel </a:t>
            </a:r>
            <a:r>
              <a:rPr lang="en-GB" dirty="0" smtClean="0"/>
              <a:t>Operator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Prewitt </a:t>
            </a:r>
            <a:r>
              <a:rPr lang="en-GB" dirty="0" smtClean="0"/>
              <a:t>Operator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Roberts Cross </a:t>
            </a:r>
            <a:r>
              <a:rPr lang="en-GB" dirty="0" smtClean="0"/>
              <a:t>Operator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Canny Edge Detector</a:t>
            </a:r>
          </a:p>
        </p:txBody>
      </p:sp>
    </p:spTree>
    <p:extLst>
      <p:ext uri="{BB962C8B-B14F-4D97-AF65-F5344CB8AC3E}">
        <p14:creationId xmlns:p14="http://schemas.microsoft.com/office/powerpoint/2010/main" val="76471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238374"/>
          </a:xfrm>
        </p:spPr>
        <p:txBody>
          <a:bodyPr/>
          <a:lstStyle/>
          <a:p>
            <a:r>
              <a:rPr lang="en-GB" dirty="0" smtClean="0"/>
              <a:t>Deep Learning </a:t>
            </a:r>
            <a:r>
              <a:rPr lang="en-GB" dirty="0"/>
              <a:t>Feature Extraction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847975"/>
            <a:ext cx="8676222" cy="2943225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/>
              <a:t>Deep learning methods automatically learn features from images using large neural networks. They don’t require manual feature engineering like SIFT or </a:t>
            </a:r>
            <a:r>
              <a:rPr lang="en-GB" dirty="0" smtClean="0"/>
              <a:t>SURF. </a:t>
            </a:r>
            <a:r>
              <a:rPr lang="en-GB" dirty="0"/>
              <a:t>But they Require Large Datasets </a:t>
            </a:r>
            <a:r>
              <a:rPr lang="en-GB" dirty="0" smtClean="0"/>
              <a:t>And </a:t>
            </a:r>
            <a:r>
              <a:rPr lang="en-GB" dirty="0"/>
              <a:t>Compute </a:t>
            </a:r>
            <a:r>
              <a:rPr lang="en-GB" dirty="0" smtClean="0"/>
              <a:t>Power.</a:t>
            </a:r>
          </a:p>
          <a:p>
            <a:pPr algn="l"/>
            <a:r>
              <a:rPr lang="en-GB" dirty="0" smtClean="0"/>
              <a:t>Examples: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CNNs </a:t>
            </a:r>
            <a:r>
              <a:rPr lang="en-GB" dirty="0"/>
              <a:t>(Convolutional Neural Networks</a:t>
            </a:r>
            <a:r>
              <a:rPr lang="en-GB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Pretrained </a:t>
            </a:r>
            <a:r>
              <a:rPr lang="en-GB" dirty="0"/>
              <a:t>Models: Like VGG, </a:t>
            </a:r>
            <a:r>
              <a:rPr lang="en-GB" dirty="0" err="1"/>
              <a:t>ResNet</a:t>
            </a:r>
            <a:r>
              <a:rPr lang="en-GB" dirty="0"/>
              <a:t>, </a:t>
            </a:r>
            <a:r>
              <a:rPr lang="en-GB" dirty="0" err="1"/>
              <a:t>MobileNet</a:t>
            </a:r>
            <a:r>
              <a:rPr lang="en-GB" dirty="0"/>
              <a:t> – trained on ImageNet.</a:t>
            </a:r>
            <a:endParaRPr lang="en-GB" dirty="0" smtClean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037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523999"/>
          </a:xfrm>
        </p:spPr>
        <p:txBody>
          <a:bodyPr/>
          <a:lstStyle/>
          <a:p>
            <a:r>
              <a:rPr lang="en-GB" dirty="0"/>
              <a:t>Advantages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133600"/>
            <a:ext cx="8676222" cy="17526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High accuracy for tasks like classification, detection, and segmentation</a:t>
            </a:r>
            <a:r>
              <a:rPr lang="en-GB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Adaptable </a:t>
            </a:r>
            <a:r>
              <a:rPr lang="en-GB" dirty="0"/>
              <a:t>to complex and high-dimensional data.</a:t>
            </a:r>
          </a:p>
        </p:txBody>
      </p:sp>
    </p:spTree>
    <p:extLst>
      <p:ext uri="{BB962C8B-B14F-4D97-AF65-F5344CB8AC3E}">
        <p14:creationId xmlns:p14="http://schemas.microsoft.com/office/powerpoint/2010/main" val="259798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990850"/>
            <a:ext cx="9906000" cy="2190750"/>
          </a:xfrm>
        </p:spPr>
        <p:txBody>
          <a:bodyPr>
            <a:normAutofit/>
          </a:bodyPr>
          <a:lstStyle/>
          <a:p>
            <a:r>
              <a:rPr lang="en-GB" sz="2400" dirty="0"/>
              <a:t>Feature extraction is a fundamental step in the field of computer vision and image analysis</a:t>
            </a:r>
            <a:r>
              <a:rPr lang="en-GB" sz="2400" dirty="0" smtClean="0"/>
              <a:t>. It </a:t>
            </a:r>
            <a:r>
              <a:rPr lang="en-GB" sz="2400" dirty="0"/>
              <a:t>involves transforming raw image data into meaningful, measurable information that can be used by machine learning or deep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169923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1990726"/>
            <a:ext cx="8676222" cy="4581524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The </a:t>
            </a:r>
            <a:r>
              <a:rPr lang="en-GB" dirty="0"/>
              <a:t>Feature </a:t>
            </a:r>
            <a:r>
              <a:rPr lang="en-GB" dirty="0" smtClean="0"/>
              <a:t>extraction: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Helps machines "understand" image </a:t>
            </a:r>
            <a:r>
              <a:rPr lang="en-GB" dirty="0" smtClean="0"/>
              <a:t>content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Reduces image complexity while preserving essential </a:t>
            </a:r>
            <a:r>
              <a:rPr lang="en-GB" dirty="0" smtClean="0"/>
              <a:t>patterns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Plays a critical role in tasks like classification, object detection, and </a:t>
            </a:r>
            <a:r>
              <a:rPr lang="en-GB" dirty="0" smtClean="0"/>
              <a:t>recognition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Have 2 types: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Traditional </a:t>
            </a:r>
            <a:r>
              <a:rPr lang="en-GB" dirty="0" smtClean="0"/>
              <a:t>(</a:t>
            </a:r>
            <a:r>
              <a:rPr lang="en-GB" dirty="0"/>
              <a:t>hand-crafted features)</a:t>
            </a:r>
            <a:endParaRPr lang="en-GB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Deep Learning-based (automatically learned features)</a:t>
            </a:r>
            <a:endParaRPr lang="en-GB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62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0"/>
            <a:ext cx="8676222" cy="1695449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Traditional Feature Extraction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248025"/>
            <a:ext cx="8676222" cy="2095500"/>
          </a:xfrm>
        </p:spPr>
        <p:txBody>
          <a:bodyPr/>
          <a:lstStyle/>
          <a:p>
            <a:pPr algn="l"/>
            <a:r>
              <a:rPr lang="en-GB" dirty="0"/>
              <a:t>Traditional feature extraction methods rely on manually designed algorithms to identify patterns, textures, shapes, and </a:t>
            </a:r>
            <a:r>
              <a:rPr lang="en-GB" dirty="0" smtClean="0"/>
              <a:t>key points </a:t>
            </a:r>
            <a:r>
              <a:rPr lang="en-GB" dirty="0"/>
              <a:t>within images. Often used with classical machine learning algorithms like SVM, k-NN, or Random Forest</a:t>
            </a:r>
            <a:endParaRPr lang="en-GB" dirty="0" smtClean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12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1876426"/>
            <a:ext cx="8676222" cy="2019299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Common Techniques Include: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SIFT – Scale and rotation invariant key point detection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SURF – Faster alternative to SIFT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Edge Detection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0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952624"/>
          </a:xfrm>
        </p:spPr>
        <p:txBody>
          <a:bodyPr/>
          <a:lstStyle/>
          <a:p>
            <a:r>
              <a:rPr lang="en-GB" dirty="0"/>
              <a:t>SIFT (Scale-Invariant Feature Transform)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162300"/>
            <a:ext cx="8676222" cy="2628900"/>
          </a:xfrm>
        </p:spPr>
        <p:txBody>
          <a:bodyPr/>
          <a:lstStyle/>
          <a:p>
            <a:pPr algn="l"/>
            <a:r>
              <a:rPr lang="en-GB" dirty="0"/>
              <a:t>SIFT is a widely used algorithm for detecting and describing local features in images</a:t>
            </a:r>
            <a:r>
              <a:rPr lang="en-GB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Detects </a:t>
            </a:r>
            <a:r>
              <a:rPr lang="en-GB" dirty="0" smtClean="0"/>
              <a:t>key points </a:t>
            </a:r>
            <a:r>
              <a:rPr lang="en-GB" dirty="0"/>
              <a:t>(interest points) in an image that are invariant to scale, rotation, and </a:t>
            </a:r>
            <a:r>
              <a:rPr lang="en-GB" dirty="0" smtClean="0"/>
              <a:t>illumination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Computes </a:t>
            </a:r>
            <a:r>
              <a:rPr lang="en-GB" dirty="0"/>
              <a:t>a 128-dimensional descriptor for each </a:t>
            </a:r>
            <a:r>
              <a:rPr lang="en-GB" dirty="0" smtClean="0"/>
              <a:t>key point</a:t>
            </a:r>
            <a:r>
              <a:rPr lang="en-GB" dirty="0"/>
              <a:t>, representing local gradient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308843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381124"/>
          </a:xfrm>
        </p:spPr>
        <p:txBody>
          <a:bodyPr/>
          <a:lstStyle/>
          <a:p>
            <a:r>
              <a:rPr lang="en-GB" dirty="0" smtClean="0"/>
              <a:t>How </a:t>
            </a:r>
            <a:r>
              <a:rPr lang="en-GB" dirty="0"/>
              <a:t>It 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105026"/>
            <a:ext cx="8676222" cy="444817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Scale-space construction: Detect extrema in </a:t>
            </a:r>
            <a:r>
              <a:rPr lang="en-GB" dirty="0" err="1"/>
              <a:t>DoG</a:t>
            </a:r>
            <a:r>
              <a:rPr lang="en-GB" dirty="0"/>
              <a:t> (Difference of Gaussians) across </a:t>
            </a:r>
            <a:r>
              <a:rPr lang="en-GB" dirty="0" smtClean="0"/>
              <a:t>scales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Key point localization</a:t>
            </a:r>
            <a:r>
              <a:rPr lang="en-GB" dirty="0"/>
              <a:t>: Select stable </a:t>
            </a:r>
            <a:r>
              <a:rPr lang="en-GB" dirty="0" smtClean="0"/>
              <a:t>key points </a:t>
            </a:r>
            <a:r>
              <a:rPr lang="en-GB" dirty="0"/>
              <a:t>by eliminating low-contrast and edge responses (Localizes </a:t>
            </a:r>
            <a:r>
              <a:rPr lang="en-GB" dirty="0" smtClean="0"/>
              <a:t>key points </a:t>
            </a:r>
            <a:r>
              <a:rPr lang="en-GB" dirty="0"/>
              <a:t>by fitting a quadratic function to refine position and scale.)</a:t>
            </a:r>
            <a:endParaRPr lang="en-GB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Orientation </a:t>
            </a:r>
            <a:r>
              <a:rPr lang="en-GB" dirty="0"/>
              <a:t>assignment: Assign orientations based on gradient </a:t>
            </a:r>
            <a:r>
              <a:rPr lang="en-GB" dirty="0" smtClean="0"/>
              <a:t>directions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Descriptor </a:t>
            </a:r>
            <a:r>
              <a:rPr lang="en-GB" dirty="0"/>
              <a:t>generation: Create histograms of gradients around each </a:t>
            </a:r>
            <a:r>
              <a:rPr lang="en-GB" dirty="0" smtClean="0"/>
              <a:t>key point </a:t>
            </a:r>
            <a:r>
              <a:rPr lang="en-GB" dirty="0"/>
              <a:t>in a 16x16 region</a:t>
            </a:r>
          </a:p>
        </p:txBody>
      </p:sp>
    </p:spTree>
    <p:extLst>
      <p:ext uri="{BB962C8B-B14F-4D97-AF65-F5344CB8AC3E}">
        <p14:creationId xmlns:p14="http://schemas.microsoft.com/office/powerpoint/2010/main" val="182836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37072" y="1104899"/>
            <a:ext cx="6359303" cy="46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9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704851"/>
            <a:ext cx="9906000" cy="1228724"/>
          </a:xfrm>
        </p:spPr>
        <p:txBody>
          <a:bodyPr/>
          <a:lstStyle/>
          <a:p>
            <a:r>
              <a:rPr lang="en-GB" dirty="0" smtClean="0"/>
              <a:t>Advantage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933576"/>
            <a:ext cx="9906001" cy="971549"/>
          </a:xfrm>
        </p:spPr>
        <p:txBody>
          <a:bodyPr/>
          <a:lstStyle/>
          <a:p>
            <a:r>
              <a:rPr lang="en-GB" dirty="0"/>
              <a:t>Robust to changes in scale, rotation, viewpoint, and </a:t>
            </a:r>
            <a:r>
              <a:rPr lang="en-GB" dirty="0" smtClean="0"/>
              <a:t>illumination.</a:t>
            </a:r>
          </a:p>
          <a:p>
            <a:r>
              <a:rPr lang="en-GB" dirty="0" smtClean="0"/>
              <a:t>Good </a:t>
            </a:r>
            <a:r>
              <a:rPr lang="en-GB" dirty="0"/>
              <a:t>for object </a:t>
            </a:r>
            <a:r>
              <a:rPr lang="en-GB" dirty="0" smtClean="0"/>
              <a:t>recognition</a:t>
            </a:r>
            <a:r>
              <a:rPr lang="en-GB" dirty="0"/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1412" y="3308581"/>
            <a:ext cx="9906000" cy="146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Limitations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141410" y="4777381"/>
            <a:ext cx="9906001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lang="en-US"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Computationally </a:t>
            </a:r>
            <a:r>
              <a:rPr lang="en-GB" dirty="0"/>
              <a:t>expensive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002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198</TotalTime>
  <Words>637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Mesh</vt:lpstr>
      <vt:lpstr>Feature Extraction Methods for Images</vt:lpstr>
      <vt:lpstr>Introduction</vt:lpstr>
      <vt:lpstr>PowerPoint Presentation</vt:lpstr>
      <vt:lpstr>Traditional Feature Extraction Methods</vt:lpstr>
      <vt:lpstr>PowerPoint Presentation</vt:lpstr>
      <vt:lpstr>SIFT (Scale-Invariant Feature Transform)</vt:lpstr>
      <vt:lpstr>How It Works</vt:lpstr>
      <vt:lpstr>PowerPoint Presentation</vt:lpstr>
      <vt:lpstr>Advantage</vt:lpstr>
      <vt:lpstr> SURF (Speeded-Up Robust Features)</vt:lpstr>
      <vt:lpstr>How it work</vt:lpstr>
      <vt:lpstr>Advantages</vt:lpstr>
      <vt:lpstr>Edge Detection</vt:lpstr>
      <vt:lpstr>Popular Edge Detection Methods:</vt:lpstr>
      <vt:lpstr>Deep Learning Feature Extraction Methods</vt:lpstr>
      <vt:lpstr>Advantages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Extraction Methods for Images</dc:title>
  <dc:creator>Maher</dc:creator>
  <cp:lastModifiedBy>Maher</cp:lastModifiedBy>
  <cp:revision>15</cp:revision>
  <dcterms:created xsi:type="dcterms:W3CDTF">2025-04-06T12:59:06Z</dcterms:created>
  <dcterms:modified xsi:type="dcterms:W3CDTF">2025-04-06T16:43:07Z</dcterms:modified>
</cp:coreProperties>
</file>