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Pandas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Khashayar</a:t>
            </a:r>
            <a:r>
              <a:rPr dirty="0"/>
              <a:t> </a:t>
            </a:r>
            <a:r>
              <a:rPr dirty="0" err="1"/>
              <a:t>mohammadi</a:t>
            </a:r>
            <a:r>
              <a:rPr dirty="0"/>
              <a:t>,</a:t>
            </a:r>
            <a:br>
              <a:rPr lang="en-US" dirty="0"/>
            </a:br>
            <a:r>
              <a:rPr dirty="0"/>
              <a:t>Amirhossein </a:t>
            </a:r>
            <a:r>
              <a:rPr dirty="0" err="1"/>
              <a:t>ghozati</a:t>
            </a:r>
            <a:r>
              <a:rPr dirty="0"/>
              <a:t>,</a:t>
            </a:r>
            <a:br>
              <a:rPr lang="en-US" dirty="0"/>
            </a:br>
            <a:r>
              <a:rPr dirty="0"/>
              <a:t>Ali </a:t>
            </a:r>
            <a:r>
              <a:rPr dirty="0" err="1"/>
              <a:t>soleymani</a:t>
            </a:r>
            <a:endParaRPr dirty="0"/>
          </a:p>
        </p:txBody>
      </p:sp>
      <p:sp>
        <p:nvSpPr>
          <p:cNvPr id="9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fill_value=</a:t>
            </a:r>
            <a:r>
              <a:rPr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df1 = DataFrame(np.arange(</a:t>
            </a:r>
            <a:r>
              <a:rPr>
                <a:solidFill>
                  <a:srgbClr val="800000"/>
                </a:solidFill>
              </a:rPr>
              <a:t>12.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)), columns=list(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abcd'</a:t>
            </a:r>
            <a:r>
              <a:rPr i="1" u="sng"/>
              <a:t>))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df2 = DataFrame(np.arange(</a:t>
            </a:r>
            <a:r>
              <a:rPr>
                <a:solidFill>
                  <a:srgbClr val="800000"/>
                </a:solidFill>
              </a:rPr>
              <a:t>20.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5</a:t>
            </a:r>
            <a:r>
              <a:t>)), columns=list(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abcde'</a:t>
            </a:r>
            <a:r>
              <a:rPr i="1" u="sng"/>
              <a:t>))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df2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df1 + df2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df1.add(df2, fill_value=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df1     df2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TextBox 3"/>
          <p:cNvSpPr txBox="1"/>
          <p:nvPr/>
        </p:nvSpPr>
        <p:spPr>
          <a:xfrm>
            <a:off x="513263" y="2591473"/>
            <a:ext cx="2825216" cy="246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/>
            </a:pPr>
            <a:r>
              <a:t>a  b   c   d</a:t>
            </a:r>
          </a:p>
          <a:p>
            <a:pPr>
              <a:defRPr sz="4000" b="1"/>
            </a:pPr>
            <a:r>
              <a:t>0  0  1   2   3</a:t>
            </a:r>
          </a:p>
          <a:p>
            <a:pPr>
              <a:defRPr sz="4000" b="1"/>
            </a:pPr>
            <a:r>
              <a:t>1  4  5   6   7</a:t>
            </a:r>
          </a:p>
          <a:p>
            <a:pPr>
              <a:defRPr sz="4000" b="1"/>
            </a:pPr>
            <a:r>
              <a:t>2  8  9  10  11</a:t>
            </a:r>
          </a:p>
        </p:txBody>
      </p:sp>
      <p:sp>
        <p:nvSpPr>
          <p:cNvPr id="139" name="TextBox 4"/>
          <p:cNvSpPr txBox="1"/>
          <p:nvPr/>
        </p:nvSpPr>
        <p:spPr>
          <a:xfrm>
            <a:off x="4814828" y="2283694"/>
            <a:ext cx="4084798" cy="309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000" b="1"/>
            </a:pPr>
            <a:r>
              <a:t>a   b   c   d   e</a:t>
            </a:r>
          </a:p>
          <a:p>
            <a:pPr>
              <a:defRPr sz="4000" b="1"/>
            </a:pPr>
            <a:r>
              <a:t>0   0   1   2   3   4</a:t>
            </a:r>
          </a:p>
          <a:p>
            <a:pPr>
              <a:defRPr sz="4000" b="1"/>
            </a:pPr>
            <a:r>
              <a:t>1   5   6   7   8   9</a:t>
            </a:r>
          </a:p>
          <a:p>
            <a:pPr>
              <a:defRPr sz="4000" b="1"/>
            </a:pPr>
            <a:r>
              <a:t>2  10  11  12  13  14</a:t>
            </a:r>
          </a:p>
          <a:p>
            <a:pPr>
              <a:defRPr sz="4000" b="1"/>
            </a:pPr>
            <a:r>
              <a:t>3  15  16  17  18  19</a:t>
            </a:r>
          </a:p>
        </p:txBody>
      </p:sp>
      <p:sp>
        <p:nvSpPr>
          <p:cNvPr id="140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Without and with fill_value = 0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128990" y="1772816"/>
            <a:ext cx="4366182" cy="2478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      a   b   c   d   e</a:t>
            </a:r>
          </a:p>
          <a:p>
            <a:pPr>
              <a:defRPr sz="3200"/>
            </a:pPr>
            <a:r>
              <a:t>0   0   2   4   6 NaN</a:t>
            </a:r>
          </a:p>
          <a:p>
            <a:pPr>
              <a:defRPr sz="3200"/>
            </a:pPr>
            <a:r>
              <a:t>1   9  11  13  15 NaN</a:t>
            </a:r>
          </a:p>
          <a:p>
            <a:pPr>
              <a:defRPr sz="3200"/>
            </a:pPr>
            <a:r>
              <a:t>2  18  20  22  24 NaN</a:t>
            </a:r>
          </a:p>
          <a:p>
            <a:pPr>
              <a:defRPr sz="3200"/>
            </a:pPr>
            <a:r>
              <a:t>3 NaN NaN NaN NaN NaN</a:t>
            </a:r>
          </a:p>
        </p:txBody>
      </p:sp>
      <p:sp>
        <p:nvSpPr>
          <p:cNvPr id="144" name="TextBox 4"/>
          <p:cNvSpPr txBox="1"/>
          <p:nvPr/>
        </p:nvSpPr>
        <p:spPr>
          <a:xfrm>
            <a:off x="5265792" y="2564903"/>
            <a:ext cx="328866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     a   b   c   d   e</a:t>
            </a:r>
          </a:p>
          <a:p>
            <a:pPr>
              <a:defRPr sz="3200"/>
            </a:pPr>
            <a:r>
              <a:t>0   0   2   4   6   4</a:t>
            </a:r>
          </a:p>
          <a:p>
            <a:pPr>
              <a:defRPr sz="3200"/>
            </a:pPr>
            <a:r>
              <a:t>1   9  11  13  15   9</a:t>
            </a:r>
          </a:p>
          <a:p>
            <a:pPr>
              <a:defRPr sz="3200"/>
            </a:pPr>
            <a:r>
              <a:t>2  18  20  22  24  14</a:t>
            </a:r>
          </a:p>
          <a:p>
            <a:pPr>
              <a:defRPr sz="3200"/>
            </a:pPr>
            <a:r>
              <a:t>3  15  16  17  18  19</a:t>
            </a:r>
          </a:p>
        </p:txBody>
      </p:sp>
      <p:sp>
        <p:nvSpPr>
          <p:cNvPr id="14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 b="1" i="1"/>
            </a:lvl1pPr>
          </a:lstStyle>
          <a:p>
            <a:r>
              <a:t>Operations between DataFrame and Series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arr = np.arange(</a:t>
            </a:r>
            <a:r>
              <a:rPr>
                <a:solidFill>
                  <a:srgbClr val="800000"/>
                </a:solidFill>
              </a:rPr>
              <a:t>12.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arr - arr[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4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(broadcasting)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r>
              <a:t>[[  0.   1.   2.   3.]</a:t>
            </a:r>
          </a:p>
          <a:p>
            <a:r>
              <a:t> [  4.   5.   6.   7.]</a:t>
            </a:r>
          </a:p>
          <a:p>
            <a:r>
              <a:t> [  8.   9.  10.  11.]]</a:t>
            </a:r>
          </a:p>
          <a:p>
            <a:endParaRPr/>
          </a:p>
          <a:p>
            <a:r>
              <a:t>[ 0.  1.  2.  3.]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4977760" y="1628799"/>
            <a:ext cx="402336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endParaRPr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[[ 0.  0.  0.  0.]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[ 4.  4.  4.  4.]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[ 8.  8.  8.  8.]]</a:t>
            </a:r>
          </a:p>
        </p:txBody>
      </p:sp>
      <p:sp>
        <p:nvSpPr>
          <p:cNvPr id="1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Function application and mapping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 = DataFrame(np.random.randn(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), columns=list(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bde'</a:t>
            </a:r>
            <a:r>
              <a:rPr i="1" u="sng"/>
              <a:t>),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index=[</a:t>
            </a:r>
            <a:r>
              <a:rPr i="1">
                <a:solidFill>
                  <a:srgbClr val="C9802B"/>
                </a:solidFill>
              </a:rPr>
              <a:t>'Utah'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'Texas'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Oregon'</a:t>
            </a:r>
            <a:r>
              <a:rPr i="1" u="sng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np.abs(frame)</a:t>
            </a:r>
          </a:p>
        </p:txBody>
      </p:sp>
      <p:sp>
        <p:nvSpPr>
          <p:cNvPr id="15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Calculates the absolute value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 b         d         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Utah   -0.204708  0.478943 -0.519439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Ohio   -0.555730  1.965781  1.393406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Texas   0.092908  0.281746  0.769023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Oregon  1.246435  1.007189 -1.296221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               b         d         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Utah    0.204708  0.478943  0.519439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Ohio    0.555730  1.965781  1.393406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Texas   0.092908  0.281746  0.769023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Oregon  1.246435  1.007189  1.296221</a:t>
            </a:r>
          </a:p>
        </p:txBody>
      </p:sp>
      <p:sp>
        <p:nvSpPr>
          <p:cNvPr id="16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Defining new functions</a:t>
            </a:r>
          </a:p>
        </p:txBody>
      </p:sp>
      <p:sp>
        <p:nvSpPr>
          <p:cNvPr id="1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 = </a:t>
            </a:r>
            <a:r>
              <a:rPr>
                <a:solidFill>
                  <a:srgbClr val="0000FF"/>
                </a:solidFill>
              </a:rPr>
              <a:t>lambda</a:t>
            </a:r>
            <a:r>
              <a:t> x: x.max() - x.min()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frame.apply(f)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frame.apply(f, 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t>)</a:t>
            </a:r>
          </a:p>
        </p:txBody>
      </p:sp>
      <p:sp>
        <p:nvSpPr>
          <p:cNvPr id="16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Output</a:t>
            </a:r>
          </a:p>
        </p:txBody>
      </p:sp>
      <p:sp>
        <p:nvSpPr>
          <p:cNvPr id="1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    1.802165</a:t>
            </a:r>
          </a:p>
          <a:p>
            <a:r>
              <a:t>d    1.684034</a:t>
            </a:r>
          </a:p>
          <a:p>
            <a:r>
              <a:t>e    2.689627</a:t>
            </a:r>
          </a:p>
          <a:p>
            <a:r>
              <a:t>dtype: float64</a:t>
            </a:r>
          </a:p>
        </p:txBody>
      </p:sp>
      <p:sp>
        <p:nvSpPr>
          <p:cNvPr id="17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Sorting 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obj = Series([</a:t>
            </a:r>
            <a:r>
              <a:rPr>
                <a:solidFill>
                  <a:srgbClr val="800000"/>
                </a:solidFill>
              </a:rPr>
              <a:t>1</a:t>
            </a:r>
            <a:r>
              <a:t>,</a:t>
            </a:r>
            <a:r>
              <a:rPr>
                <a:solidFill>
                  <a:srgbClr val="800000"/>
                </a:solidFill>
              </a:rPr>
              <a:t>3</a:t>
            </a:r>
            <a:r>
              <a:t>,</a:t>
            </a:r>
            <a:r>
              <a:rPr>
                <a:solidFill>
                  <a:srgbClr val="800000"/>
                </a:solidFill>
              </a:rPr>
              <a:t>2</a:t>
            </a:r>
            <a:r>
              <a:t>,</a:t>
            </a:r>
            <a:r>
              <a:rPr>
                <a:solidFill>
                  <a:srgbClr val="800000"/>
                </a:solidFill>
              </a:rPr>
              <a:t>4</a:t>
            </a:r>
            <a:r>
              <a:t>], index=[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  </a:t>
            </a:r>
          </a:p>
          <a:p>
            <a:pPr marL="0" indent="0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obj.sort_index()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obj.sort_values()</a:t>
            </a:r>
          </a:p>
        </p:txBody>
      </p:sp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Ndarray in numpy </a:t>
            </a:r>
          </a:p>
          <a:p>
            <a:r>
              <a:t>are like matrix/vector in maths. </a:t>
            </a:r>
          </a:p>
          <a:p>
            <a:endParaRPr/>
          </a:p>
          <a:p>
            <a:r>
              <a:t>Pandas – </a:t>
            </a:r>
            <a:r>
              <a:rPr b="1"/>
              <a:t>panel data</a:t>
            </a:r>
          </a:p>
          <a:p>
            <a:r>
              <a:t>Like spreadsheets. </a:t>
            </a:r>
          </a:p>
        </p:txBody>
      </p:sp>
      <p:sp>
        <p:nvSpPr>
          <p:cNvPr id="10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Sorted output</a:t>
            </a:r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    1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a    3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b    2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c    4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dtype: int64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a    3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b    2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c    4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    1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dtype: int64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    1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b    2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a    3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c    4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dtype: int64</a:t>
            </a:r>
          </a:p>
        </p:txBody>
      </p:sp>
      <p:sp>
        <p:nvSpPr>
          <p:cNvPr id="17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Sorting Dataframes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frame = DataFrame(np.arange(</a:t>
            </a:r>
            <a:r>
              <a:rPr>
                <a:solidFill>
                  <a:srgbClr val="800000"/>
                </a:solidFill>
              </a:rPr>
              <a:t>8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)), index=[</a:t>
            </a:r>
            <a:r>
              <a:rPr i="1">
                <a:solidFill>
                  <a:srgbClr val="C9802B"/>
                </a:solidFill>
              </a:rPr>
              <a:t>'three'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'one'</a:t>
            </a:r>
            <a:r>
              <a:rPr i="1"/>
              <a:t>],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columns=[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])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frame.sort_index()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frame.sort_index(axis=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frame.sort_index(axis=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ascending=</a:t>
            </a:r>
            <a:r>
              <a:t>False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Sorted Dataframes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 d  a  b  c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one    4  5  6  7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three  0  1  2  3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       a  b  c  d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three  1  2  3  0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one    5  6  7  4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       d  c  b  a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three  0  3  2  1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one    4  7  6  5</a:t>
            </a:r>
          </a:p>
        </p:txBody>
      </p:sp>
      <p:sp>
        <p:nvSpPr>
          <p:cNvPr id="18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Multiple indexes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 = DataFrame({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: [</a:t>
            </a:r>
            <a:r>
              <a:rPr i="1">
                <a:solidFill>
                  <a:srgbClr val="800000"/>
                </a:solidFill>
              </a:rPr>
              <a:t>4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7</a:t>
            </a:r>
            <a:r>
              <a:rPr i="1"/>
              <a:t>, -</a:t>
            </a:r>
            <a:r>
              <a:rPr i="1">
                <a:solidFill>
                  <a:srgbClr val="800000"/>
                </a:solidFill>
              </a:rPr>
              <a:t>3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</a:t>
            </a:r>
            <a:r>
              <a:rPr i="1"/>
              <a:t>],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: [</a:t>
            </a:r>
            <a:r>
              <a:rPr i="1">
                <a:solidFill>
                  <a:srgbClr val="800000"/>
                </a:solidFill>
              </a:rPr>
              <a:t>0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1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0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1</a:t>
            </a:r>
            <a:r>
              <a:rPr i="1"/>
              <a:t>]})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frame.sort_index(by=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>
                <a:solidFill>
                  <a:srgbClr val="000000"/>
                </a:solidFill>
              </a:rP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frame.sort_index(by=[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>
                <a:solidFill>
                  <a:srgbClr val="000000"/>
                </a:solidFill>
              </a:rPr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>
                <a:solidFill>
                  <a:srgbClr val="000000"/>
                </a:solidFill>
              </a:rPr>
              <a:t>])</a:t>
            </a:r>
          </a:p>
        </p:txBody>
      </p:sp>
      <p:sp>
        <p:nvSpPr>
          <p:cNvPr id="19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2602633" cy="4525963"/>
          </a:xfrm>
          <a:prstGeom prst="rect">
            <a:avLst/>
          </a:prstGeom>
        </p:spPr>
        <p:txBody>
          <a:bodyPr/>
          <a:lstStyle/>
          <a:p>
            <a:r>
              <a:t>     a  b</a:t>
            </a:r>
          </a:p>
          <a:p>
            <a:r>
              <a:t>0  0  4</a:t>
            </a:r>
          </a:p>
          <a:p>
            <a:r>
              <a:t>1  1  7</a:t>
            </a:r>
          </a:p>
          <a:p>
            <a:r>
              <a:t>2  0 -3</a:t>
            </a:r>
          </a:p>
          <a:p>
            <a:r>
              <a:t>3  1  2</a:t>
            </a:r>
          </a:p>
        </p:txBody>
      </p:sp>
      <p:sp>
        <p:nvSpPr>
          <p:cNvPr id="194" name="Content Placeholder 2"/>
          <p:cNvSpPr txBox="1"/>
          <p:nvPr/>
        </p:nvSpPr>
        <p:spPr>
          <a:xfrm>
            <a:off x="2961536" y="1628799"/>
            <a:ext cx="2511193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   a  b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2  0 -3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3  1  2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0  0  4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1  1  7</a:t>
            </a:r>
          </a:p>
        </p:txBody>
      </p:sp>
      <p:sp>
        <p:nvSpPr>
          <p:cNvPr id="195" name="Content Placeholder 2"/>
          <p:cNvSpPr txBox="1"/>
          <p:nvPr/>
        </p:nvSpPr>
        <p:spPr>
          <a:xfrm>
            <a:off x="6129888" y="1752599"/>
            <a:ext cx="2511193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   a  b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2  0 -3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0  0  4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3  1  2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1  1  7</a:t>
            </a:r>
          </a:p>
        </p:txBody>
      </p:sp>
      <p:sp>
        <p:nvSpPr>
          <p:cNvPr id="19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ranking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obj = Series([</a:t>
            </a:r>
            <a:r>
              <a:rPr>
                <a:solidFill>
                  <a:srgbClr val="800000"/>
                </a:solidFill>
              </a:rPr>
              <a:t>7</a:t>
            </a:r>
            <a:r>
              <a:t>, -</a:t>
            </a:r>
            <a:r>
              <a:rPr>
                <a:solidFill>
                  <a:srgbClr val="800000"/>
                </a:solidFill>
              </a:rPr>
              <a:t>5</a:t>
            </a:r>
            <a:r>
              <a:t>, </a:t>
            </a:r>
            <a:r>
              <a:rPr>
                <a:solidFill>
                  <a:srgbClr val="800000"/>
                </a:solidFill>
              </a:rPr>
              <a:t>7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0</a:t>
            </a:r>
            <a:r>
              <a:t>, </a:t>
            </a:r>
            <a:r>
              <a:rPr>
                <a:solidFill>
                  <a:srgbClr val="800000"/>
                </a:solidFill>
              </a:rPr>
              <a:t>4</a:t>
            </a:r>
            <a:r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obj.rank()</a:t>
            </a:r>
          </a:p>
        </p:txBody>
      </p:sp>
      <p:sp>
        <p:nvSpPr>
          <p:cNvPr id="20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Equal ties are split</a:t>
            </a:r>
          </a:p>
        </p:txBody>
      </p:sp>
      <p:sp>
        <p:nvSpPr>
          <p:cNvPr id="20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0    7</a:t>
            </a:r>
          </a:p>
          <a:p>
            <a:pPr>
              <a:lnSpc>
                <a:spcPct val="90000"/>
              </a:lnSpc>
            </a:pPr>
            <a:r>
              <a:t>1   -5</a:t>
            </a:r>
          </a:p>
          <a:p>
            <a:pPr>
              <a:lnSpc>
                <a:spcPct val="90000"/>
              </a:lnSpc>
            </a:pPr>
            <a:r>
              <a:t>2    7</a:t>
            </a:r>
          </a:p>
          <a:p>
            <a:pPr>
              <a:lnSpc>
                <a:spcPct val="90000"/>
              </a:lnSpc>
            </a:pPr>
            <a:r>
              <a:t>3    4</a:t>
            </a:r>
          </a:p>
          <a:p>
            <a:pPr>
              <a:lnSpc>
                <a:spcPct val="90000"/>
              </a:lnSpc>
            </a:pPr>
            <a:r>
              <a:t>4    2</a:t>
            </a:r>
          </a:p>
          <a:p>
            <a:pPr>
              <a:lnSpc>
                <a:spcPct val="90000"/>
              </a:lnSpc>
            </a:pPr>
            <a:r>
              <a:t>5    0</a:t>
            </a:r>
          </a:p>
          <a:p>
            <a:pPr>
              <a:lnSpc>
                <a:spcPct val="90000"/>
              </a:lnSpc>
            </a:pPr>
            <a:r>
              <a:t>6    4</a:t>
            </a:r>
          </a:p>
          <a:p>
            <a:pPr>
              <a:lnSpc>
                <a:spcPct val="90000"/>
              </a:lnSpc>
            </a:pPr>
            <a:r>
              <a:t>dtype: int64</a:t>
            </a:r>
          </a:p>
        </p:txBody>
      </p:sp>
      <p:sp>
        <p:nvSpPr>
          <p:cNvPr id="204" name="Content Placeholder 2"/>
          <p:cNvSpPr txBox="1"/>
          <p:nvPr/>
        </p:nvSpPr>
        <p:spPr>
          <a:xfrm>
            <a:off x="4770120" y="1628799"/>
            <a:ext cx="402336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0    6.5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1    1.0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2    6.5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3    4.5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4    3.0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5    2.0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6    4.5</a:t>
            </a:r>
          </a:p>
          <a:p>
            <a:pPr marL="315468" indent="-315468" defTabSz="841247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44"/>
            </a:pPr>
            <a:r>
              <a:t>dtype: float64</a:t>
            </a:r>
          </a:p>
        </p:txBody>
      </p:sp>
      <p:sp>
        <p:nvSpPr>
          <p:cNvPr id="2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Axis indexes with duplicate values</a:t>
            </a:r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obj = Series(range(</a:t>
            </a:r>
            <a:r>
              <a:rPr>
                <a:solidFill>
                  <a:srgbClr val="800000"/>
                </a:solidFill>
              </a:rPr>
              <a:t>5</a:t>
            </a:r>
            <a:r>
              <a:t>), index=[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obj.index.is_unique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>
                <a:solidFill>
                  <a:srgbClr val="000000"/>
                </a:solidFill>
              </a:rPr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obj[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0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can be </a:t>
            </a:r>
            <a:r>
              <a:rPr b="1"/>
              <a:t>series</a:t>
            </a:r>
            <a:r>
              <a:t> or </a:t>
            </a:r>
            <a:r>
              <a:rPr b="1"/>
              <a:t>scalar</a:t>
            </a:r>
          </a:p>
        </p:txBody>
      </p:sp>
      <p:sp>
        <p:nvSpPr>
          <p:cNvPr id="21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r>
              <a:t>a    0</a:t>
            </a:r>
          </a:p>
          <a:p>
            <a:r>
              <a:t>a    1</a:t>
            </a:r>
          </a:p>
          <a:p>
            <a:r>
              <a:t>b    2</a:t>
            </a:r>
          </a:p>
          <a:p>
            <a:r>
              <a:t>b    3</a:t>
            </a:r>
          </a:p>
          <a:p>
            <a:r>
              <a:t>c    4</a:t>
            </a:r>
          </a:p>
          <a:p>
            <a:r>
              <a:t>dtype: int64</a:t>
            </a:r>
          </a:p>
          <a:p>
            <a:r>
              <a:t>False</a:t>
            </a:r>
          </a:p>
        </p:txBody>
      </p:sp>
      <p:sp>
        <p:nvSpPr>
          <p:cNvPr id="213" name="Content Placeholder 2"/>
          <p:cNvSpPr txBox="1"/>
          <p:nvPr/>
        </p:nvSpPr>
        <p:spPr>
          <a:xfrm>
            <a:off x="4802108" y="1556792"/>
            <a:ext cx="402336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  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  1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int64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4</a:t>
            </a:r>
          </a:p>
        </p:txBody>
      </p:sp>
      <p:sp>
        <p:nvSpPr>
          <p:cNvPr id="21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 b="1" u="sng"/>
            </a:lvl1pPr>
          </a:lstStyle>
          <a:p>
            <a:r>
              <a:t>Summarizing and computing descriptive statistics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90000"/>
              </a:lnSpc>
              <a:defRPr sz="3008">
                <a:latin typeface="Consolas"/>
                <a:ea typeface="Consolas"/>
                <a:cs typeface="Consolas"/>
                <a:sym typeface="Consolas"/>
              </a:defRPr>
            </a:pPr>
            <a:r>
              <a:t>df = DataFrame([[</a:t>
            </a:r>
            <a:r>
              <a:rPr>
                <a:solidFill>
                  <a:srgbClr val="800000"/>
                </a:solidFill>
              </a:rPr>
              <a:t>1.4</a:t>
            </a:r>
            <a:r>
              <a:t>, np.nan], [</a:t>
            </a:r>
            <a:r>
              <a:rPr>
                <a:solidFill>
                  <a:srgbClr val="800000"/>
                </a:solidFill>
              </a:rPr>
              <a:t>7.1</a:t>
            </a:r>
            <a:r>
              <a:t>, -</a:t>
            </a:r>
            <a:r>
              <a:rPr>
                <a:solidFill>
                  <a:srgbClr val="800000"/>
                </a:solidFill>
              </a:rPr>
              <a:t>4.5</a:t>
            </a:r>
            <a:r>
              <a:t>], [np.nan, np.nan], [</a:t>
            </a:r>
            <a:r>
              <a:rPr>
                <a:solidFill>
                  <a:srgbClr val="800000"/>
                </a:solidFill>
              </a:rPr>
              <a:t>0.75</a:t>
            </a:r>
            <a:r>
              <a:t>, -</a:t>
            </a:r>
            <a:r>
              <a:rPr>
                <a:solidFill>
                  <a:srgbClr val="800000"/>
                </a:solidFill>
              </a:rPr>
              <a:t>1.3</a:t>
            </a:r>
            <a:r>
              <a:t>]], index=[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], </a:t>
            </a:r>
            <a:r>
              <a:t>columns=[</a:t>
            </a:r>
            <a:r>
              <a:rPr i="1">
                <a:solidFill>
                  <a:srgbClr val="C9802B"/>
                </a:solidFill>
              </a:rPr>
              <a:t>'one'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'two'</a:t>
            </a:r>
            <a:r>
              <a:rPr i="1"/>
              <a:t>])</a:t>
            </a:r>
          </a:p>
          <a:p>
            <a:pPr marL="322325" indent="-322325" defTabSz="859536">
              <a:lnSpc>
                <a:spcPct val="90000"/>
              </a:lnSpc>
              <a:defRPr sz="3008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</a:t>
            </a:r>
          </a:p>
          <a:p>
            <a:pPr marL="322325" indent="-322325" defTabSz="859536">
              <a:lnSpc>
                <a:spcPct val="90000"/>
              </a:lnSpc>
              <a:defRPr sz="3008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df.sum()</a:t>
            </a:r>
          </a:p>
          <a:p>
            <a:pPr marL="322325" indent="-322325" defTabSz="859536">
              <a:lnSpc>
                <a:spcPct val="90000"/>
              </a:lnSpc>
              <a:defRPr sz="3008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df.sum(axis=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322325" indent="-322325" defTabSz="859536">
              <a:lnSpc>
                <a:spcPct val="90000"/>
              </a:lnSpc>
              <a:defRPr sz="3008">
                <a:latin typeface="Consolas"/>
                <a:ea typeface="Consolas"/>
                <a:cs typeface="Consolas"/>
                <a:sym typeface="Consolas"/>
              </a:defRPr>
            </a:pPr>
            <a:r>
              <a:t>(i.e. we sum horizontally and vertically)</a:t>
            </a:r>
          </a:p>
        </p:txBody>
      </p:sp>
      <p:sp>
        <p:nvSpPr>
          <p:cNvPr id="21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 statement</a:t>
            </a:r>
          </a:p>
        </p:txBody>
      </p:sp>
      <p:sp>
        <p:nvSpPr>
          <p:cNvPr id="1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pandas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pd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numpy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np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>
                <a:solidFill>
                  <a:srgbClr val="000000"/>
                </a:solidFill>
              </a:rPr>
              <a:t>matplotlib.pyplot </a:t>
            </a:r>
            <a:r>
              <a:rPr u="sng"/>
              <a:t>as</a:t>
            </a:r>
            <a:r>
              <a:rPr u="sng">
                <a:solidFill>
                  <a:srgbClr val="000000"/>
                </a:solidFill>
              </a:rPr>
              <a:t> plt</a:t>
            </a:r>
          </a:p>
        </p:txBody>
      </p:sp>
      <p:sp>
        <p:nvSpPr>
          <p:cNvPr id="10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Sum vertical and horizontal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2818658" cy="4525963"/>
          </a:xfrm>
          <a:prstGeom prst="rect">
            <a:avLst/>
          </a:prstGeom>
        </p:spPr>
        <p:txBody>
          <a:bodyPr/>
          <a:lstStyle/>
          <a:p>
            <a:r>
              <a:t>    one  two</a:t>
            </a:r>
          </a:p>
          <a:p>
            <a:r>
              <a:t>a  1.40  NaN</a:t>
            </a:r>
          </a:p>
          <a:p>
            <a:r>
              <a:t>b  7.10 -4.5</a:t>
            </a:r>
          </a:p>
          <a:p>
            <a:r>
              <a:t>c   NaN  NaN</a:t>
            </a:r>
          </a:p>
          <a:p>
            <a:r>
              <a:t>d  0.75 -1.3</a:t>
            </a:r>
          </a:p>
        </p:txBody>
      </p:sp>
      <p:sp>
        <p:nvSpPr>
          <p:cNvPr id="222" name="Content Placeholder 2"/>
          <p:cNvSpPr txBox="1"/>
          <p:nvPr/>
        </p:nvSpPr>
        <p:spPr>
          <a:xfrm>
            <a:off x="3455248" y="1756193"/>
            <a:ext cx="2727217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one    9.25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two   -5.80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float64</a:t>
            </a:r>
          </a:p>
        </p:txBody>
      </p:sp>
      <p:sp>
        <p:nvSpPr>
          <p:cNvPr id="223" name="Content Placeholder 2"/>
          <p:cNvSpPr txBox="1"/>
          <p:nvPr/>
        </p:nvSpPr>
        <p:spPr>
          <a:xfrm>
            <a:off x="6273904" y="1742302"/>
            <a:ext cx="2727217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  1.40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b    2.60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c    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   -0.55</a:t>
            </a:r>
          </a:p>
        </p:txBody>
      </p:sp>
      <p:sp>
        <p:nvSpPr>
          <p:cNvPr id="22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skipna=</a:t>
            </a:r>
            <a:r>
              <a:rPr>
                <a:solidFill>
                  <a:srgbClr val="0000FF"/>
                </a:solidFill>
              </a:rPr>
              <a:t>False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df.mean(axis=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skipna=</a:t>
            </a:r>
            <a:r>
              <a:t>False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df.idxmax()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df.cumsum()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r>
              <a:t>will not skip Nan</a:t>
            </a:r>
          </a:p>
          <a:p>
            <a:r>
              <a:t>calculates mean, id of max, and cumulative sum</a:t>
            </a:r>
          </a:p>
        </p:txBody>
      </p:sp>
      <p:sp>
        <p:nvSpPr>
          <p:cNvPr id="22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Mean, idxmax, cumsum()</a:t>
            </a:r>
          </a:p>
        </p:txBody>
      </p:sp>
      <p:sp>
        <p:nvSpPr>
          <p:cNvPr id="2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7558" y="1628799"/>
            <a:ext cx="3106690" cy="4525963"/>
          </a:xfrm>
          <a:prstGeom prst="rect">
            <a:avLst/>
          </a:prstGeom>
        </p:spPr>
        <p:txBody>
          <a:bodyPr/>
          <a:lstStyle/>
          <a:p>
            <a:r>
              <a:t>a      NaN</a:t>
            </a:r>
          </a:p>
          <a:p>
            <a:r>
              <a:t>b    1.300</a:t>
            </a:r>
          </a:p>
          <a:p>
            <a:r>
              <a:t>c      NaN</a:t>
            </a:r>
          </a:p>
          <a:p>
            <a:r>
              <a:t>d   -0.275</a:t>
            </a:r>
          </a:p>
          <a:p>
            <a:r>
              <a:t>dtype: float64</a:t>
            </a:r>
          </a:p>
        </p:txBody>
      </p:sp>
      <p:sp>
        <p:nvSpPr>
          <p:cNvPr id="232" name="Content Placeholder 2"/>
          <p:cNvSpPr txBox="1"/>
          <p:nvPr/>
        </p:nvSpPr>
        <p:spPr>
          <a:xfrm>
            <a:off x="3177559" y="1916832"/>
            <a:ext cx="301525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one    b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two    d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object    </a:t>
            </a:r>
          </a:p>
        </p:txBody>
      </p:sp>
      <p:sp>
        <p:nvSpPr>
          <p:cNvPr id="233" name="Content Placeholder 2"/>
          <p:cNvSpPr txBox="1"/>
          <p:nvPr/>
        </p:nvSpPr>
        <p:spPr>
          <a:xfrm>
            <a:off x="5913864" y="1628799"/>
            <a:ext cx="3015249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one  two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1.40 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b  8.50 -4.5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c   NaN 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  9.25 -5.8</a:t>
            </a:r>
          </a:p>
        </p:txBody>
      </p:sp>
      <p:sp>
        <p:nvSpPr>
          <p:cNvPr id="23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df.describe()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          one       two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count  3.000000  2.000000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mean   3.083333 -2.900000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std    3.493685  2.262742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min    0.750000 -4.500000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25%    1.075000 -3.700000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50%    1.400000 -2.900000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75%    4.250000 -2.100000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max    7.100000 -1.300000</a:t>
            </a:r>
          </a:p>
        </p:txBody>
      </p:sp>
      <p:sp>
        <p:nvSpPr>
          <p:cNvPr id="23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 b="1"/>
            </a:lvl1pPr>
          </a:lstStyle>
          <a:p>
            <a:r>
              <a:t>Unique values, value counts, and membership</a:t>
            </a:r>
          </a:p>
        </p:txBody>
      </p:sp>
      <p:sp>
        <p:nvSpPr>
          <p:cNvPr id="24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obj = Series([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uniques = obj.unique()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uniques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obj.value_counts()</a:t>
            </a:r>
          </a:p>
        </p:txBody>
      </p:sp>
      <p:sp>
        <p:nvSpPr>
          <p:cNvPr id="24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Unique and counts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898776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0    c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1    a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2    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3    a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4    a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5    b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6    b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7    c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8    c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dtype: object</a:t>
            </a:r>
          </a:p>
        </p:txBody>
      </p:sp>
      <p:sp>
        <p:nvSpPr>
          <p:cNvPr id="246" name="Content Placeholder 2"/>
          <p:cNvSpPr txBox="1"/>
          <p:nvPr/>
        </p:nvSpPr>
        <p:spPr>
          <a:xfrm>
            <a:off x="4905752" y="1628799"/>
            <a:ext cx="380733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['c' 'a' 'd' 'b']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c  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b  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    1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int64</a:t>
            </a:r>
          </a:p>
        </p:txBody>
      </p:sp>
      <p:sp>
        <p:nvSpPr>
          <p:cNvPr id="24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membership</a:t>
            </a:r>
          </a:p>
        </p:txBody>
      </p:sp>
      <p:sp>
        <p:nvSpPr>
          <p:cNvPr id="25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mask = obj.isin([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mask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obj[mask]</a:t>
            </a:r>
          </a:p>
        </p:txBody>
      </p:sp>
      <p:sp>
        <p:nvSpPr>
          <p:cNvPr id="25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Obj, membership, filtering</a:t>
            </a:r>
          </a:p>
        </p:txBody>
      </p:sp>
      <p:sp>
        <p:nvSpPr>
          <p:cNvPr id="25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2386609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0    c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1    a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2    d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3    a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4    a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5    b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6    b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7    c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8    c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dtype: object</a:t>
            </a:r>
          </a:p>
        </p:txBody>
      </p:sp>
      <p:sp>
        <p:nvSpPr>
          <p:cNvPr id="255" name="Content Placeholder 2"/>
          <p:cNvSpPr txBox="1"/>
          <p:nvPr/>
        </p:nvSpPr>
        <p:spPr>
          <a:xfrm>
            <a:off x="3321575" y="1628799"/>
            <a:ext cx="2295169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0     True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1    False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2    False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3    False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4    False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5     True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6     True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7     True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8     True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dtype: bool</a:t>
            </a:r>
          </a:p>
        </p:txBody>
      </p:sp>
      <p:sp>
        <p:nvSpPr>
          <p:cNvPr id="256" name="Content Placeholder 2"/>
          <p:cNvSpPr txBox="1"/>
          <p:nvPr/>
        </p:nvSpPr>
        <p:spPr>
          <a:xfrm>
            <a:off x="6489927" y="1628799"/>
            <a:ext cx="2295169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endParaRPr/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0    c</a:t>
            </a:r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5    b</a:t>
            </a:r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6    b</a:t>
            </a:r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7    c</a:t>
            </a:r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8    c</a:t>
            </a:r>
          </a:p>
          <a:p>
            <a:pPr marL="318897" indent="-318897" defTabSz="85039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976"/>
            </a:pPr>
            <a:r>
              <a:t>dtype: object</a:t>
            </a:r>
          </a:p>
        </p:txBody>
      </p:sp>
      <p:sp>
        <p:nvSpPr>
          <p:cNvPr id="257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Handling </a:t>
            </a:r>
            <a:r>
              <a:rPr u="sng"/>
              <a:t>missing data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string_data = Series([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aardvark'</a:t>
            </a:r>
            <a:r>
              <a:rPr i="1" u="sng"/>
              <a:t>, </a:t>
            </a:r>
            <a:r>
              <a:rPr i="1" u="sng">
                <a:solidFill>
                  <a:srgbClr val="C9802B"/>
                </a:solidFill>
              </a:rPr>
              <a:t>'artichoke'</a:t>
            </a:r>
            <a:r>
              <a:rPr i="1" u="sng"/>
              <a:t>, np.nan, </a:t>
            </a:r>
            <a:r>
              <a:rPr i="1" u="sng">
                <a:solidFill>
                  <a:srgbClr val="C9802B"/>
                </a:solidFill>
              </a:rPr>
              <a:t>'avocado'</a:t>
            </a:r>
            <a:r>
              <a:rPr i="1" u="sng"/>
              <a:t>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string_data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string_data.isnull()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string_data[</a:t>
            </a:r>
            <a:r>
              <a:rPr>
                <a:solidFill>
                  <a:srgbClr val="800000"/>
                </a:solidFill>
              </a:rPr>
              <a:t>0</a:t>
            </a:r>
            <a:r>
              <a:t>] = </a:t>
            </a:r>
            <a:r>
              <a:rPr>
                <a:solidFill>
                  <a:srgbClr val="0000FF"/>
                </a:solidFill>
              </a:rPr>
              <a:t>None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string_data.isnull()</a:t>
            </a:r>
          </a:p>
        </p:txBody>
      </p:sp>
      <p:sp>
        <p:nvSpPr>
          <p:cNvPr id="26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Isnull(), np.nan, None</a:t>
            </a:r>
          </a:p>
        </p:txBody>
      </p:sp>
      <p:sp>
        <p:nvSpPr>
          <p:cNvPr id="26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3106690" cy="4525963"/>
          </a:xfrm>
          <a:prstGeom prst="rect">
            <a:avLst/>
          </a:prstGeom>
        </p:spPr>
        <p:txBody>
          <a:bodyPr/>
          <a:lstStyle/>
          <a:p>
            <a:r>
              <a:t>0     aardvark</a:t>
            </a:r>
          </a:p>
          <a:p>
            <a:r>
              <a:t>1    artichoke</a:t>
            </a:r>
          </a:p>
          <a:p>
            <a:r>
              <a:t>2          NaN</a:t>
            </a:r>
          </a:p>
          <a:p>
            <a:r>
              <a:t>3      avocado</a:t>
            </a:r>
          </a:p>
          <a:p>
            <a:r>
              <a:t>dtype: object</a:t>
            </a:r>
          </a:p>
        </p:txBody>
      </p:sp>
      <p:sp>
        <p:nvSpPr>
          <p:cNvPr id="265" name="Content Placeholder 2"/>
          <p:cNvSpPr txBox="1"/>
          <p:nvPr/>
        </p:nvSpPr>
        <p:spPr>
          <a:xfrm>
            <a:off x="3316404" y="1600200"/>
            <a:ext cx="2511193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  False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1    False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2     </a:t>
            </a:r>
            <a:r>
              <a:rPr b="1"/>
              <a:t>True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3    False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bool</a:t>
            </a:r>
          </a:p>
        </p:txBody>
      </p:sp>
      <p:sp>
        <p:nvSpPr>
          <p:cNvPr id="266" name="Content Placeholder 2"/>
          <p:cNvSpPr txBox="1"/>
          <p:nvPr/>
        </p:nvSpPr>
        <p:spPr>
          <a:xfrm>
            <a:off x="6306270" y="1600200"/>
            <a:ext cx="2511193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   </a:t>
            </a:r>
            <a:r>
              <a:rPr b="1"/>
              <a:t>True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1    False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2     </a:t>
            </a:r>
            <a:r>
              <a:rPr b="1"/>
              <a:t>True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3    False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bool</a:t>
            </a:r>
          </a:p>
        </p:txBody>
      </p:sp>
      <p:sp>
        <p:nvSpPr>
          <p:cNvPr id="267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spreadsheet</a:t>
            </a:r>
          </a:p>
        </p:txBody>
      </p:sp>
      <p:pic>
        <p:nvPicPr>
          <p:cNvPr id="107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29" y="1600200"/>
            <a:ext cx="524774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Filtering out missing data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numpy </a:t>
            </a:r>
            <a:r>
              <a:t>import</a:t>
            </a:r>
            <a:r>
              <a:rPr>
                <a:solidFill>
                  <a:srgbClr val="000000"/>
                </a:solidFill>
              </a:rPr>
              <a:t> nan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NA</a:t>
            </a:r>
          </a:p>
          <a:p>
            <a:pPr marL="336042" indent="-336042" defTabSz="896111">
              <a:defRPr sz="3136">
                <a:latin typeface="Consolas"/>
                <a:ea typeface="Consolas"/>
                <a:cs typeface="Consolas"/>
                <a:sym typeface="Consolas"/>
              </a:defRPr>
            </a:pPr>
            <a:r>
              <a:t>data = Series([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NA, </a:t>
            </a:r>
            <a:r>
              <a:rPr>
                <a:solidFill>
                  <a:srgbClr val="800000"/>
                </a:solidFill>
              </a:rPr>
              <a:t>3.5</a:t>
            </a:r>
            <a:r>
              <a:t>, NA, </a:t>
            </a:r>
            <a:r>
              <a:rPr>
                <a:solidFill>
                  <a:srgbClr val="800000"/>
                </a:solidFill>
              </a:rPr>
              <a:t>7</a:t>
            </a:r>
            <a:r>
              <a:t>])</a:t>
            </a:r>
          </a:p>
          <a:p>
            <a:pPr marL="336042" indent="-336042" defTabSz="896111">
              <a:defRPr sz="313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336042" indent="-336042" defTabSz="896111">
              <a:defRPr sz="313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data.dropna()</a:t>
            </a:r>
          </a:p>
          <a:p>
            <a:pPr marL="336042" indent="-336042" defTabSz="896111">
              <a:defRPr sz="313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data[data.notnull()]</a:t>
            </a:r>
          </a:p>
          <a:p>
            <a:pPr marL="336042" indent="-336042" defTabSz="896111">
              <a:defRPr sz="3136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 marL="336042" indent="-336042" defTabSz="896111">
              <a:defRPr sz="3136">
                <a:latin typeface="Consolas"/>
                <a:ea typeface="Consolas"/>
                <a:cs typeface="Consolas"/>
                <a:sym typeface="Consolas"/>
              </a:defRPr>
            </a:pPr>
            <a:r>
              <a:t>(the last two are equivalent)</a:t>
            </a:r>
          </a:p>
        </p:txBody>
      </p:sp>
      <p:sp>
        <p:nvSpPr>
          <p:cNvPr id="27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Drops NaN</a:t>
            </a:r>
          </a:p>
        </p:txBody>
      </p:sp>
      <p:sp>
        <p:nvSpPr>
          <p:cNvPr id="27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970784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0    1.0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    NaN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2    3.5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    NaN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4    7.0</a:t>
            </a:r>
          </a:p>
        </p:txBody>
      </p:sp>
      <p:sp>
        <p:nvSpPr>
          <p:cNvPr id="275" name="Content Placeholder 2"/>
          <p:cNvSpPr txBox="1"/>
          <p:nvPr/>
        </p:nvSpPr>
        <p:spPr>
          <a:xfrm>
            <a:off x="4761736" y="1628799"/>
            <a:ext cx="3879344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0    1.0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2    3.5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4    7.0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dtype: float64</a:t>
            </a:r>
          </a:p>
        </p:txBody>
      </p:sp>
      <p:sp>
        <p:nvSpPr>
          <p:cNvPr id="27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 = DataFrame(</a:t>
            </a:r>
          </a:p>
          <a:p>
            <a:pPr marL="0" indent="0">
              <a:lnSpc>
                <a:spcPct val="90000"/>
              </a:lnSpc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</a:t>
            </a:r>
            <a:r>
              <a:rPr>
                <a:solidFill>
                  <a:srgbClr val="800000"/>
                </a:solidFill>
              </a:rPr>
              <a:t>6.5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], </a:t>
            </a:r>
          </a:p>
          <a:p>
            <a:pPr marL="0" indent="0">
              <a:lnSpc>
                <a:spcPct val="90000"/>
              </a:lnSpc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NA, NA], </a:t>
            </a:r>
          </a:p>
          <a:p>
            <a:pPr marL="0" indent="0">
              <a:lnSpc>
                <a:spcPct val="90000"/>
              </a:lnSpc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[NA, NA, NA], </a:t>
            </a:r>
          </a:p>
          <a:p>
            <a:pPr marL="0" indent="0">
              <a:lnSpc>
                <a:spcPct val="90000"/>
              </a:lnSpc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[NA, </a:t>
            </a:r>
            <a:r>
              <a:rPr>
                <a:solidFill>
                  <a:srgbClr val="800000"/>
                </a:solidFill>
              </a:rPr>
              <a:t>6.5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]])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cleaned = data.dropna()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>
              <a:lnSpc>
                <a:spcPct val="90000"/>
              </a:lnSpc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cleaned</a:t>
            </a:r>
          </a:p>
        </p:txBody>
      </p:sp>
      <p:sp>
        <p:nvSpPr>
          <p:cNvPr id="28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With NaN dropped</a:t>
            </a:r>
          </a:p>
        </p:txBody>
      </p:sp>
      <p:sp>
        <p:nvSpPr>
          <p:cNvPr id="28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970784" cy="4525963"/>
          </a:xfrm>
          <a:prstGeom prst="rect">
            <a:avLst/>
          </a:prstGeom>
        </p:spPr>
        <p:txBody>
          <a:bodyPr/>
          <a:lstStyle/>
          <a:p>
            <a:r>
              <a:t>      0    1   2</a:t>
            </a:r>
          </a:p>
          <a:p>
            <a:r>
              <a:t>0   1  6.5   3</a:t>
            </a:r>
          </a:p>
          <a:p>
            <a:r>
              <a:t>1   1  NaN NaN</a:t>
            </a:r>
          </a:p>
          <a:p>
            <a:r>
              <a:t>2 NaN  NaN NaN</a:t>
            </a:r>
          </a:p>
          <a:p>
            <a:r>
              <a:t>3 NaN  6.5   3</a:t>
            </a:r>
          </a:p>
        </p:txBody>
      </p:sp>
      <p:sp>
        <p:nvSpPr>
          <p:cNvPr id="284" name="Content Placeholder 2"/>
          <p:cNvSpPr txBox="1"/>
          <p:nvPr/>
        </p:nvSpPr>
        <p:spPr>
          <a:xfrm>
            <a:off x="4977760" y="1628799"/>
            <a:ext cx="3879344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   0    1    2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0  1  6.5  3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endParaRPr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 b="1"/>
            </a:pPr>
            <a:r>
              <a:t>Any row with NaN is dropped</a:t>
            </a:r>
          </a:p>
        </p:txBody>
      </p:sp>
      <p:sp>
        <p:nvSpPr>
          <p:cNvPr id="28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432">
                <a:latin typeface="Birka"/>
                <a:ea typeface="Birka"/>
                <a:cs typeface="Birka"/>
                <a:sym typeface="Birka"/>
              </a:defRPr>
            </a:pPr>
            <a:r>
              <a:t>Passing </a:t>
            </a:r>
            <a:r>
              <a:rPr sz="3168">
                <a:latin typeface="TheSansMonoCd-W5Regular"/>
                <a:ea typeface="TheSansMonoCd-W5Regular"/>
                <a:cs typeface="TheSansMonoCd-W5Regular"/>
                <a:sym typeface="TheSansMonoCd-W5Regular"/>
              </a:rPr>
              <a:t>how='all' </a:t>
            </a:r>
            <a:r>
              <a:t>will only drop rows that </a:t>
            </a:r>
            <a:r>
              <a:rPr b="1"/>
              <a:t>are all NA</a:t>
            </a:r>
            <a:r>
              <a:t>:</a:t>
            </a:r>
          </a:p>
        </p:txBody>
      </p:sp>
      <p:sp>
        <p:nvSpPr>
          <p:cNvPr id="2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 = DataFrame([[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</a:t>
            </a:r>
            <a:r>
              <a:rPr>
                <a:solidFill>
                  <a:srgbClr val="800000"/>
                </a:solidFill>
              </a:rPr>
              <a:t>6.5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], [</a:t>
            </a:r>
            <a:r>
              <a:rPr>
                <a:solidFill>
                  <a:srgbClr val="800000"/>
                </a:solidFill>
              </a:rPr>
              <a:t>1.</a:t>
            </a:r>
            <a:r>
              <a:t>, NA, NA], [NA, NA, NA], [NA, </a:t>
            </a:r>
            <a:r>
              <a:rPr>
                <a:solidFill>
                  <a:srgbClr val="800000"/>
                </a:solidFill>
              </a:rPr>
              <a:t>6.5</a:t>
            </a:r>
            <a:r>
              <a:t>, </a:t>
            </a:r>
            <a:r>
              <a:rPr>
                <a:solidFill>
                  <a:srgbClr val="800000"/>
                </a:solidFill>
              </a:rPr>
              <a:t>3.</a:t>
            </a:r>
            <a:r>
              <a:t>]])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cleaned = data.dropna()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cleaned</a:t>
            </a:r>
          </a:p>
        </p:txBody>
      </p:sp>
      <p:sp>
        <p:nvSpPr>
          <p:cNvPr id="2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Only  full NaN rows dropped</a:t>
            </a:r>
          </a:p>
        </p:txBody>
      </p:sp>
      <p:sp>
        <p:nvSpPr>
          <p:cNvPr id="29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0    1   2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0   1  6.5   3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   1  NaN NaN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2 NaN  NaN NaN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 NaN  6.5   3</a:t>
            </a:r>
          </a:p>
        </p:txBody>
      </p:sp>
      <p:sp>
        <p:nvSpPr>
          <p:cNvPr id="293" name="Content Placeholder 2"/>
          <p:cNvSpPr txBox="1"/>
          <p:nvPr/>
        </p:nvSpPr>
        <p:spPr>
          <a:xfrm>
            <a:off x="4833744" y="1752599"/>
            <a:ext cx="402336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    0    1   2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0   1  6.5   3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1   1  NaN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3 NaN  6.5 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onsolas"/>
                <a:ea typeface="Consolas"/>
                <a:cs typeface="Consolas"/>
                <a:sym typeface="Consolas"/>
              </a:defRPr>
            </a:pPr>
            <a:r>
              <a:t>Rows with some NaN survive</a:t>
            </a:r>
          </a:p>
        </p:txBody>
      </p:sp>
      <p:sp>
        <p:nvSpPr>
          <p:cNvPr id="29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Dropping columns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data[</a:t>
            </a:r>
            <a:r>
              <a:rPr>
                <a:solidFill>
                  <a:srgbClr val="800000"/>
                </a:solidFill>
              </a:rPr>
              <a:t>4</a:t>
            </a:r>
            <a:r>
              <a:t>] = NA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data.dropna(axis=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how=</a:t>
            </a:r>
            <a:r>
              <a:rPr i="1">
                <a:solidFill>
                  <a:srgbClr val="C9802B"/>
                </a:solidFill>
              </a:rPr>
              <a:t>'all'</a:t>
            </a:r>
            <a:r>
              <a:rPr i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Column 4 is dropped as all NaN</a:t>
            </a:r>
          </a:p>
        </p:txBody>
      </p:sp>
      <p:sp>
        <p:nvSpPr>
          <p:cNvPr id="30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/>
          <a:lstStyle/>
          <a:p>
            <a:r>
              <a:t> 0    1   2   4</a:t>
            </a:r>
          </a:p>
          <a:p>
            <a:r>
              <a:t>0   1  6.5   3 NaN</a:t>
            </a:r>
          </a:p>
          <a:p>
            <a:r>
              <a:t>1   1  NaN NaN NaN</a:t>
            </a:r>
          </a:p>
          <a:p>
            <a:r>
              <a:t>2 NaN  NaN NaN NaN</a:t>
            </a:r>
          </a:p>
          <a:p>
            <a:r>
              <a:t>3 NaN  6.5   3 NaN</a:t>
            </a:r>
          </a:p>
        </p:txBody>
      </p:sp>
      <p:sp>
        <p:nvSpPr>
          <p:cNvPr id="302" name="Content Placeholder 2"/>
          <p:cNvSpPr txBox="1"/>
          <p:nvPr/>
        </p:nvSpPr>
        <p:spPr>
          <a:xfrm>
            <a:off x="4905752" y="1752599"/>
            <a:ext cx="402336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 0    1   2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0   1  6.5   3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1   1  NaN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2 NaN  NaN NaN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3 NaN  6.5   3</a:t>
            </a:r>
          </a:p>
        </p:txBody>
      </p:sp>
      <p:sp>
        <p:nvSpPr>
          <p:cNvPr id="30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Filling in missing data</a:t>
            </a:r>
          </a:p>
        </p:txBody>
      </p:sp>
      <p:sp>
        <p:nvSpPr>
          <p:cNvPr id="3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data = Series(np.random.randn(</a:t>
            </a:r>
            <a:r>
              <a:rPr>
                <a:solidFill>
                  <a:srgbClr val="800000"/>
                </a:solidFill>
              </a:rPr>
              <a:t>10</a:t>
            </a:r>
            <a:r>
              <a:t>),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index=[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'd'</a:t>
            </a:r>
            <a:r>
              <a:rPr i="1"/>
              <a:t>],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1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2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]])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30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Hierarchical indexing</a:t>
            </a:r>
          </a:p>
        </p:txBody>
      </p:sp>
      <p:sp>
        <p:nvSpPr>
          <p:cNvPr id="31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a  1   -0.204708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2    0.478943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3   -0.519439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b  1   -0.555730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2    1.965781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3    1.393406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c  1    0.092908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2    0.281746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d  2    0.769023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3    1.246435</a:t>
            </a:r>
          </a:p>
        </p:txBody>
      </p:sp>
      <p:sp>
        <p:nvSpPr>
          <p:cNvPr id="31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DataFrame</a:t>
            </a:r>
          </a:p>
        </p:txBody>
      </p:sp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 DataFrame represents a tabular, </a:t>
            </a:r>
            <a:r>
              <a:rPr b="1"/>
              <a:t>spreadsheet-like</a:t>
            </a:r>
            <a:r>
              <a:t> data structure containing an ordered collection of columns, each of which can be a </a:t>
            </a:r>
            <a:r>
              <a:rPr b="1"/>
              <a:t>different value type </a:t>
            </a:r>
            <a:r>
              <a:t>(numeric, string, boolean, etc.). </a:t>
            </a:r>
          </a:p>
          <a:p>
            <a:r>
              <a:t>The DataFrame has both a </a:t>
            </a:r>
            <a:r>
              <a:rPr b="1"/>
              <a:t>row</a:t>
            </a:r>
            <a:r>
              <a:t> and </a:t>
            </a:r>
            <a:r>
              <a:rPr b="1"/>
              <a:t>column</a:t>
            </a:r>
            <a:r>
              <a:t> index; it can be thought of as a dict of Series (one for all sharing the same index).</a:t>
            </a:r>
          </a:p>
        </p:txBody>
      </p:sp>
      <p:sp>
        <p:nvSpPr>
          <p:cNvPr id="11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MultiIndex</a:t>
            </a:r>
          </a:p>
        </p:txBody>
      </p:sp>
      <p:sp>
        <p:nvSpPr>
          <p:cNvPr id="31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data.index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r>
              <a:t>dtype: float64</a:t>
            </a:r>
          </a:p>
          <a:p>
            <a:r>
              <a:t>MultiIndex(</a:t>
            </a:r>
          </a:p>
          <a:p>
            <a:r>
              <a:t>levels=[[u'a', u'b', u'c', u'd'], [1, 2, 3]],</a:t>
            </a:r>
          </a:p>
          <a:p>
            <a:r>
              <a:t>labels=[[0, 0, 0, 1, 1, 1, 2, 2, 3, 3], [0, 1, 2, 0, 1, 2, 0, 1, 1, 2]])</a:t>
            </a:r>
          </a:p>
        </p:txBody>
      </p:sp>
      <p:sp>
        <p:nvSpPr>
          <p:cNvPr id="31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hierarchical indexes. </a:t>
            </a:r>
          </a:p>
        </p:txBody>
      </p:sp>
      <p:sp>
        <p:nvSpPr>
          <p:cNvPr id="3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898776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data[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>
                <a:solidFill>
                  <a:srgbClr val="000000"/>
                </a:solidFill>
              </a:rPr>
              <a:t>]</a:t>
            </a:r>
          </a:p>
          <a:p>
            <a:r>
              <a:t>1   -0.555730</a:t>
            </a:r>
          </a:p>
          <a:p>
            <a:r>
              <a:t>2    1.965781</a:t>
            </a:r>
          </a:p>
          <a:p>
            <a:r>
              <a:t>3    1.393406</a:t>
            </a:r>
          </a:p>
          <a:p>
            <a:r>
              <a:t>dtype: float64</a:t>
            </a:r>
          </a:p>
        </p:txBody>
      </p:sp>
      <p:sp>
        <p:nvSpPr>
          <p:cNvPr id="319" name="Content Placeholder 2"/>
          <p:cNvSpPr txBox="1"/>
          <p:nvPr/>
        </p:nvSpPr>
        <p:spPr>
          <a:xfrm>
            <a:off x="4977760" y="1752599"/>
            <a:ext cx="412052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data[:, </a:t>
            </a:r>
            <a:r>
              <a:rPr>
                <a:solidFill>
                  <a:srgbClr val="8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    0.478943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b    1.965781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c    0.281746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    0.769023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dtype: float64</a:t>
            </a:r>
          </a:p>
        </p:txBody>
      </p:sp>
      <p:sp>
        <p:nvSpPr>
          <p:cNvPr id="32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>
            <a:spLocks noGrp="1"/>
          </p:cNvSpPr>
          <p:nvPr>
            <p:ph type="title"/>
          </p:nvPr>
        </p:nvSpPr>
        <p:spPr>
          <a:xfrm>
            <a:off x="0" y="260647"/>
            <a:ext cx="59150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unstack() stack()</a:t>
            </a:r>
          </a:p>
        </p:txBody>
      </p:sp>
      <p:sp>
        <p:nvSpPr>
          <p:cNvPr id="3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8566" y="3452754"/>
            <a:ext cx="6059017" cy="307191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1         2         3</a:t>
            </a:r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a -0.204708  0.478943 -0.519439</a:t>
            </a:r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 -0.555730  1.965781  1.393406</a:t>
            </a:r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  0.092908  0.281746       NaN</a:t>
            </a:r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       NaN  0.769023  1.246435</a:t>
            </a:r>
          </a:p>
        </p:txBody>
      </p:sp>
      <p:sp>
        <p:nvSpPr>
          <p:cNvPr id="324" name="Content Placeholder 2"/>
          <p:cNvSpPr txBox="1"/>
          <p:nvPr/>
        </p:nvSpPr>
        <p:spPr>
          <a:xfrm>
            <a:off x="5507468" y="1555455"/>
            <a:ext cx="3879345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a  1   -0.204708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2    0.478943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3   -0.519439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  1   -0.555730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2    1.965781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3    1.393406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  1    0.092908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2    0.281746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  2    0.769023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3    1.246435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dtype: float64</a:t>
            </a:r>
          </a:p>
        </p:txBody>
      </p:sp>
      <p:sp>
        <p:nvSpPr>
          <p:cNvPr id="325" name="Content Placeholder 2"/>
          <p:cNvSpPr txBox="1"/>
          <p:nvPr/>
        </p:nvSpPr>
        <p:spPr>
          <a:xfrm>
            <a:off x="296783" y="1424653"/>
            <a:ext cx="4264537" cy="307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400"/>
              </a:spcBef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Unstack takes 1D data and converts into 2D</a:t>
            </a:r>
            <a:endParaRPr sz="3200"/>
          </a:p>
          <a:p>
            <a:pPr>
              <a:spcBef>
                <a:spcPts val="400"/>
              </a:spcBef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stack takes 2D data and converts into 1D</a:t>
            </a:r>
          </a:p>
        </p:txBody>
      </p:sp>
      <p:sp>
        <p:nvSpPr>
          <p:cNvPr id="32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Both Axis are hierarchical 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 = DataFrame(np.arange(</a:t>
            </a:r>
            <a:r>
              <a:rPr>
                <a:solidFill>
                  <a:srgbClr val="800000"/>
                </a:solidFill>
              </a:rPr>
              <a:t>12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)),index=[[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'a'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'b'</a:t>
            </a:r>
            <a:r>
              <a:rPr i="1"/>
              <a:t>], [</a:t>
            </a:r>
            <a:r>
              <a:rPr i="1">
                <a:solidFill>
                  <a:srgbClr val="800000"/>
                </a:solidFill>
              </a:rPr>
              <a:t>1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1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</a:t>
            </a:r>
            <a:r>
              <a:rPr i="1"/>
              <a:t>]], </a:t>
            </a:r>
            <a:r>
              <a:t>columns=[[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'Colorado'</a:t>
            </a:r>
            <a:r>
              <a:rPr i="1"/>
              <a:t>],</a:t>
            </a:r>
            <a:r>
              <a:t> [</a:t>
            </a:r>
            <a:r>
              <a:rPr i="1">
                <a:solidFill>
                  <a:srgbClr val="C9802B"/>
                </a:solidFill>
              </a:rPr>
              <a:t>'Green'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'Red'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'Green'</a:t>
            </a:r>
            <a:r>
              <a:rPr i="1"/>
              <a:t>]])</a:t>
            </a:r>
          </a:p>
          <a:p>
            <a:pPr>
              <a:defRPr i="1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  <a:r>
              <a:rPr i="0">
                <a:solidFill>
                  <a:srgbClr val="0000FF"/>
                </a:solidFill>
              </a:rPr>
              <a:t>print</a:t>
            </a:r>
            <a:r>
              <a:rPr i="0"/>
              <a:t> frame</a:t>
            </a:r>
          </a:p>
        </p:txBody>
      </p:sp>
      <p:sp>
        <p:nvSpPr>
          <p:cNvPr id="33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Ohio     Colorado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Green Red    Green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1     0   1       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2     3   4        5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1     6   7        8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2     9  10       11</a:t>
            </a:r>
          </a:p>
        </p:txBody>
      </p:sp>
      <p:sp>
        <p:nvSpPr>
          <p:cNvPr id="33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Give index and columns names</a:t>
            </a:r>
          </a:p>
        </p:txBody>
      </p:sp>
      <p:sp>
        <p:nvSpPr>
          <p:cNvPr id="3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frame.index.names = [</a:t>
            </a:r>
            <a:r>
              <a:rPr i="1">
                <a:solidFill>
                  <a:srgbClr val="C9802B"/>
                </a:solidFill>
              </a:rPr>
              <a:t>'key1'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'key2'</a:t>
            </a:r>
            <a:r>
              <a:rPr i="1"/>
              <a:t>]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frame.columns.names = [</a:t>
            </a:r>
            <a:r>
              <a:rPr i="1">
                <a:solidFill>
                  <a:srgbClr val="C9802B"/>
                </a:solidFill>
              </a:rPr>
              <a:t>'state'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'color'</a:t>
            </a:r>
            <a:r>
              <a:rPr i="1"/>
              <a:t>]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</a:t>
            </a:r>
          </a:p>
        </p:txBody>
      </p:sp>
      <p:sp>
        <p:nvSpPr>
          <p:cNvPr id="33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output</a:t>
            </a:r>
          </a:p>
        </p:txBody>
      </p:sp>
      <p:sp>
        <p:nvSpPr>
          <p:cNvPr id="34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494489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state      Ohio     Colorado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color     Green Red    Green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     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0   1       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2        3   4        5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6   7        8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2        9  10       11</a:t>
            </a:r>
          </a:p>
        </p:txBody>
      </p:sp>
      <p:sp>
        <p:nvSpPr>
          <p:cNvPr id="34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frame[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3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color      Green  Red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 0    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2         3    4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 6    7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2         9   10</a:t>
            </a:r>
          </a:p>
        </p:txBody>
      </p:sp>
      <p:sp>
        <p:nvSpPr>
          <p:cNvPr id="34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We can analyse the MultiIndex</a:t>
            </a:r>
          </a:p>
        </p:txBody>
      </p:sp>
      <p:sp>
        <p:nvSpPr>
          <p:cNvPr id="34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0" y="1600200"/>
            <a:ext cx="45720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type(frame.index)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frame.index[</a:t>
            </a:r>
            <a:r>
              <a:rPr>
                <a:solidFill>
                  <a:srgbClr val="800000"/>
                </a:solidFill>
              </a:rPr>
              <a:t>0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frame.index[</a:t>
            </a:r>
            <a:r>
              <a:rPr>
                <a:solidFill>
                  <a:srgbClr val="800000"/>
                </a:solidFill>
              </a:rPr>
              <a:t>1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type(frame.index[</a:t>
            </a:r>
            <a:r>
              <a:rPr>
                <a:solidFill>
                  <a:srgbClr val="800000"/>
                </a:solidFill>
              </a:rPr>
              <a:t>0</a:t>
            </a:r>
            <a:r>
              <a:t>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frame.index[</a:t>
            </a:r>
            <a:r>
              <a:rPr>
                <a:solidFill>
                  <a:srgbClr val="800000"/>
                </a:solidFill>
              </a:rPr>
              <a:t>3</a:t>
            </a:r>
            <a:r>
              <a:t>][</a:t>
            </a:r>
            <a:r>
              <a:rPr>
                <a:solidFill>
                  <a:srgbClr val="800000"/>
                </a:solidFill>
              </a:rPr>
              <a:t>0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type(frame.index[</a:t>
            </a:r>
            <a:r>
              <a:rPr>
                <a:solidFill>
                  <a:srgbClr val="800000"/>
                </a:solidFill>
              </a:rPr>
              <a:t>3</a:t>
            </a:r>
            <a:r>
              <a:t>][</a:t>
            </a:r>
            <a:r>
              <a:rPr>
                <a:solidFill>
                  <a:srgbClr val="800000"/>
                </a:solidFill>
              </a:rPr>
              <a:t>0</a:t>
            </a:r>
            <a:r>
              <a:t>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type(frame.index[</a:t>
            </a:r>
            <a:r>
              <a:rPr>
                <a:solidFill>
                  <a:srgbClr val="800000"/>
                </a:solidFill>
              </a:rPr>
              <a:t>3</a:t>
            </a:r>
            <a:r>
              <a:t>][</a:t>
            </a:r>
            <a:r>
              <a:rPr>
                <a:solidFill>
                  <a:srgbClr val="800000"/>
                </a:solidFill>
              </a:rPr>
              <a:t>1</a:t>
            </a:r>
            <a:r>
              <a:t>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len(frame.index)</a:t>
            </a:r>
          </a:p>
        </p:txBody>
      </p:sp>
      <p:sp>
        <p:nvSpPr>
          <p:cNvPr id="350" name="TextBox 3"/>
          <p:cNvSpPr txBox="1"/>
          <p:nvPr/>
        </p:nvSpPr>
        <p:spPr>
          <a:xfrm>
            <a:off x="4689728" y="1484784"/>
            <a:ext cx="4118482" cy="501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/>
            </a:pPr>
            <a:r>
              <a:t>&lt;class 'pandas.core.</a:t>
            </a:r>
          </a:p>
          <a:p>
            <a:pPr>
              <a:defRPr sz="3600" b="1"/>
            </a:pPr>
            <a:r>
              <a:t>index.MultiIndex'&gt;</a:t>
            </a:r>
          </a:p>
          <a:p>
            <a:pPr>
              <a:defRPr sz="3600" b="1"/>
            </a:pPr>
            <a:r>
              <a:t>('a', 1)</a:t>
            </a:r>
          </a:p>
          <a:p>
            <a:pPr>
              <a:defRPr sz="3600" b="1"/>
            </a:pPr>
            <a:r>
              <a:t>('a', 2)</a:t>
            </a:r>
          </a:p>
          <a:p>
            <a:pPr>
              <a:defRPr sz="3600" b="1"/>
            </a:pPr>
            <a:r>
              <a:t>&lt;type 'tuple'&gt;</a:t>
            </a:r>
          </a:p>
          <a:p>
            <a:pPr>
              <a:defRPr sz="3600" b="1"/>
            </a:pPr>
            <a:r>
              <a:t>b</a:t>
            </a:r>
          </a:p>
          <a:p>
            <a:pPr>
              <a:defRPr sz="3600" b="1"/>
            </a:pPr>
            <a:r>
              <a:t>&lt;type 'str'&gt;</a:t>
            </a:r>
          </a:p>
          <a:p>
            <a:pPr>
              <a:defRPr sz="3600" b="1"/>
            </a:pPr>
            <a:r>
              <a:t>&lt;type 'numpy.int64'&gt;</a:t>
            </a:r>
          </a:p>
          <a:p>
            <a:pPr>
              <a:defRPr sz="3600" b="1"/>
            </a:pPr>
            <a:r>
              <a:t>4</a:t>
            </a:r>
          </a:p>
        </p:txBody>
      </p:sp>
      <p:sp>
        <p:nvSpPr>
          <p:cNvPr id="35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t>Reordering and sorting levels</a:t>
            </a:r>
          </a:p>
        </p:txBody>
      </p:sp>
      <p:sp>
        <p:nvSpPr>
          <p:cNvPr id="35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state      Ohio     Colorado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color     Green Red    Green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       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0   1        2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2        3   4        5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6   7        8</a:t>
            </a:r>
          </a:p>
          <a:p>
            <a:pPr>
              <a:lnSpc>
                <a:spcPct val="90000"/>
              </a:lnSpc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2        9  10       11</a:t>
            </a:r>
          </a:p>
        </p:txBody>
      </p:sp>
      <p:sp>
        <p:nvSpPr>
          <p:cNvPr id="35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Create DataFrame from Dictionary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data = {</a:t>
            </a:r>
            <a:r>
              <a:rPr i="1">
                <a:solidFill>
                  <a:srgbClr val="C9802B"/>
                </a:solidFill>
              </a:rPr>
              <a:t>'state'</a:t>
            </a:r>
            <a:r>
              <a:rPr i="1"/>
              <a:t>: [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Nevada'</a:t>
            </a:r>
            <a:r>
              <a:rPr i="1" u="sng"/>
              <a:t>, </a:t>
            </a:r>
            <a:r>
              <a:rPr i="1" u="sng">
                <a:solidFill>
                  <a:srgbClr val="C9802B"/>
                </a:solidFill>
              </a:rPr>
              <a:t>'Nevada'</a:t>
            </a:r>
            <a:r>
              <a:rPr i="1" u="sng"/>
              <a:t>],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1">
                <a:solidFill>
                  <a:srgbClr val="C9802B"/>
                </a:solidFill>
              </a:rPr>
              <a:t>'year'</a:t>
            </a:r>
            <a:r>
              <a:rPr i="1"/>
              <a:t>: [</a:t>
            </a:r>
            <a:r>
              <a:rPr i="1">
                <a:solidFill>
                  <a:srgbClr val="800000"/>
                </a:solidFill>
              </a:rPr>
              <a:t>2000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2001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2002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2001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2002</a:t>
            </a:r>
            <a:r>
              <a:rPr i="1"/>
              <a:t>],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1">
                <a:solidFill>
                  <a:srgbClr val="C9802B"/>
                </a:solidFill>
              </a:rPr>
              <a:t>'pop'</a:t>
            </a:r>
            <a:r>
              <a:rPr i="1"/>
              <a:t>: [</a:t>
            </a:r>
            <a:r>
              <a:rPr i="1">
                <a:solidFill>
                  <a:srgbClr val="800000"/>
                </a:solidFill>
              </a:rPr>
              <a:t>1.5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1.7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3.6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2.4</a:t>
            </a:r>
            <a:r>
              <a:rPr i="1"/>
              <a:t>, </a:t>
            </a:r>
            <a:r>
              <a:rPr i="1">
                <a:solidFill>
                  <a:srgbClr val="800000"/>
                </a:solidFill>
              </a:rPr>
              <a:t>2.9</a:t>
            </a:r>
            <a:r>
              <a:rPr i="1"/>
              <a:t>]}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r>
              <a:t>frame = pd.DataFrame(data)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</a:t>
            </a:r>
          </a:p>
        </p:txBody>
      </p:sp>
      <p:sp>
        <p:nvSpPr>
          <p:cNvPr id="11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Swap keys</a:t>
            </a:r>
          </a:p>
        </p:txBody>
      </p:sp>
      <p:sp>
        <p:nvSpPr>
          <p:cNvPr id="35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600"/>
              </a:spcBef>
              <a:buSzTx/>
              <a:buNone/>
              <a:defRPr sz="287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frame.swaplevel(</a:t>
            </a:r>
            <a:r>
              <a:rPr i="1">
                <a:solidFill>
                  <a:srgbClr val="C9802B"/>
                </a:solidFill>
              </a:rPr>
              <a:t>'key1'</a:t>
            </a:r>
            <a:r>
              <a:rPr i="1">
                <a:solidFill>
                  <a:srgbClr val="000000"/>
                </a:solidFill>
              </a:rPr>
              <a:t>, </a:t>
            </a:r>
            <a:r>
              <a:rPr i="1">
                <a:solidFill>
                  <a:srgbClr val="C9802B"/>
                </a:solidFill>
              </a:rPr>
              <a:t>'key2'</a:t>
            </a:r>
            <a:r>
              <a:rPr i="1">
                <a:solidFill>
                  <a:srgbClr val="000000"/>
                </a:solidFill>
              </a:rPr>
              <a:t>)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state      Ohio     Colorado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color     Green Red    Green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key2 key1                   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1    a        0   1        2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2    a        3   4        5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1    b        6   7        8</a:t>
            </a:r>
          </a:p>
          <a:p>
            <a:pPr marL="339470" indent="-339470" defTabSz="905255">
              <a:spcBef>
                <a:spcPts val="600"/>
              </a:spcBef>
              <a:defRPr sz="2871">
                <a:latin typeface="Consolas"/>
                <a:ea typeface="Consolas"/>
                <a:cs typeface="Consolas"/>
                <a:sym typeface="Consolas"/>
              </a:defRPr>
            </a:pPr>
            <a:r>
              <a:t>2    b        9  10       11</a:t>
            </a:r>
          </a:p>
        </p:txBody>
      </p:sp>
      <p:sp>
        <p:nvSpPr>
          <p:cNvPr id="35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Sorting levels</a:t>
            </a:r>
          </a:p>
        </p:txBody>
      </p:sp>
      <p:sp>
        <p:nvSpPr>
          <p:cNvPr id="36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7503" y="1628799"/>
            <a:ext cx="4762874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frame.sortlevel(</a:t>
            </a:r>
            <a:r>
              <a:rPr>
                <a:solidFill>
                  <a:srgbClr val="80000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state      Ohio     Colorado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color     Green Red    Green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      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0   1        2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2        3   4        5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6   7        8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2        9  10       11</a:t>
            </a:r>
          </a:p>
        </p:txBody>
      </p:sp>
      <p:sp>
        <p:nvSpPr>
          <p:cNvPr id="363" name="Content Placeholder 2"/>
          <p:cNvSpPr txBox="1"/>
          <p:nvPr/>
        </p:nvSpPr>
        <p:spPr>
          <a:xfrm>
            <a:off x="4833744" y="1700808"/>
            <a:ext cx="4671433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frame.sortlevel(</a:t>
            </a:r>
            <a:r>
              <a:rPr>
                <a:solidFill>
                  <a:srgbClr val="8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state      Ohio     Colorado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color     Green Red    Green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       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0   1        2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6   7        8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a    2        3   4        5</a:t>
            </a:r>
            <a:endParaRPr sz="3200"/>
          </a:p>
          <a:p>
            <a:pPr>
              <a:spcBef>
                <a:spcPts val="4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    2        9  10       11</a:t>
            </a:r>
          </a:p>
        </p:txBody>
      </p:sp>
      <p:sp>
        <p:nvSpPr>
          <p:cNvPr id="36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 b="1" i="1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Summary statistics by level</a:t>
            </a:r>
          </a:p>
        </p:txBody>
      </p:sp>
      <p:sp>
        <p:nvSpPr>
          <p:cNvPr id="36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48071" y="1628799"/>
            <a:ext cx="4330826" cy="45259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frame.sum(level=</a:t>
            </a:r>
            <a:r>
              <a:rPr i="1">
                <a:solidFill>
                  <a:srgbClr val="C9802B"/>
                </a:solidFill>
              </a:rPr>
              <a:t>'key2'</a:t>
            </a:r>
            <a:r>
              <a:rPr i="1"/>
              <a:t>)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state  Ohio     Colorado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color Green Red    Green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key2                    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1         6   8       10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2        12  14       16</a:t>
            </a:r>
          </a:p>
        </p:txBody>
      </p:sp>
      <p:sp>
        <p:nvSpPr>
          <p:cNvPr id="368" name="Content Placeholder 2"/>
          <p:cNvSpPr txBox="1"/>
          <p:nvPr/>
        </p:nvSpPr>
        <p:spPr>
          <a:xfrm>
            <a:off x="4777016" y="1781199"/>
            <a:ext cx="4239385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905255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frame.sum(level=</a:t>
            </a:r>
            <a:r>
              <a:rPr i="1">
                <a:solidFill>
                  <a:srgbClr val="C9802B"/>
                </a:solidFill>
              </a:rPr>
              <a:t>'color'</a:t>
            </a:r>
            <a:r>
              <a:rPr i="1"/>
              <a:t>, axis=</a:t>
            </a:r>
            <a:r>
              <a:rPr i="1">
                <a:solidFill>
                  <a:srgbClr val="800000"/>
                </a:solidFill>
              </a:rPr>
              <a:t>1</a:t>
            </a:r>
            <a:r>
              <a:rPr i="1"/>
              <a:t>) 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color      Green  Red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key1 key2            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a    1         2    1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2         8    4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b    1        14    7</a:t>
            </a:r>
            <a:endParaRPr sz="3168"/>
          </a:p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     2        20   10</a:t>
            </a:r>
          </a:p>
        </p:txBody>
      </p:sp>
      <p:sp>
        <p:nvSpPr>
          <p:cNvPr id="36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OUTPUT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     pop   state  year</a:t>
            </a:r>
          </a:p>
          <a:p>
            <a:r>
              <a:t>0  1.5    Ohio  2000</a:t>
            </a:r>
          </a:p>
          <a:p>
            <a:r>
              <a:t>1  1.7    Ohio  2001</a:t>
            </a:r>
          </a:p>
          <a:p>
            <a:r>
              <a:t>2  3.6    Ohio  2002</a:t>
            </a:r>
          </a:p>
          <a:p>
            <a:r>
              <a:t>3  2.4  Nevada  2001</a:t>
            </a:r>
          </a:p>
          <a:p>
            <a:r>
              <a:t>4  2.9  Nevada  2002</a:t>
            </a:r>
          </a:p>
        </p:txBody>
      </p:sp>
      <p:sp>
        <p:nvSpPr>
          <p:cNvPr id="12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Adding dataframes</a:t>
            </a:r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df1 = DataFrame( np.arange(</a:t>
            </a:r>
            <a:r>
              <a:rPr>
                <a:solidFill>
                  <a:srgbClr val="800000"/>
                </a:solidFill>
              </a:rPr>
              <a:t>9.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3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)), columns=list(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bcd'</a:t>
            </a:r>
            <a:r>
              <a:rPr i="1" u="sng"/>
              <a:t>), </a:t>
            </a:r>
            <a:r>
              <a:t>index=[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'Texas'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'Colorado'</a:t>
            </a:r>
            <a:r>
              <a:rPr i="1"/>
              <a:t>])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df2 = DataFrame(np.arange(</a:t>
            </a:r>
            <a:r>
              <a:rPr>
                <a:solidFill>
                  <a:srgbClr val="800000"/>
                </a:solidFill>
              </a:rPr>
              <a:t>12.</a:t>
            </a:r>
            <a:r>
              <a:t>).reshape((</a:t>
            </a:r>
            <a:r>
              <a:rPr>
                <a:solidFill>
                  <a:srgbClr val="800000"/>
                </a:solidFill>
              </a:rPr>
              <a:t>4</a:t>
            </a:r>
            <a:r>
              <a:t>, </a:t>
            </a:r>
            <a:r>
              <a:rPr>
                <a:solidFill>
                  <a:srgbClr val="800000"/>
                </a:solidFill>
              </a:rPr>
              <a:t>3</a:t>
            </a:r>
            <a:r>
              <a:t>)), columns=list(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bde'</a:t>
            </a:r>
            <a:r>
              <a:rPr i="1" u="sng"/>
              <a:t>),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index=[</a:t>
            </a:r>
            <a:r>
              <a:rPr i="1">
                <a:solidFill>
                  <a:srgbClr val="C9802B"/>
                </a:solidFill>
              </a:rPr>
              <a:t>'Utah'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'Ohio'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'Texas'</a:t>
            </a:r>
            <a:r>
              <a:rPr i="1"/>
              <a:t>, </a:t>
            </a:r>
            <a:r>
              <a:rPr i="1">
                <a:solidFill>
                  <a:srgbClr val="C9802B"/>
                </a:solidFill>
              </a:rPr>
              <a:t>'</a:t>
            </a:r>
            <a:r>
              <a:rPr i="1" u="sng">
                <a:solidFill>
                  <a:srgbClr val="C9802B"/>
                </a:solidFill>
              </a:rPr>
              <a:t>Oregon'</a:t>
            </a:r>
            <a:r>
              <a:rPr i="1" u="sng"/>
              <a:t>])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df2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df1 + df2</a:t>
            </a:r>
          </a:p>
        </p:txBody>
      </p:sp>
      <p:sp>
        <p:nvSpPr>
          <p:cNvPr id="12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df1, df2, df1 + df2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729287" y="1336412"/>
            <a:ext cx="2797931" cy="198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               b  c  d</a:t>
            </a:r>
          </a:p>
          <a:p>
            <a:pPr>
              <a:defRPr sz="3200" b="1"/>
            </a:pPr>
            <a:r>
              <a:t>Ohio      0  1  2</a:t>
            </a:r>
          </a:p>
          <a:p>
            <a:pPr>
              <a:defRPr sz="3200" b="1"/>
            </a:pPr>
            <a:r>
              <a:t>Texas     3  4  5</a:t>
            </a:r>
          </a:p>
          <a:p>
            <a:pPr>
              <a:defRPr sz="3200" b="1"/>
            </a:pPr>
            <a:r>
              <a:t>Colorado  6  7  8</a:t>
            </a:r>
          </a:p>
        </p:txBody>
      </p:sp>
      <p:sp>
        <p:nvSpPr>
          <p:cNvPr id="128" name="TextBox 4"/>
          <p:cNvSpPr txBox="1"/>
          <p:nvPr/>
        </p:nvSpPr>
        <p:spPr>
          <a:xfrm>
            <a:off x="5625832" y="1232202"/>
            <a:ext cx="2929891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            b   d   e</a:t>
            </a:r>
          </a:p>
          <a:p>
            <a:pPr>
              <a:defRPr sz="3200" b="1"/>
            </a:pPr>
            <a:r>
              <a:t>Utah    0   1   2</a:t>
            </a:r>
          </a:p>
          <a:p>
            <a:pPr>
              <a:defRPr sz="3200" b="1"/>
            </a:pPr>
            <a:r>
              <a:t>Ohio    3   4   5</a:t>
            </a:r>
          </a:p>
          <a:p>
            <a:pPr>
              <a:defRPr sz="3200" b="1"/>
            </a:pPr>
            <a:r>
              <a:t>Texas   6   7   8</a:t>
            </a:r>
          </a:p>
          <a:p>
            <a:pPr>
              <a:defRPr sz="3200" b="1"/>
            </a:pPr>
            <a:r>
              <a:t>Oregon  9  10  11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2101861" y="3782264"/>
            <a:ext cx="4940261" cy="297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                   b        c      d      e</a:t>
            </a:r>
          </a:p>
          <a:p>
            <a:pPr>
              <a:defRPr sz="3200" b="1"/>
            </a:pPr>
            <a:r>
              <a:t>Colorado NaN NaN NaN NaN</a:t>
            </a:r>
          </a:p>
          <a:p>
            <a:pPr>
              <a:defRPr sz="3200" b="1"/>
            </a:pPr>
            <a:r>
              <a:t>Ohio         3      NaN   6     NaN</a:t>
            </a:r>
          </a:p>
          <a:p>
            <a:pPr>
              <a:defRPr sz="3200" b="1"/>
            </a:pPr>
            <a:r>
              <a:t>Oregon    NaN NaN NaN NaN</a:t>
            </a:r>
          </a:p>
          <a:p>
            <a:pPr>
              <a:defRPr sz="3200" b="1"/>
            </a:pPr>
            <a:r>
              <a:t>Texas       9       NaN  12    NaN</a:t>
            </a:r>
          </a:p>
          <a:p>
            <a:pPr>
              <a:defRPr sz="3200" b="1"/>
            </a:pPr>
            <a:r>
              <a:t>Utah       NaN  NaN NaN NaN</a:t>
            </a:r>
          </a:p>
        </p:txBody>
      </p:sp>
      <p:sp>
        <p:nvSpPr>
          <p:cNvPr id="130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Microsoft Office PowerPoint</Application>
  <PresentationFormat>On-screen Show (4:3)</PresentationFormat>
  <Paragraphs>636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TheSansMonoCd-W5Regular</vt:lpstr>
      <vt:lpstr>Office Theme</vt:lpstr>
      <vt:lpstr>Pandas</vt:lpstr>
      <vt:lpstr>PowerPoint Presentation</vt:lpstr>
      <vt:lpstr>Import statement</vt:lpstr>
      <vt:lpstr>spreadsheet</vt:lpstr>
      <vt:lpstr>DataFrame</vt:lpstr>
      <vt:lpstr>Create DataFrame from Dictionary</vt:lpstr>
      <vt:lpstr>OUTPUT</vt:lpstr>
      <vt:lpstr>Adding dataframes</vt:lpstr>
      <vt:lpstr>df1, df2, df1 + df2</vt:lpstr>
      <vt:lpstr>fill_value=0</vt:lpstr>
      <vt:lpstr>df1     df2</vt:lpstr>
      <vt:lpstr>Without and with fill_value = 0</vt:lpstr>
      <vt:lpstr>Operations between DataFrame and Series</vt:lpstr>
      <vt:lpstr>Output (broadcasting)</vt:lpstr>
      <vt:lpstr>Function application and mapping</vt:lpstr>
      <vt:lpstr>Calculates the absolute value</vt:lpstr>
      <vt:lpstr>Defining new functions</vt:lpstr>
      <vt:lpstr>Output</vt:lpstr>
      <vt:lpstr>Sorting </vt:lpstr>
      <vt:lpstr>Sorted output</vt:lpstr>
      <vt:lpstr>Sorting Dataframes</vt:lpstr>
      <vt:lpstr>Sorted Dataframes</vt:lpstr>
      <vt:lpstr>Multiple indexes</vt:lpstr>
      <vt:lpstr>output</vt:lpstr>
      <vt:lpstr>ranking</vt:lpstr>
      <vt:lpstr>Equal ties are split</vt:lpstr>
      <vt:lpstr>Axis indexes with duplicate values</vt:lpstr>
      <vt:lpstr>Output can be series or scalar</vt:lpstr>
      <vt:lpstr>Summarizing and computing descriptive statistics</vt:lpstr>
      <vt:lpstr>Sum vertical and horizontal</vt:lpstr>
      <vt:lpstr>skipna=False</vt:lpstr>
      <vt:lpstr>Mean, idxmax, cumsum()</vt:lpstr>
      <vt:lpstr>print df.describe()</vt:lpstr>
      <vt:lpstr>Unique values, value counts, and membership</vt:lpstr>
      <vt:lpstr>Unique and counts</vt:lpstr>
      <vt:lpstr>membership</vt:lpstr>
      <vt:lpstr>Obj, membership, filtering</vt:lpstr>
      <vt:lpstr>Handling missing data</vt:lpstr>
      <vt:lpstr>Isnull(), np.nan, None</vt:lpstr>
      <vt:lpstr>Filtering out missing data</vt:lpstr>
      <vt:lpstr>Drops NaN</vt:lpstr>
      <vt:lpstr>PowerPoint Presentation</vt:lpstr>
      <vt:lpstr>With NaN dropped</vt:lpstr>
      <vt:lpstr>Passing how='all' will only drop rows that are all NA:</vt:lpstr>
      <vt:lpstr>Only  full NaN rows dropped</vt:lpstr>
      <vt:lpstr>Dropping columns</vt:lpstr>
      <vt:lpstr>Column 4 is dropped as all NaN</vt:lpstr>
      <vt:lpstr>Filling in missing data</vt:lpstr>
      <vt:lpstr>Hierarchical indexing</vt:lpstr>
      <vt:lpstr>MultiIndex</vt:lpstr>
      <vt:lpstr>Using hierarchical indexes. </vt:lpstr>
      <vt:lpstr>unstack() stack()</vt:lpstr>
      <vt:lpstr>Both Axis are hierarchical </vt:lpstr>
      <vt:lpstr>output</vt:lpstr>
      <vt:lpstr>Give index and columns names</vt:lpstr>
      <vt:lpstr>output</vt:lpstr>
      <vt:lpstr>print frame['Ohio']</vt:lpstr>
      <vt:lpstr>We can analyse the MultiIndex</vt:lpstr>
      <vt:lpstr>Reordering and sorting levels</vt:lpstr>
      <vt:lpstr>Swap keys</vt:lpstr>
      <vt:lpstr>Sorting levels</vt:lpstr>
      <vt:lpstr>Summary statistics by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cp:lastModifiedBy>amirh gh</cp:lastModifiedBy>
  <cp:revision>1</cp:revision>
  <dcterms:modified xsi:type="dcterms:W3CDTF">2024-04-16T09:52:39Z</dcterms:modified>
</cp:coreProperties>
</file>