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31520">
              <a:defRPr sz="3120" b="1"/>
            </a:pPr>
            <a:r>
              <a:rPr dirty="0" err="1"/>
              <a:t>Numpy</a:t>
            </a:r>
            <a:br>
              <a:rPr dirty="0"/>
            </a:br>
            <a:r>
              <a:rPr dirty="0"/>
              <a:t>(Numerical Python)</a:t>
            </a:r>
            <a:br>
              <a:rPr dirty="0"/>
            </a:br>
            <a:endParaRPr dirty="0"/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Khashayar</a:t>
            </a:r>
            <a:r>
              <a:rPr dirty="0"/>
              <a:t> </a:t>
            </a:r>
            <a:r>
              <a:rPr dirty="0" err="1"/>
              <a:t>mohammadi</a:t>
            </a:r>
            <a:r>
              <a:rPr dirty="0"/>
              <a:t>,</a:t>
            </a:r>
            <a:br>
              <a:rPr lang="en-US" dirty="0"/>
            </a:br>
            <a:r>
              <a:rPr dirty="0"/>
              <a:t>Amirhossein </a:t>
            </a:r>
            <a:r>
              <a:rPr dirty="0" err="1"/>
              <a:t>ghozat</a:t>
            </a:r>
            <a:r>
              <a:rPr lang="en-US" dirty="0" err="1"/>
              <a:t>i</a:t>
            </a:r>
            <a:r>
              <a:rPr dirty="0"/>
              <a:t>,</a:t>
            </a:r>
            <a:br>
              <a:rPr lang="en-US" dirty="0"/>
            </a:br>
            <a:r>
              <a:rPr dirty="0"/>
              <a:t>Ali </a:t>
            </a:r>
            <a:r>
              <a:rPr dirty="0" err="1"/>
              <a:t>soleymani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457199" y="274638"/>
            <a:ext cx="5266930" cy="1143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arr2.ndim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type(arr2.ndim)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arr2.shape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type(arr2.shape)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arr2.shape[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arr2.shape[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26" name="TextBox 3"/>
          <p:cNvSpPr txBox="1"/>
          <p:nvPr/>
        </p:nvSpPr>
        <p:spPr>
          <a:xfrm>
            <a:off x="6056373" y="542643"/>
            <a:ext cx="2969673" cy="6202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OUTPUT</a:t>
            </a:r>
          </a:p>
          <a:p>
            <a:pPr>
              <a:defRPr sz="4000" b="1"/>
            </a:pPr>
            <a:r>
              <a:t>[[1 2 3 4]</a:t>
            </a:r>
          </a:p>
          <a:p>
            <a:pPr>
              <a:defRPr sz="4000" b="1"/>
            </a:pPr>
            <a:r>
              <a:t> [5 6 7 8]]</a:t>
            </a:r>
          </a:p>
          <a:p>
            <a:pPr>
              <a:defRPr sz="4000" b="1"/>
            </a:pPr>
            <a:r>
              <a:t>2</a:t>
            </a:r>
          </a:p>
          <a:p>
            <a:pPr>
              <a:defRPr sz="4000" b="1"/>
            </a:pPr>
            <a:r>
              <a:t>&lt;type 'int'&gt;</a:t>
            </a:r>
          </a:p>
          <a:p>
            <a:pPr>
              <a:defRPr sz="4000" b="1"/>
            </a:pPr>
            <a:r>
              <a:t>(2L, 4L)</a:t>
            </a:r>
          </a:p>
          <a:p>
            <a:pPr>
              <a:defRPr sz="4000" b="1"/>
            </a:pPr>
            <a:r>
              <a:t>&lt;type 'tuple'&gt;</a:t>
            </a:r>
          </a:p>
          <a:p>
            <a:pPr>
              <a:defRPr sz="4000" b="1"/>
            </a:pPr>
            <a:r>
              <a:t>2</a:t>
            </a:r>
          </a:p>
          <a:p>
            <a:pPr>
              <a:defRPr sz="4000" b="1"/>
            </a:pPr>
            <a:r>
              <a:t>4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3d array</a:t>
            </a:r>
          </a:p>
        </p:txBody>
      </p:sp>
      <p:sp>
        <p:nvSpPr>
          <p:cNvPr id="1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data2 = [[[</a:t>
            </a:r>
            <a:r>
              <a:rPr>
                <a:solidFill>
                  <a:srgbClr val="800000"/>
                </a:solidFill>
              </a:rPr>
              <a:t>1</a:t>
            </a:r>
            <a:r>
              <a:t>]]]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arr2 = np.array(data2)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arr2.ndim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arr2.shape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3d array</a:t>
            </a:r>
          </a:p>
        </p:txBody>
      </p:sp>
      <p:sp>
        <p:nvSpPr>
          <p:cNvPr id="13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data2 = [[[</a:t>
            </a:r>
            <a:r>
              <a:rPr>
                <a:solidFill>
                  <a:srgbClr val="800000"/>
                </a:solidFill>
              </a:rPr>
              <a:t>1</a:t>
            </a:r>
            <a:r>
              <a:t>]]]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arr2 = np.array(data2)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arr2.ndim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arr2.shape</a:t>
            </a:r>
          </a:p>
        </p:txBody>
      </p:sp>
      <p:sp>
        <p:nvSpPr>
          <p:cNvPr id="133" name="TextBox 3"/>
          <p:cNvSpPr txBox="1"/>
          <p:nvPr/>
        </p:nvSpPr>
        <p:spPr>
          <a:xfrm>
            <a:off x="6296302" y="2157556"/>
            <a:ext cx="2120018" cy="256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/>
            </a:pPr>
            <a:r>
              <a:t>OUTPUT</a:t>
            </a:r>
          </a:p>
          <a:p>
            <a:pPr>
              <a:defRPr sz="3600" b="1"/>
            </a:pPr>
            <a:r>
              <a:t>[[[1]]]</a:t>
            </a:r>
          </a:p>
          <a:p>
            <a:pPr>
              <a:defRPr sz="3600" b="1"/>
            </a:pPr>
            <a:r>
              <a:t>3</a:t>
            </a:r>
          </a:p>
          <a:p>
            <a:pPr>
              <a:defRPr sz="3600" b="1"/>
            </a:pPr>
            <a:r>
              <a:t>(1L, 1L, 1L)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More making arrays</a:t>
            </a:r>
          </a:p>
        </p:txBody>
      </p:sp>
      <p:sp>
        <p:nvSpPr>
          <p:cNvPr id="13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np.zeros(</a:t>
            </a:r>
            <a:r>
              <a:rPr>
                <a:solidFill>
                  <a:srgbClr val="800000"/>
                </a:solidFill>
              </a:rPr>
              <a:t>10</a:t>
            </a:r>
            <a:r>
              <a:t>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np.zeros((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6</a:t>
            </a:r>
            <a:r>
              <a:t>))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np.empty((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))</a:t>
            </a:r>
          </a:p>
        </p:txBody>
      </p:sp>
      <p:sp>
        <p:nvSpPr>
          <p:cNvPr id="137" name="TextBox 3"/>
          <p:cNvSpPr txBox="1"/>
          <p:nvPr/>
        </p:nvSpPr>
        <p:spPr>
          <a:xfrm>
            <a:off x="4617720" y="1484783"/>
            <a:ext cx="4614600" cy="551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 b="1"/>
            </a:pPr>
            <a:r>
              <a:t>[ 0.  0.  0.  0.  0.  0.  0.  0.  0.  0.]</a:t>
            </a:r>
          </a:p>
          <a:p>
            <a:pPr>
              <a:defRPr sz="2800" b="1"/>
            </a:pPr>
            <a:endParaRPr/>
          </a:p>
          <a:p>
            <a:pPr>
              <a:defRPr sz="2800" b="1"/>
            </a:pPr>
            <a:r>
              <a:t>[[ 0.  0.  0.  0.  0.  0.]</a:t>
            </a:r>
          </a:p>
          <a:p>
            <a:pPr>
              <a:defRPr sz="2800" b="1"/>
            </a:pPr>
            <a:r>
              <a:t> [ 0.  0.  0.  0.  0.  0.]</a:t>
            </a:r>
          </a:p>
          <a:p>
            <a:pPr>
              <a:defRPr sz="2800" b="1"/>
            </a:pPr>
            <a:r>
              <a:t> [ 0.  0.  0.  0.  0.  0.]]</a:t>
            </a:r>
          </a:p>
          <a:p>
            <a:pPr>
              <a:defRPr sz="2800" b="1"/>
            </a:pPr>
            <a:endParaRPr/>
          </a:p>
          <a:p>
            <a:pPr>
              <a:defRPr sz="2800" b="1"/>
            </a:pPr>
            <a:r>
              <a:t>[[[ 0.  0.]</a:t>
            </a:r>
          </a:p>
          <a:p>
            <a:pPr>
              <a:defRPr sz="2800" b="1"/>
            </a:pPr>
            <a:r>
              <a:t>  [ 0.  0.]</a:t>
            </a:r>
          </a:p>
          <a:p>
            <a:pPr>
              <a:defRPr sz="2800" b="1"/>
            </a:pPr>
            <a:r>
              <a:t>  [ 0.  0.]]</a:t>
            </a:r>
          </a:p>
          <a:p>
            <a:pPr>
              <a:defRPr sz="2800" b="1"/>
            </a:pPr>
            <a:r>
              <a:t> [[ 0.  0.]</a:t>
            </a:r>
          </a:p>
          <a:p>
            <a:pPr>
              <a:defRPr sz="2800" b="1"/>
            </a:pPr>
            <a:r>
              <a:t>  [ 0.  0.]</a:t>
            </a:r>
          </a:p>
          <a:p>
            <a:pPr>
              <a:defRPr sz="2800" b="1"/>
            </a:pPr>
            <a:r>
              <a:t>  [ 0.  0.]]]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 b="1" i="1"/>
            </a:lvl1pPr>
          </a:lstStyle>
          <a:p>
            <a:r>
              <a:t>Operations between arrays and scalars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402833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np.array ([</a:t>
            </a:r>
            <a:r>
              <a:rPr>
                <a:solidFill>
                  <a:srgbClr val="800000"/>
                </a:solidFill>
              </a:rPr>
              <a:t>1.</a:t>
            </a:r>
            <a:r>
              <a:t>, </a:t>
            </a:r>
            <a:r>
              <a:rPr>
                <a:solidFill>
                  <a:srgbClr val="800000"/>
                </a:solidFill>
              </a:rPr>
              <a:t>2.</a:t>
            </a:r>
            <a:r>
              <a:t>, </a:t>
            </a:r>
            <a:r>
              <a:rPr>
                <a:solidFill>
                  <a:srgbClr val="800000"/>
                </a:solidFill>
              </a:rPr>
              <a:t>3.</a:t>
            </a:r>
            <a:r>
              <a:t>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 *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 -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 /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 ** </a:t>
            </a:r>
            <a:r>
              <a:rPr>
                <a:solidFill>
                  <a:srgbClr val="800000"/>
                </a:solidFill>
              </a:rPr>
              <a:t>0.5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0" y="32048"/>
            <a:ext cx="9138989" cy="1143001"/>
          </a:xfrm>
          <a:prstGeom prst="rect">
            <a:avLst/>
          </a:prstGeom>
        </p:spPr>
        <p:txBody>
          <a:bodyPr/>
          <a:lstStyle>
            <a:lvl1pPr>
              <a:defRPr sz="3900" b="1" i="1"/>
            </a:lvl1pPr>
          </a:lstStyle>
          <a:p>
            <a:r>
              <a:t>Operations between arrays and scalars</a:t>
            </a:r>
          </a:p>
        </p:txBody>
      </p:sp>
      <p:sp>
        <p:nvSpPr>
          <p:cNvPr id="14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402833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np.array ([</a:t>
            </a:r>
            <a:r>
              <a:rPr>
                <a:solidFill>
                  <a:srgbClr val="800000"/>
                </a:solidFill>
              </a:rPr>
              <a:t>1.</a:t>
            </a:r>
            <a:r>
              <a:t>, </a:t>
            </a:r>
            <a:r>
              <a:rPr>
                <a:solidFill>
                  <a:srgbClr val="800000"/>
                </a:solidFill>
              </a:rPr>
              <a:t>2.</a:t>
            </a:r>
            <a:r>
              <a:t>, </a:t>
            </a:r>
            <a:r>
              <a:rPr>
                <a:solidFill>
                  <a:srgbClr val="800000"/>
                </a:solidFill>
              </a:rPr>
              <a:t>3.</a:t>
            </a:r>
            <a:r>
              <a:t>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 *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 -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 /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 ** </a:t>
            </a:r>
            <a:r>
              <a:rPr>
                <a:solidFill>
                  <a:srgbClr val="800000"/>
                </a:solidFill>
              </a:rPr>
              <a:t>0.5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4873659" y="902637"/>
            <a:ext cx="4210011" cy="592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/>
            </a:pPr>
            <a:r>
              <a:t>          output</a:t>
            </a:r>
          </a:p>
          <a:p>
            <a:pPr>
              <a:defRPr sz="3600"/>
            </a:pPr>
            <a:r>
              <a:t>[ 1.  2.  3.]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[ 1.  4.  9.]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[ 0.  0.  0.]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[ 1.      0.5     0.3333]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[ 1.      1.4142  1.7321]</a:t>
            </a:r>
          </a:p>
          <a:p>
            <a:r>
              <a:t> 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t>Array creation functions</a:t>
            </a:r>
          </a:p>
        </p:txBody>
      </p:sp>
      <p:pic>
        <p:nvPicPr>
          <p:cNvPr id="147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5001"/>
            <a:ext cx="8229600" cy="3236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600200"/>
            <a:ext cx="4762874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a=np.array([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], dtype=np.int64)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a.dtype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a=np.array([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], dtype=np.bool)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a.dtype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600200"/>
            <a:ext cx="4762874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a=np.array([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], dtype=np.int64)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a.dtype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a=np.array([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], dtype=np.bool)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a.dtype</a:t>
            </a:r>
          </a:p>
        </p:txBody>
      </p:sp>
      <p:sp>
        <p:nvSpPr>
          <p:cNvPr id="154" name="TextBox 3"/>
          <p:cNvSpPr txBox="1"/>
          <p:nvPr/>
        </p:nvSpPr>
        <p:spPr>
          <a:xfrm>
            <a:off x="6057880" y="1772816"/>
            <a:ext cx="1621195" cy="408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400" b="1"/>
            </a:pPr>
            <a:r>
              <a:t>[1]</a:t>
            </a:r>
          </a:p>
          <a:p>
            <a:pPr>
              <a:defRPr sz="4400" b="1"/>
            </a:pPr>
            <a:r>
              <a:t>Int64</a:t>
            </a:r>
          </a:p>
          <a:p>
            <a:pPr>
              <a:defRPr sz="4400" b="1"/>
            </a:pPr>
            <a:endParaRPr/>
          </a:p>
          <a:p>
            <a:pPr>
              <a:defRPr sz="4400" b="1"/>
            </a:pPr>
            <a:endParaRPr/>
          </a:p>
          <a:p>
            <a:pPr>
              <a:defRPr sz="4400" b="1"/>
            </a:pPr>
            <a:r>
              <a:t>[ True]</a:t>
            </a:r>
          </a:p>
          <a:p>
            <a:pPr>
              <a:defRPr sz="4400" b="1"/>
            </a:pPr>
            <a:r>
              <a:t>bool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t>NumPy data types 1</a:t>
            </a:r>
          </a:p>
        </p:txBody>
      </p:sp>
      <p:pic>
        <p:nvPicPr>
          <p:cNvPr id="157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51683"/>
            <a:ext cx="8229600" cy="342299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ctangle 4"/>
          <p:cNvSpPr/>
          <p:nvPr/>
        </p:nvSpPr>
        <p:spPr>
          <a:xfrm>
            <a:off x="3059832" y="2060848"/>
            <a:ext cx="792089" cy="3384377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Introduction</a:t>
            </a:r>
          </a:p>
        </p:txBody>
      </p:sp>
      <p:sp>
        <p:nvSpPr>
          <p:cNvPr id="9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Numpy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Numeric Python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Fast computation with </a:t>
            </a:r>
            <a:r>
              <a:rPr i="1"/>
              <a:t>n</a:t>
            </a:r>
            <a:r>
              <a:t>-dimensional arrays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t>NumPy data types 2</a:t>
            </a:r>
          </a:p>
        </p:txBody>
      </p:sp>
      <p:pic>
        <p:nvPicPr>
          <p:cNvPr id="161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3069"/>
            <a:ext cx="8229600" cy="324022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Rectangle 4"/>
          <p:cNvSpPr/>
          <p:nvPr/>
        </p:nvSpPr>
        <p:spPr>
          <a:xfrm>
            <a:off x="3059832" y="2060848"/>
            <a:ext cx="792089" cy="3384377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41148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astype</a:t>
            </a:r>
          </a:p>
        </p:txBody>
      </p:sp>
      <p:sp>
        <p:nvSpPr>
          <p:cNvPr id="16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np.array(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3.7</a:t>
            </a:r>
            <a:r>
              <a:t>, -</a:t>
            </a:r>
            <a:r>
              <a:rPr>
                <a:solidFill>
                  <a:srgbClr val="800000"/>
                </a:solidFill>
              </a:rPr>
              <a:t>1.2</a:t>
            </a:r>
            <a:r>
              <a:t>, -</a:t>
            </a:r>
            <a:r>
              <a:rPr>
                <a:solidFill>
                  <a:srgbClr val="800000"/>
                </a:solidFill>
              </a:rPr>
              <a:t>2.6</a:t>
            </a:r>
            <a:r>
              <a:t>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arr.astype(np.int32)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r>
              <a:t>note that the data has been </a:t>
            </a:r>
            <a:r>
              <a:rPr b="1"/>
              <a:t>truncated</a:t>
            </a:r>
            <a:r>
              <a:t>. </a:t>
            </a:r>
          </a:p>
        </p:txBody>
      </p:sp>
      <p:sp>
        <p:nvSpPr>
          <p:cNvPr id="166" name="TextBox 3"/>
          <p:cNvSpPr txBox="1"/>
          <p:nvPr/>
        </p:nvSpPr>
        <p:spPr>
          <a:xfrm>
            <a:off x="5409808" y="908720"/>
            <a:ext cx="3041512" cy="184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/>
            </a:pPr>
            <a:r>
              <a:t>[ 3.7 -1.2 -2.6]</a:t>
            </a:r>
          </a:p>
          <a:p>
            <a:pPr>
              <a:defRPr sz="4000" b="1"/>
            </a:pPr>
            <a:endParaRPr/>
          </a:p>
          <a:p>
            <a:pPr>
              <a:defRPr sz="4000" b="1"/>
            </a:pPr>
            <a:r>
              <a:t>[ 3 -1 -2]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astype - string to float </a:t>
            </a:r>
          </a:p>
        </p:txBody>
      </p:sp>
      <p:sp>
        <p:nvSpPr>
          <p:cNvPr id="16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numeric_strings = np.array([</a:t>
            </a:r>
            <a:r>
              <a:rPr i="1">
                <a:solidFill>
                  <a:srgbClr val="C9802B"/>
                </a:solidFill>
              </a:rPr>
              <a:t>'1.25'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'-9.6'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'42'</a:t>
            </a:r>
            <a:r>
              <a:rPr i="1"/>
              <a:t>], dtype=np.string_)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numeric_strings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numeric_strings.astype(float)</a:t>
            </a:r>
          </a:p>
        </p:txBody>
      </p:sp>
      <p:sp>
        <p:nvSpPr>
          <p:cNvPr id="170" name="TextBox 3"/>
          <p:cNvSpPr txBox="1"/>
          <p:nvPr/>
        </p:nvSpPr>
        <p:spPr>
          <a:xfrm>
            <a:off x="1809408" y="5079384"/>
            <a:ext cx="4205372" cy="133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400" b="1"/>
            </a:pPr>
            <a:r>
              <a:t>['1.25' '-9.6' '42']</a:t>
            </a:r>
          </a:p>
          <a:p>
            <a:pPr>
              <a:defRPr sz="4400" b="1"/>
            </a:pPr>
            <a:r>
              <a:t>[  1.25  -9.6   42.  ]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4672">
              <a:defRPr sz="3432" b="1"/>
            </a:pPr>
            <a:r>
              <a:t>Basic indexing and slicing (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broadcasting</a:t>
            </a:r>
            <a:r>
              <a:t>)</a:t>
            </a:r>
          </a:p>
        </p:txBody>
      </p:sp>
      <p:sp>
        <p:nvSpPr>
          <p:cNvPr id="17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971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np.arange(</a:t>
            </a:r>
            <a:r>
              <a:rPr>
                <a:solidFill>
                  <a:srgbClr val="800000"/>
                </a:solidFill>
              </a:rPr>
              <a:t>10</a:t>
            </a:r>
            <a:r>
              <a:t>)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arr[</a:t>
            </a:r>
            <a:r>
              <a:rPr>
                <a:solidFill>
                  <a:srgbClr val="800000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arr[</a:t>
            </a:r>
            <a:r>
              <a:rPr>
                <a:solidFill>
                  <a:srgbClr val="800000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800000"/>
                </a:solidFill>
              </a:rPr>
              <a:t>8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arr[</a:t>
            </a:r>
            <a:r>
              <a:rPr>
                <a:solidFill>
                  <a:srgbClr val="800000"/>
                </a:solidFill>
              </a:rPr>
              <a:t>5</a:t>
            </a:r>
            <a:r>
              <a:t>:</a:t>
            </a:r>
            <a:r>
              <a:rPr>
                <a:solidFill>
                  <a:srgbClr val="800000"/>
                </a:solidFill>
              </a:rPr>
              <a:t>8</a:t>
            </a:r>
            <a:r>
              <a:t>] = </a:t>
            </a:r>
            <a:r>
              <a:rPr>
                <a:solidFill>
                  <a:srgbClr val="800000"/>
                </a:solidFill>
              </a:rPr>
              <a:t>12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</p:txBody>
      </p:sp>
      <p:sp>
        <p:nvSpPr>
          <p:cNvPr id="174" name="TextBox 3"/>
          <p:cNvSpPr txBox="1"/>
          <p:nvPr/>
        </p:nvSpPr>
        <p:spPr>
          <a:xfrm>
            <a:off x="4555118" y="2420888"/>
            <a:ext cx="4515803" cy="3468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/>
            </a:pPr>
            <a:r>
              <a:t>[0 1 2 3 4 5 6 7 8 9]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5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[5 6 7]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[ 0  1  2  3  4 12 12 12  8  9]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The original array has changed</a:t>
            </a:r>
          </a:p>
        </p:txBody>
      </p:sp>
      <p:sp>
        <p:nvSpPr>
          <p:cNvPr id="17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arr_slice = arr[</a:t>
            </a:r>
            <a:r>
              <a:rPr>
                <a:solidFill>
                  <a:srgbClr val="800000"/>
                </a:solidFill>
              </a:rPr>
              <a:t>5</a:t>
            </a:r>
            <a:r>
              <a:t>:</a:t>
            </a:r>
            <a:r>
              <a:rPr>
                <a:solidFill>
                  <a:srgbClr val="800000"/>
                </a:solidFill>
              </a:rPr>
              <a:t>8</a:t>
            </a:r>
            <a:r>
              <a:t>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arr_slice[</a:t>
            </a:r>
            <a:r>
              <a:rPr>
                <a:solidFill>
                  <a:srgbClr val="800000"/>
                </a:solidFill>
              </a:rPr>
              <a:t>1</a:t>
            </a:r>
            <a:r>
              <a:t>] = </a:t>
            </a:r>
            <a:r>
              <a:rPr>
                <a:solidFill>
                  <a:srgbClr val="800000"/>
                </a:solidFill>
              </a:rPr>
              <a:t>12345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arr_slice[:] = </a:t>
            </a:r>
            <a:r>
              <a:rPr>
                <a:solidFill>
                  <a:srgbClr val="800000"/>
                </a:solidFill>
              </a:rPr>
              <a:t>64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</p:txBody>
      </p:sp>
      <p:sp>
        <p:nvSpPr>
          <p:cNvPr id="178" name="TextBox 3"/>
          <p:cNvSpPr txBox="1"/>
          <p:nvPr/>
        </p:nvSpPr>
        <p:spPr>
          <a:xfrm>
            <a:off x="1017319" y="4653136"/>
            <a:ext cx="7614405" cy="992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/>
            </a:pPr>
            <a:r>
              <a:t>[    0     1     2     3     4    12 12345    12     8     9]</a:t>
            </a:r>
          </a:p>
          <a:p>
            <a:pPr>
              <a:defRPr sz="3200" b="1"/>
            </a:pPr>
            <a:r>
              <a:t>[ 0  1  2  3  4 64 64 64  8  9]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2d array</a:t>
            </a:r>
          </a:p>
        </p:txBody>
      </p:sp>
      <p:sp>
        <p:nvSpPr>
          <p:cNvPr id="1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arr2d = np.array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([[</a:t>
            </a:r>
            <a:r>
              <a:rPr>
                <a:solidFill>
                  <a:srgbClr val="800000"/>
                </a:solidFill>
              </a:rPr>
              <a:t>1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], 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5</a:t>
            </a:r>
            <a:r>
              <a:t>, </a:t>
            </a:r>
            <a:r>
              <a:rPr>
                <a:solidFill>
                  <a:srgbClr val="800000"/>
                </a:solidFill>
              </a:rPr>
              <a:t>6</a:t>
            </a:r>
            <a:r>
              <a:t>], 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7</a:t>
            </a:r>
            <a:r>
              <a:t>, </a:t>
            </a:r>
            <a:r>
              <a:rPr>
                <a:solidFill>
                  <a:srgbClr val="800000"/>
                </a:solidFill>
              </a:rPr>
              <a:t>8</a:t>
            </a:r>
            <a:r>
              <a:t>, </a:t>
            </a:r>
            <a:r>
              <a:rPr>
                <a:solidFill>
                  <a:srgbClr val="800000"/>
                </a:solidFill>
              </a:rPr>
              <a:t>9</a:t>
            </a:r>
            <a:r>
              <a:t>]])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arr2d[</a:t>
            </a:r>
            <a:r>
              <a:rPr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arr2d[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][</a:t>
            </a:r>
            <a:r>
              <a:rPr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arr2d[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(last two are same)</a:t>
            </a:r>
          </a:p>
        </p:txBody>
      </p:sp>
      <p:sp>
        <p:nvSpPr>
          <p:cNvPr id="182" name="TextBox 3"/>
          <p:cNvSpPr txBox="1"/>
          <p:nvPr/>
        </p:nvSpPr>
        <p:spPr>
          <a:xfrm>
            <a:off x="6561935" y="2629478"/>
            <a:ext cx="1549163" cy="2390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400"/>
            </a:pPr>
            <a:r>
              <a:t>[7 8 9]</a:t>
            </a:r>
          </a:p>
          <a:p>
            <a:pPr>
              <a:defRPr sz="4400"/>
            </a:pPr>
            <a:r>
              <a:t>3</a:t>
            </a:r>
          </a:p>
          <a:p>
            <a:pPr>
              <a:defRPr sz="4400"/>
            </a:pPr>
            <a:r>
              <a:t>3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457199" y="274638"/>
            <a:ext cx="562697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3d array</a:t>
            </a:r>
          </a:p>
        </p:txBody>
      </p:sp>
      <p:sp>
        <p:nvSpPr>
          <p:cNvPr id="18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arr3d = np.array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([[[</a:t>
            </a:r>
            <a:r>
              <a:rPr>
                <a:solidFill>
                  <a:srgbClr val="800000"/>
                </a:solidFill>
              </a:rPr>
              <a:t>1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], 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5</a:t>
            </a:r>
            <a:r>
              <a:t>, </a:t>
            </a:r>
            <a:r>
              <a:rPr>
                <a:solidFill>
                  <a:srgbClr val="800000"/>
                </a:solidFill>
              </a:rPr>
              <a:t>6</a:t>
            </a:r>
            <a:r>
              <a:t>]], 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[[</a:t>
            </a:r>
            <a:r>
              <a:rPr>
                <a:solidFill>
                  <a:srgbClr val="800000"/>
                </a:solidFill>
              </a:rPr>
              <a:t>7</a:t>
            </a:r>
            <a:r>
              <a:t>, </a:t>
            </a:r>
            <a:r>
              <a:rPr>
                <a:solidFill>
                  <a:srgbClr val="800000"/>
                </a:solidFill>
              </a:rPr>
              <a:t>8</a:t>
            </a:r>
            <a:r>
              <a:t>, </a:t>
            </a:r>
            <a:r>
              <a:rPr>
                <a:solidFill>
                  <a:srgbClr val="800000"/>
                </a:solidFill>
              </a:rPr>
              <a:t>9</a:t>
            </a:r>
            <a:r>
              <a:t>], 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10</a:t>
            </a:r>
            <a:r>
              <a:t>, </a:t>
            </a:r>
            <a:r>
              <a:rPr>
                <a:solidFill>
                  <a:srgbClr val="800000"/>
                </a:solidFill>
              </a:rPr>
              <a:t>11</a:t>
            </a:r>
            <a:r>
              <a:t>, </a:t>
            </a:r>
            <a:r>
              <a:rPr>
                <a:solidFill>
                  <a:srgbClr val="800000"/>
                </a:solidFill>
              </a:rPr>
              <a:t>12</a:t>
            </a:r>
            <a:r>
              <a:t>]]])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arr3d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arr3d[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arr3d[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86" name="TextBox 3"/>
          <p:cNvSpPr txBox="1"/>
          <p:nvPr/>
        </p:nvSpPr>
        <p:spPr>
          <a:xfrm>
            <a:off x="5461357" y="805533"/>
            <a:ext cx="2501762" cy="557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/>
            </a:pPr>
            <a:r>
              <a:t>[[[ 1  2  3]</a:t>
            </a:r>
          </a:p>
          <a:p>
            <a:pPr>
              <a:defRPr sz="3600" b="1"/>
            </a:pPr>
            <a:r>
              <a:t>  [ 4  5  6]]</a:t>
            </a:r>
          </a:p>
          <a:p>
            <a:pPr>
              <a:defRPr sz="3600" b="1"/>
            </a:pPr>
            <a:r>
              <a:t> [[ 7  8  9]</a:t>
            </a:r>
          </a:p>
          <a:p>
            <a:pPr>
              <a:defRPr sz="3600" b="1"/>
            </a:pPr>
            <a:r>
              <a:t>  [10 11 12]]]</a:t>
            </a:r>
          </a:p>
          <a:p>
            <a:pPr>
              <a:defRPr sz="3600" b="1"/>
            </a:pPr>
            <a:endParaRPr/>
          </a:p>
          <a:p>
            <a:pPr>
              <a:defRPr sz="3600" b="1"/>
            </a:pPr>
            <a:r>
              <a:t>[[1 2 3]</a:t>
            </a:r>
          </a:p>
          <a:p>
            <a:pPr>
              <a:defRPr sz="3600" b="1"/>
            </a:pPr>
            <a:r>
              <a:t> [4 5 6]]</a:t>
            </a:r>
          </a:p>
          <a:p>
            <a:pPr>
              <a:defRPr sz="3600" b="1"/>
            </a:pPr>
            <a:endParaRPr/>
          </a:p>
          <a:p>
            <a:pPr>
              <a:defRPr sz="3600" b="1"/>
            </a:pPr>
            <a:r>
              <a:t>[[ 7  8  9]</a:t>
            </a:r>
          </a:p>
          <a:p>
            <a:pPr>
              <a:defRPr sz="3600" b="1"/>
            </a:pPr>
            <a:r>
              <a:t> [10 11 12]]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t>Indexing with slices – 1D</a:t>
            </a:r>
          </a:p>
        </p:txBody>
      </p:sp>
      <p:sp>
        <p:nvSpPr>
          <p:cNvPr id="18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np.arange(</a:t>
            </a:r>
            <a:r>
              <a:rPr>
                <a:solidFill>
                  <a:srgbClr val="800000"/>
                </a:solidFill>
              </a:rPr>
              <a:t>10</a:t>
            </a:r>
            <a:r>
              <a:t>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arr[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800000"/>
                </a:solidFill>
              </a:rPr>
              <a:t>6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Output </a:t>
            </a:r>
          </a:p>
          <a:p>
            <a:r>
              <a:t>[0 1 2 3 4 5 6 7 8 9]</a:t>
            </a:r>
          </a:p>
          <a:p>
            <a:r>
              <a:t>[1 2 3 4 5]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xfrm>
            <a:off x="457199" y="274638"/>
            <a:ext cx="6347050" cy="1143001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t>Indexing with slices – 2D</a:t>
            </a:r>
          </a:p>
        </p:txBody>
      </p:sp>
      <p:sp>
        <p:nvSpPr>
          <p:cNvPr id="19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arr2d = np.array(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[[</a:t>
            </a:r>
            <a:r>
              <a:rPr>
                <a:solidFill>
                  <a:srgbClr val="800000"/>
                </a:solidFill>
              </a:rPr>
              <a:t>1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],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5</a:t>
            </a:r>
            <a:r>
              <a:t>, </a:t>
            </a:r>
            <a:r>
              <a:rPr>
                <a:solidFill>
                  <a:srgbClr val="800000"/>
                </a:solidFill>
              </a:rPr>
              <a:t>6</a:t>
            </a:r>
            <a:r>
              <a:t>],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7</a:t>
            </a:r>
            <a:r>
              <a:t>, </a:t>
            </a:r>
            <a:r>
              <a:rPr>
                <a:solidFill>
                  <a:srgbClr val="800000"/>
                </a:solidFill>
              </a:rPr>
              <a:t>8</a:t>
            </a:r>
            <a:r>
              <a:t>, </a:t>
            </a:r>
            <a:r>
              <a:rPr>
                <a:solidFill>
                  <a:srgbClr val="800000"/>
                </a:solidFill>
              </a:rPr>
              <a:t>9</a:t>
            </a:r>
            <a:r>
              <a:t>]])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arr2d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arr2d[:</a:t>
            </a:r>
            <a:r>
              <a:rPr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arr2d[:</a:t>
            </a:r>
            <a:r>
              <a:rPr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:]</a:t>
            </a:r>
          </a:p>
        </p:txBody>
      </p:sp>
      <p:sp>
        <p:nvSpPr>
          <p:cNvPr id="193" name="TextBox 3"/>
          <p:cNvSpPr txBox="1"/>
          <p:nvPr/>
        </p:nvSpPr>
        <p:spPr>
          <a:xfrm>
            <a:off x="6144143" y="1251101"/>
            <a:ext cx="1393588" cy="495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/>
            </a:pPr>
            <a:r>
              <a:t>[[1 2 3]</a:t>
            </a:r>
          </a:p>
          <a:p>
            <a:pPr>
              <a:defRPr sz="3200" b="1"/>
            </a:pPr>
            <a:r>
              <a:t> [4 5 6]</a:t>
            </a:r>
          </a:p>
          <a:p>
            <a:pPr>
              <a:defRPr sz="3200" b="1"/>
            </a:pPr>
            <a:r>
              <a:t> [7 8 9]]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[[1 2 3]</a:t>
            </a:r>
          </a:p>
          <a:p>
            <a:pPr>
              <a:defRPr sz="3200" b="1"/>
            </a:pPr>
            <a:r>
              <a:t> [4 5 6]]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[[2 3]</a:t>
            </a:r>
          </a:p>
          <a:p>
            <a:pPr>
              <a:defRPr sz="3200" b="1"/>
            </a:pPr>
            <a:r>
              <a:t> [5 6]]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xfrm>
            <a:off x="457199" y="274638"/>
            <a:ext cx="6347050" cy="1143001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t>Indexing with slices – 2D</a:t>
            </a:r>
          </a:p>
        </p:txBody>
      </p:sp>
      <p:sp>
        <p:nvSpPr>
          <p:cNvPr id="19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arr2d = np.array(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[[</a:t>
            </a:r>
            <a:r>
              <a:rPr>
                <a:solidFill>
                  <a:srgbClr val="800000"/>
                </a:solidFill>
              </a:rPr>
              <a:t>1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],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5</a:t>
            </a:r>
            <a:r>
              <a:t>, </a:t>
            </a:r>
            <a:r>
              <a:rPr>
                <a:solidFill>
                  <a:srgbClr val="800000"/>
                </a:solidFill>
              </a:rPr>
              <a:t>6</a:t>
            </a:r>
            <a:r>
              <a:t>],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7</a:t>
            </a:r>
            <a:r>
              <a:t>, </a:t>
            </a:r>
            <a:r>
              <a:rPr>
                <a:solidFill>
                  <a:srgbClr val="800000"/>
                </a:solidFill>
              </a:rPr>
              <a:t>8</a:t>
            </a:r>
            <a:r>
              <a:t>, </a:t>
            </a:r>
            <a:r>
              <a:rPr>
                <a:solidFill>
                  <a:srgbClr val="800000"/>
                </a:solidFill>
              </a:rPr>
              <a:t>9</a:t>
            </a:r>
            <a:r>
              <a:t>]])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arr2d[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:</a:t>
            </a:r>
            <a:r>
              <a:rPr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arr2d[</a:t>
            </a:r>
            <a:r>
              <a:rPr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: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arr2d[:, :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97" name="TextBox 3"/>
          <p:cNvSpPr txBox="1"/>
          <p:nvPr/>
        </p:nvSpPr>
        <p:spPr>
          <a:xfrm>
            <a:off x="6201896" y="1772816"/>
            <a:ext cx="871895" cy="3468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/>
            </a:pPr>
            <a:r>
              <a:t>[4 5]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[7]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[[1]</a:t>
            </a:r>
          </a:p>
          <a:p>
            <a:pPr>
              <a:defRPr sz="3200" b="1"/>
            </a:pPr>
            <a:r>
              <a:t> [4]</a:t>
            </a:r>
          </a:p>
          <a:p>
            <a:pPr>
              <a:defRPr sz="3200" b="1"/>
            </a:pPr>
            <a:r>
              <a:t> [7]]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Numpy</a:t>
            </a:r>
          </a:p>
        </p:txBody>
      </p:sp>
      <p:sp>
        <p:nvSpPr>
          <p:cNvPr id="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Based around one data structure</a:t>
            </a:r>
          </a:p>
          <a:p>
            <a:pPr marL="514350" indent="-514350">
              <a:buFontTx/>
              <a:buAutoNum type="arabicPeriod"/>
            </a:pPr>
            <a:r>
              <a:t>		ndarray</a:t>
            </a:r>
          </a:p>
          <a:p>
            <a:pPr marL="514350" indent="-514350">
              <a:buFontTx/>
              <a:buAutoNum type="arabicPeriod"/>
            </a:pPr>
            <a:r>
              <a:t>n-dimensional array</a:t>
            </a:r>
          </a:p>
          <a:p>
            <a:pPr marL="514350" indent="-514350">
              <a:buFontTx/>
              <a:buAutoNum type="arabicPeriod"/>
            </a:pPr>
            <a:r>
              <a:t>Import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marL="514350" indent="-514350">
              <a:buFontTx/>
              <a:buAutoNum type="arabicPeriod"/>
            </a:pPr>
            <a:r>
              <a:t>Usage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np.command(xxx)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t>Fancy indexing</a:t>
            </a:r>
          </a:p>
        </p:txBody>
      </p:sp>
      <p:sp>
        <p:nvSpPr>
          <p:cNvPr id="20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598701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 b="1"/>
            </a:pPr>
            <a:r>
              <a:t>indexing using integer arrays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arr = np.empty((</a:t>
            </a:r>
            <a:r>
              <a:rPr>
                <a:solidFill>
                  <a:srgbClr val="800000"/>
                </a:solidFill>
              </a:rPr>
              <a:t>8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))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000000"/>
                </a:solidFill>
              </a:rPr>
              <a:t> i </a:t>
            </a:r>
            <a:r>
              <a:t>in</a:t>
            </a:r>
            <a:r>
              <a:rPr>
                <a:solidFill>
                  <a:srgbClr val="000000"/>
                </a:solidFill>
              </a:rPr>
              <a:t> range(</a:t>
            </a:r>
            <a:r>
              <a:rPr>
                <a:solidFill>
                  <a:srgbClr val="800000"/>
                </a:solidFill>
              </a:rPr>
              <a:t>8</a:t>
            </a:r>
            <a:r>
              <a:rPr>
                <a:solidFill>
                  <a:srgbClr val="000000"/>
                </a:solidFill>
              </a:rPr>
              <a:t>):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    arr[i] = 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arr[[</a:t>
            </a:r>
            <a:r>
              <a:rPr>
                <a:solidFill>
                  <a:srgbClr val="800000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800000"/>
                </a:solidFill>
              </a:rPr>
              <a:t>6</a:t>
            </a:r>
            <a:r>
              <a:rPr>
                <a:solidFill>
                  <a:srgbClr val="000000"/>
                </a:solidFill>
              </a:rPr>
              <a:t>]]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arr[[-</a:t>
            </a:r>
            <a:r>
              <a:rPr>
                <a:solidFill>
                  <a:srgbClr val="8000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-</a:t>
            </a:r>
            <a:r>
              <a:rPr>
                <a:solidFill>
                  <a:srgbClr val="800000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, -</a:t>
            </a:r>
            <a:r>
              <a:rPr>
                <a:solidFill>
                  <a:srgbClr val="800000"/>
                </a:solidFill>
              </a:rPr>
              <a:t>7</a:t>
            </a:r>
            <a:r>
              <a:rPr>
                <a:solidFill>
                  <a:srgbClr val="000000"/>
                </a:solidFill>
              </a:rPr>
              <a:t>]]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 b="1">
                <a:latin typeface="Consolas"/>
                <a:ea typeface="Consolas"/>
                <a:cs typeface="Consolas"/>
                <a:sym typeface="Consolas"/>
              </a:defRPr>
            </a:pPr>
            <a:r>
              <a:t>Negative</a:t>
            </a:r>
            <a:r>
              <a:rPr b="0"/>
              <a:t> index select from the </a:t>
            </a:r>
            <a:r>
              <a:t>end</a:t>
            </a:r>
          </a:p>
        </p:txBody>
      </p:sp>
      <p:sp>
        <p:nvSpPr>
          <p:cNvPr id="201" name="TextBox 3"/>
          <p:cNvSpPr txBox="1"/>
          <p:nvPr/>
        </p:nvSpPr>
        <p:spPr>
          <a:xfrm>
            <a:off x="6633943" y="147388"/>
            <a:ext cx="1895883" cy="665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/>
            </a:pPr>
            <a:r>
              <a:t>[[ 0.  0.  0.  0.]</a:t>
            </a:r>
          </a:p>
          <a:p>
            <a:pPr>
              <a:defRPr sz="2400" b="1"/>
            </a:pPr>
            <a:r>
              <a:t> [ 1.  1.  1.  1.]</a:t>
            </a:r>
          </a:p>
          <a:p>
            <a:pPr>
              <a:defRPr sz="2400" b="1"/>
            </a:pPr>
            <a:r>
              <a:t> [ 2.  2.  2.  2.]</a:t>
            </a:r>
          </a:p>
          <a:p>
            <a:pPr>
              <a:defRPr sz="2400" b="1"/>
            </a:pPr>
            <a:r>
              <a:t> [ 3.  3.  3.  3.]</a:t>
            </a:r>
          </a:p>
          <a:p>
            <a:pPr>
              <a:defRPr sz="2400" b="1"/>
            </a:pPr>
            <a:r>
              <a:t> [ 4.  4.  4.  4.]</a:t>
            </a:r>
          </a:p>
          <a:p>
            <a:pPr>
              <a:defRPr sz="2400" b="1"/>
            </a:pPr>
            <a:r>
              <a:t> [ 5.  5.  5.  5.]</a:t>
            </a:r>
          </a:p>
          <a:p>
            <a:pPr>
              <a:defRPr sz="2400" b="1"/>
            </a:pPr>
            <a:r>
              <a:t> [ 6.  6.  6.  6.]</a:t>
            </a:r>
          </a:p>
          <a:p>
            <a:pPr>
              <a:defRPr sz="2400" b="1"/>
            </a:pPr>
            <a:r>
              <a:t> [ 7.  7.  7.  7.]]</a:t>
            </a:r>
          </a:p>
          <a:p>
            <a:pPr>
              <a:defRPr sz="2400" b="1"/>
            </a:pPr>
            <a:endParaRPr/>
          </a:p>
          <a:p>
            <a:pPr>
              <a:defRPr sz="2400" b="1"/>
            </a:pPr>
            <a:r>
              <a:t>[[ 4.  4.  4.  4.]</a:t>
            </a:r>
          </a:p>
          <a:p>
            <a:pPr>
              <a:defRPr sz="2400" b="1"/>
            </a:pPr>
            <a:r>
              <a:t> [ 3.  3.  3.  3.]</a:t>
            </a:r>
          </a:p>
          <a:p>
            <a:pPr>
              <a:defRPr sz="2400" b="1"/>
            </a:pPr>
            <a:r>
              <a:t> [ 0.  0.  0.  0.]</a:t>
            </a:r>
          </a:p>
          <a:p>
            <a:pPr>
              <a:defRPr sz="2400" b="1"/>
            </a:pPr>
            <a:r>
              <a:t> [ 6.  6.  6.  6.]]</a:t>
            </a:r>
          </a:p>
          <a:p>
            <a:pPr>
              <a:defRPr sz="2400" b="1"/>
            </a:pPr>
            <a:endParaRPr/>
          </a:p>
          <a:p>
            <a:pPr>
              <a:defRPr sz="2400" b="1"/>
            </a:pPr>
            <a:r>
              <a:t>[[ 5.  5.  5.  5.]</a:t>
            </a:r>
          </a:p>
          <a:p>
            <a:pPr>
              <a:defRPr sz="2400" b="1"/>
            </a:pPr>
            <a:r>
              <a:t> [ 3.  3.  3.  3.]</a:t>
            </a:r>
          </a:p>
          <a:p>
            <a:pPr>
              <a:defRPr sz="2400" b="1"/>
            </a:pPr>
            <a:r>
              <a:t> [ 1.  1.  1.  1.]]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>
            <a:spLocks noGrp="1"/>
          </p:cNvSpPr>
          <p:nvPr>
            <p:ph type="title"/>
          </p:nvPr>
        </p:nvSpPr>
        <p:spPr>
          <a:xfrm>
            <a:off x="107503" y="274638"/>
            <a:ext cx="5040562" cy="1143001"/>
          </a:xfrm>
          <a:prstGeom prst="rect">
            <a:avLst/>
          </a:prstGeom>
        </p:spPr>
        <p:txBody>
          <a:bodyPr/>
          <a:lstStyle/>
          <a:p>
            <a:pPr defTabSz="886968">
              <a:defRPr sz="3783" b="1" i="1"/>
            </a:pPr>
            <a:r>
              <a:t>Transposing arrays </a:t>
            </a:r>
            <a:br/>
            <a:r>
              <a:t>and swapping axes</a:t>
            </a:r>
          </a:p>
        </p:txBody>
      </p:sp>
      <p:sp>
        <p:nvSpPr>
          <p:cNvPr id="20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600200"/>
            <a:ext cx="4618858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np.arange(</a:t>
            </a:r>
            <a:r>
              <a:rPr>
                <a:solidFill>
                  <a:srgbClr val="800000"/>
                </a:solidFill>
              </a:rPr>
              <a:t>15</a:t>
            </a:r>
            <a:r>
              <a:t>).reshape((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5</a:t>
            </a:r>
            <a:r>
              <a:t>))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arr.shape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arr.T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arr.T.shape</a:t>
            </a:r>
          </a:p>
        </p:txBody>
      </p:sp>
      <p:sp>
        <p:nvSpPr>
          <p:cNvPr id="205" name="TextBox 3"/>
          <p:cNvSpPr txBox="1"/>
          <p:nvPr/>
        </p:nvSpPr>
        <p:spPr>
          <a:xfrm>
            <a:off x="6052129" y="1133634"/>
            <a:ext cx="2108235" cy="500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 b="1"/>
            </a:pPr>
            <a:r>
              <a:t>[[ 0  1  2  3  4]</a:t>
            </a:r>
          </a:p>
          <a:p>
            <a:pPr>
              <a:defRPr sz="2200" b="1"/>
            </a:pPr>
            <a:r>
              <a:t> [ 5  6  7  8  9]</a:t>
            </a:r>
          </a:p>
          <a:p>
            <a:pPr>
              <a:defRPr sz="2200" b="1"/>
            </a:pPr>
            <a:endParaRPr/>
          </a:p>
          <a:p>
            <a:pPr>
              <a:defRPr sz="2200" b="1"/>
            </a:pPr>
            <a:r>
              <a:t> [10 11 12 13 14]]</a:t>
            </a:r>
          </a:p>
          <a:p>
            <a:pPr>
              <a:defRPr sz="2200" b="1"/>
            </a:pPr>
            <a:endParaRPr/>
          </a:p>
          <a:p>
            <a:pPr>
              <a:defRPr sz="2200" b="1"/>
            </a:pPr>
            <a:r>
              <a:t>(3L, 5L)</a:t>
            </a:r>
          </a:p>
          <a:p>
            <a:pPr>
              <a:defRPr sz="2200" b="1"/>
            </a:pPr>
            <a:endParaRPr/>
          </a:p>
          <a:p>
            <a:pPr>
              <a:defRPr sz="2200" b="1"/>
            </a:pPr>
            <a:r>
              <a:t>[[ 0  5 10]</a:t>
            </a:r>
          </a:p>
          <a:p>
            <a:pPr>
              <a:defRPr sz="2200" b="1"/>
            </a:pPr>
            <a:r>
              <a:t> [ 1  6 11]</a:t>
            </a:r>
          </a:p>
          <a:p>
            <a:pPr>
              <a:defRPr sz="2200" b="1"/>
            </a:pPr>
            <a:r>
              <a:t> [ 2  7 12]</a:t>
            </a:r>
          </a:p>
          <a:p>
            <a:pPr>
              <a:defRPr sz="2200" b="1"/>
            </a:pPr>
            <a:r>
              <a:t> [ 3  8 13]</a:t>
            </a:r>
          </a:p>
          <a:p>
            <a:pPr>
              <a:defRPr sz="2200" b="1"/>
            </a:pPr>
            <a:r>
              <a:t> [ 4  9 14]]</a:t>
            </a:r>
          </a:p>
          <a:p>
            <a:pPr>
              <a:defRPr sz="2200" b="1"/>
            </a:pPr>
            <a:endParaRPr/>
          </a:p>
          <a:p>
            <a:pPr>
              <a:defRPr sz="2200" b="1"/>
            </a:pPr>
            <a:r>
              <a:t>(5L, 3L)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107504" y="260647"/>
            <a:ext cx="8229601" cy="1656185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Inner Product </a:t>
            </a:r>
            <a:br/>
            <a:r>
              <a:t>(dot operator)</a:t>
            </a:r>
          </a:p>
        </p:txBody>
      </p:sp>
      <p:sp>
        <p:nvSpPr>
          <p:cNvPr id="20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2016726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np.arange(</a:t>
            </a:r>
            <a:r>
              <a:rPr>
                <a:solidFill>
                  <a:srgbClr val="800000"/>
                </a:solidFill>
              </a:rPr>
              <a:t>4</a:t>
            </a:r>
            <a:r>
              <a:t>).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reshape((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))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arr.T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np.dot(arr.T, arr)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np.dot(arr, arr.T)</a:t>
            </a:r>
          </a:p>
        </p:txBody>
      </p:sp>
      <p:sp>
        <p:nvSpPr>
          <p:cNvPr id="209" name="TextBox 3"/>
          <p:cNvSpPr txBox="1"/>
          <p:nvPr/>
        </p:nvSpPr>
        <p:spPr>
          <a:xfrm>
            <a:off x="6967708" y="538306"/>
            <a:ext cx="1371561" cy="578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[[0 1]</a:t>
            </a:r>
          </a:p>
          <a:p>
            <a:pPr>
              <a:defRPr sz="3200"/>
            </a:pPr>
            <a:r>
              <a:t> [2 3]]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[[0 2]</a:t>
            </a:r>
          </a:p>
          <a:p>
            <a:pPr>
              <a:defRPr sz="3200"/>
            </a:pPr>
            <a:r>
              <a:t> [1 3]]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[[ 4  6]</a:t>
            </a:r>
          </a:p>
          <a:p>
            <a:pPr>
              <a:defRPr sz="3200"/>
            </a:pPr>
            <a:r>
              <a:t> [ 6 10]]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[[ 1  3]</a:t>
            </a:r>
          </a:p>
          <a:p>
            <a:pPr>
              <a:defRPr sz="3200"/>
            </a:pPr>
            <a:r>
              <a:t> [ 3 13]]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Inner Product (dot operator)</a:t>
            </a:r>
          </a:p>
        </p:txBody>
      </p:sp>
      <p:sp>
        <p:nvSpPr>
          <p:cNvPr id="21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np.arange(</a:t>
            </a:r>
            <a:r>
              <a:rPr>
                <a:solidFill>
                  <a:srgbClr val="800000"/>
                </a:solidFill>
              </a:rPr>
              <a:t>9</a:t>
            </a:r>
            <a:r>
              <a:t>).reshape((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))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np.dot(arr.T, arr)</a:t>
            </a:r>
          </a:p>
        </p:txBody>
      </p:sp>
      <p:sp>
        <p:nvSpPr>
          <p:cNvPr id="213" name="TextBox 3"/>
          <p:cNvSpPr txBox="1"/>
          <p:nvPr/>
        </p:nvSpPr>
        <p:spPr>
          <a:xfrm>
            <a:off x="818813" y="4001890"/>
            <a:ext cx="1554769" cy="166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/>
            </a:pPr>
            <a:r>
              <a:t>[[0 1 2]</a:t>
            </a:r>
          </a:p>
          <a:p>
            <a:pPr>
              <a:defRPr sz="3600" b="1"/>
            </a:pPr>
            <a:r>
              <a:t> [3 4 5]</a:t>
            </a:r>
          </a:p>
          <a:p>
            <a:pPr>
              <a:defRPr sz="3600" b="1"/>
            </a:pPr>
            <a:r>
              <a:t> [6 7 8]]</a:t>
            </a:r>
          </a:p>
        </p:txBody>
      </p:sp>
      <p:sp>
        <p:nvSpPr>
          <p:cNvPr id="214" name="TextBox 4"/>
          <p:cNvSpPr txBox="1"/>
          <p:nvPr/>
        </p:nvSpPr>
        <p:spPr>
          <a:xfrm>
            <a:off x="4757858" y="3989190"/>
            <a:ext cx="2249944" cy="166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/>
            </a:pPr>
            <a:r>
              <a:t>[[45 54 63]</a:t>
            </a:r>
          </a:p>
          <a:p>
            <a:pPr>
              <a:defRPr sz="3600" b="1"/>
            </a:pPr>
            <a:r>
              <a:t> [54 66 78]</a:t>
            </a:r>
          </a:p>
          <a:p>
            <a:pPr>
              <a:defRPr sz="3600" b="1"/>
            </a:pPr>
            <a:r>
              <a:t> [63 78 93]]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arr*arr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np.arange(</a:t>
            </a:r>
            <a:r>
              <a:rPr>
                <a:solidFill>
                  <a:srgbClr val="800000"/>
                </a:solidFill>
              </a:rPr>
              <a:t>9</a:t>
            </a:r>
            <a:r>
              <a:t>).reshape((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))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arr*arr</a:t>
            </a:r>
          </a:p>
        </p:txBody>
      </p:sp>
      <p:sp>
        <p:nvSpPr>
          <p:cNvPr id="218" name="TextBox 3"/>
          <p:cNvSpPr txBox="1"/>
          <p:nvPr/>
        </p:nvSpPr>
        <p:spPr>
          <a:xfrm>
            <a:off x="4842502" y="4090358"/>
            <a:ext cx="2488368" cy="184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/>
            </a:pPr>
            <a:r>
              <a:t>[[ 0  1  4]</a:t>
            </a:r>
          </a:p>
          <a:p>
            <a:pPr>
              <a:defRPr sz="4000" b="1"/>
            </a:pPr>
            <a:r>
              <a:t> [ 9 16 25]</a:t>
            </a:r>
          </a:p>
          <a:p>
            <a:pPr>
              <a:defRPr sz="4000" b="1"/>
            </a:pPr>
            <a:r>
              <a:t> [36 49 64]]</a:t>
            </a:r>
          </a:p>
        </p:txBody>
      </p:sp>
      <p:sp>
        <p:nvSpPr>
          <p:cNvPr id="219" name="TextBox 4"/>
          <p:cNvSpPr txBox="1"/>
          <p:nvPr/>
        </p:nvSpPr>
        <p:spPr>
          <a:xfrm>
            <a:off x="1038715" y="4090358"/>
            <a:ext cx="1715949" cy="184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/>
            </a:pPr>
            <a:r>
              <a:t>[[0 1 2]</a:t>
            </a:r>
          </a:p>
          <a:p>
            <a:pPr>
              <a:defRPr sz="4000" b="1"/>
            </a:pPr>
            <a:r>
              <a:t> [3 4 5]</a:t>
            </a:r>
          </a:p>
          <a:p>
            <a:pPr>
              <a:defRPr sz="4000" b="1"/>
            </a:pPr>
            <a:r>
              <a:t> [6 7 8]]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Fast element-wise array functions</a:t>
            </a:r>
          </a:p>
        </p:txBody>
      </p:sp>
      <p:sp>
        <p:nvSpPr>
          <p:cNvPr id="2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54888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np.arange(</a:t>
            </a:r>
            <a:r>
              <a:rPr>
                <a:solidFill>
                  <a:srgbClr val="800000"/>
                </a:solidFill>
              </a:rPr>
              <a:t>5</a:t>
            </a:r>
            <a:r>
              <a:t>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np.sqrt(arr)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np.exp(arr)</a:t>
            </a:r>
          </a:p>
        </p:txBody>
      </p:sp>
      <p:sp>
        <p:nvSpPr>
          <p:cNvPr id="223" name="TextBox 3"/>
          <p:cNvSpPr txBox="1"/>
          <p:nvPr/>
        </p:nvSpPr>
        <p:spPr>
          <a:xfrm>
            <a:off x="801296" y="4221088"/>
            <a:ext cx="7995082" cy="1666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/>
            </a:pPr>
            <a:r>
              <a:t>[0 1 2 3 4]</a:t>
            </a:r>
          </a:p>
          <a:p>
            <a:pPr>
              <a:defRPr sz="3600" b="1"/>
            </a:pPr>
            <a:r>
              <a:t>[ 0.      1.      1.4142  1.7321  2.    ]</a:t>
            </a:r>
          </a:p>
          <a:p>
            <a:pPr>
              <a:defRPr sz="3600" b="1"/>
            </a:pPr>
            <a:r>
              <a:t>[  1.       2.7183   7.3891  20.0855  54.5982]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element-wise maximum</a:t>
            </a:r>
          </a:p>
        </p:txBody>
      </p:sp>
      <p:sp>
        <p:nvSpPr>
          <p:cNvPr id="22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x = randn(</a:t>
            </a:r>
            <a:r>
              <a:rPr>
                <a:solidFill>
                  <a:srgbClr val="800000"/>
                </a:solidFill>
              </a:rPr>
              <a:t>4</a:t>
            </a:r>
            <a:r>
              <a:t>)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y = randn(</a:t>
            </a:r>
            <a:r>
              <a:rPr>
                <a:solidFill>
                  <a:srgbClr val="800000"/>
                </a:solidFill>
              </a:rPr>
              <a:t>4</a:t>
            </a:r>
            <a:r>
              <a:t>)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x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y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np.maximum(x, y) </a:t>
            </a:r>
          </a:p>
          <a:p>
            <a:pPr>
              <a:lnSpc>
                <a:spcPct val="90000"/>
              </a:lnSpc>
            </a:pPr>
            <a:r>
              <a:t>[-0.9691 -1.4411  1.2614 -0.9615]</a:t>
            </a:r>
          </a:p>
          <a:p>
            <a:pPr>
              <a:lnSpc>
                <a:spcPct val="90000"/>
              </a:lnSpc>
            </a:pPr>
            <a:r>
              <a:t>[-0.0398 -0.0692 -1.6854 -0.3902]</a:t>
            </a:r>
          </a:p>
          <a:p>
            <a:pPr>
              <a:lnSpc>
                <a:spcPct val="90000"/>
              </a:lnSpc>
            </a:pPr>
            <a:r>
              <a:t>[-0.0398 -0.0692  1.2614 -0.3902]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element-wise add</a:t>
            </a:r>
          </a:p>
        </p:txBody>
      </p:sp>
      <p:sp>
        <p:nvSpPr>
          <p:cNvPr id="2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x = randn(</a:t>
            </a:r>
            <a:r>
              <a:rPr>
                <a:solidFill>
                  <a:srgbClr val="800000"/>
                </a:solidFill>
              </a:rPr>
              <a:t>4</a:t>
            </a:r>
            <a:r>
              <a:t>)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y = randn(</a:t>
            </a:r>
            <a:r>
              <a:rPr>
                <a:solidFill>
                  <a:srgbClr val="800000"/>
                </a:solidFill>
              </a:rPr>
              <a:t>4</a:t>
            </a:r>
            <a:r>
              <a:t>)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x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y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np.add(x, y) </a:t>
            </a:r>
          </a:p>
          <a:p>
            <a:pPr>
              <a:lnSpc>
                <a:spcPct val="90000"/>
              </a:lnSpc>
            </a:pPr>
            <a:r>
              <a:t>[ 0.0987 -1.2579 -1.4827 -1.4299]</a:t>
            </a:r>
          </a:p>
          <a:p>
            <a:pPr>
              <a:lnSpc>
                <a:spcPct val="90000"/>
              </a:lnSpc>
            </a:pPr>
            <a:r>
              <a:t>[-0.2855 -0.7548 -1.0134  0.7546]</a:t>
            </a:r>
          </a:p>
          <a:p>
            <a:pPr>
              <a:lnSpc>
                <a:spcPct val="90000"/>
              </a:lnSpc>
            </a:pPr>
            <a:r>
              <a:t>[-0.1868 -2.0127 -2.4961 -0.6753]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Zip two lists together</a:t>
            </a:r>
          </a:p>
        </p:txBody>
      </p:sp>
      <p:sp>
        <p:nvSpPr>
          <p:cNvPr id="23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a = [</a:t>
            </a:r>
            <a:r>
              <a:rPr dirty="0">
                <a:solidFill>
                  <a:srgbClr val="800000"/>
                </a:solidFill>
              </a:rPr>
              <a:t>1</a:t>
            </a:r>
            <a:r>
              <a:rPr dirty="0"/>
              <a:t>,</a:t>
            </a:r>
            <a:r>
              <a:rPr dirty="0">
                <a:solidFill>
                  <a:srgbClr val="800000"/>
                </a:solidFill>
              </a:rPr>
              <a:t>2</a:t>
            </a:r>
            <a:r>
              <a:rPr dirty="0"/>
              <a:t>,</a:t>
            </a:r>
            <a:r>
              <a:rPr dirty="0">
                <a:solidFill>
                  <a:srgbClr val="800000"/>
                </a:solidFill>
              </a:rPr>
              <a:t>3</a:t>
            </a:r>
            <a:r>
              <a:rPr dirty="0"/>
              <a:t>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b = [</a:t>
            </a:r>
            <a:r>
              <a:rPr dirty="0">
                <a:solidFill>
                  <a:srgbClr val="800000"/>
                </a:solidFill>
              </a:rPr>
              <a:t>10</a:t>
            </a:r>
            <a:r>
              <a:rPr dirty="0"/>
              <a:t>, </a:t>
            </a:r>
            <a:r>
              <a:rPr dirty="0">
                <a:solidFill>
                  <a:srgbClr val="800000"/>
                </a:solidFill>
              </a:rPr>
              <a:t>20</a:t>
            </a:r>
            <a:r>
              <a:rPr dirty="0"/>
              <a:t>, </a:t>
            </a:r>
            <a:r>
              <a:rPr dirty="0">
                <a:solidFill>
                  <a:srgbClr val="800000"/>
                </a:solidFill>
              </a:rPr>
              <a:t>30</a:t>
            </a:r>
            <a:r>
              <a:rPr dirty="0"/>
              <a:t>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/>
              <a:t>zipAB</a:t>
            </a:r>
            <a:r>
              <a:rPr lang="en-US" dirty="0"/>
              <a:t> = zip(</a:t>
            </a:r>
            <a:r>
              <a:rPr lang="en-US" dirty="0" err="1"/>
              <a:t>a,b</a:t>
            </a:r>
            <a:r>
              <a:rPr lang="en-US" dirty="0"/>
              <a:t>)</a:t>
            </a:r>
            <a:endParaRPr dirty="0"/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print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zipAB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OUTPUT </a:t>
            </a:r>
          </a:p>
          <a:p>
            <a:r>
              <a:rPr dirty="0"/>
              <a:t>[(1, 10), (2, 20), (3, 30)]</a:t>
            </a:r>
          </a:p>
        </p:txBody>
      </p:sp>
      <p:pic>
        <p:nvPicPr>
          <p:cNvPr id="23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628799"/>
            <a:ext cx="3314701" cy="331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Zip three lists together</a:t>
            </a:r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 = [</a:t>
            </a:r>
            <a:r>
              <a:rPr>
                <a:solidFill>
                  <a:srgbClr val="800000"/>
                </a:solidFill>
              </a:rPr>
              <a:t>1</a:t>
            </a:r>
            <a:r>
              <a:t>,</a:t>
            </a:r>
            <a:r>
              <a:rPr>
                <a:solidFill>
                  <a:srgbClr val="800000"/>
                </a:solidFill>
              </a:rPr>
              <a:t>2</a:t>
            </a:r>
            <a:r>
              <a:t>,</a:t>
            </a:r>
            <a:r>
              <a:rPr>
                <a:solidFill>
                  <a:srgbClr val="800000"/>
                </a:solidFill>
              </a:rPr>
              <a:t>3</a:t>
            </a:r>
            <a:r>
              <a:t>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b = [</a:t>
            </a:r>
            <a:r>
              <a:rPr>
                <a:solidFill>
                  <a:srgbClr val="800000"/>
                </a:solidFill>
              </a:rPr>
              <a:t>10</a:t>
            </a:r>
            <a:r>
              <a:t>, </a:t>
            </a:r>
            <a:r>
              <a:rPr>
                <a:solidFill>
                  <a:srgbClr val="800000"/>
                </a:solidFill>
              </a:rPr>
              <a:t>20</a:t>
            </a:r>
            <a:r>
              <a:t>, </a:t>
            </a:r>
            <a:r>
              <a:rPr>
                <a:solidFill>
                  <a:srgbClr val="800000"/>
                </a:solidFill>
              </a:rPr>
              <a:t>30</a:t>
            </a:r>
            <a:r>
              <a:t>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c = [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, </a:t>
            </a:r>
            <a:r>
              <a:rPr>
                <a:solidFill>
                  <a:srgbClr val="0000FF"/>
                </a:solidFill>
              </a:rPr>
              <a:t>False</a:t>
            </a:r>
            <a:r>
              <a:t>, 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zipABC = zip(a,b,c)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zipABC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Output </a:t>
            </a:r>
          </a:p>
          <a:p>
            <a:r>
              <a:t>[(1, 10, True), (2, 20, False), (3, 30, True)]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ndarrays</a:t>
            </a:r>
          </a:p>
        </p:txBody>
      </p:sp>
      <p:sp>
        <p:nvSpPr>
          <p:cNvPr id="10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>
              <a:buSzTx/>
              <a:buNone/>
            </a:pPr>
            <a:r>
              <a:t>1d:	5,67,43,76,2,21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a=np.array([5,67,43,76,2,21])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2d:	4,5,8,4</a:t>
            </a:r>
          </a:p>
          <a:p>
            <a:pPr>
              <a:buSzTx/>
              <a:buNone/>
            </a:pPr>
            <a:r>
              <a:t>		6,3,2,1</a:t>
            </a:r>
          </a:p>
          <a:p>
            <a:pPr>
              <a:buSzTx/>
              <a:buNone/>
            </a:pPr>
            <a:r>
              <a:t>		8,6,4,3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a=np.array([4,5,8,4],[6,3,2,1],[8,6,4,3])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And is the same as</a:t>
            </a:r>
          </a:p>
        </p:txBody>
      </p:sp>
      <p:sp>
        <p:nvSpPr>
          <p:cNvPr id="2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spcBef>
                <a:spcPts val="600"/>
              </a:spcBef>
              <a:defRPr sz="2842">
                <a:latin typeface="Consolas"/>
                <a:ea typeface="Consolas"/>
                <a:cs typeface="Consolas"/>
                <a:sym typeface="Consolas"/>
              </a:defRPr>
            </a:pPr>
            <a:r>
              <a:t>a = [</a:t>
            </a:r>
            <a:r>
              <a:rPr>
                <a:solidFill>
                  <a:srgbClr val="800000"/>
                </a:solidFill>
              </a:rPr>
              <a:t>1</a:t>
            </a:r>
            <a:r>
              <a:t>,</a:t>
            </a:r>
            <a:r>
              <a:rPr>
                <a:solidFill>
                  <a:srgbClr val="800000"/>
                </a:solidFill>
              </a:rPr>
              <a:t>2</a:t>
            </a:r>
            <a:r>
              <a:t>,</a:t>
            </a:r>
            <a:r>
              <a:rPr>
                <a:solidFill>
                  <a:srgbClr val="800000"/>
                </a:solidFill>
              </a:rPr>
              <a:t>3</a:t>
            </a:r>
            <a:r>
              <a:t>]</a:t>
            </a:r>
          </a:p>
          <a:p>
            <a:pPr marL="336042" indent="-336042" defTabSz="896111">
              <a:spcBef>
                <a:spcPts val="600"/>
              </a:spcBef>
              <a:defRPr sz="2842">
                <a:latin typeface="Consolas"/>
                <a:ea typeface="Consolas"/>
                <a:cs typeface="Consolas"/>
                <a:sym typeface="Consolas"/>
              </a:defRPr>
            </a:pPr>
            <a:r>
              <a:t>b = [</a:t>
            </a:r>
            <a:r>
              <a:rPr>
                <a:solidFill>
                  <a:srgbClr val="800000"/>
                </a:solidFill>
              </a:rPr>
              <a:t>10</a:t>
            </a:r>
            <a:r>
              <a:t>, </a:t>
            </a:r>
            <a:r>
              <a:rPr>
                <a:solidFill>
                  <a:srgbClr val="800000"/>
                </a:solidFill>
              </a:rPr>
              <a:t>20</a:t>
            </a:r>
            <a:r>
              <a:t>, </a:t>
            </a:r>
            <a:r>
              <a:rPr>
                <a:solidFill>
                  <a:srgbClr val="800000"/>
                </a:solidFill>
              </a:rPr>
              <a:t>30</a:t>
            </a:r>
            <a:r>
              <a:t>]</a:t>
            </a:r>
          </a:p>
          <a:p>
            <a:pPr marL="336042" indent="-336042" defTabSz="896111">
              <a:spcBef>
                <a:spcPts val="600"/>
              </a:spcBef>
              <a:defRPr sz="2842">
                <a:latin typeface="Consolas"/>
                <a:ea typeface="Consolas"/>
                <a:cs typeface="Consolas"/>
                <a:sym typeface="Consolas"/>
              </a:defRPr>
            </a:pPr>
            <a:r>
              <a:t>c = [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, </a:t>
            </a:r>
            <a:r>
              <a:rPr>
                <a:solidFill>
                  <a:srgbClr val="0000FF"/>
                </a:solidFill>
              </a:rPr>
              <a:t>False</a:t>
            </a:r>
            <a:r>
              <a:t>, 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]</a:t>
            </a:r>
          </a:p>
          <a:p>
            <a:pPr marL="336042" indent="-336042" defTabSz="896111">
              <a:spcBef>
                <a:spcPts val="600"/>
              </a:spcBef>
              <a:defRPr sz="2842">
                <a:latin typeface="Consolas"/>
                <a:ea typeface="Consolas"/>
                <a:cs typeface="Consolas"/>
                <a:sym typeface="Consolas"/>
              </a:defRPr>
            </a:pPr>
            <a:r>
              <a:t>result = [(x,y,z)</a:t>
            </a:r>
          </a:p>
          <a:p>
            <a:pPr marL="336042" indent="-336042" defTabSz="896111">
              <a:spcBef>
                <a:spcPts val="600"/>
              </a:spcBef>
              <a:defRPr sz="2842">
                <a:latin typeface="Consolas"/>
                <a:ea typeface="Consolas"/>
                <a:cs typeface="Consolas"/>
                <a:sym typeface="Consolas"/>
              </a:defRPr>
            </a:pPr>
            <a:r>
              <a:t>          </a:t>
            </a:r>
            <a:r>
              <a:rPr>
                <a:solidFill>
                  <a:srgbClr val="0000FF"/>
                </a:solidFill>
              </a:rPr>
              <a:t>for</a:t>
            </a:r>
            <a:r>
              <a:t> x, y, z </a:t>
            </a:r>
            <a:r>
              <a:rPr>
                <a:solidFill>
                  <a:srgbClr val="0000FF"/>
                </a:solidFill>
              </a:rPr>
              <a:t>in</a:t>
            </a:r>
            <a:r>
              <a:t> zip(a,b,c)]</a:t>
            </a:r>
          </a:p>
          <a:p>
            <a:pPr marL="336042" indent="-336042" defTabSz="896111">
              <a:spcBef>
                <a:spcPts val="600"/>
              </a:spcBef>
              <a:defRPr sz="2842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result</a:t>
            </a:r>
          </a:p>
          <a:p>
            <a:pPr marL="336042" indent="-336042" defTabSz="896111">
              <a:spcBef>
                <a:spcPts val="600"/>
              </a:spcBef>
              <a:defRPr sz="2842">
                <a:latin typeface="Consolas"/>
                <a:ea typeface="Consolas"/>
                <a:cs typeface="Consolas"/>
                <a:sym typeface="Consolas"/>
              </a:defRPr>
            </a:pPr>
            <a:r>
              <a:t>Output </a:t>
            </a:r>
          </a:p>
          <a:p>
            <a:pPr marL="336042" indent="-336042" defTabSz="896111">
              <a:spcBef>
                <a:spcPts val="600"/>
              </a:spcBef>
              <a:defRPr sz="2842"/>
            </a:pPr>
            <a:r>
              <a:t>[(1, 10, True), (2, 20, False), (3, 30, True)]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conditionals</a:t>
            </a:r>
          </a:p>
        </p:txBody>
      </p:sp>
      <p:sp>
        <p:nvSpPr>
          <p:cNvPr id="2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result = [(x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z </a:t>
            </a:r>
            <a:r>
              <a:rPr>
                <a:solidFill>
                  <a:srgbClr val="0000FF"/>
                </a:solidFill>
              </a:rPr>
              <a:t>else</a:t>
            </a:r>
            <a:r>
              <a:t> y)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     </a:t>
            </a:r>
            <a:r>
              <a:rPr>
                <a:solidFill>
                  <a:srgbClr val="0000FF"/>
                </a:solidFill>
              </a:rPr>
              <a:t>for</a:t>
            </a:r>
            <a:r>
              <a:t> x, y, z </a:t>
            </a:r>
            <a:r>
              <a:rPr>
                <a:solidFill>
                  <a:srgbClr val="0000FF"/>
                </a:solidFill>
              </a:rPr>
              <a:t>in</a:t>
            </a:r>
            <a:r>
              <a:t>    					zip(a,b,c)]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result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OUTPUT</a:t>
            </a:r>
          </a:p>
          <a:p>
            <a:r>
              <a:t>[1, 20, 3]</a:t>
            </a:r>
          </a:p>
          <a:p>
            <a:r>
              <a:t>NOTE depending on the boolean value, it decides which list to take value from. 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where</a:t>
            </a:r>
          </a:p>
        </p:txBody>
      </p:sp>
      <p:sp>
        <p:nvSpPr>
          <p:cNvPr id="2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an easier way to do this with np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 = [</a:t>
            </a:r>
            <a:r>
              <a:rPr>
                <a:solidFill>
                  <a:srgbClr val="800000"/>
                </a:solidFill>
              </a:rPr>
              <a:t>1</a:t>
            </a:r>
            <a:r>
              <a:t>,</a:t>
            </a:r>
            <a:r>
              <a:rPr>
                <a:solidFill>
                  <a:srgbClr val="800000"/>
                </a:solidFill>
              </a:rPr>
              <a:t>2</a:t>
            </a:r>
            <a:r>
              <a:t>,</a:t>
            </a:r>
            <a:r>
              <a:rPr>
                <a:solidFill>
                  <a:srgbClr val="800000"/>
                </a:solidFill>
              </a:rPr>
              <a:t>3</a:t>
            </a:r>
            <a:r>
              <a:t>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b = [</a:t>
            </a:r>
            <a:r>
              <a:rPr>
                <a:solidFill>
                  <a:srgbClr val="800000"/>
                </a:solidFill>
              </a:rPr>
              <a:t>10</a:t>
            </a:r>
            <a:r>
              <a:t>, </a:t>
            </a:r>
            <a:r>
              <a:rPr>
                <a:solidFill>
                  <a:srgbClr val="800000"/>
                </a:solidFill>
              </a:rPr>
              <a:t>20</a:t>
            </a:r>
            <a:r>
              <a:t>, </a:t>
            </a:r>
            <a:r>
              <a:rPr>
                <a:solidFill>
                  <a:srgbClr val="800000"/>
                </a:solidFill>
              </a:rPr>
              <a:t>30</a:t>
            </a:r>
            <a:r>
              <a:t>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c = [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, </a:t>
            </a:r>
            <a:r>
              <a:rPr>
                <a:solidFill>
                  <a:srgbClr val="0000FF"/>
                </a:solidFill>
              </a:rPr>
              <a:t>False</a:t>
            </a:r>
            <a:r>
              <a:t>, 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np.where(c,a,b)</a:t>
            </a:r>
          </a:p>
          <a:p>
            <a:r>
              <a:t>Output is [ 1 20  3]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types</a:t>
            </a:r>
          </a:p>
        </p:txBody>
      </p:sp>
      <p:sp>
        <p:nvSpPr>
          <p:cNvPr id="2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result = [(x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z </a:t>
            </a:r>
            <a:r>
              <a:rPr>
                <a:solidFill>
                  <a:srgbClr val="0000FF"/>
                </a:solidFill>
              </a:rPr>
              <a:t>else</a:t>
            </a:r>
            <a:r>
              <a:t> y)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     </a:t>
            </a:r>
            <a:r>
              <a:rPr>
                <a:solidFill>
                  <a:srgbClr val="0000FF"/>
                </a:solidFill>
              </a:rPr>
              <a:t>for</a:t>
            </a:r>
            <a:r>
              <a:t> x, y, z </a:t>
            </a:r>
            <a:r>
              <a:rPr>
                <a:solidFill>
                  <a:srgbClr val="0000FF"/>
                </a:solidFill>
              </a:rPr>
              <a:t>in</a:t>
            </a:r>
            <a:r>
              <a:t> zip(a,b,c)]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type(result)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result = np.where(c,a,b)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type(result)</a:t>
            </a:r>
          </a:p>
        </p:txBody>
      </p:sp>
      <p:sp>
        <p:nvSpPr>
          <p:cNvPr id="249" name="TextBox 3"/>
          <p:cNvSpPr txBox="1"/>
          <p:nvPr/>
        </p:nvSpPr>
        <p:spPr>
          <a:xfrm>
            <a:off x="3969648" y="5085184"/>
            <a:ext cx="4494645" cy="110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/>
            </a:pPr>
            <a:r>
              <a:t>&lt;type 'list'&gt;</a:t>
            </a:r>
          </a:p>
          <a:p>
            <a:pPr>
              <a:defRPr sz="3600"/>
            </a:pPr>
            <a:r>
              <a:t>&lt;type 'numpy.ndarray'&gt;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where(arr &gt; 0, 2, -2)</a:t>
            </a:r>
          </a:p>
        </p:txBody>
      </p:sp>
      <p:sp>
        <p:nvSpPr>
          <p:cNvPr id="2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randn(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np.where(arr &gt; 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-</a:t>
            </a:r>
            <a:r>
              <a:rPr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53" name="TextBox 3"/>
          <p:cNvSpPr txBox="1"/>
          <p:nvPr/>
        </p:nvSpPr>
        <p:spPr>
          <a:xfrm>
            <a:off x="3249567" y="3717032"/>
            <a:ext cx="2069466" cy="198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[[ 2  2 -2 -2]</a:t>
            </a:r>
          </a:p>
          <a:p>
            <a:pPr>
              <a:defRPr sz="3200"/>
            </a:pPr>
            <a:r>
              <a:t> [-2  2 -2  2]</a:t>
            </a:r>
          </a:p>
          <a:p>
            <a:pPr>
              <a:defRPr sz="3200"/>
            </a:pPr>
            <a:r>
              <a:t> [-2 -2 -2 -2]</a:t>
            </a:r>
          </a:p>
          <a:p>
            <a:pPr>
              <a:defRPr sz="3200"/>
            </a:pPr>
            <a:r>
              <a:t> [ 2 -2  2  2]]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where(arr &gt; 0, 2, arr)</a:t>
            </a:r>
          </a:p>
        </p:txBody>
      </p:sp>
      <p:sp>
        <p:nvSpPr>
          <p:cNvPr id="25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randn(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np.where(arr &gt; 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arr) </a:t>
            </a:r>
          </a:p>
        </p:txBody>
      </p:sp>
      <p:sp>
        <p:nvSpPr>
          <p:cNvPr id="257" name="TextBox 3"/>
          <p:cNvSpPr txBox="1"/>
          <p:nvPr/>
        </p:nvSpPr>
        <p:spPr>
          <a:xfrm>
            <a:off x="1670439" y="4221088"/>
            <a:ext cx="5748497" cy="198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[[ 2.      2.     -0.9611 -0.3916]</a:t>
            </a:r>
          </a:p>
          <a:p>
            <a:pPr>
              <a:defRPr sz="3200"/>
            </a:pPr>
            <a:r>
              <a:t> [-1.0966  2.     -1.9922  2.    ]</a:t>
            </a:r>
          </a:p>
          <a:p>
            <a:pPr>
              <a:defRPr sz="3200"/>
            </a:pPr>
            <a:r>
              <a:t> [-0.2241 -0.9337 -0.8178 -1.1036]</a:t>
            </a:r>
          </a:p>
          <a:p>
            <a:pPr>
              <a:defRPr sz="3200"/>
            </a:pPr>
            <a:r>
              <a:t> [ 2.     -1.096   2.      2.    ]]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 b="1"/>
            </a:lvl1pPr>
          </a:lstStyle>
          <a:p>
            <a:r>
              <a:t>Mathematical and statistical methods</a:t>
            </a:r>
          </a:p>
        </p:txBody>
      </p:sp>
      <p:sp>
        <p:nvSpPr>
          <p:cNvPr id="2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np.random.randn(</a:t>
            </a:r>
            <a:r>
              <a:rPr>
                <a:solidFill>
                  <a:srgbClr val="800000"/>
                </a:solidFill>
              </a:rPr>
              <a:t>5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) 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arr.mean()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np.mean(arr)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arr.sum()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Axis</a:t>
            </a:r>
          </a:p>
        </p:txBody>
      </p:sp>
      <p:sp>
        <p:nvSpPr>
          <p:cNvPr id="26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An array has an axis. </a:t>
            </a:r>
          </a:p>
          <a:p>
            <a:r>
              <a:t>These are labelled 0, 1, 2, …</a:t>
            </a:r>
          </a:p>
          <a:p>
            <a:r>
              <a:t>These are just the dimensions. 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Mean of rows/columns (axis)</a:t>
            </a:r>
          </a:p>
        </p:txBody>
      </p:sp>
      <p:sp>
        <p:nvSpPr>
          <p:cNvPr id="26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np.array([[</a:t>
            </a:r>
            <a:r>
              <a:rPr>
                <a:solidFill>
                  <a:srgbClr val="800000"/>
                </a:solidFill>
              </a:rPr>
              <a:t>0</a:t>
            </a:r>
            <a:r>
              <a:t>, </a:t>
            </a:r>
            <a:r>
              <a:rPr>
                <a:solidFill>
                  <a:srgbClr val="800000"/>
                </a:solidFill>
              </a:rPr>
              <a:t>1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], [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5</a:t>
            </a:r>
            <a:r>
              <a:t>], [</a:t>
            </a:r>
            <a:r>
              <a:rPr>
                <a:solidFill>
                  <a:srgbClr val="800000"/>
                </a:solidFill>
              </a:rPr>
              <a:t>6</a:t>
            </a:r>
            <a:r>
              <a:t>, </a:t>
            </a:r>
            <a:r>
              <a:rPr>
                <a:solidFill>
                  <a:srgbClr val="800000"/>
                </a:solidFill>
              </a:rPr>
              <a:t>7</a:t>
            </a:r>
            <a:r>
              <a:t>, </a:t>
            </a:r>
            <a:r>
              <a:rPr>
                <a:solidFill>
                  <a:srgbClr val="800000"/>
                </a:solidFill>
              </a:rPr>
              <a:t>8</a:t>
            </a:r>
            <a:r>
              <a:t>]])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arr.mean(axis=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arr.mean(axis=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67" name="TextBox 3"/>
          <p:cNvSpPr txBox="1"/>
          <p:nvPr/>
        </p:nvSpPr>
        <p:spPr>
          <a:xfrm>
            <a:off x="6533720" y="2458591"/>
            <a:ext cx="1979375" cy="3902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/>
            </a:pPr>
            <a:r>
              <a:t>[[0 1 2]</a:t>
            </a:r>
          </a:p>
          <a:p>
            <a:pPr>
              <a:defRPr sz="3600" b="1"/>
            </a:pPr>
            <a:r>
              <a:t> [3 4 5]</a:t>
            </a:r>
          </a:p>
          <a:p>
            <a:pPr>
              <a:defRPr sz="3600" b="1"/>
            </a:pPr>
            <a:r>
              <a:t> [6 7 8]]</a:t>
            </a:r>
          </a:p>
          <a:p>
            <a:pPr>
              <a:defRPr sz="3600" b="1"/>
            </a:pPr>
            <a:endParaRPr/>
          </a:p>
          <a:p>
            <a:pPr>
              <a:defRPr sz="3600" b="1"/>
            </a:pPr>
            <a:r>
              <a:t>[ 3.  4.  5.]</a:t>
            </a:r>
          </a:p>
          <a:p>
            <a:pPr>
              <a:defRPr sz="3600" b="1"/>
            </a:pPr>
            <a:endParaRPr/>
          </a:p>
          <a:p>
            <a:pPr>
              <a:defRPr sz="3600" b="1"/>
            </a:pPr>
            <a:r>
              <a:t>[ 1.  4.  7.]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Sum different axis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np.array([[</a:t>
            </a:r>
            <a:r>
              <a:rPr>
                <a:solidFill>
                  <a:srgbClr val="800000"/>
                </a:solidFill>
              </a:rPr>
              <a:t>0</a:t>
            </a:r>
            <a:r>
              <a:t>, </a:t>
            </a:r>
            <a:r>
              <a:rPr>
                <a:solidFill>
                  <a:srgbClr val="800000"/>
                </a:solidFill>
              </a:rPr>
              <a:t>1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], [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5</a:t>
            </a:r>
            <a:r>
              <a:t>], [</a:t>
            </a:r>
            <a:r>
              <a:rPr>
                <a:solidFill>
                  <a:srgbClr val="800000"/>
                </a:solidFill>
              </a:rPr>
              <a:t>6</a:t>
            </a:r>
            <a:r>
              <a:t>, </a:t>
            </a:r>
            <a:r>
              <a:rPr>
                <a:solidFill>
                  <a:srgbClr val="800000"/>
                </a:solidFill>
              </a:rPr>
              <a:t>7</a:t>
            </a:r>
            <a:r>
              <a:t>, </a:t>
            </a:r>
            <a:r>
              <a:rPr>
                <a:solidFill>
                  <a:srgbClr val="800000"/>
                </a:solidFill>
              </a:rPr>
              <a:t>8</a:t>
            </a:r>
            <a:r>
              <a:t>]])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arr.sum(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arr.sum(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1" name="TextBox 3"/>
          <p:cNvSpPr txBox="1"/>
          <p:nvPr/>
        </p:nvSpPr>
        <p:spPr>
          <a:xfrm>
            <a:off x="6188388" y="2366397"/>
            <a:ext cx="16735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/>
            </a:pPr>
            <a:r>
              <a:t>[[0 1 2]</a:t>
            </a:r>
          </a:p>
          <a:p>
            <a:pPr>
              <a:defRPr sz="3200" b="1"/>
            </a:pPr>
            <a:r>
              <a:t> [3 4 5]</a:t>
            </a:r>
          </a:p>
          <a:p>
            <a:pPr>
              <a:defRPr sz="3200" b="1"/>
            </a:pPr>
            <a:r>
              <a:t> [6 7 8]]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[ 9 12 15]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[ 3 12 21]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*, +</a:t>
            </a:r>
          </a:p>
        </p:txBody>
      </p:sp>
      <p:sp>
        <p:nvSpPr>
          <p:cNvPr id="10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931223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numpy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np</a:t>
            </a:r>
          </a:p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data = randn(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)</a:t>
            </a:r>
          </a:p>
          <a:p>
            <a:pPr marL="0" indent="0"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marL="0" indent="0"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 * </a:t>
            </a:r>
            <a:r>
              <a:rPr>
                <a:solidFill>
                  <a:srgbClr val="800000"/>
                </a:solidFill>
              </a:rPr>
              <a:t>10</a:t>
            </a:r>
          </a:p>
          <a:p>
            <a:pPr marL="0" indent="0">
              <a:buSzTx/>
              <a:buNone/>
              <a:defRPr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800000"/>
              </a:solidFill>
            </a:endParaRPr>
          </a:p>
          <a:p>
            <a:pPr marL="0" indent="0"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 + data</a:t>
            </a:r>
          </a:p>
        </p:txBody>
      </p:sp>
      <p:sp>
        <p:nvSpPr>
          <p:cNvPr id="108" name="TextBox 3"/>
          <p:cNvSpPr txBox="1"/>
          <p:nvPr/>
        </p:nvSpPr>
        <p:spPr>
          <a:xfrm>
            <a:off x="5021987" y="1800964"/>
            <a:ext cx="4190140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/>
            </a:pPr>
            <a:r>
              <a:t>[[ 0.079  -0.8418 -0.0838]</a:t>
            </a:r>
          </a:p>
          <a:p>
            <a:pPr>
              <a:defRPr sz="2800" b="1"/>
            </a:pPr>
            <a:r>
              <a:t> [-1.4497  0.6628  1.1006]]</a:t>
            </a:r>
          </a:p>
          <a:p>
            <a:pPr>
              <a:defRPr sz="2800" b="1"/>
            </a:pPr>
            <a:endParaRPr/>
          </a:p>
          <a:p>
            <a:pPr>
              <a:defRPr sz="2800" b="1"/>
            </a:pPr>
            <a:r>
              <a:t>[[  0.7896  -8.4175  -0.8378]</a:t>
            </a:r>
          </a:p>
          <a:p>
            <a:pPr>
              <a:defRPr sz="2800" b="1"/>
            </a:pPr>
            <a:r>
              <a:t> [-14.4973   6.6275  11.0059]]</a:t>
            </a:r>
          </a:p>
          <a:p>
            <a:pPr>
              <a:defRPr sz="2800" b="1"/>
            </a:pPr>
            <a:endParaRPr/>
          </a:p>
          <a:p>
            <a:pPr>
              <a:defRPr sz="2800" b="1"/>
            </a:pPr>
            <a:r>
              <a:t>[[ 0.1579 -1.6835 -0.1676]</a:t>
            </a:r>
          </a:p>
          <a:p>
            <a:pPr>
              <a:defRPr sz="2800" b="1"/>
            </a:pPr>
            <a:r>
              <a:t> [-2.8995  1.3255  2.2012]]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 txBox="1">
            <a:spLocks noGrp="1"/>
          </p:cNvSpPr>
          <p:nvPr>
            <p:ph type="title"/>
          </p:nvPr>
        </p:nvSpPr>
        <p:spPr>
          <a:xfrm>
            <a:off x="457199" y="274638"/>
            <a:ext cx="6923114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Cumulative sum</a:t>
            </a:r>
          </a:p>
        </p:txBody>
      </p:sp>
      <p:sp>
        <p:nvSpPr>
          <p:cNvPr id="27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np.array(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[[</a:t>
            </a:r>
            <a:r>
              <a:rPr>
                <a:solidFill>
                  <a:srgbClr val="800000"/>
                </a:solidFill>
              </a:rPr>
              <a:t>0</a:t>
            </a:r>
            <a:r>
              <a:t>, </a:t>
            </a:r>
            <a:r>
              <a:rPr>
                <a:solidFill>
                  <a:srgbClr val="800000"/>
                </a:solidFill>
              </a:rPr>
              <a:t>1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], 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5</a:t>
            </a:r>
            <a:r>
              <a:t>], [</a:t>
            </a:r>
            <a:r>
              <a:rPr>
                <a:solidFill>
                  <a:srgbClr val="800000"/>
                </a:solidFill>
              </a:rPr>
              <a:t>6</a:t>
            </a:r>
            <a:r>
              <a:t>, </a:t>
            </a:r>
            <a:r>
              <a:rPr>
                <a:solidFill>
                  <a:srgbClr val="800000"/>
                </a:solidFill>
              </a:rPr>
              <a:t>7</a:t>
            </a:r>
            <a:r>
              <a:t>, </a:t>
            </a:r>
            <a:r>
              <a:rPr>
                <a:solidFill>
                  <a:srgbClr val="800000"/>
                </a:solidFill>
              </a:rPr>
              <a:t>8</a:t>
            </a:r>
            <a:r>
              <a:t>]])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arr.cumsum(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arr.cumsum(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t>This is across </a:t>
            </a:r>
            <a:r>
              <a:rPr b="1"/>
              <a:t>different axis. </a:t>
            </a:r>
          </a:p>
        </p:txBody>
      </p:sp>
      <p:sp>
        <p:nvSpPr>
          <p:cNvPr id="275" name="TextBox 3"/>
          <p:cNvSpPr txBox="1"/>
          <p:nvPr/>
        </p:nvSpPr>
        <p:spPr>
          <a:xfrm>
            <a:off x="6792535" y="855231"/>
            <a:ext cx="1897421" cy="5450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/>
            </a:pPr>
            <a:r>
              <a:t>[[0 1 2]</a:t>
            </a:r>
          </a:p>
          <a:p>
            <a:pPr>
              <a:defRPr sz="3200" b="1"/>
            </a:pPr>
            <a:r>
              <a:t> [3 4 5]</a:t>
            </a:r>
          </a:p>
          <a:p>
            <a:pPr>
              <a:defRPr sz="3200" b="1"/>
            </a:pPr>
            <a:r>
              <a:t> [6 7 8]]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[[ 0  1  2]</a:t>
            </a:r>
          </a:p>
          <a:p>
            <a:pPr>
              <a:defRPr sz="3200" b="1"/>
            </a:pPr>
            <a:r>
              <a:t> [ 3  5  7]</a:t>
            </a:r>
          </a:p>
          <a:p>
            <a:pPr>
              <a:defRPr sz="3200" b="1"/>
            </a:pPr>
            <a:r>
              <a:t> [ 9 12 15]]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[[ 0  1  3]</a:t>
            </a:r>
          </a:p>
          <a:p>
            <a:pPr>
              <a:defRPr sz="3200" b="1"/>
            </a:pPr>
            <a:r>
              <a:t> [ 3  7 12]</a:t>
            </a:r>
          </a:p>
          <a:p>
            <a:pPr>
              <a:defRPr sz="3200" b="1"/>
            </a:pPr>
            <a:r>
              <a:t> [ 6 13 21]]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 txBox="1">
            <a:spLocks noGrp="1"/>
          </p:cNvSpPr>
          <p:nvPr>
            <p:ph type="title"/>
          </p:nvPr>
        </p:nvSpPr>
        <p:spPr>
          <a:xfrm>
            <a:off x="457199" y="274638"/>
            <a:ext cx="6995122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Cumulative product</a:t>
            </a:r>
          </a:p>
        </p:txBody>
      </p:sp>
      <p:sp>
        <p:nvSpPr>
          <p:cNvPr id="27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np.array(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[[</a:t>
            </a:r>
            <a:r>
              <a:rPr>
                <a:solidFill>
                  <a:srgbClr val="800000"/>
                </a:solidFill>
              </a:rPr>
              <a:t>0</a:t>
            </a:r>
            <a:r>
              <a:t>, </a:t>
            </a:r>
            <a:r>
              <a:rPr>
                <a:solidFill>
                  <a:srgbClr val="800000"/>
                </a:solidFill>
              </a:rPr>
              <a:t>1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], 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5</a:t>
            </a:r>
            <a:r>
              <a:t>], [</a:t>
            </a:r>
            <a:r>
              <a:rPr>
                <a:solidFill>
                  <a:srgbClr val="800000"/>
                </a:solidFill>
              </a:rPr>
              <a:t>6</a:t>
            </a:r>
            <a:r>
              <a:t>, </a:t>
            </a:r>
            <a:r>
              <a:rPr>
                <a:solidFill>
                  <a:srgbClr val="800000"/>
                </a:solidFill>
              </a:rPr>
              <a:t>7</a:t>
            </a:r>
            <a:r>
              <a:t>, </a:t>
            </a:r>
            <a:r>
              <a:rPr>
                <a:solidFill>
                  <a:srgbClr val="800000"/>
                </a:solidFill>
              </a:rPr>
              <a:t>8</a:t>
            </a:r>
            <a:r>
              <a:t>]])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arr.cumsum(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arr.cumsum(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t>This is across </a:t>
            </a:r>
            <a:r>
              <a:rPr b="1"/>
              <a:t>different axis. </a:t>
            </a:r>
          </a:p>
        </p:txBody>
      </p:sp>
      <p:sp>
        <p:nvSpPr>
          <p:cNvPr id="279" name="TextBox 3"/>
          <p:cNvSpPr txBox="1"/>
          <p:nvPr/>
        </p:nvSpPr>
        <p:spPr>
          <a:xfrm>
            <a:off x="6583362" y="703976"/>
            <a:ext cx="2287152" cy="5450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/>
            </a:pPr>
            <a:r>
              <a:t>[[0 1 2]</a:t>
            </a:r>
          </a:p>
          <a:p>
            <a:pPr>
              <a:defRPr sz="3200" b="1"/>
            </a:pPr>
            <a:r>
              <a:t> [3 4 5]</a:t>
            </a:r>
          </a:p>
          <a:p>
            <a:pPr>
              <a:defRPr sz="3200" b="1"/>
            </a:pPr>
            <a:r>
              <a:t> [6 7 8]]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[[ 0  1  2]</a:t>
            </a:r>
          </a:p>
          <a:p>
            <a:pPr>
              <a:defRPr sz="3200" b="1"/>
            </a:pPr>
            <a:r>
              <a:t> [ 0  4 10]</a:t>
            </a:r>
          </a:p>
          <a:p>
            <a:pPr>
              <a:defRPr sz="3200" b="1"/>
            </a:pPr>
            <a:r>
              <a:t> [ 0 28 80]]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[[  0   0   0]</a:t>
            </a:r>
          </a:p>
          <a:p>
            <a:pPr>
              <a:defRPr sz="3200" b="1"/>
            </a:pPr>
            <a:r>
              <a:t> [  3  12  60]</a:t>
            </a:r>
          </a:p>
          <a:p>
            <a:pPr>
              <a:defRPr sz="3200" b="1"/>
            </a:pPr>
            <a:r>
              <a:t> [  6  42 336]]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Methods for Boolean arrays</a:t>
            </a:r>
          </a:p>
        </p:txBody>
      </p:sp>
      <p:sp>
        <p:nvSpPr>
          <p:cNvPr id="28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randn(</a:t>
            </a:r>
            <a:r>
              <a:rPr>
                <a:solidFill>
                  <a:srgbClr val="800000"/>
                </a:solidFill>
              </a:rPr>
              <a:t>10</a:t>
            </a:r>
            <a:r>
              <a:t>)</a:t>
            </a:r>
          </a:p>
          <a:p>
            <a:pPr marL="0" indent="0"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(arr &gt; 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).sum() </a:t>
            </a:r>
          </a:p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r>
              <a:t>1/ makes a random array</a:t>
            </a:r>
          </a:p>
          <a:p>
            <a:r>
              <a:t>2/ counts only the positive entries. </a:t>
            </a:r>
          </a:p>
        </p:txBody>
      </p:sp>
      <p:sp>
        <p:nvSpPr>
          <p:cNvPr id="283" name="TextBox 3"/>
          <p:cNvSpPr txBox="1"/>
          <p:nvPr/>
        </p:nvSpPr>
        <p:spPr>
          <a:xfrm>
            <a:off x="4975944" y="1464325"/>
            <a:ext cx="5177102" cy="5222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/>
            </a:pPr>
            <a:r>
              <a:t>output</a:t>
            </a:r>
          </a:p>
          <a:p>
            <a:pPr algn="ctr">
              <a:defRPr sz="2900" b="1"/>
            </a:pPr>
            <a:r>
              <a:t>2</a:t>
            </a:r>
          </a:p>
          <a:p>
            <a:pPr algn="ctr">
              <a:defRPr sz="2900" b="1"/>
            </a:pPr>
            <a:endParaRPr/>
          </a:p>
          <a:p>
            <a:pPr algn="ctr">
              <a:defRPr sz="2900" b="1"/>
            </a:pPr>
            <a:r>
              <a:t>(of course </a:t>
            </a:r>
          </a:p>
          <a:p>
            <a:pPr algn="ctr">
              <a:defRPr sz="2900" b="1"/>
            </a:pPr>
            <a:r>
              <a:t>This </a:t>
            </a:r>
          </a:p>
          <a:p>
            <a:pPr algn="ctr">
              <a:defRPr sz="2900" b="1"/>
            </a:pPr>
            <a:r>
              <a:t>Number </a:t>
            </a:r>
          </a:p>
          <a:p>
            <a:pPr algn="ctr">
              <a:defRPr sz="2900" b="1"/>
            </a:pPr>
            <a:r>
              <a:t>Can </a:t>
            </a:r>
          </a:p>
          <a:p>
            <a:pPr algn="ctr">
              <a:defRPr sz="2900" b="1"/>
            </a:pPr>
            <a:r>
              <a:t>change)</a:t>
            </a:r>
            <a:endParaRPr sz="3600"/>
          </a:p>
          <a:p>
            <a:pPr>
              <a:defRPr sz="3600" b="1"/>
            </a:pPr>
            <a:endParaRPr sz="3600"/>
          </a:p>
          <a:p>
            <a:pPr>
              <a:defRPr sz="3600" b="1"/>
            </a:pPr>
            <a:endParaRPr sz="3600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Methods for Boolean arrays</a:t>
            </a:r>
          </a:p>
        </p:txBody>
      </p:sp>
      <p:sp>
        <p:nvSpPr>
          <p:cNvPr id="28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bools = np.array(</a:t>
            </a:r>
          </a:p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0000FF"/>
                </a:solidFill>
              </a:rPr>
              <a:t>False</a:t>
            </a:r>
            <a:r>
              <a:t>, </a:t>
            </a:r>
            <a:r>
              <a:rPr>
                <a:solidFill>
                  <a:srgbClr val="0000FF"/>
                </a:solidFill>
              </a:rPr>
              <a:t>False</a:t>
            </a:r>
            <a:r>
              <a:t>, 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, </a:t>
            </a:r>
            <a:r>
              <a:rPr>
                <a:solidFill>
                  <a:srgbClr val="0000FF"/>
                </a:solidFill>
              </a:rPr>
              <a:t>False</a:t>
            </a:r>
            <a:r>
              <a:t>])</a:t>
            </a:r>
          </a:p>
          <a:p>
            <a:pPr marL="0" indent="0"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bools.any()</a:t>
            </a:r>
          </a:p>
          <a:p>
            <a:pPr marL="0" indent="0"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bools.all()</a:t>
            </a:r>
          </a:p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This asks if all/any in bools is true. </a:t>
            </a:r>
          </a:p>
        </p:txBody>
      </p:sp>
      <p:sp>
        <p:nvSpPr>
          <p:cNvPr id="287" name="TextBox 3"/>
          <p:cNvSpPr txBox="1"/>
          <p:nvPr/>
        </p:nvSpPr>
        <p:spPr>
          <a:xfrm>
            <a:off x="7192491" y="1683290"/>
            <a:ext cx="1402964" cy="2784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/>
            </a:pPr>
            <a:r>
              <a:t>output</a:t>
            </a:r>
          </a:p>
          <a:p>
            <a:pPr>
              <a:defRPr sz="3600" b="1"/>
            </a:pPr>
            <a:endParaRPr/>
          </a:p>
          <a:p>
            <a:pPr>
              <a:defRPr sz="3600" b="1"/>
            </a:pPr>
            <a:r>
              <a:t>True</a:t>
            </a:r>
          </a:p>
          <a:p>
            <a:pPr>
              <a:defRPr sz="3600" b="1"/>
            </a:pPr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Sorting 1 </a:t>
            </a:r>
          </a:p>
        </p:txBody>
      </p:sp>
      <p:sp>
        <p:nvSpPr>
          <p:cNvPr id="29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randn(</a:t>
            </a:r>
            <a:r>
              <a:rPr>
                <a:solidFill>
                  <a:srgbClr val="800000"/>
                </a:solidFill>
              </a:rPr>
              <a:t>4</a:t>
            </a:r>
            <a:r>
              <a:t>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arr.sort()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OUTPUT</a:t>
            </a:r>
          </a:p>
          <a:p>
            <a:r>
              <a:t>[-0.301  -0.1785 -0.9659 -0.6087]</a:t>
            </a:r>
          </a:p>
          <a:p>
            <a:r>
              <a:t>[-0.9659 -0.6087 -0.301  -0.1785]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 txBox="1">
            <a:spLocks noGrp="1"/>
          </p:cNvSpPr>
          <p:nvPr>
            <p:ph type="title"/>
          </p:nvPr>
        </p:nvSpPr>
        <p:spPr>
          <a:xfrm>
            <a:off x="457199" y="274638"/>
            <a:ext cx="6059018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SORTING 2</a:t>
            </a:r>
          </a:p>
        </p:txBody>
      </p:sp>
      <p:sp>
        <p:nvSpPr>
          <p:cNvPr id="29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arr = randn(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)</a:t>
            </a:r>
          </a:p>
          <a:p>
            <a:pPr marL="0" indent="0">
              <a:spcBef>
                <a:spcPts val="600"/>
              </a:spcBef>
              <a:buSzTx/>
              <a:buNone/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 marL="0" indent="0">
              <a:spcBef>
                <a:spcPts val="600"/>
              </a:spcBef>
              <a:buSzTx/>
              <a:buNone/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arr.sort(</a:t>
            </a:r>
            <a:r>
              <a:rPr>
                <a:solidFill>
                  <a:srgbClr val="800000"/>
                </a:solidFill>
              </a:rPr>
              <a:t>0</a:t>
            </a:r>
            <a:r>
              <a:t>)</a:t>
            </a:r>
          </a:p>
          <a:p>
            <a:pPr marL="0" indent="0">
              <a:spcBef>
                <a:spcPts val="600"/>
              </a:spcBef>
              <a:buSzTx/>
              <a:buNone/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 marL="0" indent="0">
              <a:spcBef>
                <a:spcPts val="600"/>
              </a:spcBef>
              <a:buSzTx/>
              <a:buNone/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arr.sort(</a:t>
            </a:r>
            <a:r>
              <a:rPr>
                <a:solidFill>
                  <a:srgbClr val="800000"/>
                </a:solidFill>
              </a:rPr>
              <a:t>1</a:t>
            </a:r>
            <a:r>
              <a:t>)</a:t>
            </a:r>
          </a:p>
          <a:p>
            <a:pPr marL="0" indent="0">
              <a:spcBef>
                <a:spcPts val="600"/>
              </a:spcBef>
              <a:buSzTx/>
              <a:buNone/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 marL="0" indent="0">
              <a:spcBef>
                <a:spcPts val="600"/>
              </a:spcBef>
              <a:buSzTx/>
              <a:buNone/>
              <a:defRPr sz="2900"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 sz="2900"/>
            </a:pPr>
            <a:r>
              <a:t>sorting on </a:t>
            </a:r>
            <a:r>
              <a:rPr b="1"/>
              <a:t>different axis</a:t>
            </a:r>
          </a:p>
        </p:txBody>
      </p:sp>
      <p:sp>
        <p:nvSpPr>
          <p:cNvPr id="294" name="Content Placeholder 2"/>
          <p:cNvSpPr txBox="1"/>
          <p:nvPr/>
        </p:nvSpPr>
        <p:spPr>
          <a:xfrm>
            <a:off x="5481816" y="260647"/>
            <a:ext cx="2434013" cy="642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 b="1"/>
            </a:pPr>
            <a:r>
              <a:t>[[1 3 2]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 b="1"/>
            </a:pPr>
            <a:r>
              <a:t> [8 4 9]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 b="1"/>
            </a:pPr>
            <a:r>
              <a:t> [3 5 8]]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 b="1"/>
            </a:pPr>
            <a:endParaRPr/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 b="1"/>
            </a:pPr>
            <a:r>
              <a:t>[[1 3 2]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 b="1"/>
            </a:pPr>
            <a:r>
              <a:t> [3 4 8]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 b="1"/>
            </a:pPr>
            <a:r>
              <a:t> [8 5 9]]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 b="1"/>
            </a:pPr>
            <a:endParaRPr/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 b="1"/>
            </a:pPr>
            <a:r>
              <a:t>[[1 2 3]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 b="1"/>
            </a:pPr>
            <a:r>
              <a:t> [3 4 8]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 b="1"/>
            </a:pPr>
            <a:r>
              <a:t> [5 8 9]]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Unique and other set logic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names = np.array([</a:t>
            </a:r>
            <a:r>
              <a:rPr i="1">
                <a:solidFill>
                  <a:srgbClr val="C9802B"/>
                </a:solidFill>
              </a:rPr>
              <a:t>'Bob'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'Joe'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'Will'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'Bob'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'Will'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'Joe'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'Joe'</a:t>
            </a:r>
            <a:r>
              <a:rPr i="1"/>
              <a:t>])</a:t>
            </a:r>
          </a:p>
          <a:p>
            <a:pPr marL="0" indent="0"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np.unique(names)</a:t>
            </a:r>
          </a:p>
          <a:p>
            <a:pPr marL="0" indent="0"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sorted(set(names))</a:t>
            </a:r>
          </a:p>
          <a:p>
            <a:pPr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OUTPUT</a:t>
            </a:r>
          </a:p>
          <a:p>
            <a:r>
              <a:t>['Bob' 'Joe' 'Will']</a:t>
            </a:r>
          </a:p>
          <a:p>
            <a:r>
              <a:t>['Bob', 'Joe', 'Will']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Testing Membership </a:t>
            </a:r>
          </a:p>
        </p:txBody>
      </p:sp>
      <p:sp>
        <p:nvSpPr>
          <p:cNvPr id="30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Test </a:t>
            </a:r>
            <a:r>
              <a:rPr b="0"/>
              <a:t>if something is in an array.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values = np.array([</a:t>
            </a:r>
            <a:r>
              <a:rPr>
                <a:solidFill>
                  <a:srgbClr val="800000"/>
                </a:solidFill>
              </a:rPr>
              <a:t>6</a:t>
            </a:r>
            <a:r>
              <a:t>, </a:t>
            </a:r>
            <a:r>
              <a:rPr>
                <a:solidFill>
                  <a:srgbClr val="800000"/>
                </a:solidFill>
              </a:rPr>
              <a:t>0</a:t>
            </a:r>
            <a:r>
              <a:t>, </a:t>
            </a:r>
            <a:r>
              <a:rPr>
                <a:solidFill>
                  <a:srgbClr val="800000"/>
                </a:solidFill>
              </a:rPr>
              <a:t>0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5</a:t>
            </a:r>
            <a:r>
              <a:t>, </a:t>
            </a:r>
            <a:r>
              <a:rPr>
                <a:solidFill>
                  <a:srgbClr val="800000"/>
                </a:solidFill>
              </a:rPr>
              <a:t>6</a:t>
            </a:r>
            <a:r>
              <a:t>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np.in1d(values, [</a:t>
            </a:r>
            <a:r>
              <a:rPr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800000"/>
                </a:solidFill>
              </a:rPr>
              <a:t>6</a:t>
            </a:r>
            <a:r>
              <a:rPr>
                <a:solidFill>
                  <a:srgbClr val="000000"/>
                </a:solidFill>
              </a:rPr>
              <a:t>])</a:t>
            </a:r>
          </a:p>
          <a:p>
            <a:pPr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Output</a:t>
            </a:r>
          </a:p>
          <a:p>
            <a:r>
              <a:t>[ True False False  True  True False  True]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4672">
              <a:defRPr sz="3432" u="sng">
                <a:latin typeface="Consolas"/>
                <a:ea typeface="Consolas"/>
                <a:cs typeface="Consolas"/>
                <a:sym typeface="Consolas"/>
              </a:defRPr>
            </a:pPr>
            <a:r>
              <a:t>Storing arrays on disk </a:t>
            </a:r>
            <a:r>
              <a:rPr>
                <a:solidFill>
                  <a:srgbClr val="0000FF"/>
                </a:solidFill>
              </a:rPr>
              <a:t>in</a:t>
            </a:r>
            <a:r>
              <a:t> binary format</a:t>
            </a:r>
          </a:p>
        </p:txBody>
      </p:sp>
      <p:sp>
        <p:nvSpPr>
          <p:cNvPr id="30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np.arange(</a:t>
            </a:r>
            <a:r>
              <a:rPr>
                <a:solidFill>
                  <a:srgbClr val="800000"/>
                </a:solidFill>
              </a:rPr>
              <a:t>10</a:t>
            </a:r>
            <a:r>
              <a:t>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np.save(</a:t>
            </a:r>
            <a:r>
              <a:rPr i="1">
                <a:solidFill>
                  <a:srgbClr val="C9802B"/>
                </a:solidFill>
              </a:rPr>
              <a:t>'some_array'</a:t>
            </a:r>
            <a:r>
              <a:rPr i="1"/>
              <a:t>, arr)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arr1 = np.load(</a:t>
            </a:r>
            <a:r>
              <a:rPr i="1">
                <a:solidFill>
                  <a:srgbClr val="C9802B"/>
                </a:solidFill>
              </a:rPr>
              <a:t>'some_array.npy'</a:t>
            </a:r>
            <a:r>
              <a:rPr i="1"/>
              <a:t>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arr1</a:t>
            </a:r>
          </a:p>
          <a:p>
            <a:pPr marL="0" indent="0">
              <a:buSzTx/>
              <a:buNone/>
              <a:defRPr b="1"/>
            </a:pPr>
            <a:r>
              <a:t>NOTE </a:t>
            </a:r>
            <a:r>
              <a:rPr b="0"/>
              <a:t>THE file extension is </a:t>
            </a:r>
            <a:r>
              <a:t>npy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Saving multiple arrays</a:t>
            </a:r>
          </a:p>
        </p:txBody>
      </p:sp>
      <p:sp>
        <p:nvSpPr>
          <p:cNvPr id="30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arr3 = np.arange(</a:t>
            </a:r>
            <a:r>
              <a:rPr>
                <a:solidFill>
                  <a:srgbClr val="800000"/>
                </a:solidFill>
              </a:rPr>
              <a:t>3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arr5 = np.arange(</a:t>
            </a:r>
            <a:r>
              <a:rPr>
                <a:solidFill>
                  <a:srgbClr val="800000"/>
                </a:solidFill>
              </a:rPr>
              <a:t>5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np.savez(</a:t>
            </a:r>
            <a:r>
              <a:rPr i="1">
                <a:solidFill>
                  <a:srgbClr val="C9802B"/>
                </a:solidFill>
              </a:rPr>
              <a:t>'array_archive.npz'</a:t>
            </a:r>
            <a:r>
              <a:rPr i="1"/>
              <a:t>, a=arr3, b=arr5)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arch = np.load(</a:t>
            </a:r>
            <a:r>
              <a:rPr i="1">
                <a:solidFill>
                  <a:srgbClr val="C9802B"/>
                </a:solidFill>
              </a:rPr>
              <a:t>'array_archive.npz'</a:t>
            </a:r>
            <a:r>
              <a:rPr i="1"/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type(arch)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arch[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arch[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dict(arch)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4114800" cy="1143001"/>
          </a:xfrm>
          <a:prstGeom prst="rect">
            <a:avLst/>
          </a:prstGeom>
        </p:spPr>
        <p:txBody>
          <a:bodyPr/>
          <a:lstStyle>
            <a:lvl1pPr defTabSz="822959">
              <a:defRPr sz="3509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Shape and dtype</a:t>
            </a:r>
          </a:p>
        </p:txBody>
      </p:sp>
      <p:sp>
        <p:nvSpPr>
          <p:cNvPr id="1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07504" y="1484784"/>
            <a:ext cx="8229601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print data.shape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print data.dtype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Numpy tries to infer the datatype</a:t>
            </a:r>
          </a:p>
        </p:txBody>
      </p:sp>
      <p:sp>
        <p:nvSpPr>
          <p:cNvPr id="112" name="TextBox 4"/>
          <p:cNvSpPr txBox="1"/>
          <p:nvPr/>
        </p:nvSpPr>
        <p:spPr>
          <a:xfrm>
            <a:off x="5953778" y="1594702"/>
            <a:ext cx="1706350" cy="1666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/>
            </a:pPr>
            <a:r>
              <a:t>OUTPUT</a:t>
            </a:r>
          </a:p>
          <a:p>
            <a:pPr>
              <a:defRPr sz="3600"/>
            </a:pPr>
            <a:r>
              <a:t>(2L, 3L)</a:t>
            </a:r>
          </a:p>
          <a:p>
            <a:pPr>
              <a:defRPr sz="3600"/>
            </a:pPr>
            <a:r>
              <a:t>float64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-1" y="292155"/>
            <a:ext cx="9144001" cy="1143001"/>
          </a:xfrm>
          <a:prstGeom prst="rect">
            <a:avLst/>
          </a:prstGeom>
        </p:spPr>
        <p:txBody>
          <a:bodyPr/>
          <a:lstStyle>
            <a:lvl1pPr>
              <a:defRPr sz="3900" b="1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np.load returns dict-like object</a:t>
            </a:r>
          </a:p>
        </p:txBody>
      </p:sp>
      <p:sp>
        <p:nvSpPr>
          <p:cNvPr id="30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&lt;class 'numpy.lib.npyio.NpzFile'&gt;</a:t>
            </a:r>
          </a:p>
          <a:p>
            <a:r>
              <a:t>[0 1 2]</a:t>
            </a:r>
          </a:p>
          <a:p>
            <a:r>
              <a:t>[0 1 2 3 4]</a:t>
            </a:r>
          </a:p>
          <a:p>
            <a:r>
              <a:t>{'a': array([0, 1, 2]), 'b': array([0, 1, 2, 3, 4])}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Saving and loading text files</a:t>
            </a:r>
          </a:p>
        </p:txBody>
      </p:sp>
      <p:sp>
        <p:nvSpPr>
          <p:cNvPr id="31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6096" y="1381234"/>
            <a:ext cx="8229601" cy="45259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np.loadtxt(</a:t>
            </a:r>
            <a:r>
              <a:rPr i="1">
                <a:solidFill>
                  <a:srgbClr val="C9802B"/>
                </a:solidFill>
              </a:rPr>
              <a:t>'array_ex.txt'</a:t>
            </a:r>
            <a:r>
              <a:rPr i="1"/>
              <a:t>, delimiter=</a:t>
            </a:r>
            <a:r>
              <a:rPr i="1">
                <a:solidFill>
                  <a:srgbClr val="C9802B"/>
                </a:solidFill>
              </a:rPr>
              <a:t>','</a:t>
            </a:r>
            <a:r>
              <a:rPr i="1"/>
              <a:t>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type(arr)</a:t>
            </a:r>
          </a:p>
        </p:txBody>
      </p:sp>
      <p:sp>
        <p:nvSpPr>
          <p:cNvPr id="313" name="TextBox 3"/>
          <p:cNvSpPr txBox="1"/>
          <p:nvPr/>
        </p:nvSpPr>
        <p:spPr>
          <a:xfrm>
            <a:off x="5370961" y="2847118"/>
            <a:ext cx="4286477" cy="309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OUTPUT</a:t>
            </a:r>
          </a:p>
          <a:p>
            <a:pPr>
              <a:defRPr sz="4000" b="1"/>
            </a:pPr>
            <a:r>
              <a:t>[[ 1.  2.  3.  4.]</a:t>
            </a:r>
          </a:p>
          <a:p>
            <a:pPr>
              <a:defRPr sz="4000" b="1"/>
            </a:pPr>
            <a:r>
              <a:t> [ 3.  4.  5.  6.]]</a:t>
            </a:r>
          </a:p>
          <a:p>
            <a:pPr>
              <a:defRPr sz="4000" b="1"/>
            </a:pPr>
            <a:r>
              <a:t>&lt;type 'numpy.ndarray'&gt;</a:t>
            </a:r>
          </a:p>
        </p:txBody>
      </p:sp>
      <p:sp>
        <p:nvSpPr>
          <p:cNvPr id="314" name="TextBox 4"/>
          <p:cNvSpPr txBox="1"/>
          <p:nvPr/>
        </p:nvSpPr>
        <p:spPr>
          <a:xfrm>
            <a:off x="988168" y="4458993"/>
            <a:ext cx="3762336" cy="183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i="1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array_ex.txt</a:t>
            </a:r>
          </a:p>
          <a:p>
            <a:pPr>
              <a:defRPr sz="4000"/>
            </a:pPr>
            <a:r>
              <a:t>1,2,3,4</a:t>
            </a:r>
          </a:p>
          <a:p>
            <a:pPr>
              <a:defRPr sz="4000"/>
            </a:pPr>
            <a:r>
              <a:t>3,4,5,6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 b="1" i="1"/>
            </a:lvl1pPr>
          </a:lstStyle>
          <a:p>
            <a:r>
              <a:t>Indexing elements in a NumPy array</a:t>
            </a:r>
          </a:p>
        </p:txBody>
      </p:sp>
      <p:pic>
        <p:nvPicPr>
          <p:cNvPr id="317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1340767"/>
            <a:ext cx="5924265" cy="4699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1"/>
          <p:cNvSpPr txBox="1">
            <a:spLocks noGrp="1"/>
          </p:cNvSpPr>
          <p:nvPr>
            <p:ph type="title"/>
          </p:nvPr>
        </p:nvSpPr>
        <p:spPr>
          <a:xfrm>
            <a:off x="-612576" y="1988840"/>
            <a:ext cx="4114801" cy="1143001"/>
          </a:xfrm>
          <a:prstGeom prst="rect">
            <a:avLst/>
          </a:prstGeom>
        </p:spPr>
        <p:txBody>
          <a:bodyPr/>
          <a:lstStyle/>
          <a:p>
            <a:pPr defTabSz="420623">
              <a:defRPr sz="1794" b="1" i="1"/>
            </a:pPr>
            <a:r>
              <a:t>Two-</a:t>
            </a:r>
            <a:br/>
            <a:r>
              <a:t>dimensional </a:t>
            </a:r>
            <a:br/>
            <a:r>
              <a:t>array </a:t>
            </a:r>
            <a:br/>
            <a:r>
              <a:t>slicing</a:t>
            </a:r>
          </a:p>
        </p:txBody>
      </p:sp>
      <p:pic>
        <p:nvPicPr>
          <p:cNvPr id="320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8483"/>
            <a:ext cx="5760767" cy="6704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Slicing</a:t>
            </a:r>
          </a:p>
        </p:txBody>
      </p:sp>
      <p:sp>
        <p:nvSpPr>
          <p:cNvPr id="3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Remember, slicing range:</a:t>
            </a:r>
          </a:p>
          <a:p>
            <a:pPr>
              <a:buSzTx/>
              <a:buNone/>
            </a:pPr>
            <a:r>
              <a:t>		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a:b</a:t>
            </a:r>
          </a:p>
          <a:p>
            <a:r>
              <a:t>Means elements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up 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b-1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Data Types</a:t>
            </a:r>
          </a:p>
        </p:txBody>
      </p:sp>
      <p:sp>
        <p:nvSpPr>
          <p:cNvPr id="32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Every element in an 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ndarray</a:t>
            </a:r>
            <a:r>
              <a:t> has </a:t>
            </a:r>
            <a:r>
              <a:rPr b="1"/>
              <a:t>the same type</a:t>
            </a:r>
          </a:p>
          <a:p>
            <a:pPr>
              <a:spcBef>
                <a:spcPts val="600"/>
              </a:spcBef>
              <a:defRPr sz="2900" b="1"/>
            </a:pPr>
            <a:r>
              <a:t>Basic types:</a:t>
            </a:r>
          </a:p>
          <a:p>
            <a:pPr marL="742950" lvl="1" indent="-285750">
              <a:spcBef>
                <a:spcPts val="6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</a:t>
            </a:r>
          </a:p>
          <a:p>
            <a:pPr marL="742950" lvl="1" indent="-285750">
              <a:spcBef>
                <a:spcPts val="6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float</a:t>
            </a:r>
          </a:p>
          <a:p>
            <a:pPr marL="742950" lvl="1" indent="-285750">
              <a:spcBef>
                <a:spcPts val="6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complex</a:t>
            </a:r>
          </a:p>
          <a:p>
            <a:pPr marL="742950" lvl="1" indent="-285750">
              <a:spcBef>
                <a:spcPts val="6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bool</a:t>
            </a:r>
          </a:p>
          <a:p>
            <a:pPr marL="742950" lvl="1" indent="-285750">
              <a:spcBef>
                <a:spcPts val="6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object</a:t>
            </a:r>
          </a:p>
          <a:p>
            <a:pPr marL="742950" lvl="1" indent="-285750">
              <a:spcBef>
                <a:spcPts val="6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</a:t>
            </a:r>
          </a:p>
          <a:p>
            <a:pPr marL="742950" lvl="1" indent="-285750">
              <a:spcBef>
                <a:spcPts val="6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unicode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Data Types</a:t>
            </a:r>
          </a:p>
        </p:txBody>
      </p:sp>
      <p:sp>
        <p:nvSpPr>
          <p:cNvPr id="3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Types also have a </a:t>
            </a:r>
            <a:r>
              <a:rPr b="1"/>
              <a:t>defined size </a:t>
            </a:r>
            <a:r>
              <a:t>in bytes, e.g.</a:t>
            </a:r>
          </a:p>
          <a:p>
            <a:pPr marL="971550" lvl="1" indent="-514350">
              <a:spcBef>
                <a:spcPts val="600"/>
              </a:spcBef>
              <a:buFontTx/>
              <a:buAutoNum type="arabicPeriod"/>
              <a:defRPr sz="2800"/>
            </a:pPr>
            <a:r>
              <a:t>int32</a:t>
            </a:r>
          </a:p>
          <a:p>
            <a:pPr marL="971550" lvl="1" indent="-514350">
              <a:spcBef>
                <a:spcPts val="600"/>
              </a:spcBef>
              <a:buFontTx/>
              <a:buAutoNum type="arabicPeriod"/>
              <a:defRPr sz="2800"/>
            </a:pPr>
            <a:r>
              <a:t>float64</a:t>
            </a:r>
          </a:p>
          <a:p>
            <a:pPr marL="514350" indent="-514350">
              <a:buFontTx/>
              <a:buAutoNum type="arabicPeriod"/>
            </a:pPr>
            <a:r>
              <a:t>The size defines </a:t>
            </a:r>
            <a:r>
              <a:rPr b="1"/>
              <a:t>storage size and accuracy</a:t>
            </a:r>
          </a:p>
          <a:p>
            <a:pPr marL="514350" indent="-514350">
              <a:buFontTx/>
              <a:buAutoNum type="arabicPeriod"/>
            </a:pPr>
            <a:r>
              <a:t>To set the type:</a:t>
            </a:r>
          </a:p>
          <a:p>
            <a:pPr>
              <a:spcBef>
                <a:spcPts val="6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a=np.array([1,2], dtype=np.int32)</a:t>
            </a:r>
          </a:p>
          <a:p>
            <a:pPr>
              <a:spcBef>
                <a:spcPts val="6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a.dtype</a:t>
            </a:r>
          </a:p>
          <a:p>
            <a:pPr>
              <a:spcBef>
                <a:spcPts val="6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OUTPUT IS dtype('int32')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Iterating and Processing</a:t>
            </a:r>
          </a:p>
        </p:txBody>
      </p:sp>
      <p:sp>
        <p:nvSpPr>
          <p:cNvPr id="33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You can </a:t>
            </a:r>
            <a:r>
              <a:rPr b="1"/>
              <a:t>iterate</a:t>
            </a:r>
            <a:r>
              <a:t> through a ndarray if you like:</a:t>
            </a:r>
          </a:p>
          <a:p>
            <a:pPr>
              <a:spcBef>
                <a:spcPts val="6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 in a:</a:t>
            </a:r>
          </a:p>
          <a:p>
            <a:pPr>
              <a:spcBef>
                <a:spcPts val="6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 e</a:t>
            </a:r>
          </a:p>
          <a:p>
            <a:pPr>
              <a:buSzTx/>
              <a:buNone/>
            </a:pPr>
            <a:r>
              <a:t>or </a:t>
            </a:r>
          </a:p>
          <a:p>
            <a:pPr>
              <a:spcBef>
                <a:spcPts val="6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 in a[0]:</a:t>
            </a:r>
          </a:p>
          <a:p>
            <a:pPr>
              <a:spcBef>
                <a:spcPts val="6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 e</a:t>
            </a:r>
          </a:p>
          <a:p>
            <a:pPr>
              <a:buSzTx/>
              <a:buNone/>
            </a:pPr>
            <a:r>
              <a:t>etc. but this is </a:t>
            </a:r>
            <a:r>
              <a:rPr b="1"/>
              <a:t>complicated</a:t>
            </a:r>
            <a:r>
              <a:t> an not advised</a:t>
            </a:r>
          </a:p>
          <a:p>
            <a:r>
              <a:t>There is </a:t>
            </a:r>
            <a:r>
              <a:rPr b="1"/>
              <a:t>a better way </a:t>
            </a:r>
            <a:r>
              <a:t>...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Element-wise Operations</a:t>
            </a:r>
          </a:p>
        </p:txBody>
      </p:sp>
      <p:sp>
        <p:nvSpPr>
          <p:cNvPr id="3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a=a*2</a:t>
            </a:r>
          </a:p>
          <a:p>
            <a:pPr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a=a+5</a:t>
            </a:r>
          </a:p>
          <a:p>
            <a:pPr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a=a+b</a:t>
            </a:r>
          </a:p>
          <a:p>
            <a:r>
              <a:t>etc.</a:t>
            </a:r>
          </a:p>
          <a:p>
            <a:r>
              <a:t>Functions:</a:t>
            </a:r>
          </a:p>
          <a:p>
            <a:pPr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a.sum()</a:t>
            </a:r>
          </a:p>
          <a:p>
            <a:pPr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a.max()</a:t>
            </a:r>
          </a:p>
          <a:p>
            <a:pPr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a.mean()</a:t>
            </a:r>
          </a:p>
          <a:p>
            <a:pPr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a.round()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Slices and Indexes</a:t>
            </a:r>
          </a:p>
        </p:txBody>
      </p:sp>
      <p:sp>
        <p:nvSpPr>
          <p:cNvPr id="33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a[0]=a[0]/2</a:t>
            </a:r>
          </a:p>
          <a:p>
            <a:pPr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a[0,0,0]+=1</a:t>
            </a:r>
          </a:p>
          <a:p>
            <a:pPr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a[:,1,1].sum()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Creating ndarrays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data1 = [</a:t>
            </a:r>
            <a:r>
              <a:rPr>
                <a:solidFill>
                  <a:srgbClr val="800000"/>
                </a:solidFill>
              </a:rPr>
              <a:t>6</a:t>
            </a:r>
            <a:r>
              <a:t>, </a:t>
            </a:r>
            <a:r>
              <a:rPr>
                <a:solidFill>
                  <a:srgbClr val="800000"/>
                </a:solidFill>
              </a:rPr>
              <a:t>7.5</a:t>
            </a:r>
            <a:r>
              <a:t>, </a:t>
            </a:r>
            <a:r>
              <a:rPr>
                <a:solidFill>
                  <a:srgbClr val="800000"/>
                </a:solidFill>
              </a:rPr>
              <a:t>8</a:t>
            </a:r>
            <a:r>
              <a:t>, </a:t>
            </a:r>
            <a:r>
              <a:rPr>
                <a:solidFill>
                  <a:srgbClr val="800000"/>
                </a:solidFill>
              </a:rPr>
              <a:t>0</a:t>
            </a:r>
            <a:r>
              <a:t>, </a:t>
            </a:r>
            <a:r>
              <a:rPr>
                <a:solidFill>
                  <a:srgbClr val="800000"/>
                </a:solidFill>
              </a:rPr>
              <a:t>1</a:t>
            </a:r>
            <a:r>
              <a:t>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arr1 = np.array(data1)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arr1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Output</a:t>
            </a:r>
          </a:p>
          <a:p>
            <a:r>
              <a:t>[ 6.   7.5  8.   0.   1. 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Multidimensional arrays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data2 = [[</a:t>
            </a:r>
            <a:r>
              <a:rPr>
                <a:solidFill>
                  <a:srgbClr val="800000"/>
                </a:solidFill>
              </a:rPr>
              <a:t>1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], [</a:t>
            </a:r>
            <a:r>
              <a:rPr>
                <a:solidFill>
                  <a:srgbClr val="800000"/>
                </a:solidFill>
              </a:rPr>
              <a:t>5</a:t>
            </a:r>
            <a:r>
              <a:t>, </a:t>
            </a:r>
            <a:r>
              <a:rPr>
                <a:solidFill>
                  <a:srgbClr val="800000"/>
                </a:solidFill>
              </a:rPr>
              <a:t>6</a:t>
            </a:r>
            <a:r>
              <a:t>, </a:t>
            </a:r>
            <a:r>
              <a:rPr>
                <a:solidFill>
                  <a:srgbClr val="800000"/>
                </a:solidFill>
              </a:rPr>
              <a:t>7</a:t>
            </a:r>
            <a:r>
              <a:t>, </a:t>
            </a:r>
            <a:r>
              <a:rPr>
                <a:solidFill>
                  <a:srgbClr val="800000"/>
                </a:solidFill>
              </a:rPr>
              <a:t>8</a:t>
            </a:r>
            <a:r>
              <a:t>]]</a:t>
            </a:r>
          </a:p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arr2 = np.array(data2)</a:t>
            </a:r>
          </a:p>
          <a:p>
            <a:pPr marL="0" indent="0"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</a:t>
            </a:r>
          </a:p>
          <a:p>
            <a:pPr marL="0" indent="0"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arr2.ndim</a:t>
            </a:r>
          </a:p>
          <a:p>
            <a:pPr marL="0" indent="0"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arr2.shape</a:t>
            </a:r>
          </a:p>
        </p:txBody>
      </p:sp>
      <p:sp>
        <p:nvSpPr>
          <p:cNvPr id="119" name="TextBox 3"/>
          <p:cNvSpPr txBox="1"/>
          <p:nvPr/>
        </p:nvSpPr>
        <p:spPr>
          <a:xfrm>
            <a:off x="6397461" y="2311840"/>
            <a:ext cx="1691443" cy="2478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/>
            </a:pPr>
            <a:r>
              <a:t>OUTPUT</a:t>
            </a:r>
          </a:p>
          <a:p>
            <a:pPr>
              <a:defRPr sz="3200" b="1"/>
            </a:pPr>
            <a:r>
              <a:t>[[1 2 3 4]</a:t>
            </a:r>
          </a:p>
          <a:p>
            <a:pPr>
              <a:defRPr sz="3200" b="1"/>
            </a:pPr>
            <a:r>
              <a:t> [5 6 7 8]]</a:t>
            </a:r>
          </a:p>
          <a:p>
            <a:pPr>
              <a:defRPr sz="3200" b="1"/>
            </a:pPr>
            <a:r>
              <a:t>2</a:t>
            </a:r>
          </a:p>
          <a:p>
            <a:pPr>
              <a:defRPr sz="3200" b="1"/>
            </a:pPr>
            <a:r>
              <a:t>(2L, 4L)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457199" y="274638"/>
            <a:ext cx="5266930" cy="1143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arr2.ndim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type(arr2.ndim)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arr2.shape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type(arr2.shape)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arr2.shape[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arr2.shape[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3665</Words>
  <Application>Microsoft Office PowerPoint</Application>
  <PresentationFormat>On-screen Show (4:3)</PresentationFormat>
  <Paragraphs>672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Consolas</vt:lpstr>
      <vt:lpstr>Courier New</vt:lpstr>
      <vt:lpstr>Office Theme</vt:lpstr>
      <vt:lpstr>Numpy (Numerical Python) </vt:lpstr>
      <vt:lpstr>Introduction</vt:lpstr>
      <vt:lpstr>Numpy</vt:lpstr>
      <vt:lpstr>ndarrays</vt:lpstr>
      <vt:lpstr>*, +</vt:lpstr>
      <vt:lpstr>Shape and dtype</vt:lpstr>
      <vt:lpstr>Creating ndarrays</vt:lpstr>
      <vt:lpstr>Multidimensional arrays</vt:lpstr>
      <vt:lpstr>PowerPoint Presentation</vt:lpstr>
      <vt:lpstr>PowerPoint Presentation</vt:lpstr>
      <vt:lpstr>3d array</vt:lpstr>
      <vt:lpstr>3d array</vt:lpstr>
      <vt:lpstr>More making arrays</vt:lpstr>
      <vt:lpstr>Operations between arrays and scalars</vt:lpstr>
      <vt:lpstr>Operations between arrays and scalars</vt:lpstr>
      <vt:lpstr>Array creation functions</vt:lpstr>
      <vt:lpstr>PowerPoint Presentation</vt:lpstr>
      <vt:lpstr>PowerPoint Presentation</vt:lpstr>
      <vt:lpstr>NumPy data types 1</vt:lpstr>
      <vt:lpstr>NumPy data types 2</vt:lpstr>
      <vt:lpstr>astype</vt:lpstr>
      <vt:lpstr>astype - string to float </vt:lpstr>
      <vt:lpstr>Basic indexing and slicing (broadcasting)</vt:lpstr>
      <vt:lpstr>The original array has changed</vt:lpstr>
      <vt:lpstr>2d array</vt:lpstr>
      <vt:lpstr>3d array</vt:lpstr>
      <vt:lpstr>Indexing with slices – 1D</vt:lpstr>
      <vt:lpstr>Indexing with slices – 2D</vt:lpstr>
      <vt:lpstr>Indexing with slices – 2D</vt:lpstr>
      <vt:lpstr>Fancy indexing</vt:lpstr>
      <vt:lpstr>Transposing arrays  and swapping axes</vt:lpstr>
      <vt:lpstr>Inner Product  (dot operator)</vt:lpstr>
      <vt:lpstr>Inner Product (dot operator)</vt:lpstr>
      <vt:lpstr>arr*arr</vt:lpstr>
      <vt:lpstr>Fast element-wise array functions</vt:lpstr>
      <vt:lpstr>element-wise maximum</vt:lpstr>
      <vt:lpstr>element-wise add</vt:lpstr>
      <vt:lpstr>Zip two lists together</vt:lpstr>
      <vt:lpstr>Zip three lists together</vt:lpstr>
      <vt:lpstr>And is the same as</vt:lpstr>
      <vt:lpstr>conditionals</vt:lpstr>
      <vt:lpstr>where</vt:lpstr>
      <vt:lpstr>types</vt:lpstr>
      <vt:lpstr>where(arr &gt; 0, 2, -2)</vt:lpstr>
      <vt:lpstr>where(arr &gt; 0, 2, arr)</vt:lpstr>
      <vt:lpstr>Mathematical and statistical methods</vt:lpstr>
      <vt:lpstr>Axis</vt:lpstr>
      <vt:lpstr>Mean of rows/columns (axis)</vt:lpstr>
      <vt:lpstr>Sum different axis</vt:lpstr>
      <vt:lpstr>Cumulative sum</vt:lpstr>
      <vt:lpstr>Cumulative product</vt:lpstr>
      <vt:lpstr>Methods for Boolean arrays</vt:lpstr>
      <vt:lpstr>Methods for Boolean arrays</vt:lpstr>
      <vt:lpstr>Sorting 1 </vt:lpstr>
      <vt:lpstr>SORTING 2</vt:lpstr>
      <vt:lpstr>Unique and other set logic</vt:lpstr>
      <vt:lpstr>Testing Membership </vt:lpstr>
      <vt:lpstr>Storing arrays on disk in binary format</vt:lpstr>
      <vt:lpstr>Saving multiple arrays</vt:lpstr>
      <vt:lpstr>np.load returns dict-like object</vt:lpstr>
      <vt:lpstr>Saving and loading text files</vt:lpstr>
      <vt:lpstr>Indexing elements in a NumPy array</vt:lpstr>
      <vt:lpstr>Two- dimensional  array  slicing</vt:lpstr>
      <vt:lpstr>Slicing</vt:lpstr>
      <vt:lpstr>Data Types</vt:lpstr>
      <vt:lpstr>Data Types</vt:lpstr>
      <vt:lpstr>Iterating and Processing</vt:lpstr>
      <vt:lpstr>Element-wise Operations</vt:lpstr>
      <vt:lpstr>Slices and Indexes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(Numerical Python) </dc:title>
  <cp:lastModifiedBy>amirh gh</cp:lastModifiedBy>
  <cp:revision>1</cp:revision>
  <dcterms:modified xsi:type="dcterms:W3CDTF">2024-04-16T09:52:33Z</dcterms:modified>
</cp:coreProperties>
</file>