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57200" y="2132856"/>
            <a:ext cx="8229600" cy="410445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2492896"/>
            <a:ext cx="4038600" cy="363326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67543" y="1268759"/>
            <a:ext cx="8229601" cy="8640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67543" y="2204864"/>
            <a:ext cx="4040189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4008" y="2204864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67543" y="1196751"/>
            <a:ext cx="3008315" cy="80201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1196751"/>
            <a:ext cx="5111750" cy="49294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2060848"/>
            <a:ext cx="3008315" cy="40653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1268758"/>
            <a:ext cx="5486401" cy="345881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0872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7832" y="6439738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3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&amp; Matplotlib</a:t>
            </a:r>
          </a:p>
        </p:txBody>
      </p:sp>
      <p:sp>
        <p:nvSpPr>
          <p:cNvPr id="95" name="Subtitle 2"/>
          <p:cNvSpPr txBox="1"/>
          <p:nvPr>
            <p:ph type="subTitle" sz="half" idx="1"/>
          </p:nvPr>
        </p:nvSpPr>
        <p:spPr>
          <a:xfrm>
            <a:off x="1371600" y="3429000"/>
            <a:ext cx="6400800" cy="27363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90000"/>
              </a:lnSpc>
              <a:spcBef>
                <a:spcPts val="400"/>
              </a:spcBef>
              <a:defRPr sz="2000"/>
            </a:pPr>
            <a:r>
              <a:rPr sz="2900"/>
              <a:t>Khashayar mohammadi, Amirhossein ghozati, Ali soleymani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457200" y="4182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826304"/>
            <a:ext cx="8229600" cy="4104456"/>
          </a:xfrm>
          <a:prstGeom prst="rect">
            <a:avLst/>
          </a:prstGeom>
        </p:spPr>
        <p:txBody>
          <a:bodyPr/>
          <a:lstStyle/>
          <a:p>
            <a:pPr/>
            <a:r>
              <a:t>DataFrame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Tabular, spreadsheet-like data structure containing an ordered collection of columns of potentially different value types (numeric, string, etc.)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Has both a row and column index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Can be regarded as a ‘dict of Series’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367443" y="346229"/>
            <a:ext cx="8229601" cy="71095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40" name="Rectangle 4"/>
          <p:cNvSpPr txBox="1"/>
          <p:nvPr/>
        </p:nvSpPr>
        <p:spPr>
          <a:xfrm>
            <a:off x="332274" y="1200821"/>
            <a:ext cx="8621529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 b="1"/>
              <a:t>{</a:t>
            </a:r>
            <a:r>
              <a:rPr>
                <a:solidFill>
                  <a:srgbClr val="4E9A06"/>
                </a:solidFill>
              </a:rPr>
              <a:t>'state'</a:t>
            </a:r>
            <a:r>
              <a:rPr b="1"/>
              <a:t>:</a:t>
            </a:r>
            <a:r>
              <a:t> 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'Ohio'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4E9A06"/>
                </a:solidFill>
              </a:rPr>
              <a:t>'Ohio'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4E9A06"/>
                </a:solidFill>
              </a:rPr>
              <a:t>'Ohio'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4E9A06"/>
                </a:solidFill>
              </a:rPr>
              <a:t>'Nevada'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'Nevada'</a:t>
            </a:r>
            <a:r>
              <a:rPr b="1"/>
              <a:t>],</a:t>
            </a:r>
            <a:r>
              <a:t> </a:t>
            </a:r>
          </a:p>
          <a:p>
            <a:pPr>
              <a:defRPr sz="20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'year'</a:t>
            </a:r>
            <a:r>
              <a:rPr b="1"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[</a:t>
            </a:r>
            <a:r>
              <a:rPr b="1">
                <a:solidFill>
                  <a:srgbClr val="0000CF"/>
                </a:solidFill>
              </a:rPr>
              <a:t>2000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2001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2002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2001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2002</a:t>
            </a:r>
            <a:r>
              <a:rPr b="1">
                <a:solidFill>
                  <a:srgbClr val="000000"/>
                </a:solidFill>
              </a:rPr>
              <a:t>],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>
              <a:defRPr sz="20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'pop'</a:t>
            </a:r>
            <a:r>
              <a:rPr b="1"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[</a:t>
            </a:r>
            <a:r>
              <a:rPr b="1">
                <a:solidFill>
                  <a:srgbClr val="0000CF"/>
                </a:solidFill>
              </a:rPr>
              <a:t>1.5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1.7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3.6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2.4</a:t>
            </a:r>
            <a:r>
              <a:rPr b="1"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CF"/>
                </a:solidFill>
              </a:rPr>
              <a:t>2.9</a:t>
            </a:r>
            <a:r>
              <a:rPr b="1">
                <a:solidFill>
                  <a:srgbClr val="000000"/>
                </a:solidFill>
              </a:rPr>
              <a:t>]}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frame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pd.DataFrame</a:t>
            </a:r>
            <a:r>
              <a:rPr b="1"/>
              <a:t>(</a:t>
            </a:r>
            <a:r>
              <a:t>data</a:t>
            </a:r>
            <a:r>
              <a:rPr b="1"/>
              <a:t>)</a:t>
            </a:r>
            <a:r>
              <a:t> 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In [38]: frame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Out[38]: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pop state  year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0 1.5 Ohio   2000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1 1.7 Ohio   2001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2 3.6 Ohio   2002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3 2.4 Nevada 2001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4 2.9 Nevada 2002</a:t>
            </a:r>
          </a:p>
        </p:txBody>
      </p:sp>
      <p:grpSp>
        <p:nvGrpSpPr>
          <p:cNvPr id="145" name="Group 6"/>
          <p:cNvGrpSpPr/>
          <p:nvPr/>
        </p:nvGrpSpPr>
        <p:grpSpPr>
          <a:xfrm>
            <a:off x="147637" y="5606756"/>
            <a:ext cx="8848726" cy="1080122"/>
            <a:chOff x="0" y="0"/>
            <a:chExt cx="8848725" cy="1080120"/>
          </a:xfrm>
        </p:grpSpPr>
        <p:pic>
          <p:nvPicPr>
            <p:cNvPr id="14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99095"/>
              <a:ext cx="8848726" cy="581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TextBox 2"/>
            <p:cNvSpPr txBox="1"/>
            <p:nvPr/>
          </p:nvSpPr>
          <p:spPr>
            <a:xfrm>
              <a:off x="45719" y="0"/>
              <a:ext cx="8545392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285750" indent="-285750">
                <a:buSzPct val="100000"/>
                <a:buFont typeface="Arial"/>
                <a:buChar char="•"/>
                <a:defRPr sz="2400"/>
              </a:lvl1pPr>
            </a:lstStyle>
            <a:p>
              <a:pPr/>
              <a:r>
                <a:t>Or specify your own index and order of columns</a:t>
              </a:r>
            </a:p>
          </p:txBody>
        </p:sp>
        <p:pic>
          <p:nvPicPr>
            <p:cNvPr id="143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28719" y="503857"/>
              <a:ext cx="228601" cy="285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Rectangle 3"/>
            <p:cNvSpPr/>
            <p:nvPr/>
          </p:nvSpPr>
          <p:spPr>
            <a:xfrm>
              <a:off x="7857319" y="499095"/>
              <a:ext cx="923529" cy="2905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57200" y="383202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48" name="Content Placeholder 2"/>
          <p:cNvSpPr txBox="1"/>
          <p:nvPr>
            <p:ph type="body" sz="quarter" idx="1"/>
          </p:nvPr>
        </p:nvSpPr>
        <p:spPr>
          <a:xfrm>
            <a:off x="457200" y="1389375"/>
            <a:ext cx="8229600" cy="1152129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/>
              <a:t>column</a:t>
            </a:r>
            <a:r>
              <a:t> in a DataFrame can be retrieved as a Series by </a:t>
            </a:r>
            <a:r>
              <a:rPr i="1"/>
              <a:t>dict-like</a:t>
            </a:r>
            <a:r>
              <a:t> notation or by </a:t>
            </a:r>
            <a:r>
              <a:rPr i="1"/>
              <a:t>attribute</a:t>
            </a:r>
          </a:p>
        </p:txBody>
      </p:sp>
      <p:grpSp>
        <p:nvGrpSpPr>
          <p:cNvPr id="151" name="Group 4"/>
          <p:cNvGrpSpPr/>
          <p:nvPr/>
        </p:nvGrpSpPr>
        <p:grpSpPr>
          <a:xfrm>
            <a:off x="839731" y="2822471"/>
            <a:ext cx="7827424" cy="2832894"/>
            <a:chOff x="0" y="0"/>
            <a:chExt cx="7827422" cy="2832892"/>
          </a:xfrm>
        </p:grpSpPr>
        <p:pic>
          <p:nvPicPr>
            <p:cNvPr id="149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827423" cy="1113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442" y="1096810"/>
              <a:ext cx="6723556" cy="1736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457200" y="35692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54" name="Content Placeholder 2"/>
          <p:cNvSpPr txBox="1"/>
          <p:nvPr>
            <p:ph type="body" sz="quarter" idx="1"/>
          </p:nvPr>
        </p:nvSpPr>
        <p:spPr>
          <a:xfrm>
            <a:off x="457200" y="1316578"/>
            <a:ext cx="8229600" cy="720081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/>
              <a:t>Row </a:t>
            </a:r>
            <a:r>
              <a:t>can be retrieved by the .ix() method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875" y="2120441"/>
            <a:ext cx="3888433" cy="2376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ontent Placeholder 2"/>
          <p:cNvSpPr txBox="1"/>
          <p:nvPr/>
        </p:nvSpPr>
        <p:spPr>
          <a:xfrm>
            <a:off x="502919" y="4581128"/>
            <a:ext cx="8138161" cy="2088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5754" indent="-325754" defTabSz="868680">
              <a:spcBef>
                <a:spcPts val="700"/>
              </a:spcBef>
              <a:buSzPct val="100000"/>
              <a:buFont typeface="Arial"/>
              <a:buChar char="•"/>
              <a:defRPr b="1" sz="3040"/>
            </a:pPr>
            <a:r>
              <a:t>Individual values</a:t>
            </a:r>
            <a:r>
              <a:rPr b="0"/>
              <a:t> with column/index notation</a:t>
            </a:r>
            <a:br>
              <a:rPr b="0"/>
            </a:br>
            <a:r>
              <a:rPr b="0" sz="2280">
                <a:latin typeface="Consolas"/>
                <a:ea typeface="Consolas"/>
                <a:cs typeface="Consolas"/>
                <a:sym typeface="Consolas"/>
              </a:rPr>
              <a:t>frame["state"][3]		</a:t>
            </a:r>
            <a: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Nevada</a:t>
            </a:r>
            <a:b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sz="2280">
                <a:latin typeface="Consolas"/>
                <a:ea typeface="Consolas"/>
                <a:cs typeface="Consolas"/>
                <a:sym typeface="Consolas"/>
              </a:rPr>
              <a:t>frame2["year"]["three"]	</a:t>
            </a:r>
            <a: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2002</a:t>
            </a:r>
            <a:b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sz="2280">
                <a:latin typeface="Consolas"/>
                <a:ea typeface="Consolas"/>
                <a:cs typeface="Consolas"/>
                <a:sym typeface="Consolas"/>
              </a:rPr>
              <a:t>frame.state[0]</a:t>
            </a:r>
            <a: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# Ohio</a:t>
            </a:r>
            <a:b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sz="2280">
                <a:latin typeface="Consolas"/>
                <a:ea typeface="Consolas"/>
                <a:cs typeface="Consolas"/>
                <a:sym typeface="Consolas"/>
              </a:rPr>
              <a:t>frame2.state.two		</a:t>
            </a:r>
            <a:r>
              <a:rPr b="0" sz="228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Ohio </a:t>
            </a:r>
            <a:r>
              <a:rPr b="0" sz="133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(only labeled indices)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457200" y="374444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59" name="Content Placeholder 2"/>
          <p:cNvSpPr txBox="1"/>
          <p:nvPr>
            <p:ph type="body" sz="quarter" idx="1"/>
          </p:nvPr>
        </p:nvSpPr>
        <p:spPr>
          <a:xfrm>
            <a:off x="457200" y="1295972"/>
            <a:ext cx="8229600" cy="5760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You can also select and/or manipulate </a:t>
            </a:r>
            <a:r>
              <a:rPr b="1"/>
              <a:t>slices</a:t>
            </a:r>
          </a:p>
        </p:txBody>
      </p:sp>
      <p:pic>
        <p:nvPicPr>
          <p:cNvPr id="16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3222674"/>
            <a:ext cx="4002196" cy="20785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 3"/>
          <p:cNvGrpSpPr/>
          <p:nvPr/>
        </p:nvGrpSpPr>
        <p:grpSpPr>
          <a:xfrm>
            <a:off x="4658661" y="2155313"/>
            <a:ext cx="3873780" cy="1701854"/>
            <a:chOff x="0" y="0"/>
            <a:chExt cx="3873779" cy="1701852"/>
          </a:xfrm>
        </p:grpSpPr>
        <p:pic>
          <p:nvPicPr>
            <p:cNvPr id="161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667" y="0"/>
              <a:ext cx="3817113" cy="782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 5" descr="Picture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40091"/>
              <a:ext cx="3729076" cy="861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14986" y="4221088"/>
            <a:ext cx="3816426" cy="25202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 8"/>
          <p:cNvSpPr/>
          <p:nvPr/>
        </p:nvSpPr>
        <p:spPr>
          <a:xfrm>
            <a:off x="5796136" y="2108519"/>
            <a:ext cx="2808313" cy="408045"/>
          </a:xfrm>
          <a:prstGeom prst="rect">
            <a:avLst/>
          </a:prstGeom>
          <a:ln w="41275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6" name="Rectangle 9"/>
          <p:cNvSpPr/>
          <p:nvPr/>
        </p:nvSpPr>
        <p:spPr>
          <a:xfrm>
            <a:off x="1403647" y="4365104"/>
            <a:ext cx="2808314" cy="864096"/>
          </a:xfrm>
          <a:prstGeom prst="rect">
            <a:avLst/>
          </a:prstGeom>
          <a:ln w="41275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7" name="Rectangle 10"/>
          <p:cNvSpPr/>
          <p:nvPr/>
        </p:nvSpPr>
        <p:spPr>
          <a:xfrm>
            <a:off x="5796136" y="4161082"/>
            <a:ext cx="2808313" cy="408045"/>
          </a:xfrm>
          <a:prstGeom prst="rect">
            <a:avLst/>
          </a:prstGeom>
          <a:ln w="41275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8" name="Freeform 14"/>
          <p:cNvSpPr/>
          <p:nvPr/>
        </p:nvSpPr>
        <p:spPr>
          <a:xfrm>
            <a:off x="1511659" y="4081924"/>
            <a:ext cx="2808313" cy="571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3703"/>
                </a:lnTo>
                <a:lnTo>
                  <a:pt x="4708" y="13703"/>
                </a:lnTo>
                <a:lnTo>
                  <a:pt x="4708" y="21600"/>
                </a:lnTo>
                <a:lnTo>
                  <a:pt x="0" y="21600"/>
                </a:lnTo>
                <a:lnTo>
                  <a:pt x="0" y="7897"/>
                </a:lnTo>
                <a:close/>
              </a:path>
            </a:pathLst>
          </a:custGeom>
          <a:ln w="41275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3"/>
      <p:bldP build="whole" bldLvl="1" animBg="1" rev="0" advAuto="0" spid="167" grpId="5"/>
      <p:bldP build="whole" bldLvl="1" animBg="1" rev="0" advAuto="0" spid="168" grpId="6"/>
      <p:bldP build="whole" bldLvl="1" animBg="1" rev="0" advAuto="0" spid="165" grpId="2"/>
      <p:bldP build="whole" bldLvl="1" animBg="1" rev="0" advAuto="0" spid="163" grpId="1"/>
      <p:bldP build="whole" bldLvl="1" animBg="1" rev="0" advAuto="0" spid="164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457200" y="602168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71" name="Content Placeholder 2"/>
          <p:cNvSpPr txBox="1"/>
          <p:nvPr>
            <p:ph type="body" sz="quarter" idx="1"/>
          </p:nvPr>
        </p:nvSpPr>
        <p:spPr>
          <a:xfrm>
            <a:off x="457200" y="1590183"/>
            <a:ext cx="8229600" cy="93610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defRPr sz="2900"/>
            </a:lvl1pPr>
          </a:lstStyle>
          <a:p>
            <a:pPr/>
            <a:r>
              <a:t>You can assign a scalar (single) value or an array of values to a column</a:t>
            </a:r>
          </a:p>
        </p:txBody>
      </p:sp>
      <p:sp>
        <p:nvSpPr>
          <p:cNvPr id="172" name="Content Placeholder 2"/>
          <p:cNvSpPr txBox="1"/>
          <p:nvPr/>
        </p:nvSpPr>
        <p:spPr>
          <a:xfrm>
            <a:off x="441256" y="5661247"/>
            <a:ext cx="8138160" cy="936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900"/>
            </a:lvl1pPr>
          </a:lstStyle>
          <a:p>
            <a:pPr/>
            <a:r>
              <a:t>If the column does not exist yet, it will be created. Otherwise its contents are overwritten.</a:t>
            </a:r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679" y="2703165"/>
            <a:ext cx="3551258" cy="267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904" y="2722215"/>
            <a:ext cx="4315585" cy="2651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ctangle 8"/>
          <p:cNvSpPr/>
          <p:nvPr/>
        </p:nvSpPr>
        <p:spPr>
          <a:xfrm>
            <a:off x="3131840" y="2719789"/>
            <a:ext cx="864097" cy="3491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 11"/>
          <p:cNvSpPr/>
          <p:nvPr/>
        </p:nvSpPr>
        <p:spPr>
          <a:xfrm>
            <a:off x="3160811" y="3698544"/>
            <a:ext cx="864097" cy="16746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 12"/>
          <p:cNvSpPr/>
          <p:nvPr/>
        </p:nvSpPr>
        <p:spPr>
          <a:xfrm>
            <a:off x="7194077" y="2703165"/>
            <a:ext cx="1781994" cy="3657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Rectangle 13"/>
          <p:cNvSpPr/>
          <p:nvPr/>
        </p:nvSpPr>
        <p:spPr>
          <a:xfrm>
            <a:off x="7362007" y="3698544"/>
            <a:ext cx="723068" cy="167467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Down Arrow 3"/>
          <p:cNvSpPr/>
          <p:nvPr/>
        </p:nvSpPr>
        <p:spPr>
          <a:xfrm>
            <a:off x="3491879" y="3212975"/>
            <a:ext cx="259061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829"/>
                </a:moveTo>
                <a:lnTo>
                  <a:pt x="5400" y="13829"/>
                </a:lnTo>
                <a:lnTo>
                  <a:pt x="5400" y="0"/>
                </a:lnTo>
                <a:lnTo>
                  <a:pt x="16200" y="0"/>
                </a:lnTo>
                <a:lnTo>
                  <a:pt x="16200" y="13829"/>
                </a:lnTo>
                <a:lnTo>
                  <a:pt x="21600" y="1382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Down Arrow 15"/>
          <p:cNvSpPr/>
          <p:nvPr/>
        </p:nvSpPr>
        <p:spPr>
          <a:xfrm>
            <a:off x="7625308" y="3212975"/>
            <a:ext cx="259061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829"/>
                </a:moveTo>
                <a:lnTo>
                  <a:pt x="5400" y="13829"/>
                </a:lnTo>
                <a:lnTo>
                  <a:pt x="5400" y="0"/>
                </a:lnTo>
                <a:lnTo>
                  <a:pt x="16200" y="0"/>
                </a:lnTo>
                <a:lnTo>
                  <a:pt x="16200" y="13829"/>
                </a:lnTo>
                <a:lnTo>
                  <a:pt x="21600" y="1382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5"/>
      <p:bldP build="whole" bldLvl="1" animBg="1" rev="0" advAuto="0" spid="179" grpId="2"/>
      <p:bldP build="whole" bldLvl="1" animBg="1" rev="0" advAuto="0" spid="175" grpId="1"/>
      <p:bldP build="whole" bldLvl="1" animBg="1" rev="0" advAuto="0" spid="176" grpId="3"/>
      <p:bldP build="whole" bldLvl="1" animBg="1" rev="0" advAuto="0" spid="177" grpId="4"/>
      <p:bldP build="whole" bldLvl="1" animBg="1" rev="0" advAuto="0" spid="178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457200" y="48830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DataFrames</a:t>
            </a:r>
          </a:p>
        </p:txBody>
      </p:sp>
      <p:sp>
        <p:nvSpPr>
          <p:cNvPr id="183" name="Content Placeholder 2"/>
          <p:cNvSpPr txBox="1"/>
          <p:nvPr>
            <p:ph type="body" sz="quarter" idx="1"/>
          </p:nvPr>
        </p:nvSpPr>
        <p:spPr>
          <a:xfrm>
            <a:off x="230832" y="1560670"/>
            <a:ext cx="8229601" cy="648073"/>
          </a:xfrm>
          <a:prstGeom prst="rect">
            <a:avLst/>
          </a:prstGeom>
        </p:spPr>
        <p:txBody>
          <a:bodyPr/>
          <a:lstStyle/>
          <a:p>
            <a:pPr/>
            <a:r>
              <a:t>The dataframe's </a:t>
            </a:r>
            <a:r>
              <a:rPr b="1"/>
              <a:t>.T</a:t>
            </a:r>
            <a:r>
              <a:t> attribute will transpose it</a:t>
            </a: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433" y="2242807"/>
            <a:ext cx="2684871" cy="1872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632" y="2196105"/>
            <a:ext cx="3240360" cy="1458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7967" y="4759209"/>
            <a:ext cx="2952329" cy="16366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ontent Placeholder 2"/>
          <p:cNvSpPr txBox="1"/>
          <p:nvPr/>
        </p:nvSpPr>
        <p:spPr>
          <a:xfrm>
            <a:off x="328072" y="4149080"/>
            <a:ext cx="8487856" cy="57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700"/>
            </a:pPr>
            <a:r>
              <a:t>The </a:t>
            </a:r>
            <a:r>
              <a:rPr b="1"/>
              <a:t>.values </a:t>
            </a:r>
            <a:r>
              <a:t>attribute will return the data as a 2D ndarray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457200" y="470788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Reading data</a:t>
            </a:r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xfrm>
            <a:off x="457200" y="1473083"/>
            <a:ext cx="8229600" cy="475252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Creating DataFrames manually is all very nice …..</a:t>
            </a:r>
          </a:p>
          <a:p>
            <a:pPr>
              <a:spcBef>
                <a:spcPts val="600"/>
              </a:spcBef>
              <a:defRPr sz="2900"/>
            </a:pPr>
            <a:r>
              <a:t>… but probably you're never going to use it!</a:t>
            </a:r>
          </a:p>
          <a:p>
            <a:pPr>
              <a:spcBef>
                <a:spcPts val="600"/>
              </a:spcBef>
              <a:defRPr sz="2900"/>
            </a:pPr>
            <a:r>
              <a:t>Pandas offers a wide range of functions to create DataFrames from external data sources</a:t>
            </a:r>
          </a:p>
          <a:p>
            <a:pPr lvl="1" marL="742950" indent="-285750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pd.read_csv(…)</a:t>
            </a:r>
            <a:endParaRPr sz="2500"/>
          </a:p>
          <a:p>
            <a:pPr lvl="1" marL="742950" indent="-285750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pd.read_excel(…)</a:t>
            </a:r>
            <a:endParaRPr sz="2500"/>
          </a:p>
          <a:p>
            <a:pPr lvl="1" marL="742950" indent="-285750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pd.read_html(…)</a:t>
            </a:r>
            <a:endParaRPr sz="2500"/>
          </a:p>
          <a:p>
            <a:pPr lvl="1" marL="742950" indent="-285750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pd.read_table(…)</a:t>
            </a:r>
            <a:endParaRPr sz="2500"/>
          </a:p>
          <a:p>
            <a:pPr lvl="1" marL="742950" indent="-285750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pd.read_clipboard()!</a:t>
            </a:r>
            <a:endParaRPr sz="2500"/>
          </a:p>
          <a:p>
            <a:pPr lvl="1" marL="742950" indent="-285750">
              <a:spcBef>
                <a:spcPts val="500"/>
              </a:spcBef>
              <a:defRPr i="1" sz="2400">
                <a:latin typeface="Consolas"/>
                <a:ea typeface="Consolas"/>
                <a:cs typeface="Consolas"/>
                <a:sym typeface="Consolas"/>
              </a:defRPr>
            </a:pPr>
            <a:r>
              <a:t>Nothing for SPSS (.sav) at the moment…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57200" y="407539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Example data set</a:t>
            </a:r>
          </a:p>
        </p:txBody>
      </p:sp>
      <p:sp>
        <p:nvSpPr>
          <p:cNvPr id="193" name="Content Placeholder 2"/>
          <p:cNvSpPr txBox="1"/>
          <p:nvPr>
            <p:ph type="body" sz="half" idx="1"/>
          </p:nvPr>
        </p:nvSpPr>
        <p:spPr>
          <a:xfrm>
            <a:off x="457200" y="1366041"/>
            <a:ext cx="8229600" cy="20162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Experiment: Meeters &amp; Olivers, 2006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Intertrial priming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300"/>
            </a:pPr>
            <a:r>
              <a:t>3</a:t>
            </a:r>
            <a:r>
              <a:rPr i="0"/>
              <a:t> vs. </a:t>
            </a:r>
            <a:r>
              <a:t>12</a:t>
            </a:r>
            <a:r>
              <a:rPr i="0"/>
              <a:t> elements (blocked)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Target feature </a:t>
            </a:r>
            <a:r>
              <a:rPr i="1"/>
              <a:t>change</a:t>
            </a:r>
            <a:r>
              <a:t> vs </a:t>
            </a:r>
            <a:r>
              <a:rPr i="1"/>
              <a:t>repetition</a:t>
            </a:r>
            <a:endParaRPr i="1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300"/>
            </a:pPr>
            <a:r>
              <a:t>Search for symbol or missing corner </a:t>
            </a:r>
            <a:r>
              <a:rPr i="0"/>
              <a:t>(blocked)</a:t>
            </a:r>
          </a:p>
        </p:txBody>
      </p:sp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3645024"/>
            <a:ext cx="3816426" cy="2950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6016" y="3645024"/>
            <a:ext cx="4018802" cy="2972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457200" y="493186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Example dataset</a:t>
            </a:r>
          </a:p>
        </p:txBody>
      </p:sp>
      <p:sp>
        <p:nvSpPr>
          <p:cNvPr id="198" name="Content Placeholder 2"/>
          <p:cNvSpPr txBox="1"/>
          <p:nvPr>
            <p:ph type="body" sz="half" idx="1"/>
          </p:nvPr>
        </p:nvSpPr>
        <p:spPr>
          <a:xfrm>
            <a:off x="251519" y="1565049"/>
            <a:ext cx="8640962" cy="252028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Start with reading in dataset</a:t>
            </a:r>
          </a:p>
          <a:p>
            <a:pPr>
              <a:spcBef>
                <a:spcPts val="600"/>
              </a:spcBef>
              <a:defRPr i="1" sz="2900"/>
            </a:pPr>
            <a:r>
              <a:t>Excel file</a:t>
            </a:r>
            <a:r>
              <a:rPr i="0"/>
              <a:t> so we'll use pd.read_excel(&lt;file&gt;,&lt;sheet&gt;)</a:t>
            </a:r>
          </a:p>
          <a:p>
            <a:pPr marL="0" indent="0">
              <a:spcBef>
                <a:spcPts val="600"/>
              </a:spcBef>
              <a:buSzTx/>
              <a:buNone/>
              <a:defRPr b="1" sz="2200">
                <a:solidFill>
                  <a:srgbClr val="204A87"/>
                </a:solidFill>
              </a:defRPr>
            </a:pPr>
            <a:br>
              <a:rPr sz="2900"/>
            </a:br>
            <a:r>
              <a:rPr sz="2500"/>
              <a:t>import</a:t>
            </a:r>
            <a:r>
              <a:rPr b="0" sz="2500">
                <a:solidFill>
                  <a:srgbClr val="000000"/>
                </a:solidFill>
              </a:rPr>
              <a:t> pandas </a:t>
            </a:r>
            <a:r>
              <a:rPr sz="2500"/>
              <a:t>as</a:t>
            </a:r>
            <a:r>
              <a:rPr b="0" sz="2500">
                <a:solidFill>
                  <a:srgbClr val="000000"/>
                </a:solidFill>
              </a:rPr>
              <a:t> pd </a:t>
            </a:r>
            <a:br>
              <a:rPr b="0" sz="2500">
                <a:solidFill>
                  <a:srgbClr val="000000"/>
                </a:solidFill>
              </a:rPr>
            </a:br>
            <a:r>
              <a:rPr b="0" sz="2500">
                <a:solidFill>
                  <a:srgbClr val="000000"/>
                </a:solidFill>
              </a:rPr>
              <a:t>raw_data </a:t>
            </a:r>
            <a:r>
              <a:rPr sz="2500">
                <a:solidFill>
                  <a:srgbClr val="CE5C00"/>
                </a:solidFill>
              </a:rPr>
              <a:t>=</a:t>
            </a:r>
            <a:r>
              <a:rPr b="0" sz="2500">
                <a:solidFill>
                  <a:srgbClr val="000000"/>
                </a:solidFill>
              </a:rPr>
              <a:t> pd</a:t>
            </a:r>
            <a:r>
              <a:rPr sz="2500">
                <a:solidFill>
                  <a:srgbClr val="CE5C00"/>
                </a:solidFill>
              </a:rPr>
              <a:t>.</a:t>
            </a:r>
            <a:r>
              <a:rPr b="0" sz="2500">
                <a:solidFill>
                  <a:srgbClr val="000000"/>
                </a:solidFill>
              </a:rPr>
              <a:t>read_excel</a:t>
            </a:r>
            <a:r>
              <a:rPr sz="2500">
                <a:solidFill>
                  <a:srgbClr val="000000"/>
                </a:solidFill>
              </a:rPr>
              <a:t>(</a:t>
            </a:r>
            <a:r>
              <a:rPr b="0" sz="2500">
                <a:solidFill>
                  <a:srgbClr val="4E9A06"/>
                </a:solidFill>
              </a:rPr>
              <a:t>”Dataset.xls"</a:t>
            </a:r>
            <a:r>
              <a:rPr sz="2500">
                <a:solidFill>
                  <a:srgbClr val="000000"/>
                </a:solidFill>
              </a:rPr>
              <a:t>,</a:t>
            </a:r>
            <a:r>
              <a:rPr b="0" sz="2500">
                <a:solidFill>
                  <a:srgbClr val="4E9A06"/>
                </a:solidFill>
              </a:rPr>
              <a:t>"raw"</a:t>
            </a:r>
            <a:r>
              <a:rPr sz="2500">
                <a:solidFill>
                  <a:srgbClr val="000000"/>
                </a:solidFill>
              </a:rPr>
              <a:t>)</a:t>
            </a:r>
            <a:r>
              <a:rPr b="0" sz="25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04" y="4293096"/>
            <a:ext cx="8928993" cy="1846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48830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360855" y="1545091"/>
            <a:ext cx="6059017" cy="44644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Created in 2008 by Wes McKinney</a:t>
            </a:r>
          </a:p>
          <a:p>
            <a:pPr>
              <a:spcBef>
                <a:spcPts val="600"/>
              </a:spcBef>
              <a:defRPr sz="2900"/>
            </a:pPr>
            <a:r>
              <a:t>Acronym for</a:t>
            </a:r>
            <a:br/>
            <a:r>
              <a:rPr i="1"/>
              <a:t>Panel data </a:t>
            </a:r>
            <a:r>
              <a:t>and </a:t>
            </a:r>
            <a:r>
              <a:rPr i="1"/>
              <a:t>Python data analysis</a:t>
            </a:r>
          </a:p>
          <a:p>
            <a:pPr>
              <a:spcBef>
                <a:spcPts val="600"/>
              </a:spcBef>
              <a:defRPr sz="2900"/>
            </a:pPr>
            <a:r>
              <a:t>Its aim is to carry out your entire data analysis workflow in Python without having to switch to a more domain specific language like R.</a:t>
            </a:r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9087" y="3374245"/>
            <a:ext cx="2229378" cy="2924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7811" y="1381355"/>
            <a:ext cx="1891929" cy="1891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447427" y="475669"/>
            <a:ext cx="8229601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Describe()</a:t>
            </a:r>
          </a:p>
        </p:txBody>
      </p:sp>
      <p:sp>
        <p:nvSpPr>
          <p:cNvPr id="202" name="Content Placeholder 2"/>
          <p:cNvSpPr txBox="1"/>
          <p:nvPr>
            <p:ph type="body" sz="quarter" idx="1"/>
          </p:nvPr>
        </p:nvSpPr>
        <p:spPr>
          <a:xfrm>
            <a:off x="242761" y="1509839"/>
            <a:ext cx="8496945" cy="1080121"/>
          </a:xfrm>
          <a:prstGeom prst="rect">
            <a:avLst/>
          </a:prstGeom>
        </p:spPr>
        <p:txBody>
          <a:bodyPr/>
          <a:lstStyle/>
          <a:p>
            <a:pPr/>
            <a:r>
              <a:t>DataFrames have a </a:t>
            </a:r>
            <a:r>
              <a:rPr b="1"/>
              <a:t>describe() </a:t>
            </a:r>
            <a:r>
              <a:t>function to provide some simple descriptive statistics </a:t>
            </a:r>
          </a:p>
        </p:txBody>
      </p:sp>
      <p:sp>
        <p:nvSpPr>
          <p:cNvPr id="203" name="Rectangle 1"/>
          <p:cNvSpPr/>
          <p:nvPr/>
        </p:nvSpPr>
        <p:spPr>
          <a:xfrm>
            <a:off x="395535" y="2773680"/>
            <a:ext cx="8352930" cy="13106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i="1" sz="20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First group data per participant</a:t>
            </a:r>
            <a:r>
              <a:rPr i="0">
                <a:solidFill>
                  <a:srgbClr val="000000"/>
                </a:solidFill>
              </a:rPr>
              <a:t> 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grp </a:t>
            </a:r>
            <a:r>
              <a:rPr b="1" i="0">
                <a:solidFill>
                  <a:srgbClr val="CE5C00"/>
                </a:solidFill>
              </a:rPr>
              <a:t>=</a:t>
            </a:r>
            <a:r>
              <a:rPr i="0">
                <a:solidFill>
                  <a:srgbClr val="000000"/>
                </a:solidFill>
              </a:rPr>
              <a:t> raw_data</a:t>
            </a:r>
            <a:r>
              <a:rPr b="1" i="0">
                <a:solidFill>
                  <a:srgbClr val="CE5C00"/>
                </a:solidFill>
              </a:rPr>
              <a:t>.</a:t>
            </a:r>
            <a:r>
              <a:rPr i="0">
                <a:solidFill>
                  <a:srgbClr val="000000"/>
                </a:solidFill>
              </a:rPr>
              <a:t>groupby</a:t>
            </a:r>
            <a:r>
              <a:rPr b="1"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4E9A06"/>
                </a:solidFill>
              </a:rPr>
              <a:t>"Subject"</a:t>
            </a:r>
            <a:r>
              <a:rPr b="1" i="0">
                <a:solidFill>
                  <a:srgbClr val="000000"/>
                </a:solidFill>
              </a:rPr>
              <a:t>)</a:t>
            </a:r>
            <a:br>
              <a:rPr b="1" i="0">
                <a:solidFill>
                  <a:srgbClr val="000000"/>
                </a:solidFill>
              </a:rPr>
            </a:br>
            <a:r>
              <a:t># Then provide some descriptive stats per participant</a:t>
            </a:r>
            <a:br/>
            <a:r>
              <a:rPr i="0">
                <a:solidFill>
                  <a:srgbClr val="000000"/>
                </a:solidFill>
              </a:rPr>
              <a:t>grp</a:t>
            </a:r>
            <a:r>
              <a:rPr b="1" i="0">
                <a:solidFill>
                  <a:srgbClr val="CE5C00"/>
                </a:solidFill>
              </a:rPr>
              <a:t>.</a:t>
            </a:r>
            <a:r>
              <a:rPr i="0">
                <a:solidFill>
                  <a:srgbClr val="000000"/>
                </a:solidFill>
              </a:rPr>
              <a:t>describe</a:t>
            </a:r>
            <a:r>
              <a:rPr b="1" i="0">
                <a:solidFill>
                  <a:srgbClr val="000000"/>
                </a:solidFill>
              </a:rPr>
              <a:t>()</a:t>
            </a:r>
            <a:r>
              <a:rPr i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9191"/>
          <a:stretch>
            <a:fillRect/>
          </a:stretch>
        </p:blipFill>
        <p:spPr>
          <a:xfrm>
            <a:off x="107504" y="4293096"/>
            <a:ext cx="8909423" cy="2376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457200" y="635263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Filtering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107503" y="1628799"/>
            <a:ext cx="8856986" cy="4824538"/>
          </a:xfrm>
          <a:prstGeom prst="rect">
            <a:avLst/>
          </a:prstGeom>
        </p:spPr>
        <p:txBody>
          <a:bodyPr/>
          <a:lstStyle/>
          <a:p>
            <a:pPr/>
            <a:r>
              <a:t>Filter data with following criteria: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Disregard practice block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Practice == no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keep correct response trials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ACC == 1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first trials of blocks (contain no inter-trial info)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Subtrial &gt; 1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RTs that fall below 1500 ms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RT &lt; 1500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457200" y="403661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Filtering: method 1</a:t>
            </a:r>
          </a:p>
        </p:txBody>
      </p:sp>
      <p:sp>
        <p:nvSpPr>
          <p:cNvPr id="210" name="Content Placeholder 3"/>
          <p:cNvSpPr txBox="1"/>
          <p:nvPr>
            <p:ph type="body" sz="quarter" idx="1"/>
          </p:nvPr>
        </p:nvSpPr>
        <p:spPr>
          <a:xfrm>
            <a:off x="323527" y="1412775"/>
            <a:ext cx="8496946" cy="7200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Separate evaluations with </a:t>
            </a:r>
            <a:r>
              <a:rPr b="1"/>
              <a:t>&amp;</a:t>
            </a:r>
            <a:r>
              <a:t> and it's safer to use ()</a:t>
            </a:r>
          </a:p>
        </p:txBody>
      </p:sp>
      <p:sp>
        <p:nvSpPr>
          <p:cNvPr id="211" name="Rectangle 1"/>
          <p:cNvSpPr/>
          <p:nvPr/>
        </p:nvSpPr>
        <p:spPr>
          <a:xfrm>
            <a:off x="179511" y="2019567"/>
            <a:ext cx="8784978" cy="2238734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work_data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endParaRPr b="1"/>
          </a:p>
          <a:p>
            <a:pPr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 b="0"/>
              <a:t>raw_data</a:t>
            </a:r>
            <a:r>
              <a:t>[</a:t>
            </a:r>
            <a:r>
              <a:rPr b="0">
                <a:solidFill>
                  <a:srgbClr val="4E9A06"/>
                </a:solidFill>
              </a:rPr>
              <a:t>"Practice"</a:t>
            </a:r>
            <a:r>
              <a:t>]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==</a:t>
            </a:r>
            <a:r>
              <a:rPr b="0"/>
              <a:t> </a:t>
            </a:r>
            <a:r>
              <a:rPr b="0">
                <a:solidFill>
                  <a:srgbClr val="4E9A06"/>
                </a:solidFill>
              </a:rPr>
              <a:t>"no"</a:t>
            </a:r>
            <a:r>
              <a:t>)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&amp;</a:t>
            </a:r>
            <a:r>
              <a:rPr b="0"/>
              <a:t> </a:t>
            </a:r>
            <a:endParaRPr b="0"/>
          </a:p>
          <a:p>
            <a:pPr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 b="0"/>
              <a:t>raw_data</a:t>
            </a:r>
            <a:r>
              <a:t>[</a:t>
            </a:r>
            <a:r>
              <a:rPr b="0">
                <a:solidFill>
                  <a:srgbClr val="4E9A06"/>
                </a:solidFill>
              </a:rPr>
              <a:t>"ACC"</a:t>
            </a:r>
            <a:r>
              <a:t>]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==</a:t>
            </a:r>
            <a:r>
              <a:rPr b="0"/>
              <a:t> </a:t>
            </a:r>
            <a:r>
              <a:rPr>
                <a:solidFill>
                  <a:srgbClr val="0000CF"/>
                </a:solidFill>
              </a:rPr>
              <a:t>1</a:t>
            </a:r>
            <a:r>
              <a:t>)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&amp;</a:t>
            </a:r>
            <a:r>
              <a:rPr b="0"/>
              <a:t> </a:t>
            </a:r>
            <a:endParaRPr b="0"/>
          </a:p>
          <a:p>
            <a:pPr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 b="0"/>
              <a:t>raw_data</a:t>
            </a:r>
            <a:r>
              <a:t>[</a:t>
            </a:r>
            <a:r>
              <a:rPr b="0">
                <a:solidFill>
                  <a:srgbClr val="4E9A06"/>
                </a:solidFill>
              </a:rPr>
              <a:t>"SubTrial"</a:t>
            </a:r>
            <a:r>
              <a:t>]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&gt;</a:t>
            </a:r>
            <a:r>
              <a:rPr b="0"/>
              <a:t> </a:t>
            </a:r>
            <a:r>
              <a:rPr>
                <a:solidFill>
                  <a:srgbClr val="0000CF"/>
                </a:solidFill>
              </a:rPr>
              <a:t>1</a:t>
            </a:r>
            <a:r>
              <a:t>)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&amp;</a:t>
            </a:r>
            <a:r>
              <a:rPr b="0"/>
              <a:t> </a:t>
            </a:r>
            <a:endParaRPr b="0"/>
          </a:p>
          <a:p>
            <a:pPr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 b="0"/>
              <a:t>raw_data</a:t>
            </a:r>
            <a:r>
              <a:t>[</a:t>
            </a:r>
            <a:r>
              <a:rPr b="0">
                <a:solidFill>
                  <a:srgbClr val="4E9A06"/>
                </a:solidFill>
              </a:rPr>
              <a:t>"RT"</a:t>
            </a:r>
            <a:r>
              <a:t>]</a:t>
            </a:r>
            <a:r>
              <a:rPr b="0"/>
              <a:t> </a:t>
            </a:r>
            <a:r>
              <a:rPr>
                <a:solidFill>
                  <a:srgbClr val="CE5C00"/>
                </a:solidFill>
              </a:rPr>
              <a:t>&lt;</a:t>
            </a:r>
            <a:r>
              <a:rPr b="0"/>
              <a:t> </a:t>
            </a:r>
            <a:r>
              <a:rPr>
                <a:solidFill>
                  <a:srgbClr val="0000CF"/>
                </a:solidFill>
              </a:rPr>
              <a:t>1500</a:t>
            </a:r>
            <a:r>
              <a:t>)</a:t>
            </a:r>
          </a:p>
          <a:p>
            <a:pPr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]</a:t>
            </a:r>
            <a:br/>
            <a:r>
              <a:rPr b="0"/>
              <a:t>work_data</a:t>
            </a:r>
            <a:r>
              <a:t>[[</a:t>
            </a:r>
            <a:r>
              <a:rPr b="0">
                <a:solidFill>
                  <a:srgbClr val="4E9A06"/>
                </a:solidFill>
              </a:rPr>
              <a:t>"Subject"</a:t>
            </a:r>
            <a:r>
              <a:t>,</a:t>
            </a:r>
            <a:r>
              <a:rPr b="0">
                <a:solidFill>
                  <a:srgbClr val="4E9A06"/>
                </a:solidFill>
              </a:rPr>
              <a:t>"Practice"</a:t>
            </a:r>
            <a:r>
              <a:t>,</a:t>
            </a:r>
            <a:r>
              <a:rPr b="0">
                <a:solidFill>
                  <a:srgbClr val="4E9A06"/>
                </a:solidFill>
              </a:rPr>
              <a:t>"SubTrial"</a:t>
            </a:r>
            <a:r>
              <a:t>,</a:t>
            </a:r>
            <a:r>
              <a:rPr b="0">
                <a:solidFill>
                  <a:srgbClr val="4E9A06"/>
                </a:solidFill>
              </a:rPr>
              <a:t>"ACC"</a:t>
            </a:r>
            <a:r>
              <a:t>,</a:t>
            </a:r>
            <a:r>
              <a:rPr b="0">
                <a:solidFill>
                  <a:srgbClr val="4E9A06"/>
                </a:solidFill>
              </a:rPr>
              <a:t>"RT"</a:t>
            </a:r>
            <a:r>
              <a:t>]]</a:t>
            </a:r>
            <a:r>
              <a:rPr b="0" sz="2400">
                <a:latin typeface="+mj-lt"/>
                <a:ea typeface="+mj-ea"/>
                <a:cs typeface="+mj-cs"/>
                <a:sym typeface="Calibri"/>
              </a:rPr>
              <a:t> </a:t>
            </a:r>
          </a:p>
        </p:txBody>
      </p:sp>
      <p:pic>
        <p:nvPicPr>
          <p:cNvPr id="2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735" y="4437112"/>
            <a:ext cx="4248474" cy="2164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457200" y="464971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Filtering: method 2</a:t>
            </a:r>
          </a:p>
        </p:txBody>
      </p:sp>
      <p:sp>
        <p:nvSpPr>
          <p:cNvPr id="215" name="Content Placeholder 3"/>
          <p:cNvSpPr txBox="1"/>
          <p:nvPr>
            <p:ph type="body" sz="quarter" idx="1"/>
          </p:nvPr>
        </p:nvSpPr>
        <p:spPr>
          <a:xfrm>
            <a:off x="323527" y="1484783"/>
            <a:ext cx="8496946" cy="12241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Use DataFrames convenient </a:t>
            </a:r>
            <a:r>
              <a:rPr b="1"/>
              <a:t>query() </a:t>
            </a:r>
            <a:r>
              <a:t>method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Accepts a string stating the criteria</a:t>
            </a:r>
          </a:p>
        </p:txBody>
      </p:sp>
      <p:sp>
        <p:nvSpPr>
          <p:cNvPr id="216" name="Rectangle 1"/>
          <p:cNvSpPr/>
          <p:nvPr/>
        </p:nvSpPr>
        <p:spPr>
          <a:xfrm>
            <a:off x="107503" y="2711281"/>
            <a:ext cx="8928994" cy="9296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crit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>
                <a:solidFill>
                  <a:srgbClr val="4E9A06"/>
                </a:solidFill>
              </a:rPr>
              <a:t>"Practice == 'no' and ACC == 1 and SubTrial &gt; 1 and RT &lt; 1500"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work_data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query</a:t>
            </a:r>
            <a:r>
              <a:rPr b="1"/>
              <a:t>(</a:t>
            </a:r>
            <a:r>
              <a:t>crit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219" name="Group 5"/>
          <p:cNvGrpSpPr/>
          <p:nvPr/>
        </p:nvGrpSpPr>
        <p:grpSpPr>
          <a:xfrm>
            <a:off x="369247" y="3717032"/>
            <a:ext cx="8405505" cy="2884397"/>
            <a:chOff x="0" y="0"/>
            <a:chExt cx="8405503" cy="2884396"/>
          </a:xfrm>
        </p:grpSpPr>
        <p:sp>
          <p:nvSpPr>
            <p:cNvPr id="217" name="Content Placeholder 3"/>
            <p:cNvSpPr txBox="1"/>
            <p:nvPr/>
          </p:nvSpPr>
          <p:spPr>
            <a:xfrm>
              <a:off x="0" y="0"/>
              <a:ext cx="8405504" cy="61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475487">
                <a:spcBef>
                  <a:spcPts val="300"/>
                </a:spcBef>
                <a:defRPr sz="1664"/>
              </a:lvl1pPr>
            </a:lstStyle>
            <a:p>
              <a:pPr/>
              <a:r>
                <a:t>Exactly the same result</a:t>
              </a:r>
            </a:p>
          </p:txBody>
        </p:sp>
        <p:pic>
          <p:nvPicPr>
            <p:cNvPr id="218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6488" y="720080"/>
              <a:ext cx="4248473" cy="21643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457200" y="584651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Pivot tables</a:t>
            </a:r>
          </a:p>
        </p:txBody>
      </p:sp>
      <p:sp>
        <p:nvSpPr>
          <p:cNvPr id="222" name="Content Placeholder 2"/>
          <p:cNvSpPr txBox="1"/>
          <p:nvPr>
            <p:ph type="body" idx="1"/>
          </p:nvPr>
        </p:nvSpPr>
        <p:spPr>
          <a:xfrm>
            <a:off x="323528" y="1874977"/>
            <a:ext cx="8363271" cy="4248472"/>
          </a:xfrm>
          <a:prstGeom prst="rect">
            <a:avLst/>
          </a:prstGeom>
        </p:spPr>
        <p:txBody>
          <a:bodyPr/>
          <a:lstStyle/>
          <a:p>
            <a:pPr/>
            <a:r>
              <a:t>A pivot table is very useful tool to collapse data over factors, subjects, etc.</a:t>
            </a:r>
          </a:p>
          <a:p>
            <a:pPr/>
            <a:r>
              <a:t>You can specify an </a:t>
            </a:r>
            <a:r>
              <a:rPr i="1"/>
              <a:t>aggregation function</a:t>
            </a:r>
            <a:r>
              <a:t> that is to be performed for each resulting data cell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Mean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Count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Std</a:t>
            </a:r>
          </a:p>
          <a:p>
            <a:pPr lvl="1" marL="742950" indent="-285750">
              <a:spcBef>
                <a:spcPts val="600"/>
              </a:spcBef>
              <a:defRPr i="1" sz="2800"/>
            </a:pPr>
            <a:r>
              <a:t>Any function</a:t>
            </a:r>
            <a:r>
              <a:rPr i="0"/>
              <a:t> </a:t>
            </a:r>
            <a:r>
              <a:t>that takes sequences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457200" y="600229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Pivot tables</a:t>
            </a:r>
          </a:p>
        </p:txBody>
      </p:sp>
      <p:sp>
        <p:nvSpPr>
          <p:cNvPr id="225" name="Content Placeholder 2"/>
          <p:cNvSpPr txBox="1"/>
          <p:nvPr>
            <p:ph type="body" idx="1"/>
          </p:nvPr>
        </p:nvSpPr>
        <p:spPr>
          <a:xfrm>
            <a:off x="359531" y="1815606"/>
            <a:ext cx="8424938" cy="4176465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spcBef>
                <a:spcPts val="800"/>
              </a:spcBef>
              <a:buSzTx/>
              <a:buNone/>
              <a:defRPr b="1" sz="3384"/>
            </a:pPr>
            <a:r>
              <a:t>Basic syntax</a:t>
            </a:r>
            <a:br/>
          </a:p>
          <a:p>
            <a:pPr marL="0" indent="0" defTabSz="859536">
              <a:spcBef>
                <a:spcPts val="600"/>
              </a:spcBef>
              <a:buSzTx/>
              <a:buNone/>
              <a:defRPr sz="2632">
                <a:latin typeface="Consolas"/>
                <a:ea typeface="Consolas"/>
                <a:cs typeface="Consolas"/>
                <a:sym typeface="Consolas"/>
              </a:defRPr>
            </a:pPr>
            <a:r>
              <a:t>df.pivot_table(</a:t>
            </a:r>
            <a:br/>
            <a:r>
              <a:t>	</a:t>
            </a:r>
            <a:r>
              <a:rPr i="1"/>
              <a:t>values, 	</a:t>
            </a:r>
            <a:r>
              <a:rPr i="1">
                <a:solidFill>
                  <a:srgbClr val="808080"/>
                </a:solidFill>
              </a:rPr>
              <a:t># dependent variable(s) (RT)</a:t>
            </a:r>
            <a:br>
              <a:rPr i="1">
                <a:solidFill>
                  <a:srgbClr val="808080"/>
                </a:solidFill>
              </a:rPr>
            </a:br>
            <a:r>
              <a:rPr i="1"/>
              <a:t>	index,	</a:t>
            </a:r>
            <a:r>
              <a:rPr i="1">
                <a:solidFill>
                  <a:srgbClr val="808080"/>
                </a:solidFill>
              </a:rPr>
              <a:t># subjects</a:t>
            </a:r>
            <a:br>
              <a:rPr i="1">
                <a:solidFill>
                  <a:srgbClr val="808080"/>
                </a:solidFill>
              </a:rPr>
            </a:br>
            <a:r>
              <a:rPr i="1"/>
              <a:t>	columns,	</a:t>
            </a:r>
            <a:r>
              <a:rPr i="1">
                <a:solidFill>
                  <a:srgbClr val="808080"/>
                </a:solidFill>
              </a:rPr>
              <a:t># independent variable(s)</a:t>
            </a:r>
            <a:br>
              <a:rPr i="1">
                <a:solidFill>
                  <a:srgbClr val="808080"/>
                </a:solidFill>
              </a:rPr>
            </a:br>
            <a:r>
              <a:rPr i="1"/>
              <a:t>	aggfunc	</a:t>
            </a:r>
            <a:r>
              <a:rPr i="1">
                <a:solidFill>
                  <a:srgbClr val="808080"/>
                </a:solidFill>
              </a:rPr>
              <a:t># Aggregation function</a:t>
            </a:r>
            <a:endParaRPr i="1">
              <a:solidFill>
                <a:srgbClr val="808080"/>
              </a:solidFill>
            </a:endParaRPr>
          </a:p>
          <a:p>
            <a:pPr marL="0" indent="0" defTabSz="859536">
              <a:spcBef>
                <a:spcPts val="600"/>
              </a:spcBef>
              <a:buSzTx/>
              <a:buNone/>
              <a:defRPr sz="2632">
                <a:latin typeface="Consolas"/>
                <a:ea typeface="Consolas"/>
                <a:cs typeface="Consolas"/>
                <a:sym typeface="Consolas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xfrm>
            <a:off x="457200" y="624757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Pivot tables</a:t>
            </a:r>
          </a:p>
        </p:txBody>
      </p:sp>
      <p:sp>
        <p:nvSpPr>
          <p:cNvPr id="228" name="Rectangle 1"/>
          <p:cNvSpPr/>
          <p:nvPr/>
        </p:nvSpPr>
        <p:spPr>
          <a:xfrm>
            <a:off x="323527" y="1474686"/>
            <a:ext cx="8568954" cy="23012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ind_vars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"ElemN"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</a:t>
            </a:r>
            <a:r>
              <a:t> </a:t>
            </a:r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RT_pt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work_data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pivot_table</a:t>
            </a:r>
            <a:r>
              <a:rPr b="1"/>
              <a:t>(</a:t>
            </a:r>
            <a:r>
              <a:t>values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"RT"</a:t>
            </a:r>
            <a:r>
              <a:rPr b="1"/>
              <a:t>,</a:t>
            </a:r>
            <a:endParaRPr b="1"/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					   index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"Subject"</a:t>
            </a:r>
            <a:r>
              <a:rPr b="1"/>
              <a:t>,</a:t>
            </a:r>
            <a:r>
              <a:t> </a:t>
            </a:r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					   columns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ind_vars</a:t>
            </a:r>
            <a:r>
              <a:rPr b="1"/>
              <a:t>,</a:t>
            </a:r>
            <a:r>
              <a:t> </a:t>
            </a:r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					   aggfunc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"mean"</a:t>
            </a:r>
            <a:r>
              <a:t> </a:t>
            </a:r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					  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2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523" y="3980726"/>
            <a:ext cx="8568954" cy="267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457200" y="563255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Pivot tables | </a:t>
            </a:r>
            <a:r>
              <a:rPr>
                <a:solidFill>
                  <a:schemeClr val="accent1"/>
                </a:solidFill>
              </a:rPr>
              <a:t>Mean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215515" y="1408229"/>
            <a:ext cx="8712970" cy="518457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Now to get the mean RT of all subjects per factor :</a:t>
            </a:r>
            <a:br/>
            <a:r>
              <a:t>	</a:t>
            </a:r>
            <a:br/>
            <a:r>
              <a:t>	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mean_RT_pt 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RT_pt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1">
                <a:latin typeface="Consolas"/>
                <a:ea typeface="Consolas"/>
                <a:cs typeface="Consolas"/>
                <a:sym typeface="Consolas"/>
              </a:rPr>
            </a:br>
            <a:br>
              <a:rPr b="1">
                <a:latin typeface="Consolas"/>
                <a:ea typeface="Consolas"/>
                <a:cs typeface="Consolas"/>
                <a:sym typeface="Consolas"/>
              </a:rPr>
            </a:b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i="1" sz="2900"/>
            </a:pPr>
            <a:r>
              <a:t>DataFrame</a:t>
            </a:r>
            <a:r>
              <a:rPr b="1" i="0"/>
              <a:t>.mean()</a:t>
            </a:r>
            <a:r>
              <a:rPr i="0"/>
              <a:t> automatically averages over </a:t>
            </a:r>
            <a:r>
              <a:rPr b="1" i="0"/>
              <a:t>rows.</a:t>
            </a:r>
            <a:r>
              <a:rPr i="0"/>
              <a:t> If you want to average over </a:t>
            </a:r>
            <a:r>
              <a:rPr b="1" i="0"/>
              <a:t>columns</a:t>
            </a:r>
            <a:r>
              <a:rPr i="0"/>
              <a:t> you need to pass the </a:t>
            </a:r>
            <a:r>
              <a:t>axis=1</a:t>
            </a:r>
            <a:r>
              <a:rPr i="0"/>
              <a:t> argument</a:t>
            </a:r>
          </a:p>
        </p:txBody>
      </p:sp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002" y="2771836"/>
            <a:ext cx="4214587" cy="245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p" bldLvl="1" animBg="1" rev="0" advAuto="0" spid="23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457200" y="536979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Pivot tables | </a:t>
            </a:r>
            <a:r>
              <a:rPr>
                <a:solidFill>
                  <a:schemeClr val="accent1"/>
                </a:solidFill>
              </a:rPr>
              <a:t>Unstacking</a:t>
            </a:r>
          </a:p>
        </p:txBody>
      </p:sp>
      <p:sp>
        <p:nvSpPr>
          <p:cNvPr id="236" name="Content Placeholder 2"/>
          <p:cNvSpPr txBox="1"/>
          <p:nvPr>
            <p:ph type="body" sz="half" idx="1"/>
          </p:nvPr>
        </p:nvSpPr>
        <p:spPr>
          <a:xfrm>
            <a:off x="251519" y="1460447"/>
            <a:ext cx="8712970" cy="21602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Mean() returns a Series object, which is </a:t>
            </a:r>
            <a:r>
              <a:rPr i="1"/>
              <a:t>one-dimensional </a:t>
            </a:r>
            <a:r>
              <a:t>and less flexible than a DataFrame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With a Series' </a:t>
            </a:r>
            <a:r>
              <a:rPr b="1"/>
              <a:t>unstack() </a:t>
            </a:r>
            <a:r>
              <a:t>function you can pull desired factors into the "second dimension" again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You can pass the desired factors in a list</a:t>
            </a:r>
          </a:p>
        </p:txBody>
      </p:sp>
      <p:sp>
        <p:nvSpPr>
          <p:cNvPr id="237" name="Rectangle 1"/>
          <p:cNvSpPr/>
          <p:nvPr/>
        </p:nvSpPr>
        <p:spPr>
          <a:xfrm>
            <a:off x="251519" y="3561560"/>
            <a:ext cx="8712970" cy="7264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mean_RT_pt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mean_RT_pt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t> </a:t>
            </a:r>
          </a:p>
        </p:txBody>
      </p:sp>
      <p:pic>
        <p:nvPicPr>
          <p:cNvPr id="2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4293096"/>
            <a:ext cx="7271726" cy="2376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3"/>
      <p:bldP build="p" bldLvl="1" animBg="1" rev="0" advAuto="0" spid="236" grpId="1"/>
      <p:bldP build="whole" bldLvl="1" animBg="1" rev="0" advAuto="0" spid="237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457200" y="580772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Pivot tables | </a:t>
            </a:r>
            <a:r>
              <a:rPr>
                <a:solidFill>
                  <a:schemeClr val="accent1"/>
                </a:solidFill>
              </a:rPr>
              <a:t>Plotting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215515" y="1576248"/>
            <a:ext cx="8712970" cy="4824537"/>
          </a:xfrm>
          <a:prstGeom prst="rect">
            <a:avLst/>
          </a:prstGeom>
        </p:spPr>
        <p:txBody>
          <a:bodyPr/>
          <a:lstStyle/>
          <a:p>
            <a:pPr/>
            <a:r>
              <a:t>Plotting a dataframe is as simple as calling its </a:t>
            </a:r>
            <a:r>
              <a:rPr b="1"/>
              <a:t>.plot() </a:t>
            </a:r>
            <a:r>
              <a:t>function, which has the basic syntax: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df.plot(</a:t>
            </a:r>
            <a:br/>
            <a:r>
              <a:t>  kind, </a:t>
            </a:r>
            <a:r>
              <a:rPr sz="2000">
                <a:solidFill>
                  <a:srgbClr val="808080"/>
                </a:solidFill>
              </a:rPr>
              <a:t># line, bar, scatter, kde, density, etc.</a:t>
            </a:r>
            <a:br>
              <a:rPr sz="2000">
                <a:solidFill>
                  <a:srgbClr val="808080"/>
                </a:solidFill>
              </a:rPr>
            </a:br>
            <a:r>
              <a:t>  [x|y]lim, </a:t>
            </a:r>
            <a:r>
              <a:rPr sz="2000">
                <a:solidFill>
                  <a:srgbClr val="808080"/>
                </a:solidFill>
              </a:rPr>
              <a:t># Limits of x- or y-axis</a:t>
            </a:r>
            <a:r>
              <a:t>  </a:t>
            </a:r>
            <a:br/>
            <a:r>
              <a:t>  [x|y]err, </a:t>
            </a:r>
            <a:r>
              <a:rPr sz="2000">
                <a:solidFill>
                  <a:srgbClr val="808080"/>
                </a:solidFill>
              </a:rPr>
              <a:t># Error bars in x- or y-direction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pPr>
            <a:r>
              <a:t>  title,</a:t>
            </a:r>
            <a:r>
              <a:rPr sz="2000">
                <a:solidFill>
                  <a:srgbClr val="808080"/>
                </a:solidFill>
              </a:rPr>
              <a:t> # Title of figure</a:t>
            </a:r>
            <a:endParaRPr sz="2000">
              <a:solidFill>
                <a:srgbClr val="80808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grid </a:t>
            </a:r>
            <a:r>
              <a:rPr sz="2000"/>
              <a:t># Draw grid (True) or not (False)</a:t>
            </a:r>
            <a:br>
              <a:rPr sz="2000"/>
            </a:br>
            <a:r>
              <a:rPr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57200" y="488306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94925"/>
            <a:ext cx="8229600" cy="4104455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80000"/>
              </a:lnSpc>
              <a:spcBef>
                <a:spcPts val="600"/>
              </a:spcBef>
              <a:defRPr sz="2871"/>
            </a:pPr>
            <a:r>
              <a:t>Import first with</a:t>
            </a:r>
            <a:br/>
            <a:br/>
            <a:r>
              <a:rPr sz="2475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br>
              <a:rPr sz="2475">
                <a:latin typeface="Consolas"/>
                <a:ea typeface="Consolas"/>
                <a:cs typeface="Consolas"/>
                <a:sym typeface="Consolas"/>
              </a:rPr>
            </a:br>
            <a:br>
              <a:rPr sz="2475">
                <a:latin typeface="Consolas"/>
                <a:ea typeface="Consolas"/>
                <a:cs typeface="Consolas"/>
                <a:sym typeface="Consolas"/>
              </a:rPr>
            </a:br>
            <a:r>
              <a:t>or</a:t>
            </a:r>
            <a:br/>
            <a:br/>
            <a:r>
              <a:rPr sz="2475">
                <a:latin typeface="Consolas"/>
                <a:ea typeface="Consolas"/>
                <a:cs typeface="Consolas"/>
                <a:sym typeface="Consolas"/>
              </a:rPr>
              <a:t>from pandas import DataFrame, Series</a:t>
            </a:r>
            <a:br>
              <a:rPr sz="2475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39470" indent="-339470" defTabSz="905255">
              <a:lnSpc>
                <a:spcPct val="80000"/>
              </a:lnSpc>
              <a:spcBef>
                <a:spcPts val="600"/>
              </a:spcBef>
              <a:defRPr sz="2871"/>
            </a:pPr>
            <a:r>
              <a:t>Two “workhorse” data-structures</a:t>
            </a:r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475"/>
            </a:pPr>
            <a:r>
              <a:t>Series</a:t>
            </a:r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475"/>
            </a:pPr>
            <a:r>
              <a:t>DataFrames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457200" y="388083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Pivot tables | </a:t>
            </a:r>
            <a:r>
              <a:rPr>
                <a:solidFill>
                  <a:schemeClr val="accent1"/>
                </a:solidFill>
              </a:rPr>
              <a:t>Plotting</a:t>
            </a:r>
          </a:p>
        </p:txBody>
      </p:sp>
      <p:sp>
        <p:nvSpPr>
          <p:cNvPr id="244" name="Rectangle 1"/>
          <p:cNvSpPr/>
          <p:nvPr/>
        </p:nvSpPr>
        <p:spPr>
          <a:xfrm>
            <a:off x="215515" y="1335018"/>
            <a:ext cx="8712970" cy="23012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endParaRPr b="1"/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"Corners task"</a:t>
            </a:r>
            <a:r>
              <a:rPr b="1"/>
              <a:t>)</a:t>
            </a:r>
            <a:endParaRPr b="1"/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"symbol"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br>
              <a:rPr b="1"/>
            </a:b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"Symbols task"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94" y="3429000"/>
            <a:ext cx="4416002" cy="3312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3415629"/>
            <a:ext cx="4433828" cy="332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xfrm>
            <a:off x="457200" y="42505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Plotting | </a:t>
            </a:r>
            <a:r>
              <a:rPr>
                <a:solidFill>
                  <a:schemeClr val="accent1"/>
                </a:solidFill>
              </a:rPr>
              <a:t>Error bars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215515" y="1346585"/>
            <a:ext cx="8712970" cy="4536504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We'll make our plots prettier later, but let's look at </a:t>
            </a:r>
            <a:r>
              <a:rPr i="1"/>
              <a:t>error bars </a:t>
            </a:r>
            <a:r>
              <a:t>first…</a:t>
            </a:r>
          </a:p>
          <a:p>
            <a:pPr marL="332613" indent="-332613" defTabSz="886968">
              <a:defRPr sz="3104"/>
            </a:pPr>
            <a:r>
              <a:t>For simplicity, we'll just use the standard error values for the length of the error bars</a:t>
            </a:r>
          </a:p>
          <a:p>
            <a:pPr marL="332613" indent="-332613" defTabSz="886968">
              <a:defRPr sz="3104"/>
            </a:pPr>
            <a:r>
              <a:t>Now to calculate these standard errors …</a:t>
            </a:r>
            <a:br/>
            <a:r>
              <a:rPr sz="1746"/>
              <a:t> </a:t>
            </a:r>
          </a:p>
          <a:p>
            <a:pPr marL="0" indent="0" defTabSz="886968">
              <a:spcBef>
                <a:spcPts val="500"/>
              </a:spcBef>
              <a:buSzTx/>
              <a:buNone/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std_pt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std</a:t>
            </a:r>
            <a:r>
              <a:rPr b="1"/>
              <a:t>()</a:t>
            </a:r>
            <a:r>
              <a:t> </a:t>
            </a:r>
            <a:br/>
            <a:r>
              <a:t>std_pt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std_pt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t> stderr_pt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std_pt</a:t>
            </a:r>
            <a:r>
              <a:rPr b="1">
                <a:solidFill>
                  <a:srgbClr val="CE5C00"/>
                </a:solidFill>
              </a:rPr>
              <a:t>/</a:t>
            </a:r>
            <a:r>
              <a:t>math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sqrt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r>
              <a:t>RT_pt</a:t>
            </a:r>
            <a:r>
              <a:rPr b="1"/>
              <a:t>))</a:t>
            </a:r>
            <a:r>
              <a:t> </a:t>
            </a:r>
          </a:p>
        </p:txBody>
      </p:sp>
      <p:grpSp>
        <p:nvGrpSpPr>
          <p:cNvPr id="257" name="Cloud Callout 4"/>
          <p:cNvGrpSpPr/>
          <p:nvPr/>
        </p:nvGrpSpPr>
        <p:grpSpPr>
          <a:xfrm>
            <a:off x="6907833" y="5620396"/>
            <a:ext cx="2035236" cy="1123093"/>
            <a:chOff x="0" y="0"/>
            <a:chExt cx="2035234" cy="1123092"/>
          </a:xfrm>
        </p:grpSpPr>
        <p:grpSp>
          <p:nvGrpSpPr>
            <p:cNvPr id="255" name="Group"/>
            <p:cNvGrpSpPr/>
            <p:nvPr/>
          </p:nvGrpSpPr>
          <p:grpSpPr>
            <a:xfrm>
              <a:off x="-1" y="-1"/>
              <a:ext cx="2035236" cy="1123094"/>
              <a:chOff x="0" y="0"/>
              <a:chExt cx="2035234" cy="1123092"/>
            </a:xfrm>
          </p:grpSpPr>
          <p:sp>
            <p:nvSpPr>
              <p:cNvPr id="250" name="Shape"/>
              <p:cNvSpPr/>
              <p:nvPr/>
            </p:nvSpPr>
            <p:spPr>
              <a:xfrm flipH="1" rot="10800000">
                <a:off x="0" y="144207"/>
                <a:ext cx="2035235" cy="978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" name="Circle"/>
              <p:cNvSpPr/>
              <p:nvPr/>
            </p:nvSpPr>
            <p:spPr>
              <a:xfrm flipH="1" rot="10800000">
                <a:off x="591496" y="58717"/>
                <a:ext cx="162831" cy="162831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Circle"/>
              <p:cNvSpPr/>
              <p:nvPr/>
            </p:nvSpPr>
            <p:spPr>
              <a:xfrm flipH="1" rot="10800000">
                <a:off x="563990" y="7056"/>
                <a:ext cx="108555" cy="108556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 rot="10800000">
                <a:off x="567416" y="0"/>
                <a:ext cx="54277" cy="54277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Shape"/>
              <p:cNvSpPr/>
              <p:nvPr/>
            </p:nvSpPr>
            <p:spPr>
              <a:xfrm flipH="1" rot="10800000">
                <a:off x="103344" y="242210"/>
                <a:ext cx="1864956" cy="831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56" name="Rectangle"/>
            <p:cNvSpPr txBox="1"/>
            <p:nvPr/>
          </p:nvSpPr>
          <p:spPr>
            <a:xfrm>
              <a:off x="340053" y="310071"/>
              <a:ext cx="1211344" cy="700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r>
                      <a:rPr xmlns:a="http://schemas.openxmlformats.org/drawingml/2006/main" sz="19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xmlns:a="http://schemas.openxmlformats.org/drawingml/2006/main" sz="19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xmlns:a="http://schemas.openxmlformats.org/drawingml/2006/main" sz="195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195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195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195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195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m:oMathPara>
              </a14:m>
              <a:endParaRPr sz="1887"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9" grpId="1"/>
      <p:bldP build="whole" bldLvl="1" animBg="1" rev="0" advAuto="0" spid="257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xfrm>
            <a:off x="457200" y="434127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Chaining</a:t>
            </a:r>
          </a:p>
        </p:txBody>
      </p:sp>
      <p:sp>
        <p:nvSpPr>
          <p:cNvPr id="260" name="Content Placeholder 2"/>
          <p:cNvSpPr txBox="1"/>
          <p:nvPr>
            <p:ph type="body" sz="quarter" idx="1"/>
          </p:nvPr>
        </p:nvSpPr>
        <p:spPr>
          <a:xfrm>
            <a:off x="323528" y="1449032"/>
            <a:ext cx="8435280" cy="89305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500"/>
            </a:pPr>
            <a:r>
              <a:t>You can directly call functions of the output object of another function. This allows you to make a </a:t>
            </a:r>
            <a:r>
              <a:rPr i="1"/>
              <a:t>chain </a:t>
            </a:r>
            <a:r>
              <a:t>of commands</a:t>
            </a:r>
          </a:p>
        </p:txBody>
      </p:sp>
      <p:sp>
        <p:nvSpPr>
          <p:cNvPr id="261" name="Rectangle 1"/>
          <p:cNvSpPr/>
          <p:nvPr/>
        </p:nvSpPr>
        <p:spPr>
          <a:xfrm>
            <a:off x="251519" y="2940560"/>
            <a:ext cx="8640962" cy="7010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std_pt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t> </a:t>
            </a:r>
            <a:br/>
            <a:r>
              <a:t>stderr_pt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std_pt</a:t>
            </a:r>
            <a:r>
              <a:rPr b="1">
                <a:solidFill>
                  <a:srgbClr val="CE5C00"/>
                </a:solidFill>
              </a:rPr>
              <a:t>/</a:t>
            </a:r>
            <a:r>
              <a:t>math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sqrt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r>
              <a:t>RT_pt</a:t>
            </a:r>
            <a:r>
              <a:rPr b="1"/>
              <a:t>))</a:t>
            </a:r>
            <a:r>
              <a:t> </a:t>
            </a:r>
          </a:p>
        </p:txBody>
      </p:sp>
      <p:sp>
        <p:nvSpPr>
          <p:cNvPr id="262" name="Content Placeholder 2"/>
          <p:cNvSpPr txBox="1"/>
          <p:nvPr/>
        </p:nvSpPr>
        <p:spPr>
          <a:xfrm>
            <a:off x="369248" y="3789040"/>
            <a:ext cx="8343840" cy="415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/>
            </a:lvl1pPr>
          </a:lstStyle>
          <a:p>
            <a:pPr/>
            <a:r>
              <a:t>Or even</a:t>
            </a:r>
          </a:p>
        </p:txBody>
      </p:sp>
      <p:sp>
        <p:nvSpPr>
          <p:cNvPr id="263" name="Rectangle 2"/>
          <p:cNvSpPr/>
          <p:nvPr/>
        </p:nvSpPr>
        <p:spPr>
          <a:xfrm>
            <a:off x="595586" y="4351763"/>
            <a:ext cx="9144001" cy="5740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stderr_pt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rPr b="1">
                <a:solidFill>
                  <a:srgbClr val="CE5C00"/>
                </a:solidFill>
              </a:rPr>
              <a:t>/</a:t>
            </a:r>
            <a:r>
              <a:t>math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sqrt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r>
              <a:t>RT_pt</a:t>
            </a:r>
            <a:r>
              <a:rPr b="1"/>
              <a:t>))</a:t>
            </a:r>
            <a:r>
              <a:t> </a:t>
            </a:r>
          </a:p>
        </p:txBody>
      </p:sp>
      <p:sp>
        <p:nvSpPr>
          <p:cNvPr id="264" name="Rectangle 6"/>
          <p:cNvSpPr/>
          <p:nvPr/>
        </p:nvSpPr>
        <p:spPr>
          <a:xfrm>
            <a:off x="1547663" y="2937137"/>
            <a:ext cx="1584177" cy="41985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8" name="Curved Down Arrow 7"/>
          <p:cNvGrpSpPr/>
          <p:nvPr/>
        </p:nvGrpSpPr>
        <p:grpSpPr>
          <a:xfrm>
            <a:off x="2288608" y="2564903"/>
            <a:ext cx="1455300" cy="432050"/>
            <a:chOff x="0" y="0"/>
            <a:chExt cx="1455299" cy="432048"/>
          </a:xfrm>
        </p:grpSpPr>
        <p:sp>
          <p:nvSpPr>
            <p:cNvPr id="265" name="Shape"/>
            <p:cNvSpPr/>
            <p:nvPr/>
          </p:nvSpPr>
          <p:spPr>
            <a:xfrm flipH="1">
              <a:off x="-1" y="0"/>
              <a:ext cx="1455301" cy="43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07" y="21600"/>
                  </a:moveTo>
                  <a:lnTo>
                    <a:pt x="18394" y="16200"/>
                  </a:lnTo>
                  <a:lnTo>
                    <a:pt x="19195" y="16200"/>
                  </a:lnTo>
                  <a:lnTo>
                    <a:pt x="19195" y="16200"/>
                  </a:lnTo>
                  <a:cubicBezTo>
                    <a:pt x="18083" y="6663"/>
                    <a:pt x="14200" y="0"/>
                    <a:pt x="9752" y="0"/>
                  </a:cubicBezTo>
                  <a:lnTo>
                    <a:pt x="11356" y="0"/>
                  </a:lnTo>
                  <a:cubicBezTo>
                    <a:pt x="15803" y="0"/>
                    <a:pt x="19687" y="6663"/>
                    <a:pt x="20798" y="16200"/>
                  </a:cubicBezTo>
                  <a:lnTo>
                    <a:pt x="21600" y="16200"/>
                  </a:lnTo>
                  <a:close/>
                  <a:moveTo>
                    <a:pt x="10554" y="73"/>
                  </a:moveTo>
                  <a:lnTo>
                    <a:pt x="10554" y="73"/>
                  </a:lnTo>
                  <a:cubicBezTo>
                    <a:pt x="5496" y="997"/>
                    <a:pt x="1603" y="10359"/>
                    <a:pt x="1603" y="21600"/>
                  </a:cubicBezTo>
                  <a:lnTo>
                    <a:pt x="0" y="21600"/>
                  </a:lnTo>
                  <a:cubicBezTo>
                    <a:pt x="0" y="9671"/>
                    <a:pt x="4366" y="0"/>
                    <a:pt x="9752" y="0"/>
                  </a:cubicBezTo>
                  <a:cubicBezTo>
                    <a:pt x="10020" y="0"/>
                    <a:pt x="10287" y="24"/>
                    <a:pt x="10554" y="7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6" name="Shape"/>
            <p:cNvSpPr/>
            <p:nvPr/>
          </p:nvSpPr>
          <p:spPr>
            <a:xfrm flipH="1">
              <a:off x="744219" y="0"/>
              <a:ext cx="711081" cy="43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3"/>
                  </a:moveTo>
                  <a:lnTo>
                    <a:pt x="21600" y="73"/>
                  </a:lnTo>
                  <a:cubicBezTo>
                    <a:pt x="11248" y="997"/>
                    <a:pt x="3281" y="10359"/>
                    <a:pt x="3281" y="21600"/>
                  </a:cubicBezTo>
                  <a:lnTo>
                    <a:pt x="0" y="21600"/>
                  </a:lnTo>
                  <a:cubicBezTo>
                    <a:pt x="0" y="9671"/>
                    <a:pt x="8936" y="0"/>
                    <a:pt x="19959" y="0"/>
                  </a:cubicBezTo>
                  <a:cubicBezTo>
                    <a:pt x="20507" y="0"/>
                    <a:pt x="21054" y="24"/>
                    <a:pt x="21600" y="7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7" name="Line"/>
            <p:cNvSpPr/>
            <p:nvPr/>
          </p:nvSpPr>
          <p:spPr>
            <a:xfrm flipH="1">
              <a:off x="-1" y="0"/>
              <a:ext cx="1455301" cy="43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4" y="73"/>
                  </a:moveTo>
                  <a:lnTo>
                    <a:pt x="10554" y="73"/>
                  </a:lnTo>
                  <a:cubicBezTo>
                    <a:pt x="5496" y="997"/>
                    <a:pt x="1603" y="10359"/>
                    <a:pt x="1603" y="21600"/>
                  </a:cubicBezTo>
                  <a:lnTo>
                    <a:pt x="0" y="21600"/>
                  </a:lnTo>
                  <a:cubicBezTo>
                    <a:pt x="0" y="9671"/>
                    <a:pt x="4366" y="0"/>
                    <a:pt x="9752" y="0"/>
                  </a:cubicBezTo>
                  <a:lnTo>
                    <a:pt x="11356" y="0"/>
                  </a:lnTo>
                  <a:cubicBezTo>
                    <a:pt x="15803" y="0"/>
                    <a:pt x="19687" y="6663"/>
                    <a:pt x="20798" y="16200"/>
                  </a:cubicBezTo>
                  <a:lnTo>
                    <a:pt x="21600" y="16200"/>
                  </a:lnTo>
                  <a:lnTo>
                    <a:pt x="20307" y="21600"/>
                  </a:lnTo>
                  <a:lnTo>
                    <a:pt x="18394" y="16200"/>
                  </a:lnTo>
                  <a:lnTo>
                    <a:pt x="19195" y="16200"/>
                  </a:lnTo>
                  <a:lnTo>
                    <a:pt x="19195" y="16200"/>
                  </a:lnTo>
                  <a:cubicBezTo>
                    <a:pt x="18083" y="6663"/>
                    <a:pt x="14200" y="0"/>
                    <a:pt x="9752" y="0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69" name="Rectangle 8"/>
          <p:cNvSpPr/>
          <p:nvPr/>
        </p:nvSpPr>
        <p:spPr>
          <a:xfrm>
            <a:off x="2024365" y="4458598"/>
            <a:ext cx="1429901" cy="212649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3" name="Curved Down Arrow 9"/>
          <p:cNvGrpSpPr/>
          <p:nvPr/>
        </p:nvGrpSpPr>
        <p:grpSpPr>
          <a:xfrm>
            <a:off x="2600552" y="4047418"/>
            <a:ext cx="1277710" cy="360041"/>
            <a:chOff x="0" y="0"/>
            <a:chExt cx="1277709" cy="360040"/>
          </a:xfrm>
        </p:grpSpPr>
        <p:sp>
          <p:nvSpPr>
            <p:cNvPr id="270" name="Shape"/>
            <p:cNvSpPr/>
            <p:nvPr/>
          </p:nvSpPr>
          <p:spPr>
            <a:xfrm flipH="1">
              <a:off x="-1" y="0"/>
              <a:ext cx="1277711" cy="36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90" y="21600"/>
                  </a:moveTo>
                  <a:lnTo>
                    <a:pt x="18557" y="16200"/>
                  </a:lnTo>
                  <a:lnTo>
                    <a:pt x="19318" y="16200"/>
                  </a:lnTo>
                  <a:lnTo>
                    <a:pt x="19318" y="16200"/>
                  </a:lnTo>
                  <a:cubicBezTo>
                    <a:pt x="18199" y="6663"/>
                    <a:pt x="14290" y="0"/>
                    <a:pt x="9815" y="0"/>
                  </a:cubicBezTo>
                  <a:lnTo>
                    <a:pt x="11336" y="0"/>
                  </a:lnTo>
                  <a:cubicBezTo>
                    <a:pt x="15812" y="0"/>
                    <a:pt x="19720" y="6663"/>
                    <a:pt x="20839" y="16200"/>
                  </a:cubicBezTo>
                  <a:lnTo>
                    <a:pt x="21600" y="16200"/>
                  </a:lnTo>
                  <a:close/>
                  <a:moveTo>
                    <a:pt x="10575" y="65"/>
                  </a:moveTo>
                  <a:lnTo>
                    <a:pt x="10575" y="65"/>
                  </a:lnTo>
                  <a:cubicBezTo>
                    <a:pt x="5465" y="939"/>
                    <a:pt x="1522" y="10320"/>
                    <a:pt x="1522" y="21600"/>
                  </a:cubicBezTo>
                  <a:lnTo>
                    <a:pt x="0" y="21600"/>
                  </a:lnTo>
                  <a:cubicBezTo>
                    <a:pt x="0" y="9671"/>
                    <a:pt x="4394" y="0"/>
                    <a:pt x="9815" y="0"/>
                  </a:cubicBezTo>
                  <a:cubicBezTo>
                    <a:pt x="10068" y="0"/>
                    <a:pt x="10322" y="22"/>
                    <a:pt x="10575" y="6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1" name="Shape"/>
            <p:cNvSpPr/>
            <p:nvPr/>
          </p:nvSpPr>
          <p:spPr>
            <a:xfrm flipH="1">
              <a:off x="652138" y="0"/>
              <a:ext cx="625572" cy="36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"/>
                  </a:moveTo>
                  <a:lnTo>
                    <a:pt x="21600" y="65"/>
                  </a:lnTo>
                  <a:cubicBezTo>
                    <a:pt x="11163" y="939"/>
                    <a:pt x="3108" y="10320"/>
                    <a:pt x="3108" y="21600"/>
                  </a:cubicBezTo>
                  <a:lnTo>
                    <a:pt x="0" y="21600"/>
                  </a:lnTo>
                  <a:cubicBezTo>
                    <a:pt x="0" y="9671"/>
                    <a:pt x="8975" y="0"/>
                    <a:pt x="20046" y="0"/>
                  </a:cubicBezTo>
                  <a:cubicBezTo>
                    <a:pt x="20565" y="0"/>
                    <a:pt x="21083" y="22"/>
                    <a:pt x="21600" y="6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2" name="Line"/>
            <p:cNvSpPr/>
            <p:nvPr/>
          </p:nvSpPr>
          <p:spPr>
            <a:xfrm flipH="1">
              <a:off x="-1" y="0"/>
              <a:ext cx="1277711" cy="36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75" y="65"/>
                  </a:moveTo>
                  <a:lnTo>
                    <a:pt x="10575" y="65"/>
                  </a:lnTo>
                  <a:cubicBezTo>
                    <a:pt x="5465" y="939"/>
                    <a:pt x="1522" y="10320"/>
                    <a:pt x="1522" y="21600"/>
                  </a:cubicBezTo>
                  <a:lnTo>
                    <a:pt x="0" y="21600"/>
                  </a:lnTo>
                  <a:cubicBezTo>
                    <a:pt x="0" y="9671"/>
                    <a:pt x="4394" y="0"/>
                    <a:pt x="9815" y="0"/>
                  </a:cubicBezTo>
                  <a:lnTo>
                    <a:pt x="11336" y="0"/>
                  </a:lnTo>
                  <a:cubicBezTo>
                    <a:pt x="15812" y="0"/>
                    <a:pt x="19720" y="6663"/>
                    <a:pt x="20839" y="16200"/>
                  </a:cubicBezTo>
                  <a:lnTo>
                    <a:pt x="21600" y="16200"/>
                  </a:lnTo>
                  <a:lnTo>
                    <a:pt x="20390" y="21600"/>
                  </a:lnTo>
                  <a:lnTo>
                    <a:pt x="18557" y="16200"/>
                  </a:lnTo>
                  <a:lnTo>
                    <a:pt x="19318" y="16200"/>
                  </a:lnTo>
                  <a:lnTo>
                    <a:pt x="19318" y="16200"/>
                  </a:lnTo>
                  <a:cubicBezTo>
                    <a:pt x="18199" y="6663"/>
                    <a:pt x="14290" y="0"/>
                    <a:pt x="9815" y="0"/>
                  </a:cubicBez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74" name="Rectangle 10"/>
          <p:cNvSpPr/>
          <p:nvPr/>
        </p:nvSpPr>
        <p:spPr>
          <a:xfrm>
            <a:off x="638066" y="4392846"/>
            <a:ext cx="7515880" cy="487224"/>
          </a:xfrm>
          <a:prstGeom prst="rect">
            <a:avLst/>
          </a:prstGeom>
          <a:ln w="25400">
            <a:solidFill>
              <a:srgbClr val="B46D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940" y="5085184"/>
            <a:ext cx="4654285" cy="158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74" grpId="7"/>
      <p:bldP build="whole" bldLvl="1" animBg="1" rev="0" advAuto="0" spid="273" grpId="6"/>
      <p:bldP build="whole" bldLvl="1" animBg="1" rev="0" advAuto="0" spid="262" grpId="3"/>
      <p:bldP build="whole" bldLvl="1" animBg="1" rev="0" advAuto="0" spid="264" grpId="1"/>
      <p:bldP build="whole" bldLvl="1" animBg="1" rev="0" advAuto="0" spid="263" grpId="4"/>
      <p:bldP build="whole" bldLvl="1" animBg="1" rev="0" advAuto="0" spid="269" grpId="5"/>
      <p:bldP build="whole" bldLvl="1" animBg="1" rev="0" advAuto="0" spid="275" grpId="8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/>
          <p:nvPr>
            <p:ph type="title"/>
          </p:nvPr>
        </p:nvSpPr>
        <p:spPr>
          <a:xfrm>
            <a:off x="457200" y="188574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Plotting | </a:t>
            </a:r>
            <a:r>
              <a:rPr>
                <a:solidFill>
                  <a:schemeClr val="accent1"/>
                </a:solidFill>
              </a:rPr>
              <a:t>Error bars</a:t>
            </a:r>
          </a:p>
        </p:txBody>
      </p:sp>
      <p:sp>
        <p:nvSpPr>
          <p:cNvPr id="278" name="Content Placeholder 2"/>
          <p:cNvSpPr txBox="1"/>
          <p:nvPr>
            <p:ph type="body" sz="quarter" idx="1"/>
          </p:nvPr>
        </p:nvSpPr>
        <p:spPr>
          <a:xfrm>
            <a:off x="215515" y="1035001"/>
            <a:ext cx="8712970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Pass the </a:t>
            </a:r>
            <a:r>
              <a:rPr i="1"/>
              <a:t>values </a:t>
            </a:r>
            <a:r>
              <a:t>of the df as the yerr argument</a:t>
            </a:r>
          </a:p>
        </p:txBody>
      </p:sp>
      <p:sp>
        <p:nvSpPr>
          <p:cNvPr id="279" name="Rectangle 1"/>
          <p:cNvSpPr/>
          <p:nvPr/>
        </p:nvSpPr>
        <p:spPr>
          <a:xfrm>
            <a:off x="738124" y="1507748"/>
            <a:ext cx="5438860" cy="25298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br>
              <a:rPr b="1"/>
            </a:br>
            <a:r>
              <a:rPr b="1"/>
              <a:t>	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</a:t>
            </a:r>
            <a:br/>
            <a:r>
              <a:t>	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"Corners task"</a:t>
            </a:r>
            <a:r>
              <a:rPr b="1"/>
              <a:t>,</a:t>
            </a:r>
            <a:r>
              <a:t> yerr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stderr_pt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values</a:t>
            </a:r>
            <a:r>
              <a:rPr b="1"/>
              <a:t>)</a:t>
            </a:r>
            <a:r>
              <a:t> 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"symbol"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br>
              <a:rPr b="1"/>
            </a:br>
            <a:r>
              <a:rPr b="1"/>
              <a:t>	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</a:t>
            </a:r>
            <a:br/>
            <a:r>
              <a:t>	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"Symbols task"</a:t>
            </a:r>
            <a:r>
              <a:rPr b="1"/>
              <a:t>,</a:t>
            </a:r>
            <a:r>
              <a:t> yerr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stderr_pt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"symbol"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values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4031198"/>
            <a:ext cx="3744418" cy="280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8024" y="4049376"/>
            <a:ext cx="3744417" cy="2808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"/>
      <p:bldP build="whole" bldLvl="1" animBg="1" rev="0" advAuto="0" spid="28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xfrm>
            <a:off x="457200" y="836712"/>
            <a:ext cx="8229600" cy="360041"/>
          </a:xfrm>
          <a:prstGeom prst="rect">
            <a:avLst/>
          </a:prstGeom>
        </p:spPr>
        <p:txBody>
          <a:bodyPr/>
          <a:lstStyle>
            <a:lvl1pPr defTabSz="557784">
              <a:defRPr sz="2196"/>
            </a:lvl1pPr>
          </a:lstStyle>
          <a:p>
            <a:pPr/>
            <a:r>
              <a:t>Full example</a:t>
            </a:r>
          </a:p>
        </p:txBody>
      </p:sp>
      <p:sp>
        <p:nvSpPr>
          <p:cNvPr id="284" name="Rectangle 1"/>
          <p:cNvSpPr/>
          <p:nvPr/>
        </p:nvSpPr>
        <p:spPr>
          <a:xfrm>
            <a:off x="395535" y="246379"/>
            <a:ext cx="8352930" cy="63652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i="1" sz="16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Read in data from Excel file. Second argument specifies sheet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raw_data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pd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read_excel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”Dataset.xls"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"raw"</a:t>
            </a:r>
            <a:r>
              <a:rPr b="1"/>
              <a:t>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Filter data according to criteria specified in crit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crit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>
                <a:solidFill>
                  <a:srgbClr val="4E9A06"/>
                </a:solidFill>
              </a:rPr>
              <a:t>"Practice == 'no' and ACC == 1 and SubTrial &gt; 1 and RT &lt; 1500"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work_data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query</a:t>
            </a:r>
            <a:r>
              <a:rPr b="1"/>
              <a:t>(</a:t>
            </a:r>
            <a:r>
              <a:t>crit</a:t>
            </a:r>
            <a:r>
              <a:rPr b="1"/>
              <a:t>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Make a pivot table of the RTs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ind_vars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"ElemN"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RT_pt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work_data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pivot_table</a:t>
            </a:r>
            <a:r>
              <a:rPr b="1"/>
              <a:t>(</a:t>
            </a:r>
            <a:r>
              <a:t>values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"RT"</a:t>
            </a:r>
            <a:r>
              <a:rPr b="1"/>
              <a:t>,</a:t>
            </a:r>
            <a:r>
              <a:t>index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"Subject"</a:t>
            </a:r>
            <a:r>
              <a:rPr b="1"/>
              <a:t>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	      columns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ind_vars</a:t>
            </a:r>
            <a:r>
              <a:rPr b="1"/>
              <a:t>,</a:t>
            </a:r>
            <a:r>
              <a:t> aggfunc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"mean"</a:t>
            </a:r>
            <a:r>
              <a:rPr b="1"/>
              <a:t>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Create mean RT and stderr for each column (factor level combination)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mean_RT_pt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mean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std_pt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RT_pt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([</a:t>
            </a:r>
            <a:r>
              <a:rPr>
                <a:solidFill>
                  <a:srgbClr val="4E9A06"/>
                </a:solidFill>
              </a:rPr>
              <a:t>"Task"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"ITrelationship"</a:t>
            </a:r>
            <a:r>
              <a:rPr b="1"/>
              <a:t>])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stderr_pt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std_pt</a:t>
            </a:r>
            <a:r>
              <a:rPr b="1">
                <a:solidFill>
                  <a:srgbClr val="CE5C00"/>
                </a:solidFill>
              </a:rPr>
              <a:t>/</a:t>
            </a:r>
            <a:r>
              <a:t>math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sqrt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r>
              <a:t>RT_pt</a:t>
            </a:r>
            <a:r>
              <a:rPr b="1"/>
              <a:t>))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Plot the data with error bars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"Corners task"</a:t>
            </a:r>
            <a:r>
              <a:rPr b="1"/>
              <a:t>,</a:t>
            </a:r>
            <a:r>
              <a:t> yerr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stderr_pt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values, 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"symbol"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</a:t>
            </a:r>
            <a:r>
              <a:t>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700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1000</a:t>
            </a:r>
            <a:r>
              <a:rPr b="1"/>
              <a:t>],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title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"Symbols task"</a:t>
            </a:r>
            <a:r>
              <a:rPr b="1"/>
              <a:t>,</a:t>
            </a:r>
            <a:r>
              <a:t> yerr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stderr_pt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"symbol"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values, 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xfrm>
            <a:off x="457200" y="597669"/>
            <a:ext cx="8229600" cy="782961"/>
          </a:xfrm>
          <a:prstGeom prst="rect">
            <a:avLst/>
          </a:prstGeom>
        </p:spPr>
        <p:txBody>
          <a:bodyPr/>
          <a:lstStyle/>
          <a:p>
            <a:pPr/>
            <a:r>
              <a:t>Example dataset 2</a:t>
            </a:r>
          </a:p>
        </p:txBody>
      </p:sp>
      <p:sp>
        <p:nvSpPr>
          <p:cNvPr id="287" name="Content Placeholder 2"/>
          <p:cNvSpPr txBox="1"/>
          <p:nvPr>
            <p:ph type="body" sz="half" idx="1"/>
          </p:nvPr>
        </p:nvSpPr>
        <p:spPr>
          <a:xfrm>
            <a:off x="457200" y="1543152"/>
            <a:ext cx="8229600" cy="21602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Recognition of facial emotions </a:t>
            </a:r>
            <a:br/>
            <a:r>
              <a:t>	</a:t>
            </a:r>
            <a:r>
              <a:rPr>
                <a:solidFill>
                  <a:srgbClr val="808080"/>
                </a:solidFill>
              </a:rPr>
              <a:t>Pilot data of C. Bergwerff</a:t>
            </a:r>
            <a:endParaRPr>
              <a:solidFill>
                <a:srgbClr val="808080"/>
              </a:solidFill>
            </a:endParaRP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Boys vs. girls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4 emotion types + neutral face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Task is to indicate emotion expressed by face</a:t>
            </a:r>
          </a:p>
        </p:txBody>
      </p:sp>
      <p:pic>
        <p:nvPicPr>
          <p:cNvPr id="2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168" y="4119862"/>
            <a:ext cx="3984853" cy="2272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133" y="3865915"/>
            <a:ext cx="2048645" cy="248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xfrm>
            <a:off x="457200" y="534038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Read in data</a:t>
            </a:r>
          </a:p>
        </p:txBody>
      </p:sp>
      <p:sp>
        <p:nvSpPr>
          <p:cNvPr id="292" name="Content Placeholder 2"/>
          <p:cNvSpPr txBox="1"/>
          <p:nvPr>
            <p:ph type="body" sz="quarter" idx="1"/>
          </p:nvPr>
        </p:nvSpPr>
        <p:spPr>
          <a:xfrm>
            <a:off x="457200" y="1491215"/>
            <a:ext cx="8229600" cy="15121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Read in datafile. In this case it is an export of E-Prime data, which is </a:t>
            </a:r>
            <a:r>
              <a:rPr i="1"/>
              <a:t>delimited text</a:t>
            </a:r>
            <a:r>
              <a:t>, separated by </a:t>
            </a:r>
            <a:r>
              <a:rPr i="1"/>
              <a:t>tab</a:t>
            </a:r>
            <a:r>
              <a:t> </a:t>
            </a:r>
            <a:r>
              <a:rPr i="1"/>
              <a:t>characters (\t)</a:t>
            </a:r>
          </a:p>
        </p:txBody>
      </p:sp>
      <p:sp>
        <p:nvSpPr>
          <p:cNvPr id="293" name="Rectangle 1"/>
          <p:cNvSpPr/>
          <p:nvPr/>
        </p:nvSpPr>
        <p:spPr>
          <a:xfrm>
            <a:off x="467543" y="3014980"/>
            <a:ext cx="8064898" cy="828040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raw_data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pd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read_csv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"merged.txt"</a:t>
            </a:r>
            <a:r>
              <a:rPr b="1"/>
              <a:t>,</a:t>
            </a:r>
            <a:r>
              <a:t>sep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"\t"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2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70" y="3980727"/>
            <a:ext cx="8496945" cy="2366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/>
          <p:nvPr>
            <p:ph type="title"/>
          </p:nvPr>
        </p:nvSpPr>
        <p:spPr>
          <a:xfrm>
            <a:off x="457200" y="409478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297" name="Content Placeholder 2"/>
          <p:cNvSpPr txBox="1"/>
          <p:nvPr>
            <p:ph type="body" sz="quarter" idx="1"/>
          </p:nvPr>
        </p:nvSpPr>
        <p:spPr>
          <a:xfrm>
            <a:off x="457200" y="1487191"/>
            <a:ext cx="8229600" cy="12241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Correctness of response not yet determined!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Needs to be established by correspondence of 2 columns: </a:t>
            </a:r>
            <a:r>
              <a:rPr i="1"/>
              <a:t>Picture </a:t>
            </a:r>
            <a:r>
              <a:t>and </a:t>
            </a:r>
            <a:r>
              <a:rPr i="1"/>
              <a:t>Reactie</a:t>
            </a:r>
          </a:p>
        </p:txBody>
      </p:sp>
      <p:pic>
        <p:nvPicPr>
          <p:cNvPr id="2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821778"/>
            <a:ext cx="3960442" cy="359913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 3"/>
          <p:cNvSpPr/>
          <p:nvPr/>
        </p:nvSpPr>
        <p:spPr>
          <a:xfrm>
            <a:off x="2619025" y="3559376"/>
            <a:ext cx="252029" cy="287905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Rectangle 5"/>
          <p:cNvSpPr/>
          <p:nvPr/>
        </p:nvSpPr>
        <p:spPr>
          <a:xfrm>
            <a:off x="3535672" y="3559376"/>
            <a:ext cx="216025" cy="287905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Content Placeholder 2"/>
          <p:cNvSpPr txBox="1"/>
          <p:nvPr/>
        </p:nvSpPr>
        <p:spPr>
          <a:xfrm>
            <a:off x="4761736" y="3429000"/>
            <a:ext cx="3941008" cy="288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500"/>
              </a:spcBef>
              <a:defRPr sz="2400"/>
            </a:pPr>
            <a:r>
              <a:t>If letter in picture </a:t>
            </a:r>
            <a:r>
              <a:rPr i="1"/>
              <a:t>after </a:t>
            </a:r>
            <a:r>
              <a:t>underscore</a:t>
            </a:r>
            <a:r>
              <a:rPr i="1"/>
              <a:t>(!)</a:t>
            </a:r>
            <a:r>
              <a:t> corresponds with first letter of Reactie: </a:t>
            </a:r>
            <a:br/>
            <a:r>
              <a:t>ACC = 1, else </a:t>
            </a:r>
            <a:br/>
            <a:r>
              <a:t>ACC = 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2"/>
      <p:bldP build="whole" bldLvl="1" animBg="1" rev="0" advAuto="0" spid="29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xfrm>
            <a:off x="457200" y="764704"/>
            <a:ext cx="8229600" cy="864096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Vectorized String ops</a:t>
            </a:r>
          </a:p>
        </p:txBody>
      </p:sp>
      <p:sp>
        <p:nvSpPr>
          <p:cNvPr id="304" name="Content Placeholder 2"/>
          <p:cNvSpPr txBox="1"/>
          <p:nvPr>
            <p:ph type="body" sz="half" idx="1"/>
          </p:nvPr>
        </p:nvSpPr>
        <p:spPr>
          <a:xfrm>
            <a:off x="179511" y="1700807"/>
            <a:ext cx="8712970" cy="252028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500"/>
            </a:pPr>
            <a:r>
              <a:t>You can perform (very fast) operations for each row containing a string in a column, so-called </a:t>
            </a:r>
            <a:r>
              <a:rPr i="1"/>
              <a:t>vectorized </a:t>
            </a:r>
            <a:r>
              <a:t>operations.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String operations are done by using the DataFrames .</a:t>
            </a:r>
            <a:r>
              <a:rPr b="1"/>
              <a:t>str </a:t>
            </a:r>
            <a:r>
              <a:t>function set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t>Example: we want only the first letter of all strings in </a:t>
            </a:r>
            <a:r>
              <a:rPr i="1"/>
              <a:t>Reactie</a:t>
            </a:r>
          </a:p>
        </p:txBody>
      </p:sp>
      <p:sp>
        <p:nvSpPr>
          <p:cNvPr id="305" name="Rectangle 1"/>
          <p:cNvSpPr/>
          <p:nvPr/>
        </p:nvSpPr>
        <p:spPr>
          <a:xfrm>
            <a:off x="251519" y="4263281"/>
            <a:ext cx="8496946" cy="4597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reponses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"Reactie"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]</a:t>
            </a:r>
            <a:r>
              <a:t> </a:t>
            </a:r>
          </a:p>
        </p:txBody>
      </p:sp>
      <p:sp>
        <p:nvSpPr>
          <p:cNvPr id="306" name="Rectangle 2"/>
          <p:cNvSpPr/>
          <p:nvPr/>
        </p:nvSpPr>
        <p:spPr>
          <a:xfrm>
            <a:off x="251519" y="5663371"/>
            <a:ext cx="8496946" cy="4597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reponses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"Reactie"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get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)</a:t>
            </a:r>
            <a:r>
              <a:t> </a:t>
            </a:r>
          </a:p>
        </p:txBody>
      </p:sp>
      <p:sp>
        <p:nvSpPr>
          <p:cNvPr id="307" name="Content Placeholder 2"/>
          <p:cNvSpPr txBox="1"/>
          <p:nvPr/>
        </p:nvSpPr>
        <p:spPr>
          <a:xfrm>
            <a:off x="297239" y="4869160"/>
            <a:ext cx="862152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i="1" sz="3200"/>
            </a:lvl1pPr>
          </a:lstStyle>
          <a:p>
            <a:pPr/>
            <a:r>
              <a:t>or</a:t>
            </a:r>
          </a:p>
        </p:txBody>
      </p:sp>
      <p:pic>
        <p:nvPicPr>
          <p:cNvPr id="3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62734" b="0"/>
          <a:stretch>
            <a:fillRect/>
          </a:stretch>
        </p:blipFill>
        <p:spPr>
          <a:xfrm>
            <a:off x="7400200" y="3789038"/>
            <a:ext cx="1564289" cy="2970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 txBox="1"/>
          <p:nvPr>
            <p:ph type="title"/>
          </p:nvPr>
        </p:nvSpPr>
        <p:spPr>
          <a:xfrm>
            <a:off x="457200" y="908720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Vectorized String ops</a:t>
            </a:r>
          </a:p>
        </p:txBody>
      </p:sp>
      <p:sp>
        <p:nvSpPr>
          <p:cNvPr id="311" name="Content Placeholder 2"/>
          <p:cNvSpPr txBox="1"/>
          <p:nvPr>
            <p:ph type="body" sz="half" idx="1"/>
          </p:nvPr>
        </p:nvSpPr>
        <p:spPr>
          <a:xfrm>
            <a:off x="179511" y="1700807"/>
            <a:ext cx="8712970" cy="1800202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600"/>
              </a:spcBef>
              <a:defRPr sz="2716"/>
            </a:pPr>
            <a:r>
              <a:t>The second one is a bit tougher. We need the letters between the underscores (_) in the strings in </a:t>
            </a:r>
            <a:r>
              <a:rPr i="1"/>
              <a:t>Stimuli</a:t>
            </a:r>
          </a:p>
          <a:p>
            <a:pPr marL="332613" indent="-332613" defTabSz="886968">
              <a:spcBef>
                <a:spcPts val="600"/>
              </a:spcBef>
              <a:defRPr sz="2716"/>
            </a:pPr>
            <a:r>
              <a:t>Easiest is to use the split() method, which splits a string into a list at the specified character</a:t>
            </a:r>
          </a:p>
        </p:txBody>
      </p:sp>
      <p:pic>
        <p:nvPicPr>
          <p:cNvPr id="3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4045713"/>
            <a:ext cx="8063430" cy="21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457200" y="40947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717322"/>
            <a:ext cx="8229600" cy="46085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 Series is one-dimensional array-like object containing an array of data (of any NumPy datatype) and an associated array of data-labels, called its </a:t>
            </a:r>
            <a:r>
              <a:rPr i="1"/>
              <a:t>index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br>
              <a:rPr sz="2900"/>
            </a:br>
            <a:r>
              <a:rPr sz="2100">
                <a:latin typeface="Consolas"/>
                <a:ea typeface="Consolas"/>
                <a:cs typeface="Consolas"/>
                <a:sym typeface="Consolas"/>
              </a:rPr>
              <a:t>In [0]: obj = pd.Series([4, 7, -5, 3])</a:t>
            </a:r>
            <a:br>
              <a:rPr sz="2100">
                <a:latin typeface="Consolas"/>
                <a:ea typeface="Consolas"/>
                <a:cs typeface="Consolas"/>
                <a:sym typeface="Consolas"/>
              </a:rPr>
            </a:b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In [1]: obj</a:t>
            </a:r>
            <a:endParaRPr sz="23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Out[1]: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0  4</a:t>
            </a:r>
            <a:endParaRPr sz="23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1  7</a:t>
            </a:r>
            <a:endParaRPr sz="23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2 -5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3  3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457200" y="764704"/>
            <a:ext cx="8229600" cy="864096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Vectorized String ops</a:t>
            </a:r>
          </a:p>
        </p:txBody>
      </p:sp>
      <p:sp>
        <p:nvSpPr>
          <p:cNvPr id="315" name="Content Placeholder 2"/>
          <p:cNvSpPr txBox="1"/>
          <p:nvPr>
            <p:ph type="body" sz="quarter" idx="1"/>
          </p:nvPr>
        </p:nvSpPr>
        <p:spPr>
          <a:xfrm>
            <a:off x="179511" y="1700807"/>
            <a:ext cx="8712970" cy="648074"/>
          </a:xfrm>
          <a:prstGeom prst="rect">
            <a:avLst/>
          </a:prstGeom>
        </p:spPr>
        <p:txBody>
          <a:bodyPr/>
          <a:lstStyle/>
          <a:p>
            <a:pPr/>
            <a:r>
              <a:t>Now to </a:t>
            </a:r>
            <a:r>
              <a:rPr i="1"/>
              <a:t>vectorize </a:t>
            </a:r>
            <a:r>
              <a:t>this operation….</a:t>
            </a:r>
          </a:p>
        </p:txBody>
      </p:sp>
      <p:sp>
        <p:nvSpPr>
          <p:cNvPr id="316" name="Rectangle 1"/>
          <p:cNvSpPr/>
          <p:nvPr/>
        </p:nvSpPr>
        <p:spPr>
          <a:xfrm>
            <a:off x="179511" y="2235469"/>
            <a:ext cx="8784978" cy="8280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"Picture"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split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"_"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1</a:t>
            </a:r>
            <a:r>
              <a:rPr b="1"/>
              <a:t>]</a:t>
            </a:r>
            <a:r>
              <a:t> 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671" y="3117328"/>
            <a:ext cx="1584177" cy="3477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5935" y="3212975"/>
            <a:ext cx="4181187" cy="3312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  <p:bldP build="whole" bldLvl="1" animBg="1" rev="0" advAuto="0" spid="318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>
            <p:ph type="title"/>
          </p:nvPr>
        </p:nvSpPr>
        <p:spPr>
          <a:xfrm>
            <a:off x="457200" y="836712"/>
            <a:ext cx="8229600" cy="854968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Accuracy scores</a:t>
            </a:r>
          </a:p>
        </p:txBody>
      </p:sp>
      <p:sp>
        <p:nvSpPr>
          <p:cNvPr id="321" name="Content Placeholder 2"/>
          <p:cNvSpPr txBox="1"/>
          <p:nvPr>
            <p:ph type="body" sz="quarter" idx="1"/>
          </p:nvPr>
        </p:nvSpPr>
        <p:spPr>
          <a:xfrm>
            <a:off x="457200" y="1700808"/>
            <a:ext cx="8229600" cy="122413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Now we have two Series we can directly compare! Let's see where they correspond:</a:t>
            </a: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696" y="3068958"/>
            <a:ext cx="3096345" cy="371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1077" y="3429000"/>
            <a:ext cx="2493132" cy="3168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xfrm>
            <a:off x="457200" y="764704"/>
            <a:ext cx="8229600" cy="864096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Accuracy scores</a:t>
            </a:r>
          </a:p>
        </p:txBody>
      </p:sp>
      <p:sp>
        <p:nvSpPr>
          <p:cNvPr id="326" name="Content Placeholder 2"/>
          <p:cNvSpPr txBox="1"/>
          <p:nvPr>
            <p:ph type="body" sz="quarter" idx="1"/>
          </p:nvPr>
        </p:nvSpPr>
        <p:spPr>
          <a:xfrm>
            <a:off x="457200" y="1484783"/>
            <a:ext cx="8229600" cy="10801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 you want those as </a:t>
            </a:r>
            <a:r>
              <a:rPr i="1"/>
              <a:t>int</a:t>
            </a:r>
            <a:r>
              <a:t> (True = 1, False = 0), you can do:</a:t>
            </a:r>
          </a:p>
        </p:txBody>
      </p:sp>
      <p:sp>
        <p:nvSpPr>
          <p:cNvPr id="327" name="Rectangle 1"/>
          <p:cNvSpPr/>
          <p:nvPr/>
        </p:nvSpPr>
        <p:spPr>
          <a:xfrm>
            <a:off x="539552" y="2536249"/>
            <a:ext cx="8186488" cy="4597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ACC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 b="1"/>
              <a:t>(</a:t>
            </a:r>
            <a:r>
              <a:t>stimuli </a:t>
            </a:r>
            <a:r>
              <a:rPr b="1">
                <a:solidFill>
                  <a:srgbClr val="CE5C00"/>
                </a:solidFill>
              </a:rPr>
              <a:t>==</a:t>
            </a:r>
            <a:r>
              <a:t> responses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astype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int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743" y="3187108"/>
            <a:ext cx="1296145" cy="3410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9739" y="3537172"/>
            <a:ext cx="2424469" cy="3024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xfrm>
            <a:off x="457200" y="105273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Accuracy scores</a:t>
            </a:r>
          </a:p>
        </p:txBody>
      </p:sp>
      <p:sp>
        <p:nvSpPr>
          <p:cNvPr id="332" name="Content Placeholder 2"/>
          <p:cNvSpPr txBox="1"/>
          <p:nvPr>
            <p:ph type="body" idx="1"/>
          </p:nvPr>
        </p:nvSpPr>
        <p:spPr>
          <a:xfrm>
            <a:off x="457200" y="2132856"/>
            <a:ext cx="8229600" cy="424847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/>
            </a:pPr>
            <a:r>
              <a:t>Let's add these columns to our main DataFrame:</a:t>
            </a:r>
            <a:br/>
            <a:r>
              <a:rPr sz="1584"/>
              <a:t> </a:t>
            </a:r>
          </a:p>
          <a:p>
            <a:pPr marL="0" indent="0" defTabSz="905255">
              <a:spcBef>
                <a:spcPts val="500"/>
              </a:spcBef>
              <a:buSzTx/>
              <a:buNone/>
              <a:defRPr sz="2178">
                <a:latin typeface="Consolas"/>
                <a:ea typeface="Consolas"/>
                <a:cs typeface="Consolas"/>
                <a:sym typeface="Consolas"/>
              </a:defRPr>
            </a:pP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"ACC"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(</a:t>
            </a:r>
            <a:r>
              <a:t>stimuli </a:t>
            </a:r>
            <a:r>
              <a:rPr b="1">
                <a:solidFill>
                  <a:srgbClr val="CE5C00"/>
                </a:solidFill>
              </a:rPr>
              <a:t>==</a:t>
            </a:r>
            <a:r>
              <a:t> responses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astype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int</a:t>
            </a:r>
            <a:r>
              <a:rPr b="1"/>
              <a:t>)</a:t>
            </a:r>
            <a:br>
              <a:rPr b="1"/>
            </a:b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"Response"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responses</a:t>
            </a:r>
          </a:p>
          <a:p>
            <a:pPr marL="0" indent="0" defTabSz="905255">
              <a:buSzTx/>
              <a:buNone/>
              <a:defRPr sz="2178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9470" indent="-339470" defTabSz="905255">
              <a:defRPr sz="3168"/>
            </a:pPr>
            <a:r>
              <a:t>The stimuli Series, however could contain more informative labels then "A","F","H" and "S". Let's relabel these…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/>
          <p:nvPr>
            <p:ph type="title"/>
          </p:nvPr>
        </p:nvSpPr>
        <p:spPr>
          <a:xfrm>
            <a:off x="457200" y="764704"/>
            <a:ext cx="8229600" cy="936105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relabelling</a:t>
            </a:r>
          </a:p>
        </p:txBody>
      </p:sp>
      <p:sp>
        <p:nvSpPr>
          <p:cNvPr id="335" name="Content Placeholder 2"/>
          <p:cNvSpPr txBox="1"/>
          <p:nvPr>
            <p:ph type="body" idx="1"/>
          </p:nvPr>
        </p:nvSpPr>
        <p:spPr>
          <a:xfrm>
            <a:off x="251519" y="1700808"/>
            <a:ext cx="8640962" cy="496855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For this, we'll use the vectorized </a:t>
            </a:r>
            <a:r>
              <a:rPr i="1"/>
              <a:t>replace</a:t>
            </a:r>
            <a:r>
              <a:t> operation</a:t>
            </a:r>
          </a:p>
          <a:p>
            <a:pPr marL="0" indent="0"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"A"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"Angry"</a:t>
            </a:r>
            <a:r>
              <a:rPr b="1"/>
              <a:t>)</a:t>
            </a:r>
            <a:r>
              <a:t> </a:t>
            </a:r>
            <a:br/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"F"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"Fearful"</a:t>
            </a:r>
            <a:r>
              <a:rPr b="1"/>
              <a:t>)</a:t>
            </a:r>
            <a:r>
              <a:t> </a:t>
            </a:r>
            <a:br/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"H"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"Happy"</a:t>
            </a:r>
            <a:r>
              <a:rPr b="1"/>
              <a:t>)</a:t>
            </a:r>
            <a:r>
              <a:t> </a:t>
            </a:r>
            <a:br/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"S"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"Sad"</a:t>
            </a:r>
            <a:r>
              <a:rPr b="1"/>
              <a:t>)</a:t>
            </a:r>
            <a:r>
              <a:t> </a:t>
            </a:r>
            <a:endParaRPr sz="2900"/>
          </a:p>
          <a:p>
            <a:pPr>
              <a:spcBef>
                <a:spcPts val="600"/>
              </a:spcBef>
              <a:defRPr sz="2900"/>
            </a:pPr>
            <a:r>
              <a:t>Or, when chained:</a:t>
            </a:r>
          </a:p>
          <a:p>
            <a:pPr marL="0" indent="0"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"A"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"Angry"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"F"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"Fearful"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"H"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"Happy"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"S"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4E9A06"/>
                </a:solidFill>
              </a:rPr>
              <a:t>"Sad"</a:t>
            </a:r>
            <a:r>
              <a:rPr b="1"/>
              <a:t>)</a:t>
            </a:r>
            <a:r>
              <a:t> </a:t>
            </a:r>
            <a:endParaRPr sz="3600"/>
          </a:p>
          <a:p>
            <a:pPr>
              <a:spcBef>
                <a:spcPts val="600"/>
              </a:spcBef>
              <a:defRPr sz="2900"/>
            </a:pPr>
            <a:r>
              <a:t>Finally add this Series to the main DataFrame too</a:t>
            </a:r>
          </a:p>
          <a:p>
            <a:pPr marL="0" indent="0"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"FaceType"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/>
          <p:nvPr>
            <p:ph type="title"/>
          </p:nvPr>
        </p:nvSpPr>
        <p:spPr>
          <a:xfrm>
            <a:off x="457200" y="1052736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Example 2 | </a:t>
            </a:r>
            <a:r>
              <a:rPr>
                <a:solidFill>
                  <a:schemeClr val="accent1"/>
                </a:solidFill>
              </a:rPr>
              <a:t>Pivot table</a:t>
            </a:r>
          </a:p>
        </p:txBody>
      </p:sp>
      <p:sp>
        <p:nvSpPr>
          <p:cNvPr id="338" name="Content Placeholder 2"/>
          <p:cNvSpPr txBox="1"/>
          <p:nvPr>
            <p:ph type="body" idx="1"/>
          </p:nvPr>
        </p:nvSpPr>
        <p:spPr>
          <a:xfrm>
            <a:off x="251519" y="1988840"/>
            <a:ext cx="8712970" cy="468052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None/>
              <a:defRPr sz="3136"/>
            </a:pPr>
            <a:r>
              <a:t>Create a pivot table:</a:t>
            </a:r>
            <a:br/>
            <a:r>
              <a:rPr sz="1176"/>
              <a:t> </a:t>
            </a:r>
            <a:endParaRPr sz="1176"/>
          </a:p>
          <a:p>
            <a:pPr marL="0" indent="0" defTabSz="896111">
              <a:spcBef>
                <a:spcPts val="500"/>
              </a:spcBef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  <a:r>
              <a:t>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pivot_table</a:t>
            </a:r>
            <a:r>
              <a:rPr b="1"/>
              <a:t>(</a:t>
            </a:r>
            <a:br>
              <a:rPr b="1"/>
            </a:br>
            <a:r>
              <a:rPr b="1"/>
              <a:t>  </a:t>
            </a:r>
            <a:r>
              <a:t>values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"ACC"</a:t>
            </a:r>
            <a:r>
              <a:rPr b="1"/>
              <a:t>,</a:t>
            </a:r>
            <a:r>
              <a:t> index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"Subject"</a:t>
            </a:r>
            <a:r>
              <a:rPr b="1"/>
              <a:t>,</a:t>
            </a:r>
            <a:r>
              <a:t> </a:t>
            </a:r>
            <a:br/>
            <a:r>
              <a:t>  columns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"Gender"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"FaceType"</a:t>
            </a:r>
            <a:r>
              <a:rPr b="1"/>
              <a:t>],</a:t>
            </a:r>
            <a:r>
              <a:t> aggfunc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"mean"</a:t>
            </a:r>
            <a:r>
              <a:rPr b="1"/>
              <a:t>)</a:t>
            </a:r>
            <a:r>
              <a:t> </a:t>
            </a:r>
          </a:p>
          <a:p>
            <a:pPr marL="0" indent="0" defTabSz="896111">
              <a:buSzTx/>
              <a:buNone/>
              <a:defRPr sz="2352"/>
            </a:pPr>
          </a:p>
          <a:p>
            <a:pPr marL="0" indent="0" defTabSz="896111">
              <a:buSzTx/>
              <a:buNone/>
              <a:defRPr sz="3136"/>
            </a:pPr>
            <a:r>
              <a:t>And let's plot!</a:t>
            </a:r>
          </a:p>
          <a:p>
            <a:pPr marL="0" indent="0" defTabSz="896111">
              <a:spcBef>
                <a:spcPts val="500"/>
              </a:spcBef>
              <a:buSzTx/>
              <a:buNone/>
              <a:defRPr sz="2352"/>
            </a:pPr>
            <a:br/>
            <a:r>
              <a:rPr>
                <a:latin typeface="Consolas"/>
                <a:ea typeface="Consolas"/>
                <a:cs typeface="Consolas"/>
                <a:sym typeface="Consolas"/>
              </a:rPr>
              <a:t>pt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unstack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1">
                <a:latin typeface="Consolas"/>
                <a:ea typeface="Consolas"/>
                <a:cs typeface="Consolas"/>
                <a:sym typeface="Consolas"/>
              </a:rPr>
            </a:br>
            <a:r>
              <a:rPr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rot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>
                <a:latin typeface="Consolas"/>
                <a:ea typeface="Consolas"/>
                <a:cs typeface="Consolas"/>
                <a:sym typeface="Consolas"/>
              </a:rPr>
            </a:br>
            <a:r>
              <a:rPr>
                <a:latin typeface="Consolas"/>
                <a:ea typeface="Consolas"/>
                <a:cs typeface="Consolas"/>
                <a:sym typeface="Consolas"/>
              </a:rPr>
              <a:t>	ylim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1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/>
          <p:nvPr>
            <p:ph type="title"/>
          </p:nvPr>
        </p:nvSpPr>
        <p:spPr>
          <a:xfrm>
            <a:off x="457200" y="764704"/>
            <a:ext cx="8229600" cy="720081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Example 2 | </a:t>
            </a:r>
            <a:r>
              <a:rPr>
                <a:solidFill>
                  <a:schemeClr val="accent1"/>
                </a:solidFill>
              </a:rPr>
              <a:t>Plot</a:t>
            </a:r>
          </a:p>
        </p:txBody>
      </p:sp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65" y="1587990"/>
            <a:ext cx="6102719" cy="5009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703" y="1484783"/>
            <a:ext cx="6957039" cy="5112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xfrm>
            <a:off x="457200" y="335531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Full Example 2</a:t>
            </a:r>
          </a:p>
        </p:txBody>
      </p:sp>
      <p:sp>
        <p:nvSpPr>
          <p:cNvPr id="345" name="Rectangle 2"/>
          <p:cNvSpPr/>
          <p:nvPr/>
        </p:nvSpPr>
        <p:spPr>
          <a:xfrm>
            <a:off x="107503" y="1145506"/>
            <a:ext cx="8928994" cy="54000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 b="0">
                <a:solidFill>
                  <a:srgbClr val="000000"/>
                </a:solidFill>
              </a:rPr>
              <a:t> pandas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pd </a:t>
            </a:r>
            <a:endParaRPr b="0">
              <a:solidFill>
                <a:srgbClr val="000000"/>
              </a:solidFill>
            </a:endParaRPr>
          </a:p>
          <a:p>
            <a:pPr>
              <a:defRPr b="1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 b="0">
                <a:solidFill>
                  <a:srgbClr val="000000"/>
                </a:solidFill>
              </a:rPr>
              <a:t> math </a:t>
            </a:r>
            <a:endParaRPr b="0">
              <a:solidFill>
                <a:srgbClr val="000000"/>
              </a:solidFill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raw_data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pd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read_csv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"merged.txt"</a:t>
            </a:r>
            <a:r>
              <a:rPr b="1"/>
              <a:t>,</a:t>
            </a:r>
            <a:r>
              <a:t>sep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"\t"</a:t>
            </a:r>
            <a:r>
              <a:rPr b="1"/>
              <a:t>)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"Picture"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split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"_"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1</a:t>
            </a:r>
            <a:r>
              <a:rPr b="1"/>
              <a:t>]</a:t>
            </a:r>
            <a:endParaRPr b="1"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"A"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"Angry"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"F"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"Fearful"</a:t>
            </a:r>
            <a:r>
              <a:rPr b="1"/>
              <a:t>)</a:t>
            </a:r>
            <a:endParaRPr b="1"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stimuli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"H"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"Happy"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replace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"S"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4E9A06"/>
                </a:solidFill>
              </a:rPr>
              <a:t>"Sad"</a:t>
            </a:r>
            <a:r>
              <a:rPr b="1"/>
              <a:t>)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responses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"Reactie"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]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"FaceType"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stimuli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"Response"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responses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raw_data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"ACC"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 b="1"/>
              <a:t>(</a:t>
            </a:r>
            <a:r>
              <a:t>stimuli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str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]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==</a:t>
            </a:r>
            <a:r>
              <a:t> responses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astype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int</a:t>
            </a:r>
            <a:r>
              <a:rPr b="1"/>
              <a:t>)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pt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pivot_table</a:t>
            </a:r>
            <a:r>
              <a:rPr b="1"/>
              <a:t>(</a:t>
            </a:r>
            <a:r>
              <a:t>values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"ACC"</a:t>
            </a:r>
            <a:r>
              <a:rPr b="1"/>
              <a:t>,</a:t>
            </a:r>
            <a:r>
              <a:t> index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"Subject"</a:t>
            </a:r>
            <a:r>
              <a:rPr b="1"/>
              <a:t>,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		columns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"Gender"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"FaceType"</a:t>
            </a:r>
            <a:r>
              <a:rPr b="1"/>
              <a:t>],</a:t>
            </a:r>
            <a:r>
              <a:t> aggfunc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"mean"</a:t>
            </a:r>
            <a:r>
              <a:rPr b="1"/>
              <a:t>)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(</a:t>
            </a:r>
            <a:r>
              <a:rPr b="0"/>
              <a:t>pt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mean</a:t>
            </a:r>
            <a:r>
              <a:t>()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unstack</a:t>
            </a:r>
            <a:r>
              <a:t>()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T</a:t>
            </a:r>
            <a:r>
              <a:t>)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plot</a:t>
            </a:r>
            <a:r>
              <a:t>(</a:t>
            </a:r>
            <a:r>
              <a:rPr b="0"/>
              <a:t> kind</a:t>
            </a:r>
            <a:r>
              <a:rPr>
                <a:solidFill>
                  <a:srgbClr val="CE5C00"/>
                </a:solidFill>
              </a:rPr>
              <a:t>=</a:t>
            </a:r>
            <a:r>
              <a:rPr b="0">
                <a:solidFill>
                  <a:srgbClr val="4E9A06"/>
                </a:solidFill>
              </a:rPr>
              <a:t>"bar"</a:t>
            </a:r>
            <a:r>
              <a:t>,</a:t>
            </a:r>
            <a:r>
              <a:rPr b="0"/>
              <a:t> rot</a:t>
            </a:r>
            <a:r>
              <a:rPr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0000CF"/>
                </a:solidFill>
              </a:rPr>
              <a:t>0</a:t>
            </a:r>
            <a:r>
              <a:t>,</a:t>
            </a:r>
            <a:r>
              <a:rPr b="0"/>
              <a:t> ylim</a:t>
            </a:r>
            <a:r>
              <a:rPr>
                <a:solidFill>
                  <a:srgbClr val="CE5C00"/>
                </a:solidFill>
              </a:rPr>
              <a:t>=</a:t>
            </a:r>
            <a:r>
              <a:t>[</a:t>
            </a:r>
            <a:r>
              <a:rPr>
                <a:solidFill>
                  <a:srgbClr val="CE5C00"/>
                </a:solidFill>
              </a:rPr>
              <a:t>.</a:t>
            </a:r>
            <a:r>
              <a:rPr>
                <a:solidFill>
                  <a:srgbClr val="0000CF"/>
                </a:solidFill>
              </a:rPr>
              <a:t>25</a:t>
            </a:r>
            <a:r>
              <a:t>,</a:t>
            </a:r>
            <a:r>
              <a:rPr>
                <a:solidFill>
                  <a:srgbClr val="CE5C00"/>
                </a:solidFill>
              </a:rPr>
              <a:t>.</a:t>
            </a:r>
            <a:r>
              <a:rPr>
                <a:solidFill>
                  <a:srgbClr val="0000CF"/>
                </a:solidFill>
              </a:rPr>
              <a:t>75</a:t>
            </a:r>
            <a:r>
              <a:t>],</a:t>
            </a:r>
            <a:r>
              <a:rPr b="0"/>
              <a:t> </a:t>
            </a:r>
            <a:endParaRPr b="0"/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					fontsize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>
                <a:solidFill>
                  <a:srgbClr val="0000CF"/>
                </a:solidFill>
              </a:rPr>
              <a:t>14</a:t>
            </a:r>
            <a:r>
              <a:rPr b="1"/>
              <a:t>,</a:t>
            </a:r>
            <a:r>
              <a:t> 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t> </a:t>
            </a:r>
            <a:r>
              <a:rPr b="1"/>
              <a:t>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/>
          <p:nvPr>
            <p:ph type="title"/>
          </p:nvPr>
        </p:nvSpPr>
        <p:spPr>
          <a:xfrm>
            <a:off x="317062" y="558375"/>
            <a:ext cx="8229601" cy="792089"/>
          </a:xfrm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348" name="Content Placeholder 2"/>
          <p:cNvSpPr txBox="1"/>
          <p:nvPr>
            <p:ph type="body" idx="1"/>
          </p:nvPr>
        </p:nvSpPr>
        <p:spPr>
          <a:xfrm>
            <a:off x="395889" y="1547030"/>
            <a:ext cx="7211145" cy="47525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Most popular plotting library for Python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Created by (late) John Hunter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Has a lot in common with MatLab's plotting library,  both functionally and syntactically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Syntax can be a bit archaic sometimes, therefore other libraries have implemented their </a:t>
            </a:r>
            <a:r>
              <a:t>own</a:t>
            </a:r>
            <a:r>
              <a:t> interface to Matplotlib's plotting functions (e.g. </a:t>
            </a:r>
            <a:r>
              <a:rPr i="1"/>
              <a:t>Pandas, Seaborn)</a:t>
            </a:r>
          </a:p>
        </p:txBody>
      </p:sp>
      <p:pic>
        <p:nvPicPr>
          <p:cNvPr id="3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4288" y="2475731"/>
            <a:ext cx="1524001" cy="1457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/>
          <p:nvPr>
            <p:ph type="title"/>
          </p:nvPr>
        </p:nvSpPr>
        <p:spPr>
          <a:xfrm>
            <a:off x="457200" y="532099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352" name="Content Placeholder 2"/>
          <p:cNvSpPr txBox="1"/>
          <p:nvPr>
            <p:ph type="body" idx="1"/>
          </p:nvPr>
        </p:nvSpPr>
        <p:spPr>
          <a:xfrm>
            <a:off x="457200" y="1887614"/>
            <a:ext cx="8229600" cy="44644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Main module is </a:t>
            </a:r>
            <a:r>
              <a:rPr i="1"/>
              <a:t>pyplot,</a:t>
            </a:r>
            <a:r>
              <a:t> often imported as </a:t>
            </a:r>
            <a:r>
              <a:rPr i="1"/>
              <a:t>plt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700"/>
            </a:pPr>
            <a:br/>
            <a:r>
              <a:rPr sz="2300"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br>
              <a:rPr sz="2300">
                <a:latin typeface="Consolas"/>
                <a:ea typeface="Consolas"/>
                <a:cs typeface="Consolas"/>
                <a:sym typeface="Consolas"/>
              </a:rPr>
            </a:b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Now you can for example do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700"/>
            </a:pPr>
            <a:br/>
            <a:r>
              <a:rPr sz="2300">
                <a:latin typeface="Consolas"/>
                <a:ea typeface="Consolas"/>
                <a:cs typeface="Consolas"/>
                <a:sym typeface="Consolas"/>
              </a:rPr>
              <a:t>plt.plot(np.linspace(0,10),np.linspace(0,10))</a:t>
            </a:r>
            <a:br>
              <a:rPr sz="2300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If IPython is started with the </a:t>
            </a:r>
            <a:r>
              <a:rPr i="1"/>
              <a:t>pylab </a:t>
            </a:r>
            <a:r>
              <a:t>flag, all plotting functions are available directly, without having to add plt (just as in MatLab)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457200" y="453271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592436"/>
            <a:ext cx="8229600" cy="46085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The index does not have to be numerical. You can specify other datatypes, for instance </a:t>
            </a:r>
            <a:r>
              <a:rPr i="1"/>
              <a:t>strings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In [0]: obj2 = pd.Series([4, 7, -5, 3], </a:t>
            </a:r>
            <a:br/>
            <a:r>
              <a:t>		       index=['d','b','a','c'])</a:t>
            </a:r>
            <a:br/>
            <a:endParaRPr sz="23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In [1]: obj2</a:t>
            </a:r>
            <a:endParaRPr sz="29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Out[1]:</a:t>
            </a:r>
            <a:endParaRPr sz="29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d  4</a:t>
            </a:r>
            <a:endParaRPr sz="23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b  7</a:t>
            </a:r>
            <a:endParaRPr sz="23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a -5</a:t>
            </a:r>
            <a:endParaRPr sz="29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c  3</a:t>
            </a:r>
          </a:p>
        </p:txBody>
      </p:sp>
      <p:sp>
        <p:nvSpPr>
          <p:cNvPr id="110" name="Rectangle 3"/>
          <p:cNvSpPr/>
          <p:nvPr/>
        </p:nvSpPr>
        <p:spPr>
          <a:xfrm>
            <a:off x="4337706" y="3247008"/>
            <a:ext cx="2952074" cy="3639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ectangle 4"/>
          <p:cNvSpPr/>
          <p:nvPr/>
        </p:nvSpPr>
        <p:spPr>
          <a:xfrm>
            <a:off x="414992" y="4615160"/>
            <a:ext cx="351556" cy="156104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2"/>
      <p:bldP build="whole" bldLvl="1" animBg="1" rev="0" advAuto="0" spid="11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"/>
          <p:cNvSpPr txBox="1"/>
          <p:nvPr>
            <p:ph type="title"/>
          </p:nvPr>
        </p:nvSpPr>
        <p:spPr>
          <a:xfrm>
            <a:off x="457200" y="59147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55" name="Content Placeholder 2"/>
          <p:cNvSpPr txBox="1"/>
          <p:nvPr>
            <p:ph type="body" sz="quarter" idx="1"/>
          </p:nvPr>
        </p:nvSpPr>
        <p:spPr>
          <a:xfrm>
            <a:off x="347864" y="1506179"/>
            <a:ext cx="8712969" cy="12961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When a plot function has been called, it creates an </a:t>
            </a:r>
            <a:r>
              <a:rPr i="1"/>
              <a:t>axes </a:t>
            </a:r>
            <a:r>
              <a:t>object, through which you can make cosmetical changes to the plot</a:t>
            </a:r>
          </a:p>
        </p:txBody>
      </p:sp>
      <p:pic>
        <p:nvPicPr>
          <p:cNvPr id="3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687" y="2800384"/>
            <a:ext cx="4776086" cy="3312369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extBox 3"/>
          <p:cNvSpPr txBox="1"/>
          <p:nvPr/>
        </p:nvSpPr>
        <p:spPr>
          <a:xfrm>
            <a:off x="452956" y="2924943"/>
            <a:ext cx="3917453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xfrm>
            <a:off x="457200" y="53016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60" name="Content Placeholder 2"/>
          <p:cNvSpPr txBox="1"/>
          <p:nvPr>
            <p:ph type="body" sz="quarter" idx="1"/>
          </p:nvPr>
        </p:nvSpPr>
        <p:spPr>
          <a:xfrm>
            <a:off x="215515" y="1475524"/>
            <a:ext cx="8712970" cy="12961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A reference to the current axes (latest plot) can be obtained by the </a:t>
            </a:r>
            <a:r>
              <a:rPr i="1"/>
              <a:t>gca() </a:t>
            </a:r>
            <a:r>
              <a:t>method (get current axis)</a:t>
            </a:r>
          </a:p>
        </p:txBody>
      </p:sp>
      <p:sp>
        <p:nvSpPr>
          <p:cNvPr id="361" name="TextBox 3"/>
          <p:cNvSpPr txBox="1"/>
          <p:nvPr/>
        </p:nvSpPr>
        <p:spPr>
          <a:xfrm>
            <a:off x="514266" y="2924943"/>
            <a:ext cx="3869001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)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set_ylabel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"wisdom"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set_xlabel</a:t>
            </a:r>
            <a:r>
              <a:rPr b="1"/>
              <a:t>(</a:t>
            </a:r>
            <a:br>
              <a:rPr b="1"/>
            </a:br>
            <a:r>
              <a:rPr>
                <a:solidFill>
                  <a:srgbClr val="4E9A06"/>
                </a:solidFill>
              </a:rPr>
              <a:t>"time spent in course (h)"</a:t>
            </a:r>
            <a:r>
              <a:rPr b="1"/>
              <a:t>)</a:t>
            </a:r>
            <a:r>
              <a:t> 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3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951" y="2852935"/>
            <a:ext cx="4968554" cy="331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840" y="2755925"/>
            <a:ext cx="4968553" cy="350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1"/>
          <p:cNvSpPr txBox="1"/>
          <p:nvPr>
            <p:ph type="title"/>
          </p:nvPr>
        </p:nvSpPr>
        <p:spPr>
          <a:xfrm>
            <a:off x="457200" y="512643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66" name="Content Placeholder 2"/>
          <p:cNvSpPr txBox="1"/>
          <p:nvPr>
            <p:ph type="body" sz="quarter" idx="1"/>
          </p:nvPr>
        </p:nvSpPr>
        <p:spPr>
          <a:xfrm>
            <a:off x="251519" y="1556791"/>
            <a:ext cx="8712970" cy="1296144"/>
          </a:xfrm>
          <a:prstGeom prst="rect">
            <a:avLst/>
          </a:prstGeom>
        </p:spPr>
        <p:txBody>
          <a:bodyPr/>
          <a:lstStyle/>
          <a:p>
            <a:pPr/>
            <a:r>
              <a:t>Removing the top and right axis (plus their ticks)</a:t>
            </a:r>
          </a:p>
        </p:txBody>
      </p:sp>
      <p:sp>
        <p:nvSpPr>
          <p:cNvPr id="367" name="TextBox 3"/>
          <p:cNvSpPr txBox="1"/>
          <p:nvPr/>
        </p:nvSpPr>
        <p:spPr>
          <a:xfrm>
            <a:off x="435438" y="2473568"/>
            <a:ext cx="3869001" cy="405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)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set_ylabel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"wisdom"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set_xlabel</a:t>
            </a:r>
            <a:r>
              <a:rPr b="1"/>
              <a:t>(</a:t>
            </a:r>
            <a:br>
              <a:rPr b="1"/>
            </a:br>
            <a:r>
              <a:rPr>
                <a:solidFill>
                  <a:srgbClr val="4E9A06"/>
                </a:solidFill>
              </a:rPr>
              <a:t>"time spent in course (h)"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xaxis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tick_bottom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yaxis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tick_left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"right"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"top"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r>
              <a:t> </a:t>
            </a:r>
          </a:p>
          <a:p>
            <a:pPr>
              <a:defRPr sz="2000"/>
            </a:p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1268" y="2704039"/>
            <a:ext cx="4755160" cy="3354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>
            <p:ph type="title"/>
          </p:nvPr>
        </p:nvSpPr>
        <p:spPr>
          <a:xfrm>
            <a:off x="457200" y="59147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71" name="Content Placeholder 2"/>
          <p:cNvSpPr txBox="1"/>
          <p:nvPr>
            <p:ph type="body" sz="quarter" idx="1"/>
          </p:nvPr>
        </p:nvSpPr>
        <p:spPr>
          <a:xfrm>
            <a:off x="251519" y="1556791"/>
            <a:ext cx="8712970" cy="1296144"/>
          </a:xfrm>
          <a:prstGeom prst="rect">
            <a:avLst/>
          </a:prstGeom>
        </p:spPr>
        <p:txBody>
          <a:bodyPr/>
          <a:lstStyle/>
          <a:p>
            <a:pPr/>
            <a:r>
              <a:t>Show the data points on the line, and change its color to red (</a:t>
            </a:r>
            <a:r>
              <a:rPr b="1"/>
              <a:t>r</a:t>
            </a:r>
            <a:r>
              <a:t>ed, </a:t>
            </a:r>
            <a:r>
              <a:rPr b="1"/>
              <a:t>o</a:t>
            </a:r>
            <a:r>
              <a:t>'s, unbroken </a:t>
            </a:r>
            <a:r>
              <a:rPr b="1"/>
              <a:t>-</a:t>
            </a:r>
            <a:r>
              <a:t> )</a:t>
            </a:r>
          </a:p>
        </p:txBody>
      </p:sp>
      <p:sp>
        <p:nvSpPr>
          <p:cNvPr id="372" name="TextBox 3"/>
          <p:cNvSpPr txBox="1"/>
          <p:nvPr/>
        </p:nvSpPr>
        <p:spPr>
          <a:xfrm>
            <a:off x="304059" y="2854874"/>
            <a:ext cx="3869001" cy="308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,</a:t>
            </a:r>
            <a:r>
              <a:rPr b="1">
                <a:solidFill>
                  <a:srgbClr val="4E9A06"/>
                </a:solidFill>
              </a:rPr>
              <a:t>"ro-"</a:t>
            </a:r>
            <a:r>
              <a:rPr b="1"/>
              <a:t>) 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set_ylabel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"wisdom"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set_xlabel</a:t>
            </a:r>
            <a:r>
              <a:rPr b="1"/>
              <a:t>(</a:t>
            </a:r>
            <a:br>
              <a:rPr b="1"/>
            </a:br>
            <a:r>
              <a:rPr>
                <a:solidFill>
                  <a:srgbClr val="4E9A06"/>
                </a:solidFill>
              </a:rPr>
              <a:t>"time spent in course (h)"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xaxis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tick_bottom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yaxis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tick_left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"right"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"top"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3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9185" y="2844177"/>
            <a:ext cx="4968553" cy="350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xfrm>
            <a:off x="467543" y="836712"/>
            <a:ext cx="8229601" cy="792088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76" name="Content Placeholder 2"/>
          <p:cNvSpPr txBox="1"/>
          <p:nvPr>
            <p:ph type="body" sz="quarter" idx="1"/>
          </p:nvPr>
        </p:nvSpPr>
        <p:spPr>
          <a:xfrm>
            <a:off x="251519" y="1556791"/>
            <a:ext cx="8712970" cy="12961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Add second series, with </a:t>
            </a:r>
            <a:r>
              <a:rPr b="1"/>
              <a:t>g</a:t>
            </a:r>
            <a:r>
              <a:t>reen </a:t>
            </a:r>
            <a:r>
              <a:rPr b="1"/>
              <a:t>d</a:t>
            </a:r>
            <a:r>
              <a:t>iamons at the data points connected with a  </a:t>
            </a:r>
            <a:r>
              <a:rPr b="1"/>
              <a:t>- -</a:t>
            </a:r>
            <a:r>
              <a:t> (dashed line)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No need to execute </a:t>
            </a:r>
            <a:r>
              <a:rPr i="1"/>
              <a:t>plt.hold() </a:t>
            </a:r>
            <a:r>
              <a:t>(or </a:t>
            </a:r>
            <a:r>
              <a:rPr i="1"/>
              <a:t>hold on;</a:t>
            </a:r>
            <a:r>
              <a:t> in MatLab)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225231" y="2924943"/>
            <a:ext cx="3869001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"ro-"</a:t>
            </a:r>
            <a:r>
              <a:rPr b="1"/>
              <a:t>)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br>
              <a:rPr b="1"/>
            </a:br>
            <a:r>
              <a:rPr b="1"/>
              <a:t>…</a:t>
            </a:r>
            <a:br>
              <a:rPr b="1"/>
            </a:br>
            <a:r>
              <a:t>lin2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5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lin2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"gd--"</a:t>
            </a:r>
            <a:r>
              <a:rPr b="1"/>
              <a:t>)</a:t>
            </a:r>
            <a:r>
              <a:t> </a:t>
            </a:r>
          </a:p>
          <a:p>
            <a:pPr>
              <a:defRPr b="1" sz="2400"/>
            </a:pPr>
            <a:br/>
          </a:p>
          <a:p>
            <a:pPr>
              <a:defRPr sz="2400"/>
            </a:pPr>
          </a:p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3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943" y="2852935"/>
            <a:ext cx="4968554" cy="350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 txBox="1"/>
          <p:nvPr>
            <p:ph type="title"/>
          </p:nvPr>
        </p:nvSpPr>
        <p:spPr>
          <a:xfrm>
            <a:off x="467543" y="836712"/>
            <a:ext cx="8229601" cy="792088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81" name="Content Placeholder 2"/>
          <p:cNvSpPr txBox="1"/>
          <p:nvPr>
            <p:ph type="body" sz="quarter" idx="1"/>
          </p:nvPr>
        </p:nvSpPr>
        <p:spPr>
          <a:xfrm>
            <a:off x="251519" y="1556791"/>
            <a:ext cx="8712970" cy="1296144"/>
          </a:xfrm>
          <a:prstGeom prst="rect">
            <a:avLst/>
          </a:prstGeom>
        </p:spPr>
        <p:txBody>
          <a:bodyPr/>
          <a:lstStyle/>
          <a:p>
            <a:pPr/>
            <a:r>
              <a:t>Add a legend for our series. Give the legend a title and remove its border</a:t>
            </a:r>
          </a:p>
        </p:txBody>
      </p:sp>
      <p:sp>
        <p:nvSpPr>
          <p:cNvPr id="382" name="TextBox 3"/>
          <p:cNvSpPr txBox="1"/>
          <p:nvPr/>
        </p:nvSpPr>
        <p:spPr>
          <a:xfrm>
            <a:off x="225231" y="2920726"/>
            <a:ext cx="3869001" cy="3388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"ro-"</a:t>
            </a:r>
            <a:r>
              <a:rPr b="1"/>
              <a:t>)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br>
              <a:rPr b="1"/>
            </a:br>
            <a:r>
              <a:rPr b="1"/>
              <a:t>…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legend</a:t>
            </a:r>
            <a:r>
              <a:rPr b="1"/>
              <a:t>(</a:t>
            </a:r>
            <a:br>
              <a:rPr b="1"/>
            </a:br>
            <a:r>
              <a:rPr b="1"/>
              <a:t>    [</a:t>
            </a:r>
            <a:r>
              <a:rPr>
                <a:solidFill>
                  <a:srgbClr val="4E9A06"/>
                </a:solidFill>
              </a:rPr>
              <a:t>"Fully awake"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"Sleepy"</a:t>
            </a:r>
            <a:r>
              <a:rPr b="1"/>
              <a:t>],</a:t>
            </a:r>
            <a:br>
              <a:rPr b="1"/>
            </a:br>
            <a:r>
              <a:t>    loc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"best"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get_legend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set_title</a:t>
            </a:r>
            <a:r>
              <a:rPr b="1"/>
              <a:t>(</a:t>
            </a:r>
            <a:br>
              <a:rPr b="1"/>
            </a:br>
            <a:r>
              <a:rPr b="1"/>
              <a:t>    </a:t>
            </a:r>
            <a:r>
              <a:rPr>
                <a:solidFill>
                  <a:srgbClr val="4E9A06"/>
                </a:solidFill>
              </a:rPr>
              <a:t>"Concentration level"</a:t>
            </a:r>
            <a:r>
              <a:rPr b="1"/>
              <a:t>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get_legend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draw_frame</a:t>
            </a:r>
            <a:r>
              <a:rPr b="1"/>
              <a:t>(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  <a:r>
              <a:t> </a:t>
            </a:r>
          </a:p>
        </p:txBody>
      </p:sp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943" y="2852935"/>
            <a:ext cx="4968554" cy="3505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/>
          <p:nvPr>
            <p:ph type="title"/>
          </p:nvPr>
        </p:nvSpPr>
        <p:spPr>
          <a:xfrm>
            <a:off x="467543" y="836712"/>
            <a:ext cx="8229601" cy="792088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Axes object</a:t>
            </a:r>
          </a:p>
        </p:txBody>
      </p:sp>
      <p:sp>
        <p:nvSpPr>
          <p:cNvPr id="386" name="Content Placeholder 2"/>
          <p:cNvSpPr txBox="1"/>
          <p:nvPr>
            <p:ph type="body" sz="quarter" idx="1"/>
          </p:nvPr>
        </p:nvSpPr>
        <p:spPr>
          <a:xfrm>
            <a:off x="251519" y="1556791"/>
            <a:ext cx="8712970" cy="1296144"/>
          </a:xfrm>
          <a:prstGeom prst="rect">
            <a:avLst/>
          </a:prstGeom>
        </p:spPr>
        <p:txBody>
          <a:bodyPr/>
          <a:lstStyle/>
          <a:p>
            <a:pPr/>
            <a:r>
              <a:t>Finally, let's increase the font size a bit.</a:t>
            </a:r>
          </a:p>
          <a:p>
            <a:pPr/>
            <a:r>
              <a:t>This is done in a bit strange way…</a:t>
            </a:r>
          </a:p>
        </p:txBody>
      </p:sp>
      <p:sp>
        <p:nvSpPr>
          <p:cNvPr id="387" name="TextBox 3"/>
          <p:cNvSpPr txBox="1"/>
          <p:nvPr/>
        </p:nvSpPr>
        <p:spPr>
          <a:xfrm>
            <a:off x="225231" y="2920726"/>
            <a:ext cx="3869001" cy="370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lin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np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linspace</a:t>
            </a:r>
            <a:r>
              <a:rPr b="1"/>
              <a:t>(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10</a:t>
            </a:r>
            <a:r>
              <a:rPr b="1"/>
              <a:t>)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lin</a:t>
            </a:r>
            <a:r>
              <a:rPr b="1"/>
              <a:t>,</a:t>
            </a:r>
            <a:r>
              <a:t>lin</a:t>
            </a:r>
            <a:r>
              <a:rPr b="1"/>
              <a:t>,</a:t>
            </a:r>
            <a:r>
              <a:rPr>
                <a:solidFill>
                  <a:srgbClr val="4E9A06"/>
                </a:solidFill>
              </a:rPr>
              <a:t>"ro-"</a:t>
            </a:r>
            <a:r>
              <a:rPr b="1"/>
              <a:t>)</a:t>
            </a:r>
            <a:br>
              <a:rPr b="1"/>
            </a:b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gca</a:t>
            </a:r>
            <a:r>
              <a:rPr b="1"/>
              <a:t>()</a:t>
            </a:r>
            <a:br>
              <a:rPr b="1"/>
            </a:br>
            <a:r>
              <a:rPr b="1"/>
              <a:t>…</a:t>
            </a:r>
            <a:br>
              <a:rPr b="1"/>
            </a:br>
            <a:r>
              <a:t>font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 b="1"/>
              <a:t>{</a:t>
            </a:r>
            <a:r>
              <a:rPr>
                <a:solidFill>
                  <a:srgbClr val="4E9A06"/>
                </a:solidFill>
              </a:rPr>
              <a:t>'family'</a:t>
            </a:r>
            <a:r>
              <a:t> </a:t>
            </a:r>
            <a:r>
              <a:rPr b="1"/>
              <a:t>:</a:t>
            </a:r>
            <a:r>
              <a:t> </a:t>
            </a:r>
            <a:r>
              <a:rPr>
                <a:solidFill>
                  <a:srgbClr val="4E9A06"/>
                </a:solidFill>
              </a:rPr>
              <a:t>'normal'</a:t>
            </a:r>
            <a:r>
              <a:rPr b="1"/>
              <a:t>,</a:t>
            </a:r>
            <a:r>
              <a:t> </a:t>
            </a:r>
            <a:br/>
            <a:r>
              <a:t>             </a:t>
            </a:r>
            <a:r>
              <a:rPr>
                <a:solidFill>
                  <a:srgbClr val="4E9A06"/>
                </a:solidFill>
              </a:rPr>
              <a:t>'weight'</a:t>
            </a:r>
            <a:r>
              <a:t> </a:t>
            </a:r>
            <a:r>
              <a:rPr b="1"/>
              <a:t>:</a:t>
            </a:r>
            <a:r>
              <a:t> </a:t>
            </a:r>
            <a:r>
              <a:rPr>
                <a:solidFill>
                  <a:srgbClr val="4E9A06"/>
                </a:solidFill>
              </a:rPr>
              <a:t>'normal'</a:t>
            </a:r>
            <a:r>
              <a:rPr b="1"/>
              <a:t>,</a:t>
            </a:r>
            <a:r>
              <a:t> </a:t>
            </a:r>
            <a:br/>
            <a:r>
              <a:t>             </a:t>
            </a:r>
            <a:r>
              <a:rPr>
                <a:solidFill>
                  <a:srgbClr val="4E9A06"/>
                </a:solidFill>
              </a:rPr>
              <a:t>'size'</a:t>
            </a:r>
            <a:r>
              <a:t> </a:t>
            </a:r>
            <a:r>
              <a:rPr b="1"/>
              <a:t>:</a:t>
            </a:r>
            <a:r>
              <a:t> </a:t>
            </a:r>
            <a:r>
              <a:rPr b="1">
                <a:solidFill>
                  <a:srgbClr val="0000CF"/>
                </a:solidFill>
              </a:rPr>
              <a:t>14</a:t>
            </a:r>
            <a:r>
              <a:rPr b="1"/>
              <a:t>}</a:t>
            </a:r>
            <a:r>
              <a:t> </a:t>
            </a:r>
            <a:br/>
            <a:r>
              <a:t>plt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rc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'font'</a:t>
            </a:r>
            <a:r>
              <a:rPr b="1"/>
              <a:t>,</a:t>
            </a:r>
            <a:r>
              <a:t> </a:t>
            </a:r>
            <a:r>
              <a:rPr b="1">
                <a:solidFill>
                  <a:srgbClr val="CE5C00"/>
                </a:solidFill>
              </a:rPr>
              <a:t>**</a:t>
            </a:r>
            <a:r>
              <a:t>font</a:t>
            </a:r>
            <a:r>
              <a:rPr b="1"/>
              <a:t>)</a:t>
            </a:r>
            <a:r>
              <a:t> </a:t>
            </a:r>
          </a:p>
          <a:p>
            <a:pPr>
              <a:defRPr sz="2400"/>
            </a:pPr>
          </a:p>
        </p:txBody>
      </p:sp>
      <p:pic>
        <p:nvPicPr>
          <p:cNvPr id="3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2852935"/>
            <a:ext cx="5005389" cy="3570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xfrm>
            <a:off x="457200" y="764704"/>
            <a:ext cx="8229600" cy="792088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Subplots</a:t>
            </a:r>
          </a:p>
        </p:txBody>
      </p:sp>
      <p:sp>
        <p:nvSpPr>
          <p:cNvPr id="391" name="Rectangle 1"/>
          <p:cNvSpPr/>
          <p:nvPr/>
        </p:nvSpPr>
        <p:spPr>
          <a:xfrm>
            <a:off x="281725" y="2040344"/>
            <a:ext cx="5865799" cy="42824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import</a:t>
            </a:r>
            <a:r>
              <a:rPr b="0">
                <a:solidFill>
                  <a:srgbClr val="000000"/>
                </a:solidFill>
              </a:rPr>
              <a:t> numpy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np </a:t>
            </a:r>
            <a:br>
              <a:rPr b="0">
                <a:solidFill>
                  <a:srgbClr val="000000"/>
                </a:solidFill>
              </a:rPr>
            </a:br>
            <a:r>
              <a:t>import</a:t>
            </a:r>
            <a:r>
              <a:rPr b="0">
                <a:solidFill>
                  <a:srgbClr val="000000"/>
                </a:solidFill>
              </a:rPr>
              <a:t> matplotlib.pyplot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plt 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</a:t>
            </a:r>
            <a:r>
              <a:rPr b="0">
                <a:solidFill>
                  <a:srgbClr val="000000"/>
                </a:solidFill>
              </a:rPr>
              <a:t> f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):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 b="0">
                <a:solidFill>
                  <a:srgbClr val="000000"/>
                </a:solidFill>
              </a:rPr>
              <a:t> 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exp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E5C00"/>
                </a:solidFill>
              </a:rPr>
              <a:t>-</a:t>
            </a:r>
            <a:r>
              <a:rPr b="0">
                <a:solidFill>
                  <a:srgbClr val="000000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E5C00"/>
                </a:solidFill>
              </a:rPr>
              <a:t>*</a:t>
            </a:r>
            <a:r>
              <a:rPr b="0">
                <a:solidFill>
                  <a:srgbClr val="000000"/>
                </a:solidFill>
              </a:rPr>
              <a:t> 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cos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2</a:t>
            </a:r>
            <a:r>
              <a:rPr>
                <a:solidFill>
                  <a:srgbClr val="CE5C00"/>
                </a:solidFill>
              </a:rPr>
              <a:t>*</a:t>
            </a:r>
            <a:r>
              <a:rPr b="0">
                <a:solidFill>
                  <a:srgbClr val="000000"/>
                </a:solidFill>
              </a:rPr>
              <a:t>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pi</a:t>
            </a:r>
            <a:r>
              <a:rPr>
                <a:solidFill>
                  <a:srgbClr val="CE5C00"/>
                </a:solidFill>
              </a:rPr>
              <a:t>*</a:t>
            </a:r>
            <a:r>
              <a:rPr b="0">
                <a:solidFill>
                  <a:srgbClr val="000000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t1 </a:t>
            </a:r>
            <a:r>
              <a:rPr>
                <a:solidFill>
                  <a:srgbClr val="CE5C00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arange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0.0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CF"/>
                </a:solidFill>
              </a:rPr>
              <a:t>5.0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CF"/>
                </a:solidFill>
              </a:rPr>
              <a:t>0.1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t2 </a:t>
            </a:r>
            <a:r>
              <a:rPr>
                <a:solidFill>
                  <a:srgbClr val="CE5C00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arange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0.0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CF"/>
                </a:solidFill>
              </a:rPr>
              <a:t>5.0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CF"/>
                </a:solidFill>
              </a:rPr>
              <a:t>0.02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figure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subplot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211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plot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f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t1</a:t>
            </a:r>
            <a:r>
              <a:rPr>
                <a:solidFill>
                  <a:srgbClr val="000000"/>
                </a:solidFill>
              </a:rPr>
              <a:t>),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4E9A06"/>
                </a:solidFill>
              </a:rPr>
              <a:t>'bo'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t2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f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t2</a:t>
            </a:r>
            <a:r>
              <a:rPr>
                <a:solidFill>
                  <a:srgbClr val="000000"/>
                </a:solidFill>
              </a:rPr>
              <a:t>),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4E9A06"/>
                </a:solidFill>
              </a:rPr>
              <a:t>'k'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subplot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212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plot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t2</a:t>
            </a:r>
            <a:r>
              <a:rPr>
                <a:solidFill>
                  <a:srgbClr val="000000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cos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CF"/>
                </a:solidFill>
              </a:rPr>
              <a:t>2</a:t>
            </a:r>
            <a:r>
              <a:rPr>
                <a:solidFill>
                  <a:srgbClr val="CE5C00"/>
                </a:solidFill>
              </a:rPr>
              <a:t>*</a:t>
            </a:r>
            <a:r>
              <a:rPr b="0">
                <a:solidFill>
                  <a:srgbClr val="000000"/>
                </a:solidFill>
              </a:rPr>
              <a:t>np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pi</a:t>
            </a:r>
            <a:r>
              <a:rPr>
                <a:solidFill>
                  <a:srgbClr val="CE5C00"/>
                </a:solidFill>
              </a:rPr>
              <a:t>*</a:t>
            </a:r>
            <a:r>
              <a:rPr b="0">
                <a:solidFill>
                  <a:srgbClr val="000000"/>
                </a:solidFill>
              </a:rPr>
              <a:t>t2</a:t>
            </a:r>
            <a:r>
              <a:rPr>
                <a:solidFill>
                  <a:srgbClr val="000000"/>
                </a:solidFill>
              </a:rPr>
              <a:t>),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4E9A06"/>
                </a:solidFill>
              </a:rPr>
              <a:t>'r--'</a:t>
            </a:r>
            <a:r>
              <a:rPr>
                <a:solidFill>
                  <a:srgbClr val="0000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plt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>
                <a:solidFill>
                  <a:srgbClr val="000000"/>
                </a:solidFill>
              </a:rPr>
              <a:t>show</a:t>
            </a:r>
            <a:r>
              <a:rPr>
                <a:solidFill>
                  <a:srgbClr val="000000"/>
                </a:solidFill>
              </a:rPr>
              <a:t>()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3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3863" t="6533" r="8636" b="3468"/>
          <a:stretch>
            <a:fillRect/>
          </a:stretch>
        </p:blipFill>
        <p:spPr>
          <a:xfrm>
            <a:off x="6026264" y="3109727"/>
            <a:ext cx="2793206" cy="2350645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Content Placeholder 2"/>
          <p:cNvSpPr txBox="1"/>
          <p:nvPr>
            <p:ph type="body" sz="quarter" idx="1"/>
          </p:nvPr>
        </p:nvSpPr>
        <p:spPr>
          <a:xfrm>
            <a:off x="106552" y="1628799"/>
            <a:ext cx="8857937" cy="6480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plt.subplot(</a:t>
            </a:r>
            <a:r>
              <a:rPr i="1"/>
              <a:t>rows</a:t>
            </a:r>
            <a:r>
              <a:t>, </a:t>
            </a:r>
            <a:r>
              <a:rPr i="1"/>
              <a:t>cols</a:t>
            </a:r>
            <a:r>
              <a:t>, </a:t>
            </a:r>
            <a:r>
              <a:rPr i="1"/>
              <a:t>plotnumber</a:t>
            </a:r>
            <a:r>
              <a:t>)</a:t>
            </a:r>
          </a:p>
        </p:txBody>
      </p:sp>
      <p:sp>
        <p:nvSpPr>
          <p:cNvPr id="394" name="Straight Arrow Connector 7"/>
          <p:cNvSpPr/>
          <p:nvPr/>
        </p:nvSpPr>
        <p:spPr>
          <a:xfrm flipV="1">
            <a:off x="2273026" y="3645024"/>
            <a:ext cx="3307087" cy="1296145"/>
          </a:xfrm>
          <a:prstGeom prst="line">
            <a:avLst/>
          </a:prstGeom>
          <a:ln w="50800">
            <a:solidFill>
              <a:srgbClr val="F6924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Straight Arrow Connector 9"/>
          <p:cNvSpPr/>
          <p:nvPr/>
        </p:nvSpPr>
        <p:spPr>
          <a:xfrm flipV="1">
            <a:off x="2273025" y="5157192"/>
            <a:ext cx="3307087" cy="576065"/>
          </a:xfrm>
          <a:prstGeom prst="line">
            <a:avLst/>
          </a:prstGeom>
          <a:ln w="50800">
            <a:solidFill>
              <a:srgbClr val="F6924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2"/>
      <p:bldP build="whole" bldLvl="1" animBg="1" rev="0" advAuto="0" spid="394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1"/>
          <p:cNvSpPr txBox="1"/>
          <p:nvPr>
            <p:ph type="title"/>
          </p:nvPr>
        </p:nvSpPr>
        <p:spPr>
          <a:xfrm>
            <a:off x="457200" y="908720"/>
            <a:ext cx="8229600" cy="792089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Pandas | </a:t>
            </a:r>
            <a:r>
              <a:rPr>
                <a:solidFill>
                  <a:schemeClr val="accent1"/>
                </a:solidFill>
              </a:rPr>
              <a:t>Plotting</a:t>
            </a:r>
          </a:p>
        </p:txBody>
      </p:sp>
      <p:sp>
        <p:nvSpPr>
          <p:cNvPr id="398" name="Content Placeholder 2"/>
          <p:cNvSpPr txBox="1"/>
          <p:nvPr>
            <p:ph type="body" idx="1"/>
          </p:nvPr>
        </p:nvSpPr>
        <p:spPr>
          <a:xfrm>
            <a:off x="457200" y="1772816"/>
            <a:ext cx="8229600" cy="446449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/>
            </a:pPr>
            <a:r>
              <a:t>When you call the DataFrame.plot() function, it returns a </a:t>
            </a:r>
            <a:r>
              <a:rPr i="1"/>
              <a:t>reference </a:t>
            </a:r>
            <a:r>
              <a:t>or </a:t>
            </a:r>
            <a:r>
              <a:rPr i="1"/>
              <a:t>handle</a:t>
            </a:r>
            <a:r>
              <a:t> to the </a:t>
            </a:r>
            <a:r>
              <a:rPr i="1"/>
              <a:t>Axes object</a:t>
            </a:r>
          </a:p>
          <a:p>
            <a:pPr>
              <a:spcBef>
                <a:spcPts val="800"/>
              </a:spcBef>
              <a:defRPr sz="3600"/>
            </a:pPr>
            <a:r>
              <a:t>With this, after plotting with Pandas, we can still make changes to our plots</a:t>
            </a:r>
          </a:p>
          <a:p>
            <a:pPr>
              <a:spcBef>
                <a:spcPts val="800"/>
              </a:spcBef>
              <a:defRPr sz="3600"/>
            </a:pPr>
            <a:r>
              <a:t>Let's return to the plots of our first example and polish things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le 1"/>
          <p:cNvSpPr txBox="1"/>
          <p:nvPr>
            <p:ph type="title"/>
          </p:nvPr>
        </p:nvSpPr>
        <p:spPr>
          <a:xfrm>
            <a:off x="467543" y="836712"/>
            <a:ext cx="8229601" cy="792088"/>
          </a:xfrm>
          <a:prstGeom prst="rect">
            <a:avLst/>
          </a:prstGeom>
        </p:spPr>
        <p:txBody>
          <a:bodyPr/>
          <a:lstStyle/>
          <a:p>
            <a:pPr/>
            <a:r>
              <a:t>Matplotlib | </a:t>
            </a:r>
            <a:r>
              <a:rPr>
                <a:solidFill>
                  <a:schemeClr val="accent1"/>
                </a:solidFill>
              </a:rPr>
              <a:t>Example 1</a:t>
            </a:r>
          </a:p>
        </p:txBody>
      </p:sp>
      <p:sp>
        <p:nvSpPr>
          <p:cNvPr id="401" name="Content Placeholder 2"/>
          <p:cNvSpPr txBox="1"/>
          <p:nvPr>
            <p:ph type="body" sz="quarter" idx="1"/>
          </p:nvPr>
        </p:nvSpPr>
        <p:spPr>
          <a:xfrm>
            <a:off x="251519" y="1628799"/>
            <a:ext cx="4392490" cy="1368154"/>
          </a:xfrm>
          <a:prstGeom prst="rect">
            <a:avLst/>
          </a:prstGeom>
        </p:spPr>
        <p:txBody>
          <a:bodyPr/>
          <a:lstStyle/>
          <a:p>
            <a:pPr/>
            <a:r>
              <a:t>Make Figure more APA-like</a:t>
            </a:r>
          </a:p>
        </p:txBody>
      </p:sp>
      <p:sp>
        <p:nvSpPr>
          <p:cNvPr id="402" name="Rectangle 6"/>
          <p:cNvSpPr/>
          <p:nvPr/>
        </p:nvSpPr>
        <p:spPr>
          <a:xfrm>
            <a:off x="291434" y="2974714"/>
            <a:ext cx="4608514" cy="3004380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100"/>
            </a:pPr>
            <a:r>
              <a:t>ax = mean_RT_pt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"corner"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r>
              <a:t>...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set_ylabel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"Mean Correct RT (ms)"</a:t>
            </a:r>
            <a:r>
              <a:rPr b="1"/>
              <a:t>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set_xlabel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"Set size"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xaxis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tick_bottom</a:t>
            </a:r>
            <a:r>
              <a:rPr b="1"/>
              <a:t>()</a:t>
            </a:r>
            <a:r>
              <a:t> </a:t>
            </a:r>
            <a:br/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yaxis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tick_left</a:t>
            </a:r>
            <a:r>
              <a:rPr b="1"/>
              <a:t>()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"right"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r>
              <a:t> 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spines</a:t>
            </a:r>
            <a:r>
              <a:rPr b="1"/>
              <a:t>[</a:t>
            </a:r>
            <a:r>
              <a:rPr>
                <a:solidFill>
                  <a:srgbClr val="4E9A06"/>
                </a:solidFill>
              </a:rPr>
              <a:t>"top"</a:t>
            </a:r>
            <a:r>
              <a:rPr b="1"/>
              <a:t>]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set_color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"none"</a:t>
            </a:r>
            <a:r>
              <a:rPr b="1"/>
              <a:t>)</a:t>
            </a:r>
            <a:br>
              <a:rPr b="1"/>
            </a:b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get_legend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set_title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"Target status"</a:t>
            </a:r>
            <a:r>
              <a:rPr b="1"/>
              <a:t>)</a:t>
            </a:r>
            <a:r>
              <a:t> </a:t>
            </a:r>
            <a:br/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get_legend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draw_frame</a:t>
            </a:r>
            <a:r>
              <a:rPr b="1"/>
              <a:t>(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</a:p>
        </p:txBody>
      </p:sp>
      <p:pic>
        <p:nvPicPr>
          <p:cNvPr id="40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836" y="4149080"/>
            <a:ext cx="3703613" cy="2662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852" y="1484783"/>
            <a:ext cx="3559597" cy="266999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Down Arrow 5"/>
          <p:cNvSpPr/>
          <p:nvPr/>
        </p:nvSpPr>
        <p:spPr>
          <a:xfrm>
            <a:off x="8162198" y="3501006"/>
            <a:ext cx="884499" cy="1105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60"/>
                </a:moveTo>
                <a:lnTo>
                  <a:pt x="5400" y="1296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60"/>
                </a:lnTo>
                <a:lnTo>
                  <a:pt x="21600" y="1296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6"/>
          </a:solidFill>
          <a:ln w="25400">
            <a:solidFill>
              <a:srgbClr val="B46D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1"/>
      <p:bldP build="whole" bldLvl="1" animBg="1" rev="0" advAuto="0" spid="403" grpId="3"/>
      <p:bldP build="whole" bldLvl="1" animBg="1" rev="0" advAuto="0" spid="40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57200" y="321892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445805"/>
            <a:ext cx="8229600" cy="4608512"/>
          </a:xfrm>
          <a:prstGeom prst="rect">
            <a:avLst/>
          </a:prstGeom>
        </p:spPr>
        <p:txBody>
          <a:bodyPr/>
          <a:lstStyle/>
          <a:p>
            <a:pPr/>
            <a:r>
              <a:t>Get the list of indices with the </a:t>
            </a:r>
            <a:r>
              <a:rPr b="1" i="1"/>
              <a:t>.index </a:t>
            </a:r>
            <a:r>
              <a:t>property</a:t>
            </a:r>
            <a:br/>
          </a:p>
          <a:p>
            <a:pPr marL="0" indent="0">
              <a:spcBef>
                <a:spcPts val="500"/>
              </a:spcBef>
              <a:buSz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In [5]: obj.index</a:t>
            </a:r>
          </a:p>
          <a:p>
            <a:pPr marL="0" indent="0">
              <a:spcBef>
                <a:spcPts val="500"/>
              </a:spcBef>
              <a:buSz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Out[5]: </a:t>
            </a:r>
            <a:r>
              <a:t>Int64Index([0, 1, 2, 3])</a:t>
            </a:r>
            <a:br/>
          </a:p>
          <a:p>
            <a:pPr/>
            <a:r>
              <a:t>And the values with </a:t>
            </a:r>
            <a:r>
              <a:rPr b="1" i="1"/>
              <a:t>.values</a:t>
            </a:r>
            <a:br>
              <a:rPr b="1" i="1"/>
            </a:br>
            <a:endParaRPr b="1" i="1"/>
          </a:p>
          <a:p>
            <a:pPr marL="0" indent="0">
              <a:spcBef>
                <a:spcPts val="500"/>
              </a:spcBef>
              <a:buSz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In [6]: obj.values</a:t>
            </a:r>
          </a:p>
          <a:p>
            <a:pPr marL="0" indent="0">
              <a:spcBef>
                <a:spcPts val="500"/>
              </a:spcBef>
              <a:buSzTx/>
              <a:buNone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Out[6]: </a:t>
            </a:r>
            <a:r>
              <a:t>array([ 4, 7, -5, 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title"/>
          </p:nvPr>
        </p:nvSpPr>
        <p:spPr>
          <a:xfrm>
            <a:off x="457200" y="573953"/>
            <a:ext cx="8229600" cy="936105"/>
          </a:xfrm>
          <a:prstGeom prst="rect">
            <a:avLst/>
          </a:prstGeom>
        </p:spPr>
        <p:txBody>
          <a:bodyPr/>
          <a:lstStyle/>
          <a:p>
            <a:pPr/>
            <a:r>
              <a:t>Seaborn</a:t>
            </a:r>
          </a:p>
        </p:txBody>
      </p:sp>
      <p:sp>
        <p:nvSpPr>
          <p:cNvPr id="408" name="Content Placeholder 2"/>
          <p:cNvSpPr txBox="1"/>
          <p:nvPr>
            <p:ph type="body" sz="half" idx="1"/>
          </p:nvPr>
        </p:nvSpPr>
        <p:spPr>
          <a:xfrm>
            <a:off x="457200" y="1483782"/>
            <a:ext cx="8229600" cy="2232248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lnSpc>
                <a:spcPct val="80000"/>
              </a:lnSpc>
              <a:spcBef>
                <a:spcPts val="600"/>
              </a:spcBef>
              <a:defRPr i="1" sz="2523"/>
            </a:pPr>
            <a:r>
              <a:t>Add-on</a:t>
            </a:r>
            <a:r>
              <a:rPr i="0"/>
              <a:t> library for MatplotLib</a:t>
            </a:r>
          </a:p>
          <a:p>
            <a:pPr marL="298322" indent="-298322" defTabSz="795527">
              <a:lnSpc>
                <a:spcPct val="80000"/>
              </a:lnSpc>
              <a:spcBef>
                <a:spcPts val="600"/>
              </a:spcBef>
              <a:defRPr sz="2523"/>
            </a:pPr>
            <a:r>
              <a:t>Especially designed for displaying statistical data</a:t>
            </a:r>
          </a:p>
          <a:p>
            <a:pPr marL="298322" indent="-298322" defTabSz="795527">
              <a:lnSpc>
                <a:spcPct val="80000"/>
              </a:lnSpc>
              <a:spcBef>
                <a:spcPts val="600"/>
              </a:spcBef>
              <a:defRPr sz="2523"/>
            </a:pPr>
            <a:r>
              <a:t>Simply activate it by placing the line</a:t>
            </a:r>
            <a:br/>
            <a:r>
              <a:rPr b="1">
                <a:latin typeface="Consolas"/>
                <a:ea typeface="Consolas"/>
                <a:cs typeface="Consolas"/>
                <a:sym typeface="Consolas"/>
              </a:rPr>
              <a:t>import seaborn as sns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98322" indent="-298322" defTabSz="795527">
              <a:lnSpc>
                <a:spcPct val="80000"/>
              </a:lnSpc>
              <a:spcBef>
                <a:spcPts val="600"/>
              </a:spcBef>
              <a:defRPr sz="2523"/>
            </a:pPr>
            <a:br>
              <a:rPr b="1">
                <a:latin typeface="Consolas"/>
                <a:ea typeface="Consolas"/>
                <a:cs typeface="Consolas"/>
                <a:sym typeface="Consolas"/>
              </a:rPr>
            </a:br>
            <a:r>
              <a:t>at the top of your script</a:t>
            </a:r>
          </a:p>
        </p:txBody>
      </p:sp>
      <p:pic>
        <p:nvPicPr>
          <p:cNvPr id="4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4049240"/>
            <a:ext cx="3765084" cy="2706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1064" y="4049240"/>
            <a:ext cx="3653384" cy="2651313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Down Arrow 5"/>
          <p:cNvSpPr/>
          <p:nvPr/>
        </p:nvSpPr>
        <p:spPr>
          <a:xfrm rot="16200000">
            <a:off x="4233310" y="4868024"/>
            <a:ext cx="585155" cy="731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960"/>
                </a:moveTo>
                <a:lnTo>
                  <a:pt x="5400" y="1296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60"/>
                </a:lnTo>
                <a:lnTo>
                  <a:pt x="21600" y="1296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6"/>
          </a:solidFill>
          <a:ln w="25400">
            <a:solidFill>
              <a:srgbClr val="B46D3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2"/>
      <p:bldP build="whole" bldLvl="1" animBg="1" rev="0" advAuto="0" spid="41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414" name="Content Placeholder 2"/>
          <p:cNvSpPr txBox="1"/>
          <p:nvPr>
            <p:ph type="body" idx="1"/>
          </p:nvPr>
        </p:nvSpPr>
        <p:spPr>
          <a:xfrm>
            <a:off x="457200" y="1916832"/>
            <a:ext cx="8229600" cy="46805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Applies different </a:t>
            </a:r>
            <a:r>
              <a:rPr i="1"/>
              <a:t>dpi, font sizes, etc.</a:t>
            </a:r>
            <a:r>
              <a:t> for your figures depending on the destination context that you set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Context can be changed with</a:t>
            </a:r>
            <a:br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sns.set_context(&lt;context&gt;)</a:t>
            </a:r>
            <a:br/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&lt;context&gt; can be: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paper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talk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poster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itle 1"/>
          <p:cNvSpPr txBox="1"/>
          <p:nvPr>
            <p:ph type="title"/>
          </p:nvPr>
        </p:nvSpPr>
        <p:spPr>
          <a:xfrm>
            <a:off x="2173889" y="6365340"/>
            <a:ext cx="8229601" cy="504057"/>
          </a:xfrm>
          <a:prstGeom prst="rect">
            <a:avLst/>
          </a:prstGeom>
        </p:spPr>
        <p:txBody>
          <a:bodyPr/>
          <a:lstStyle/>
          <a:p>
            <a:pPr defTabSz="795527">
              <a:defRPr sz="3393"/>
            </a:pPr>
            <a:r>
              <a:t>Seaborn | </a:t>
            </a:r>
            <a:r>
              <a:rPr>
                <a:solidFill>
                  <a:schemeClr val="accent1"/>
                </a:solidFill>
              </a:rPr>
              <a:t>Styles</a:t>
            </a:r>
          </a:p>
        </p:txBody>
      </p:sp>
      <p:sp>
        <p:nvSpPr>
          <p:cNvPr id="417" name="Content Placeholder 2"/>
          <p:cNvSpPr txBox="1"/>
          <p:nvPr>
            <p:ph type="body" sz="quarter" idx="1"/>
          </p:nvPr>
        </p:nvSpPr>
        <p:spPr>
          <a:xfrm>
            <a:off x="623613" y="5887689"/>
            <a:ext cx="8229601" cy="10081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Easily change the whole look of a figure with 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sns.set_style(&lt;style&gt;)</a:t>
            </a:r>
          </a:p>
        </p:txBody>
      </p:sp>
      <p:grpSp>
        <p:nvGrpSpPr>
          <p:cNvPr id="420" name="Group 4"/>
          <p:cNvGrpSpPr/>
          <p:nvPr/>
        </p:nvGrpSpPr>
        <p:grpSpPr>
          <a:xfrm>
            <a:off x="725865" y="3135600"/>
            <a:ext cx="3824759" cy="2781844"/>
            <a:chOff x="0" y="0"/>
            <a:chExt cx="3824758" cy="2781842"/>
          </a:xfrm>
        </p:grpSpPr>
        <p:pic>
          <p:nvPicPr>
            <p:cNvPr id="41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24759" cy="278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TextBox 3"/>
            <p:cNvSpPr txBox="1"/>
            <p:nvPr/>
          </p:nvSpPr>
          <p:spPr>
            <a:xfrm>
              <a:off x="846141" y="178321"/>
              <a:ext cx="264486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darkgrid</a:t>
              </a:r>
            </a:p>
          </p:txBody>
        </p:sp>
      </p:grpSp>
      <p:grpSp>
        <p:nvGrpSpPr>
          <p:cNvPr id="423" name="Group 6"/>
          <p:cNvGrpSpPr/>
          <p:nvPr/>
        </p:nvGrpSpPr>
        <p:grpSpPr>
          <a:xfrm>
            <a:off x="640370" y="114251"/>
            <a:ext cx="3995750" cy="2906211"/>
            <a:chOff x="0" y="0"/>
            <a:chExt cx="3995749" cy="2906210"/>
          </a:xfrm>
        </p:grpSpPr>
        <p:pic>
          <p:nvPicPr>
            <p:cNvPr id="421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995750" cy="29062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TextBox 12"/>
            <p:cNvSpPr txBox="1"/>
            <p:nvPr/>
          </p:nvSpPr>
          <p:spPr>
            <a:xfrm>
              <a:off x="675442" y="168458"/>
              <a:ext cx="2644865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white</a:t>
              </a:r>
            </a:p>
          </p:txBody>
        </p:sp>
      </p:grpSp>
      <p:grpSp>
        <p:nvGrpSpPr>
          <p:cNvPr id="426" name="Group 8"/>
          <p:cNvGrpSpPr/>
          <p:nvPr/>
        </p:nvGrpSpPr>
        <p:grpSpPr>
          <a:xfrm>
            <a:off x="4968599" y="3003161"/>
            <a:ext cx="3754050" cy="2739791"/>
            <a:chOff x="0" y="0"/>
            <a:chExt cx="3754049" cy="2739790"/>
          </a:xfrm>
        </p:grpSpPr>
        <p:pic>
          <p:nvPicPr>
            <p:cNvPr id="424" name="Picture 5" descr="Picture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3754050" cy="2739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5" name="TextBox 15"/>
            <p:cNvSpPr txBox="1"/>
            <p:nvPr/>
          </p:nvSpPr>
          <p:spPr>
            <a:xfrm>
              <a:off x="554592" y="212537"/>
              <a:ext cx="2644865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ticks</a:t>
              </a:r>
            </a:p>
          </p:txBody>
        </p:sp>
      </p:grpSp>
      <p:grpSp>
        <p:nvGrpSpPr>
          <p:cNvPr id="429" name="Group 9"/>
          <p:cNvGrpSpPr/>
          <p:nvPr/>
        </p:nvGrpSpPr>
        <p:grpSpPr>
          <a:xfrm>
            <a:off x="4991325" y="197461"/>
            <a:ext cx="3708598" cy="2739791"/>
            <a:chOff x="0" y="0"/>
            <a:chExt cx="3708596" cy="2739790"/>
          </a:xfrm>
        </p:grpSpPr>
        <p:pic>
          <p:nvPicPr>
            <p:cNvPr id="427" name="Picture 6" descr="Picture 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3708597" cy="2739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TextBox 18"/>
            <p:cNvSpPr txBox="1"/>
            <p:nvPr/>
          </p:nvSpPr>
          <p:spPr>
            <a:xfrm>
              <a:off x="621783" y="96762"/>
              <a:ext cx="264486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ticks; pallete=muted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3"/>
      <p:bldP build="whole" bldLvl="1" animBg="1" rev="0" advAuto="0" spid="426" grpId="2"/>
      <p:bldP build="whole" bldLvl="1" animBg="1" rev="0" advAuto="0" spid="423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1"/>
          <p:cNvSpPr txBox="1"/>
          <p:nvPr>
            <p:ph type="title"/>
          </p:nvPr>
        </p:nvSpPr>
        <p:spPr>
          <a:xfrm>
            <a:off x="457200" y="90872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convenience functions</a:t>
            </a:r>
          </a:p>
        </p:txBody>
      </p:sp>
      <p:sp>
        <p:nvSpPr>
          <p:cNvPr id="432" name="Content Placeholder 2"/>
          <p:cNvSpPr txBox="1"/>
          <p:nvPr>
            <p:ph type="body" sz="half" idx="1"/>
          </p:nvPr>
        </p:nvSpPr>
        <p:spPr>
          <a:xfrm>
            <a:off x="457200" y="1772816"/>
            <a:ext cx="8229600" cy="1812976"/>
          </a:xfrm>
          <a:prstGeom prst="rect">
            <a:avLst/>
          </a:prstGeom>
        </p:spPr>
        <p:txBody>
          <a:bodyPr/>
          <a:lstStyle/>
          <a:p>
            <a:pPr/>
            <a:r>
              <a:t>Seaborn also offers convenience methods for cumbersome Matplotlib operations</a:t>
            </a:r>
          </a:p>
          <a:p>
            <a:pPr/>
            <a:r>
              <a:t>Let's return to the figure of Example 2:</a:t>
            </a:r>
          </a:p>
        </p:txBody>
      </p:sp>
      <p:pic>
        <p:nvPicPr>
          <p:cNvPr id="4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679" y="3573016"/>
            <a:ext cx="4264810" cy="313194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Rectangle 4"/>
          <p:cNvSpPr txBox="1"/>
          <p:nvPr/>
        </p:nvSpPr>
        <p:spPr>
          <a:xfrm>
            <a:off x="208894" y="3717032"/>
            <a:ext cx="4445065" cy="153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mean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br>
              <a:rPr b="1"/>
            </a:br>
            <a:r>
              <a:rPr b="1"/>
              <a:t>	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</a:t>
            </a:r>
            <a:r>
              <a:t>rot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t> </a:t>
            </a:r>
            <a:br/>
            <a:r>
              <a:t>	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rPr b="1">
                <a:solidFill>
                  <a:srgbClr val="0000CF"/>
                </a:solidFill>
              </a:rPr>
              <a:t>25</a:t>
            </a:r>
            <a:r>
              <a:rPr b="1"/>
              <a:t>,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rPr b="1">
                <a:solidFill>
                  <a:srgbClr val="0000CF"/>
                </a:solidFill>
              </a:rPr>
              <a:t>75</a:t>
            </a:r>
            <a:r>
              <a:rPr b="1"/>
              <a:t>], </a:t>
            </a:r>
            <a:r>
              <a:t>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1"/>
          <p:cNvSpPr txBox="1"/>
          <p:nvPr>
            <p:ph type="title"/>
          </p:nvPr>
        </p:nvSpPr>
        <p:spPr>
          <a:xfrm>
            <a:off x="457200" y="90872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convenience functions</a:t>
            </a:r>
          </a:p>
        </p:txBody>
      </p:sp>
      <p:sp>
        <p:nvSpPr>
          <p:cNvPr id="437" name="Content Placeholder 2"/>
          <p:cNvSpPr txBox="1"/>
          <p:nvPr>
            <p:ph type="body" sz="half" idx="1"/>
          </p:nvPr>
        </p:nvSpPr>
        <p:spPr>
          <a:xfrm>
            <a:off x="457200" y="1772816"/>
            <a:ext cx="8229600" cy="1812976"/>
          </a:xfrm>
          <a:prstGeom prst="rect">
            <a:avLst/>
          </a:prstGeom>
        </p:spPr>
        <p:txBody>
          <a:bodyPr/>
          <a:lstStyle/>
          <a:p>
            <a:pPr/>
            <a:r>
              <a:t>Removing the top and right border + ticks, simply by calling sns.</a:t>
            </a:r>
            <a:r>
              <a:rPr b="1" i="1"/>
              <a:t>despine()</a:t>
            </a:r>
          </a:p>
        </p:txBody>
      </p:sp>
      <p:sp>
        <p:nvSpPr>
          <p:cNvPr id="438" name="Rectangle 1"/>
          <p:cNvSpPr/>
          <p:nvPr/>
        </p:nvSpPr>
        <p:spPr>
          <a:xfrm>
            <a:off x="256400" y="3333088"/>
            <a:ext cx="4592176" cy="14884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mean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br>
              <a:rPr b="1"/>
            </a:br>
            <a:r>
              <a:rPr b="1"/>
              <a:t>	</a:t>
            </a:r>
            <a:r>
              <a:t>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"bar"</a:t>
            </a:r>
            <a:r>
              <a:rPr b="1"/>
              <a:t>, </a:t>
            </a:r>
            <a:r>
              <a:t> rot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>
                <a:solidFill>
                  <a:srgbClr val="0000CF"/>
                </a:solidFill>
              </a:rPr>
              <a:t>0</a:t>
            </a:r>
            <a:r>
              <a:rPr b="1"/>
              <a:t>,</a:t>
            </a:r>
            <a:r>
              <a:t> </a:t>
            </a:r>
            <a:br/>
            <a:r>
              <a:t>	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rPr b="1">
                <a:solidFill>
                  <a:srgbClr val="0000CF"/>
                </a:solidFill>
              </a:rPr>
              <a:t>25</a:t>
            </a:r>
            <a:r>
              <a:rPr b="1"/>
              <a:t>,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rPr b="1">
                <a:solidFill>
                  <a:srgbClr val="0000CF"/>
                </a:solidFill>
              </a:rPr>
              <a:t>75</a:t>
            </a:r>
            <a:r>
              <a:rPr b="1"/>
              <a:t>], </a:t>
            </a:r>
            <a:r>
              <a:t>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)</a:t>
            </a:r>
            <a:r>
              <a:t>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sns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despine</a:t>
            </a:r>
            <a:r>
              <a:rPr b="1"/>
              <a:t>()</a:t>
            </a:r>
            <a:r>
              <a:t> </a:t>
            </a:r>
          </a:p>
        </p:txBody>
      </p: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7741" y="2927258"/>
            <a:ext cx="4265575" cy="3141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le 1"/>
          <p:cNvSpPr txBox="1"/>
          <p:nvPr>
            <p:ph type="title"/>
          </p:nvPr>
        </p:nvSpPr>
        <p:spPr>
          <a:xfrm>
            <a:off x="457200" y="908720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convenience functions</a:t>
            </a:r>
          </a:p>
        </p:txBody>
      </p:sp>
      <p:sp>
        <p:nvSpPr>
          <p:cNvPr id="442" name="Content Placeholder 2"/>
          <p:cNvSpPr txBox="1"/>
          <p:nvPr>
            <p:ph type="body" sz="quarter" idx="1"/>
          </p:nvPr>
        </p:nvSpPr>
        <p:spPr>
          <a:xfrm>
            <a:off x="107503" y="1700808"/>
            <a:ext cx="8928994" cy="1296146"/>
          </a:xfrm>
          <a:prstGeom prst="rect">
            <a:avLst/>
          </a:prstGeom>
        </p:spPr>
        <p:txBody>
          <a:bodyPr/>
          <a:lstStyle/>
          <a:p>
            <a:pPr/>
            <a:r>
              <a:t>Drawing the figure as a line plot, you can offset the spines with sns.</a:t>
            </a:r>
            <a:r>
              <a:rPr b="1" i="1"/>
              <a:t>offset_spines()</a:t>
            </a:r>
          </a:p>
        </p:txBody>
      </p:sp>
      <p:sp>
        <p:nvSpPr>
          <p:cNvPr id="443" name="Rectangle 1"/>
          <p:cNvSpPr/>
          <p:nvPr/>
        </p:nvSpPr>
        <p:spPr>
          <a:xfrm>
            <a:off x="221366" y="2835416"/>
            <a:ext cx="4737855" cy="37109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ax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</a:t>
            </a:r>
            <a:r>
              <a:rPr b="1"/>
              <a:t>(</a:t>
            </a:r>
            <a:r>
              <a:t>pt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mean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unstack</a:t>
            </a:r>
            <a:r>
              <a:rPr b="1"/>
              <a:t>()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T</a:t>
            </a:r>
            <a:r>
              <a:rPr b="1">
                <a:solidFill>
                  <a:srgbClr val="CE5C00"/>
                </a:solidFill>
              </a:rPr>
              <a:t>*</a:t>
            </a:r>
            <a:r>
              <a:rPr b="1">
                <a:solidFill>
                  <a:srgbClr val="0000CF"/>
                </a:solidFill>
              </a:rPr>
              <a:t>100</a:t>
            </a:r>
            <a:r>
              <a:rPr b="1"/>
              <a:t>)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plot</a:t>
            </a:r>
            <a:r>
              <a:rPr b="1"/>
              <a:t>(</a:t>
            </a:r>
            <a:endParaRPr b="1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kind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"line"</a:t>
            </a:r>
            <a:r>
              <a:rPr b="1"/>
              <a:t>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xlim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CE5C00"/>
                </a:solidFill>
              </a:rPr>
              <a:t>-</a:t>
            </a:r>
            <a:r>
              <a:rPr b="1">
                <a:solidFill>
                  <a:srgbClr val="0000CF"/>
                </a:solidFill>
              </a:rPr>
              <a:t>0.5</a:t>
            </a:r>
            <a:r>
              <a:rPr b="1"/>
              <a:t>,</a:t>
            </a:r>
            <a:r>
              <a:t> 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endParaRPr b="1"/>
          </a:p>
          <a:p>
            <a:pPr>
              <a:defRPr b="1"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 b="0"/>
              <a:t>pt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columns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levels</a:t>
            </a:r>
            <a:r>
              <a:t>[</a:t>
            </a:r>
            <a:r>
              <a:rPr>
                <a:solidFill>
                  <a:srgbClr val="CE5C00"/>
                </a:solidFill>
              </a:rPr>
              <a:t>-</a:t>
            </a:r>
            <a:r>
              <a:rPr>
                <a:solidFill>
                  <a:srgbClr val="0000CF"/>
                </a:solidFill>
              </a:rPr>
              <a:t>1</a:t>
            </a:r>
            <a:r>
              <a:t>])</a:t>
            </a:r>
            <a:r>
              <a:rPr>
                <a:solidFill>
                  <a:srgbClr val="CE5C00"/>
                </a:solidFill>
              </a:rPr>
              <a:t>-</a:t>
            </a:r>
            <a:r>
              <a:rPr>
                <a:solidFill>
                  <a:srgbClr val="0000CF"/>
                </a:solidFill>
              </a:rPr>
              <a:t>0</a:t>
            </a:r>
            <a:r>
              <a:rPr>
                <a:solidFill>
                  <a:srgbClr val="CE5C00"/>
                </a:solidFill>
              </a:rPr>
              <a:t>.</a:t>
            </a:r>
            <a:r>
              <a:rPr>
                <a:solidFill>
                  <a:srgbClr val="0000CF"/>
                </a:solidFill>
              </a:rPr>
              <a:t>5</a:t>
            </a:r>
            <a:r>
              <a:t>],</a:t>
            </a:r>
            <a:r>
              <a:rPr b="0"/>
              <a:t> </a:t>
            </a:r>
            <a:endParaRPr b="0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ylim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[</a:t>
            </a:r>
            <a:r>
              <a:rPr b="1">
                <a:solidFill>
                  <a:srgbClr val="0000CF"/>
                </a:solidFill>
              </a:rPr>
              <a:t>25</a:t>
            </a:r>
            <a:r>
              <a:rPr b="1"/>
              <a:t>,</a:t>
            </a:r>
            <a:r>
              <a:rPr b="1">
                <a:solidFill>
                  <a:srgbClr val="0000CF"/>
                </a:solidFill>
              </a:rPr>
              <a:t>75</a:t>
            </a:r>
            <a:r>
              <a:rPr b="1"/>
              <a:t>],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style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"o-"</a:t>
            </a:r>
            <a:r>
              <a:rPr b="1"/>
              <a:t>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yerr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error_bars</a:t>
            </a:r>
            <a:r>
              <a:rPr b="1"/>
              <a:t>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grid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False</a:t>
            </a:r>
            <a:r>
              <a:rPr b="1"/>
              <a:t>,</a:t>
            </a:r>
            <a:r>
              <a:t>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xticks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204A87"/>
                </a:solidFill>
              </a:rPr>
              <a:t>range</a:t>
            </a:r>
            <a:r>
              <a:rPr b="1"/>
              <a:t>(</a:t>
            </a:r>
            <a:r>
              <a:rPr>
                <a:solidFill>
                  <a:srgbClr val="204A87"/>
                </a:solidFill>
              </a:rPr>
              <a:t>len</a:t>
            </a:r>
            <a:r>
              <a:rPr b="1"/>
              <a:t>(</a:t>
            </a:r>
            <a:endParaRPr b="1"/>
          </a:p>
          <a:p>
            <a:pPr>
              <a:defRPr b="1"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 b="0"/>
              <a:t>pt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columns</a:t>
            </a:r>
            <a:r>
              <a:rPr>
                <a:solidFill>
                  <a:srgbClr val="CE5C00"/>
                </a:solidFill>
              </a:rPr>
              <a:t>.</a:t>
            </a:r>
            <a:r>
              <a:rPr b="0"/>
              <a:t>levels</a:t>
            </a:r>
            <a:r>
              <a:t>[</a:t>
            </a:r>
            <a:r>
              <a:rPr>
                <a:solidFill>
                  <a:srgbClr val="CE5C00"/>
                </a:solidFill>
              </a:rPr>
              <a:t>-</a:t>
            </a:r>
            <a:r>
              <a:rPr>
                <a:solidFill>
                  <a:srgbClr val="0000CF"/>
                </a:solidFill>
              </a:rPr>
              <a:t>1</a:t>
            </a:r>
            <a:r>
              <a:t>]))</a:t>
            </a:r>
            <a:r>
              <a:rPr b="0"/>
              <a:t> </a:t>
            </a:r>
            <a:endParaRPr b="0"/>
          </a:p>
          <a:p>
            <a:pPr>
              <a:defRPr b="1" sz="1600">
                <a:latin typeface="Consolas"/>
                <a:ea typeface="Consolas"/>
                <a:cs typeface="Consolas"/>
                <a:sym typeface="Consolas"/>
              </a:defRPr>
            </a:pPr>
            <a:r>
              <a:t>)</a:t>
            </a:r>
            <a:r>
              <a:rPr b="0"/>
              <a:t> </a:t>
            </a:r>
            <a:endParaRPr b="0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ax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set_ylabel</a:t>
            </a:r>
            <a:r>
              <a:rPr b="1"/>
              <a:t>(</a:t>
            </a:r>
            <a:r>
              <a:rPr>
                <a:solidFill>
                  <a:srgbClr val="4E9A06"/>
                </a:solidFill>
              </a:rPr>
              <a:t>"Accuracy (%)"</a:t>
            </a:r>
            <a:r>
              <a:rPr b="1"/>
              <a:t>)</a:t>
            </a:r>
            <a:endParaRPr b="1"/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sns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despine</a:t>
            </a:r>
            <a:r>
              <a:rPr b="1"/>
              <a:t>(</a:t>
            </a:r>
            <a:r>
              <a:t>trim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3465A4"/>
                </a:solidFill>
              </a:rPr>
              <a:t>True</a:t>
            </a:r>
            <a:r>
              <a:rPr b="1"/>
              <a:t>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sns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offset_spines</a:t>
            </a:r>
            <a:r>
              <a:rPr b="1"/>
              <a:t>()</a:t>
            </a:r>
            <a:r>
              <a:t> </a:t>
            </a:r>
          </a:p>
        </p:txBody>
      </p:sp>
      <p:pic>
        <p:nvPicPr>
          <p:cNvPr id="44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2349" r="0" b="0"/>
          <a:stretch>
            <a:fillRect/>
          </a:stretch>
        </p:blipFill>
        <p:spPr>
          <a:xfrm>
            <a:off x="5160476" y="2847053"/>
            <a:ext cx="3807892" cy="2674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itle 1"/>
          <p:cNvSpPr txBox="1"/>
          <p:nvPr>
            <p:ph type="title"/>
          </p:nvPr>
        </p:nvSpPr>
        <p:spPr>
          <a:xfrm>
            <a:off x="457200" y="764704"/>
            <a:ext cx="8229600" cy="864096"/>
          </a:xfrm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One more plot</a:t>
            </a:r>
          </a:p>
        </p:txBody>
      </p:sp>
      <p:sp>
        <p:nvSpPr>
          <p:cNvPr id="447" name="Rectangle 1"/>
          <p:cNvSpPr/>
          <p:nvPr/>
        </p:nvSpPr>
        <p:spPr>
          <a:xfrm>
            <a:off x="219068" y="2456651"/>
            <a:ext cx="3591853" cy="4053841"/>
          </a:xfrm>
          <a:prstGeom prst="rect">
            <a:avLst/>
          </a:prstGeom>
          <a:solidFill>
            <a:srgbClr val="F8F8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pt_age </a:t>
            </a:r>
            <a:r>
              <a:rPr>
                <a:solidFill>
                  <a:srgbClr val="CE5C00"/>
                </a:solidFill>
              </a:rPr>
              <a:t>=</a:t>
            </a:r>
            <a:r>
              <a:t> raw_data</a:t>
            </a:r>
            <a:r>
              <a:rPr>
                <a:solidFill>
                  <a:srgbClr val="CE5C00"/>
                </a:solidFill>
              </a:rPr>
              <a:t>.</a:t>
            </a:r>
            <a:r>
              <a:t>pivot_table(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   values</a:t>
            </a:r>
            <a:r>
              <a:rPr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"ACC"</a:t>
            </a:r>
            <a:r>
              <a:t>, </a:t>
            </a:r>
            <a:br/>
            <a:r>
              <a:t>    index</a:t>
            </a:r>
            <a:r>
              <a:rPr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"Subject"</a:t>
            </a:r>
            <a:r>
              <a:t>, 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   columns</a:t>
            </a:r>
            <a:r>
              <a:rPr>
                <a:solidFill>
                  <a:srgbClr val="CE5C00"/>
                </a:solidFill>
              </a:rPr>
              <a:t>=</a:t>
            </a:r>
            <a:r>
              <a:t>[</a:t>
            </a:r>
            <a:r>
              <a:rPr>
                <a:solidFill>
                  <a:srgbClr val="4E9A06"/>
                </a:solidFill>
              </a:rPr>
              <a:t>"Age"</a:t>
            </a:r>
            <a:r>
              <a:t>,</a:t>
            </a:r>
            <a:r>
              <a:rPr>
                <a:solidFill>
                  <a:srgbClr val="4E9A06"/>
                </a:solidFill>
              </a:rPr>
              <a:t>"FaceType"</a:t>
            </a:r>
            <a:r>
              <a:t>], 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   aggfunc</a:t>
            </a:r>
            <a:r>
              <a:rPr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"mean“</a:t>
            </a:r>
            <a:endParaRPr>
              <a:solidFill>
                <a:srgbClr val="4E9A06"/>
              </a:solidFill>
            </a:endParaRP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)</a:t>
            </a:r>
            <a:r>
              <a:rPr>
                <a:solidFill>
                  <a:srgbClr val="CE5C00"/>
                </a:solidFill>
              </a:rPr>
              <a:t>*</a:t>
            </a:r>
            <a:r>
              <a:rPr>
                <a:solidFill>
                  <a:srgbClr val="0000CF"/>
                </a:solidFill>
              </a:rPr>
              <a:t>100</a:t>
            </a:r>
            <a:endParaRPr>
              <a:solidFill>
                <a:srgbClr val="0000CF"/>
              </a:solidFill>
            </a:endParaRP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sns</a:t>
            </a:r>
            <a:r>
              <a:rPr>
                <a:solidFill>
                  <a:srgbClr val="CE5C00"/>
                </a:solidFill>
              </a:rPr>
              <a:t>.</a:t>
            </a:r>
            <a:r>
              <a:t>set_style(</a:t>
            </a:r>
            <a:r>
              <a:rPr>
                <a:solidFill>
                  <a:srgbClr val="4E9A06"/>
                </a:solidFill>
              </a:rPr>
              <a:t>"darkgrid"</a:t>
            </a:r>
            <a:r>
              <a:t>) 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ax </a:t>
            </a:r>
            <a:r>
              <a:rPr>
                <a:solidFill>
                  <a:srgbClr val="CE5C00"/>
                </a:solidFill>
              </a:rPr>
              <a:t>=</a:t>
            </a:r>
            <a:r>
              <a:t> pt_age</a:t>
            </a:r>
            <a:r>
              <a:rPr>
                <a:solidFill>
                  <a:srgbClr val="CE5C00"/>
                </a:solidFill>
              </a:rPr>
              <a:t>.</a:t>
            </a:r>
            <a:r>
              <a:t>mean()</a:t>
            </a:r>
            <a:r>
              <a:rPr>
                <a:solidFill>
                  <a:srgbClr val="CE5C00"/>
                </a:solidFill>
              </a:rPr>
              <a:t>.</a:t>
            </a:r>
            <a:r>
              <a:t>unstack()</a:t>
            </a:r>
            <a:r>
              <a:rPr>
                <a:solidFill>
                  <a:srgbClr val="CE5C00"/>
                </a:solidFill>
              </a:rPr>
              <a:t>.</a:t>
            </a:r>
            <a:r>
              <a:t>plot(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        kind</a:t>
            </a:r>
            <a:r>
              <a:rPr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'line'</a:t>
            </a:r>
            <a:endParaRPr>
              <a:solidFill>
                <a:srgbClr val="4E9A06"/>
              </a:solidFill>
            </a:endParaRP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) </a:t>
            </a: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</a:p>
          <a:p>
            <a: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ax</a:t>
            </a:r>
            <a:r>
              <a:rPr>
                <a:solidFill>
                  <a:srgbClr val="CE5C00"/>
                </a:solidFill>
              </a:rPr>
              <a:t>.</a:t>
            </a:r>
            <a:r>
              <a:t>set_ylabel(</a:t>
            </a:r>
            <a:r>
              <a:rPr>
                <a:solidFill>
                  <a:srgbClr val="4E9A06"/>
                </a:solidFill>
              </a:rPr>
              <a:t>"Accuracy (%)"</a:t>
            </a:r>
            <a:r>
              <a:t>) </a:t>
            </a:r>
          </a:p>
        </p:txBody>
      </p:sp>
      <p:pic>
        <p:nvPicPr>
          <p:cNvPr id="4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935" y="2677266"/>
            <a:ext cx="5112570" cy="365524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Content Placeholder 2"/>
          <p:cNvSpPr txBox="1"/>
          <p:nvPr>
            <p:ph type="body" sz="quarter" idx="1"/>
          </p:nvPr>
        </p:nvSpPr>
        <p:spPr>
          <a:xfrm>
            <a:off x="107503" y="1700808"/>
            <a:ext cx="8928994" cy="720081"/>
          </a:xfrm>
          <a:prstGeom prst="rect">
            <a:avLst/>
          </a:prstGeom>
        </p:spPr>
        <p:txBody>
          <a:bodyPr/>
          <a:lstStyle/>
          <a:p>
            <a:pPr/>
            <a:r>
              <a:t>Accuracy of facial emotion recognition per 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itle 1"/>
          <p:cNvSpPr txBox="1"/>
          <p:nvPr>
            <p:ph type="title"/>
          </p:nvPr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/>
          <a:lstStyle/>
          <a:p>
            <a:pPr/>
            <a:r>
              <a:t>Seaborn | </a:t>
            </a:r>
            <a:r>
              <a:rPr>
                <a:solidFill>
                  <a:schemeClr val="accent1"/>
                </a:solidFill>
              </a:rPr>
              <a:t>Gallery</a:t>
            </a:r>
          </a:p>
        </p:txBody>
      </p:sp>
      <p:pic>
        <p:nvPicPr>
          <p:cNvPr id="4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04" y="4621210"/>
            <a:ext cx="2114354" cy="2114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1183" y="4510254"/>
            <a:ext cx="3079156" cy="2114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329" y="1623920"/>
            <a:ext cx="3777904" cy="2594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34913" y="4367768"/>
            <a:ext cx="2114354" cy="2114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3417" y="1788084"/>
            <a:ext cx="3256754" cy="2265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4"/>
      <p:bldP build="whole" bldLvl="1" animBg="1" rev="0" advAuto="0" spid="455" grpId="3"/>
      <p:bldP build="whole" bldLvl="1" animBg="1" rev="0" advAuto="0" spid="453" grpId="1"/>
      <p:bldP build="whole" bldLvl="1" animBg="1" rev="0" advAuto="0" spid="45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457200" y="282979"/>
            <a:ext cx="8229600" cy="864097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282333"/>
            <a:ext cx="8229600" cy="47525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You can get or change values by their index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obj[2]    </a:t>
            </a:r>
            <a:r>
              <a:rPr i="1"/>
              <a:t># -5</a:t>
            </a:r>
            <a:br>
              <a:rPr i="1"/>
            </a:br>
            <a:r>
              <a:t>obj2['b'] </a:t>
            </a:r>
            <a:r>
              <a:rPr i="1"/>
              <a:t># 7</a:t>
            </a:r>
            <a:br>
              <a:rPr i="1"/>
            </a:br>
            <a:r>
              <a:t>obj2['d'] = 6</a:t>
            </a:r>
            <a:endParaRPr i="1" sz="2900"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Or ranges of values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obj[[0, 1, 3]] 		</a:t>
            </a:r>
            <a:r>
              <a:rPr i="1">
                <a:solidFill>
                  <a:srgbClr val="808080"/>
                </a:solidFill>
              </a:rPr>
              <a:t># Series[4, 7, 3]</a:t>
            </a:r>
            <a:br>
              <a:rPr i="1">
                <a:solidFill>
                  <a:srgbClr val="808080"/>
                </a:solidFill>
              </a:rPr>
            </a:br>
            <a:r>
              <a:t>obj2[['a','c','d']]	</a:t>
            </a:r>
            <a:r>
              <a:rPr i="1">
                <a:solidFill>
                  <a:srgbClr val="808080"/>
                </a:solidFill>
              </a:rPr>
              <a:t># Series[-5, 3 ,6]</a:t>
            </a:r>
            <a:endParaRPr i="1" sz="2900">
              <a:solidFill>
                <a:srgbClr val="808080"/>
              </a:solidFill>
              <a:latin typeface="+mj-lt"/>
              <a:ea typeface="+mj-ea"/>
              <a:cs typeface="+mj-cs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Or criteria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pPr>
            <a:r>
              <a:t>obj2[obj2 &gt; 0]</a:t>
            </a:r>
            <a:br/>
            <a:endParaRPr sz="23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i="1" sz="2100">
                <a:latin typeface="Consolas"/>
                <a:ea typeface="Consolas"/>
                <a:cs typeface="Consolas"/>
                <a:sym typeface="Consolas"/>
              </a:defRPr>
            </a:pPr>
            <a:r>
              <a:t>d 6</a:t>
            </a:r>
            <a:br/>
            <a:r>
              <a:t>b 7</a:t>
            </a:r>
            <a:br/>
            <a:r>
              <a:t>c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57200" y="348168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20" name="Content Placeholder 2"/>
          <p:cNvSpPr txBox="1"/>
          <p:nvPr>
            <p:ph type="body" sz="quarter" idx="1"/>
          </p:nvPr>
        </p:nvSpPr>
        <p:spPr>
          <a:xfrm>
            <a:off x="457200" y="1289153"/>
            <a:ext cx="8229600" cy="504057"/>
          </a:xfrm>
          <a:prstGeom prst="rect">
            <a:avLst/>
          </a:prstGeom>
        </p:spPr>
        <p:txBody>
          <a:bodyPr/>
          <a:lstStyle/>
          <a:p>
            <a:pPr marL="202310" indent="-202310" defTabSz="539495">
              <a:lnSpc>
                <a:spcPct val="80000"/>
              </a:lnSpc>
              <a:spcBef>
                <a:spcPts val="300"/>
              </a:spcBef>
              <a:defRPr sz="1651"/>
            </a:pPr>
            <a:r>
              <a:t>You can perform calculations on the whole Series</a:t>
            </a:r>
            <a:br/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01" y="1942107"/>
            <a:ext cx="5688633" cy="18226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 3"/>
          <p:cNvGrpSpPr/>
          <p:nvPr/>
        </p:nvGrpSpPr>
        <p:grpSpPr>
          <a:xfrm>
            <a:off x="502919" y="4049793"/>
            <a:ext cx="8138161" cy="2088233"/>
            <a:chOff x="0" y="0"/>
            <a:chExt cx="8138159" cy="2088232"/>
          </a:xfrm>
        </p:grpSpPr>
        <p:pic>
          <p:nvPicPr>
            <p:cNvPr id="122" name="Picture 4" descr="Pict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0991" y="504056"/>
              <a:ext cx="2826172" cy="15841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Content Placeholder 2"/>
            <p:cNvSpPr txBox="1"/>
            <p:nvPr/>
          </p:nvSpPr>
          <p:spPr>
            <a:xfrm>
              <a:off x="0" y="0"/>
              <a:ext cx="8138160" cy="504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202310" indent="-202310" defTabSz="539495">
                <a:lnSpc>
                  <a:spcPct val="80000"/>
                </a:lnSpc>
                <a:spcBef>
                  <a:spcPts val="300"/>
                </a:spcBef>
                <a:buSzPct val="100000"/>
                <a:buFont typeface="Arial"/>
                <a:buChar char="•"/>
                <a:defRPr sz="1651"/>
              </a:pPr>
              <a:r>
                <a:t>And check if certain </a:t>
              </a:r>
              <a:r>
                <a:rPr i="1"/>
                <a:t>indices</a:t>
              </a:r>
              <a:r>
                <a:t> are present with </a:t>
              </a:r>
              <a:r>
                <a:rPr b="1" i="1"/>
                <a:t>in</a:t>
              </a:r>
              <a:br>
                <a:rPr b="1" i="1"/>
              </a:b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57200" y="365685"/>
            <a:ext cx="8229600" cy="792089"/>
          </a:xfrm>
          <a:prstGeom prst="rect">
            <a:avLst/>
          </a:prstGeom>
        </p:spPr>
        <p:txBody>
          <a:bodyPr/>
          <a:lstStyle/>
          <a:p>
            <a:pPr/>
            <a:r>
              <a:t>Pandas | </a:t>
            </a:r>
            <a:r>
              <a:rPr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27" name="Content Placeholder 2"/>
          <p:cNvSpPr txBox="1"/>
          <p:nvPr>
            <p:ph type="body" sz="quarter" idx="1"/>
          </p:nvPr>
        </p:nvSpPr>
        <p:spPr>
          <a:xfrm>
            <a:off x="290434" y="1376739"/>
            <a:ext cx="8507288" cy="792089"/>
          </a:xfrm>
          <a:prstGeom prst="rect">
            <a:avLst/>
          </a:prstGeom>
        </p:spPr>
        <p:txBody>
          <a:bodyPr/>
          <a:lstStyle>
            <a:lvl1pPr marL="332613" indent="-332613" defTabSz="886968">
              <a:lnSpc>
                <a:spcPct val="80000"/>
              </a:lnSpc>
              <a:spcBef>
                <a:spcPts val="600"/>
              </a:spcBef>
              <a:defRPr sz="2716"/>
            </a:lvl1pPr>
          </a:lstStyle>
          <a:p>
            <a:pPr/>
            <a:r>
              <a:t>Similar Series objects can be combined with arithmetic operations. Their data is automatically aligned by index</a:t>
            </a:r>
          </a:p>
        </p:txBody>
      </p:sp>
      <p:grpSp>
        <p:nvGrpSpPr>
          <p:cNvPr id="130" name="Group 3"/>
          <p:cNvGrpSpPr/>
          <p:nvPr/>
        </p:nvGrpSpPr>
        <p:grpSpPr>
          <a:xfrm>
            <a:off x="827583" y="2564903"/>
            <a:ext cx="4840702" cy="3888433"/>
            <a:chOff x="0" y="0"/>
            <a:chExt cx="4840701" cy="3888432"/>
          </a:xfrm>
        </p:grpSpPr>
        <p:pic>
          <p:nvPicPr>
            <p:cNvPr id="128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840702" cy="3487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560" t="12822" r="26107" b="17134"/>
            <a:stretch>
              <a:fillRect/>
            </a:stretch>
          </p:blipFill>
          <p:spPr>
            <a:xfrm>
              <a:off x="0" y="3413971"/>
              <a:ext cx="2420351" cy="474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Rectangle 15"/>
          <p:cNvSpPr/>
          <p:nvPr/>
        </p:nvSpPr>
        <p:spPr>
          <a:xfrm>
            <a:off x="845790" y="3140967"/>
            <a:ext cx="1781994" cy="8640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16"/>
          <p:cNvSpPr/>
          <p:nvPr/>
        </p:nvSpPr>
        <p:spPr>
          <a:xfrm>
            <a:off x="3419871" y="3441532"/>
            <a:ext cx="2248413" cy="8640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17"/>
          <p:cNvSpPr/>
          <p:nvPr/>
        </p:nvSpPr>
        <p:spPr>
          <a:xfrm>
            <a:off x="859386" y="5350557"/>
            <a:ext cx="2344461" cy="864097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Bent Arrow 4"/>
          <p:cNvSpPr/>
          <p:nvPr/>
        </p:nvSpPr>
        <p:spPr>
          <a:xfrm rot="10800000">
            <a:off x="3275857" y="4437112"/>
            <a:ext cx="1393843" cy="1615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1350"/>
                </a:lnTo>
                <a:cubicBezTo>
                  <a:pt x="0" y="6665"/>
                  <a:pt x="4400" y="2868"/>
                  <a:pt x="9828" y="2868"/>
                </a:cubicBezTo>
                <a:lnTo>
                  <a:pt x="16211" y="2868"/>
                </a:lnTo>
                <a:lnTo>
                  <a:pt x="16211" y="0"/>
                </a:lnTo>
                <a:lnTo>
                  <a:pt x="21600" y="3894"/>
                </a:lnTo>
                <a:lnTo>
                  <a:pt x="16211" y="7788"/>
                </a:lnTo>
                <a:lnTo>
                  <a:pt x="16211" y="4920"/>
                </a:lnTo>
                <a:lnTo>
                  <a:pt x="9828" y="4920"/>
                </a:lnTo>
                <a:cubicBezTo>
                  <a:pt x="5713" y="4920"/>
                  <a:pt x="2378" y="7799"/>
                  <a:pt x="2378" y="11350"/>
                </a:cubicBezTo>
                <a:lnTo>
                  <a:pt x="2378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71884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2"/>
      <p:bldP build="whole" bldLvl="1" animBg="1" rev="0" advAuto="0" spid="133" grpId="3"/>
      <p:bldP build="whole" bldLvl="1" animBg="1" rev="0" advAuto="0" spid="134" grpId="4"/>
      <p:bldP build="whole" bldLvl="1" animBg="1" rev="0" advAuto="0" spid="1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