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32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77"/>
      <p:regular r:id="rId23"/>
      <p:bold r:id="rId24"/>
      <p:italic r:id="rId25"/>
      <p:boldItalic r:id="rId26"/>
    </p:embeddedFont>
    <p:embeddedFont>
      <p:font typeface="Raleway Light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4D78F8-F18D-4567-AB62-11B0B34C68D7}">
  <a:tblStyle styleId="{434D78F8-F18D-4567-AB62-11B0B34C68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2231dd875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2231dd875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62231dd875_1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62231dd875_1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62231dd875_1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62231dd875_1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2231dd875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2231dd875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2231dd875_1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62231dd875_1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62231dd875_1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62231dd875_1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62255e7d9e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62255e7d9e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62231dd875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62231dd875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62231dd875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62231dd875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62231dd875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62231dd875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62231dd875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62231dd875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62231dd875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62231dd875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62231dd875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62231dd875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2231dd875_1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62231dd875_1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62231dd875_1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62231dd875_1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elucci/oreilly-london-ai/blob/master/day1/Beginner%20friendly%20networks/First_example_of_a_CNN_with_the_MNIST_dataset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michelucci/oreilly-london-ai/blob/master/day1/Beginner%20friendly%20networks/First_Example_of_a_CNN_(CIFAR10).ipyn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ctrTitle"/>
          </p:nvPr>
        </p:nvSpPr>
        <p:spPr>
          <a:xfrm>
            <a:off x="339325" y="630225"/>
            <a:ext cx="8364000" cy="19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 dirty="0"/>
              <a:t>Convolutional neural networks for image recognition in </a:t>
            </a:r>
            <a:r>
              <a:rPr lang="en" sz="3600" dirty="0" err="1"/>
              <a:t>Keras</a:t>
            </a:r>
            <a:r>
              <a:rPr lang="en" sz="3600" dirty="0"/>
              <a:t> and TensorFlow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82" name="Google Shape;182;p34"/>
          <p:cNvSpPr txBox="1">
            <a:spLocks noGrp="1"/>
          </p:cNvSpPr>
          <p:nvPr>
            <p:ph type="subTitle" idx="1"/>
          </p:nvPr>
        </p:nvSpPr>
        <p:spPr>
          <a:xfrm>
            <a:off x="220375" y="3308125"/>
            <a:ext cx="6331500" cy="13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Umberto Michelucci </a:t>
            </a:r>
            <a:br>
              <a:rPr lang="en" sz="2400"/>
            </a:br>
            <a:r>
              <a:rPr lang="en" sz="2400"/>
              <a:t>Founder and AI Chief Scientist - TOELT llc</a:t>
            </a:r>
            <a:br>
              <a:rPr lang="en" sz="2400"/>
            </a:br>
            <a:r>
              <a:rPr lang="en" sz="2400"/>
              <a:t>umberto.michelucci@toelt.ai </a:t>
            </a:r>
            <a:endParaRPr sz="2400"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446" y="1991321"/>
            <a:ext cx="3590600" cy="16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convolutions</a:t>
            </a:r>
            <a:endParaRPr/>
          </a:p>
        </p:txBody>
      </p:sp>
      <p:pic>
        <p:nvPicPr>
          <p:cNvPr id="631" name="Google Shape;63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3200951" cy="28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8"/>
          <p:cNvSpPr txBox="1"/>
          <p:nvPr/>
        </p:nvSpPr>
        <p:spPr>
          <a:xfrm>
            <a:off x="3214300" y="2296950"/>
            <a:ext cx="3843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ato"/>
                <a:ea typeface="Lato"/>
                <a:cs typeface="Lato"/>
                <a:sym typeface="Lato"/>
              </a:rPr>
              <a:t>*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3" name="Google Shape;633;p88"/>
          <p:cNvSpPr txBox="1"/>
          <p:nvPr/>
        </p:nvSpPr>
        <p:spPr>
          <a:xfrm>
            <a:off x="4975688" y="2166613"/>
            <a:ext cx="4611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ato"/>
                <a:ea typeface="Lato"/>
                <a:cs typeface="Lato"/>
                <a:sym typeface="Lato"/>
              </a:rPr>
              <a:t>=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4" name="Google Shape;634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650" y="2047025"/>
            <a:ext cx="1267000" cy="11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7398" y="1233788"/>
            <a:ext cx="2900500" cy="27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 (max and average)</a:t>
            </a:r>
            <a:endParaRPr/>
          </a:p>
        </p:txBody>
      </p:sp>
      <p:sp>
        <p:nvSpPr>
          <p:cNvPr id="641" name="Google Shape;641;p89"/>
          <p:cNvSpPr txBox="1"/>
          <p:nvPr/>
        </p:nvSpPr>
        <p:spPr>
          <a:xfrm>
            <a:off x="303300" y="1136875"/>
            <a:ext cx="8048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 Light"/>
                <a:ea typeface="Raleway Light"/>
                <a:cs typeface="Raleway Light"/>
                <a:sym typeface="Raleway Light"/>
              </a:rPr>
              <a:t>We select a pooling size (for example 2x2)</a:t>
            </a:r>
            <a:endParaRPr sz="18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642" name="Google Shape;64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00" y="1822500"/>
            <a:ext cx="3282725" cy="19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025" y="1744638"/>
            <a:ext cx="21526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89"/>
          <p:cNvSpPr txBox="1"/>
          <p:nvPr/>
        </p:nvSpPr>
        <p:spPr>
          <a:xfrm>
            <a:off x="5423275" y="1276725"/>
            <a:ext cx="26328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 Light"/>
                <a:ea typeface="Raleway Light"/>
                <a:cs typeface="Raleway Light"/>
                <a:sym typeface="Raleway Light"/>
              </a:rPr>
              <a:t>Output of max-pooling</a:t>
            </a:r>
            <a:endParaRPr sz="18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645" name="Google Shape;645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4288" y="3552000"/>
            <a:ext cx="2250775" cy="794391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89"/>
          <p:cNvSpPr txBox="1"/>
          <p:nvPr/>
        </p:nvSpPr>
        <p:spPr>
          <a:xfrm>
            <a:off x="5499475" y="2953125"/>
            <a:ext cx="33243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 Light"/>
                <a:ea typeface="Raleway Light"/>
                <a:cs typeface="Raleway Light"/>
                <a:sym typeface="Raleway Light"/>
              </a:rPr>
              <a:t>Output of average-pooling</a:t>
            </a:r>
            <a:endParaRPr sz="18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9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Padding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2" name="Google Shape;652;p90"/>
          <p:cNvSpPr txBox="1"/>
          <p:nvPr/>
        </p:nvSpPr>
        <p:spPr>
          <a:xfrm>
            <a:off x="303300" y="1213075"/>
            <a:ext cx="80481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 Light"/>
                <a:ea typeface="Raleway Light"/>
                <a:cs typeface="Raleway Light"/>
                <a:sym typeface="Raleway Light"/>
              </a:rPr>
              <a:t>Adding elements to the output of convolutions or pooling to get back the original size</a:t>
            </a:r>
            <a:endParaRPr sz="24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653" name="Google Shape;653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725" y="3090300"/>
            <a:ext cx="3364501" cy="11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90"/>
          <p:cNvSpPr txBox="1"/>
          <p:nvPr/>
        </p:nvSpPr>
        <p:spPr>
          <a:xfrm>
            <a:off x="539550" y="2644775"/>
            <a:ext cx="804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 Light"/>
                <a:ea typeface="Raleway Light"/>
                <a:cs typeface="Raleway Light"/>
                <a:sym typeface="Raleway Light"/>
              </a:rPr>
              <a:t>Dimension of output with stride (s) and padding (p)</a:t>
            </a:r>
            <a:endParaRPr sz="24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1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of a CNN - Convolution</a:t>
            </a:r>
            <a:endParaRPr/>
          </a:p>
        </p:txBody>
      </p:sp>
      <p:pic>
        <p:nvPicPr>
          <p:cNvPr id="660" name="Google Shape;660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400" y="1051175"/>
            <a:ext cx="6525202" cy="37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92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11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blocks of a CNN - stacking everything together</a:t>
            </a:r>
            <a:endParaRPr/>
          </a:p>
        </p:txBody>
      </p:sp>
      <p:pic>
        <p:nvPicPr>
          <p:cNvPr id="666" name="Google Shape;66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3675"/>
            <a:ext cx="88392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93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CNN</a:t>
            </a:r>
            <a:endParaRPr/>
          </a:p>
        </p:txBody>
      </p:sp>
      <p:pic>
        <p:nvPicPr>
          <p:cNvPr id="672" name="Google Shape;67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8839202" cy="145255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93"/>
          <p:cNvSpPr txBox="1"/>
          <p:nvPr/>
        </p:nvSpPr>
        <p:spPr>
          <a:xfrm>
            <a:off x="303300" y="2895325"/>
            <a:ext cx="8349900" cy="11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24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rPr>
              <a:t>Representation of a CNN similar to the famous LeNet-5 network</a:t>
            </a:r>
            <a:endParaRPr sz="2400"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10"/>
          <p:cNvSpPr txBox="1">
            <a:spLocks noGrp="1"/>
          </p:cNvSpPr>
          <p:nvPr>
            <p:ph type="title"/>
          </p:nvPr>
        </p:nvSpPr>
        <p:spPr>
          <a:xfrm>
            <a:off x="853950" y="619050"/>
            <a:ext cx="7436100" cy="25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Hands-on</a:t>
            </a:r>
            <a:endParaRPr sz="7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Session (CNN)</a:t>
            </a:r>
            <a:endParaRPr sz="7200"/>
          </a:p>
        </p:txBody>
      </p:sp>
      <p:sp>
        <p:nvSpPr>
          <p:cNvPr id="785" name="Google Shape;785;p110"/>
          <p:cNvSpPr txBox="1"/>
          <p:nvPr/>
        </p:nvSpPr>
        <p:spPr>
          <a:xfrm>
            <a:off x="380550" y="3216575"/>
            <a:ext cx="83829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https://github.com/michelucci/oreilly-london-ai/blob/master/day1/Beginner%20friendly%20networks/First_example_of_a_CNN_with_the_MNIST_dataset.ipynb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https://github.com/michelucci/oreilly-london-ai/blob/master/day1/Beginner%20friendly%20networks/First_Example_of_a_CNN_(CIFAR10).ipynb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0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between two matrices (equal size)</a:t>
            </a:r>
            <a:endParaRPr/>
          </a:p>
        </p:txBody>
      </p:sp>
      <p:pic>
        <p:nvPicPr>
          <p:cNvPr id="562" name="Google Shape;56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625" y="1980600"/>
            <a:ext cx="66484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1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between two matrices (equal size)</a:t>
            </a:r>
            <a:endParaRPr/>
          </a:p>
        </p:txBody>
      </p:sp>
      <p:pic>
        <p:nvPicPr>
          <p:cNvPr id="568" name="Google Shape;56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2099025"/>
            <a:ext cx="75628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2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pic>
        <p:nvPicPr>
          <p:cNvPr id="574" name="Google Shape;57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00" y="1051175"/>
            <a:ext cx="3217300" cy="20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175" y="989800"/>
            <a:ext cx="2542950" cy="15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82"/>
          <p:cNvSpPr txBox="1"/>
          <p:nvPr/>
        </p:nvSpPr>
        <p:spPr>
          <a:xfrm>
            <a:off x="5283575" y="2446425"/>
            <a:ext cx="29361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Kernel or Filter</a:t>
            </a:r>
            <a:endParaRPr sz="24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577" name="Google Shape;577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1000" y="3328525"/>
            <a:ext cx="160972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82"/>
          <p:cNvSpPr txBox="1"/>
          <p:nvPr/>
        </p:nvSpPr>
        <p:spPr>
          <a:xfrm>
            <a:off x="438700" y="3925975"/>
            <a:ext cx="33072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Convolution symbol</a:t>
            </a:r>
            <a:endParaRPr sz="24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579" name="Google Shape;579;p82"/>
          <p:cNvCxnSpPr/>
          <p:nvPr/>
        </p:nvCxnSpPr>
        <p:spPr>
          <a:xfrm rot="10800000" flipH="1">
            <a:off x="1504900" y="3598700"/>
            <a:ext cx="1243200" cy="40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80" name="Google Shape;580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3200" y="3635538"/>
            <a:ext cx="2126775" cy="1166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1" name="Google Shape;581;p82"/>
          <p:cNvCxnSpPr/>
          <p:nvPr/>
        </p:nvCxnSpPr>
        <p:spPr>
          <a:xfrm>
            <a:off x="4168200" y="3538475"/>
            <a:ext cx="2374800" cy="567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3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convolution works</a:t>
            </a:r>
            <a:endParaRPr/>
          </a:p>
        </p:txBody>
      </p:sp>
      <p:pic>
        <p:nvPicPr>
          <p:cNvPr id="587" name="Google Shape;58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41650"/>
            <a:ext cx="8839199" cy="60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50" y="1395988"/>
            <a:ext cx="3748925" cy="23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0625" y="1816975"/>
            <a:ext cx="3004650" cy="168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0" name="Google Shape;590;p83"/>
          <p:cNvCxnSpPr/>
          <p:nvPr/>
        </p:nvCxnSpPr>
        <p:spPr>
          <a:xfrm>
            <a:off x="4408525" y="2633687"/>
            <a:ext cx="858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convolution works</a:t>
            </a:r>
            <a:endParaRPr/>
          </a:p>
        </p:txBody>
      </p:sp>
      <p:cxnSp>
        <p:nvCxnSpPr>
          <p:cNvPr id="596" name="Google Shape;596;p84"/>
          <p:cNvCxnSpPr/>
          <p:nvPr/>
        </p:nvCxnSpPr>
        <p:spPr>
          <a:xfrm>
            <a:off x="4408525" y="2633687"/>
            <a:ext cx="858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97" name="Google Shape;59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00" y="1539624"/>
            <a:ext cx="3982715" cy="2188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6400" y="1803525"/>
            <a:ext cx="2829725" cy="16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880137"/>
            <a:ext cx="8839201" cy="74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5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Stride</a:t>
            </a:r>
            <a:endParaRPr/>
          </a:p>
        </p:txBody>
      </p:sp>
      <p:pic>
        <p:nvPicPr>
          <p:cNvPr id="605" name="Google Shape;60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825" y="1051175"/>
            <a:ext cx="6178533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of output of convolution</a:t>
            </a:r>
            <a:endParaRPr/>
          </a:p>
        </p:txBody>
      </p:sp>
      <p:pic>
        <p:nvPicPr>
          <p:cNvPr id="611" name="Google Shape;61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00" y="1181100"/>
            <a:ext cx="340995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86"/>
          <p:cNvSpPr txBox="1"/>
          <p:nvPr/>
        </p:nvSpPr>
        <p:spPr>
          <a:xfrm>
            <a:off x="1330200" y="2952600"/>
            <a:ext cx="12051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Stride</a:t>
            </a:r>
            <a:endParaRPr sz="2400">
              <a:solidFill>
                <a:schemeClr val="dk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613" name="Google Shape;613;p86"/>
          <p:cNvCxnSpPr/>
          <p:nvPr/>
        </p:nvCxnSpPr>
        <p:spPr>
          <a:xfrm rot="10800000" flipH="1">
            <a:off x="2012000" y="2363500"/>
            <a:ext cx="237300" cy="54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14" name="Google Shape;61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055" y="926175"/>
            <a:ext cx="3305671" cy="20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5775" y="2748825"/>
            <a:ext cx="3062074" cy="216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convolutions</a:t>
            </a:r>
            <a:endParaRPr/>
          </a:p>
        </p:txBody>
      </p:sp>
      <p:pic>
        <p:nvPicPr>
          <p:cNvPr id="621" name="Google Shape;62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3575"/>
            <a:ext cx="3200951" cy="28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476" y="1240625"/>
            <a:ext cx="2962300" cy="278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6175" y="2036363"/>
            <a:ext cx="1325225" cy="10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87"/>
          <p:cNvSpPr txBox="1"/>
          <p:nvPr/>
        </p:nvSpPr>
        <p:spPr>
          <a:xfrm>
            <a:off x="3214300" y="2296950"/>
            <a:ext cx="3843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ato"/>
                <a:ea typeface="Lato"/>
                <a:cs typeface="Lato"/>
                <a:sym typeface="Lato"/>
              </a:rPr>
              <a:t>*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5" name="Google Shape;625;p87"/>
          <p:cNvSpPr txBox="1"/>
          <p:nvPr/>
        </p:nvSpPr>
        <p:spPr>
          <a:xfrm>
            <a:off x="4975688" y="2166613"/>
            <a:ext cx="4611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ato"/>
                <a:ea typeface="Lato"/>
                <a:cs typeface="Lato"/>
                <a:sym typeface="Lato"/>
              </a:rPr>
              <a:t>=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Macintosh PowerPoint</Application>
  <PresentationFormat>On-screen Show (16:9)</PresentationFormat>
  <Paragraphs>34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Lato</vt:lpstr>
      <vt:lpstr>Raleway Light</vt:lpstr>
      <vt:lpstr>Raleway</vt:lpstr>
      <vt:lpstr>Swiss</vt:lpstr>
      <vt:lpstr>Convolutional neural networks for image recognition in Keras and TensorFlow </vt:lpstr>
      <vt:lpstr>Convolution between two matrices (equal size)</vt:lpstr>
      <vt:lpstr>Convolution between two matrices (equal size)</vt:lpstr>
      <vt:lpstr>Convolution</vt:lpstr>
      <vt:lpstr>How convolution works</vt:lpstr>
      <vt:lpstr>How convolution works</vt:lpstr>
      <vt:lpstr>Stride</vt:lpstr>
      <vt:lpstr>Size of output of convolution</vt:lpstr>
      <vt:lpstr>Examples of convolutions</vt:lpstr>
      <vt:lpstr>Examples of convolutions</vt:lpstr>
      <vt:lpstr>Pooling (max and average)</vt:lpstr>
      <vt:lpstr>Padding</vt:lpstr>
      <vt:lpstr>Building blocks of a CNN - Convolution</vt:lpstr>
      <vt:lpstr>Building blocks of a CNN - stacking everything together</vt:lpstr>
      <vt:lpstr>Example of a CNN</vt:lpstr>
      <vt:lpstr>Hands-on Session (CNN)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 for image recognition in Keras and TensorFlow </dc:title>
  <cp:lastModifiedBy>Michelucci Umberto HSLU I</cp:lastModifiedBy>
  <cp:revision>1</cp:revision>
  <dcterms:modified xsi:type="dcterms:W3CDTF">2023-10-02T13:46:06Z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2023-10-02T13:46:06Z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12abe312-31e3-4956-873f-12fcc8d5860f</vt:lpwstr>
  </property>
  <property fmtid="{D5CDD505-2E9C-101B-9397-08002B2CF9AE}" pid="8" name="MSIP_Label_e8b0afbd-3cf7-4707-aee4-8dc9d855de29_ContentBits">
    <vt:lpwstr>0</vt:lpwstr>
  </property>
</Properties>
</file>