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9" r:id="rId10"/>
    <p:sldId id="270" r:id="rId11"/>
    <p:sldId id="271" r:id="rId12"/>
    <p:sldId id="268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A6D8-2903-6568-6C12-85933950B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73D32-0DD4-CAFC-D0FC-72C3AB700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4E2BE-8CCB-8019-2853-5A4733A02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E086-D17A-8543-9172-3A740AAFD9F0}" type="datetimeFigureOut">
              <a:rPr lang="en-CH" smtClean="0"/>
              <a:t>02.10.2023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63016-6C4F-74BE-0744-2D6E37FC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1C311-2BD4-81E2-91C0-2510E703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8959-C850-8043-832E-29FBD25515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4283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E9CA4-12D6-7B64-6E85-6E09E739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245F5-405D-5C8A-D9B2-B73035269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5018C-06BE-5E6B-3866-6FDE2CE7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E086-D17A-8543-9172-3A740AAFD9F0}" type="datetimeFigureOut">
              <a:rPr lang="en-CH" smtClean="0"/>
              <a:t>02.10.2023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D6DBA-50C5-B152-78BE-282AFE5D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B5142-343C-EDA3-92C6-F7CA9CDD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8959-C850-8043-832E-29FBD25515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9124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89CE7E-9221-6F9E-7696-F8CC7ADC1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9244F-E667-C4AD-BFD3-92C4E6752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7B980-B938-0D54-9BE6-23B862F7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E086-D17A-8543-9172-3A740AAFD9F0}" type="datetimeFigureOut">
              <a:rPr lang="en-CH" smtClean="0"/>
              <a:t>02.10.2023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D86F9-9374-F707-925E-B8EDA11D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913F7-772C-9972-E469-1983B492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8959-C850-8043-832E-29FBD25515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6989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30AB4-70D0-754A-061F-4522C106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97776-0F53-A899-C55A-46BBA899D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172A5-B369-795A-EC58-D21A89A8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E086-D17A-8543-9172-3A740AAFD9F0}" type="datetimeFigureOut">
              <a:rPr lang="en-CH" smtClean="0"/>
              <a:t>02.10.2023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891B1-3E20-2B77-B0E2-F2C8D800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D5E91-92AD-2226-3724-5EAF64D7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8959-C850-8043-832E-29FBD25515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280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C185-7B78-2054-B790-BBF6703C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5C531-75CC-4040-73FA-E172CD6A2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7B49D-1742-4322-E8ED-7C0FEB45B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E086-D17A-8543-9172-3A740AAFD9F0}" type="datetimeFigureOut">
              <a:rPr lang="en-CH" smtClean="0"/>
              <a:t>02.10.2023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E8E8C-FACA-9C6A-3FF0-10CD1C47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EDC26-D6E9-45C9-DE18-0FDAB3F8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8959-C850-8043-832E-29FBD25515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5963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6CFD-784D-9A25-67BC-2890A283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32D2F-B119-9167-7CF4-00653C2BE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5CCCB-E5FC-5D6F-B822-1E90748F2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A1B93-71AA-7357-E315-D5DA7802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E086-D17A-8543-9172-3A740AAFD9F0}" type="datetimeFigureOut">
              <a:rPr lang="en-CH" smtClean="0"/>
              <a:t>02.10.2023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41A62-C285-1588-38FD-181EEC91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16D21-BB72-134D-DEF5-A433B2E3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8959-C850-8043-832E-29FBD25515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561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3730-A18D-5BB4-D04F-916BA5AA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DA9ED-5EDC-98DC-509A-2D78543AF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2C0AB-E401-8820-DC70-1CD610ECB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3287B-F5CB-4234-F698-1E8A85355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22EA8E-7F53-3D54-9262-1A00933EF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12E44-748F-AD90-3515-59943EA6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E086-D17A-8543-9172-3A740AAFD9F0}" type="datetimeFigureOut">
              <a:rPr lang="en-CH" smtClean="0"/>
              <a:t>02.10.2023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5D70F-BDA1-F819-EBAE-8BDAD2707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D56C6-CB5E-F0EE-9307-076B2BCE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8959-C850-8043-832E-29FBD25515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8475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CE00-DD35-E297-6EF6-9238CBB2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AB98CD-AD83-7FB3-DC1B-FFFB530B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E086-D17A-8543-9172-3A740AAFD9F0}" type="datetimeFigureOut">
              <a:rPr lang="en-CH" smtClean="0"/>
              <a:t>02.10.2023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7F556-0F17-AF25-C7FE-16BA1570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07420-1652-CE10-38D7-2491AFBE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8959-C850-8043-832E-29FBD25515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387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B65BAD-5C58-FCF9-E553-DE0336E6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E086-D17A-8543-9172-3A740AAFD9F0}" type="datetimeFigureOut">
              <a:rPr lang="en-CH" smtClean="0"/>
              <a:t>02.10.2023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CCC54E-3D2E-75AF-1698-05CBF2AC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C6947-3E88-84FA-30D3-B09B44EC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8959-C850-8043-832E-29FBD25515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057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2F71-0CCB-F1CE-5420-1B982598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F6A40-B88E-2F0C-5B68-B5BE2B0CF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3D12F-A273-AC18-FDD4-44E85CF21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2E9BE-D65B-C51F-557C-7829CAAB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E086-D17A-8543-9172-3A740AAFD9F0}" type="datetimeFigureOut">
              <a:rPr lang="en-CH" smtClean="0"/>
              <a:t>02.10.2023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44331-4566-D0B6-27C1-7A1505A6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A05A5-0E12-C166-CC63-5411B416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8959-C850-8043-832E-29FBD25515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5610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3B9EB-0D60-B137-CAEF-C8BF655A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7558D-F374-F18A-0CF4-D73E57A10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B6CC4-59D2-5CAD-A5D5-B54367727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3CD4D-C814-D06A-CA78-38E950542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E086-D17A-8543-9172-3A740AAFD9F0}" type="datetimeFigureOut">
              <a:rPr lang="en-CH" smtClean="0"/>
              <a:t>02.10.2023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79594-CECD-000D-7BBB-9DE1418A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F083B-BB54-EFBF-DD9C-0856C77B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8959-C850-8043-832E-29FBD25515E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4940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882B65-1D3C-FB77-E86A-BB8B979B8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A898D-7293-0608-4486-935652AC4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821BE-A9E4-5B66-AC93-126878A818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201E086-D17A-8543-9172-3A740AAFD9F0}" type="datetimeFigureOut">
              <a:rPr lang="en-CH" smtClean="0"/>
              <a:pPr/>
              <a:t>02.10.2023</a:t>
            </a:fld>
            <a:endParaRPr lang="en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04175-638C-227F-83FE-0AF95E613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DD7D8-0D39-2A11-D7F2-522C66566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54908959-C850-8043-832E-29FBD25515E2}" type="slidenum">
              <a:rPr lang="en-CH" smtClean="0"/>
              <a:pPr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70701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umberto.michelucci@toelt.a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i.org/10.1007/978-1-4842-8020-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978-1-4842-8020-1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978-1-4842-8020-1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oi.org/10.1007/978-1-4842-8020-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oi.org/10.1007/978-1-4842-8020-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oi.org/10.1007/978-1-4842-8020-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oi.org/10.1007/978-1-4842-8020-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oi.org/10.1007/978-1-4842-8020-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FE37-A562-3611-6F0E-E59DF242D2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Gradient Descent and Chaos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41732-14DD-511E-8FE3-117953A245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H" dirty="0"/>
              <a:t>Unexpected patterns in optimisation</a:t>
            </a:r>
          </a:p>
          <a:p>
            <a:endParaRPr lang="en-CH" dirty="0"/>
          </a:p>
          <a:p>
            <a:r>
              <a:rPr lang="en-CH" dirty="0"/>
              <a:t>Dr. Umberto Michelucci</a:t>
            </a:r>
          </a:p>
          <a:p>
            <a:r>
              <a:rPr lang="en-GB" dirty="0">
                <a:hlinkClick r:id="rId2"/>
              </a:rPr>
              <a:t>u</a:t>
            </a:r>
            <a:r>
              <a:rPr lang="en-CH" dirty="0">
                <a:hlinkClick r:id="rId2"/>
              </a:rPr>
              <a:t>mberto.michelucci@toelt.ai</a:t>
            </a:r>
            <a:r>
              <a:rPr lang="en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3475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60E1-5023-F45D-0FAE-DB31BCA6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Plot all points of the 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FCB6A-3C9D-5847-70E7-5AB1BBB08F43}"/>
              </a:ext>
            </a:extLst>
          </p:cNvPr>
          <p:cNvSpPr txBox="1"/>
          <p:nvPr/>
        </p:nvSpPr>
        <p:spPr>
          <a:xfrm rot="16200000">
            <a:off x="-672286" y="5077718"/>
            <a:ext cx="24525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effectLst/>
              </a:rPr>
              <a:t>Michelucci, U. (2022). </a:t>
            </a:r>
            <a:r>
              <a:rPr lang="en-GB" sz="1100" i="1" dirty="0">
                <a:effectLst/>
              </a:rPr>
              <a:t>Applied Deep Learning with TensorFlow 2: Learn to Implement Advanced Deep Learning Techniques with Python</a:t>
            </a:r>
            <a:r>
              <a:rPr lang="en-GB" sz="1100" dirty="0">
                <a:effectLst/>
              </a:rPr>
              <a:t>. </a:t>
            </a:r>
            <a:r>
              <a:rPr lang="en-GB" sz="1100" dirty="0" err="1">
                <a:effectLst/>
              </a:rPr>
              <a:t>Apress</a:t>
            </a:r>
            <a:r>
              <a:rPr lang="en-GB" sz="1100" dirty="0">
                <a:effectLst/>
              </a:rPr>
              <a:t>. </a:t>
            </a:r>
            <a:r>
              <a:rPr lang="en-GB" sz="1100" dirty="0">
                <a:effectLst/>
                <a:hlinkClick r:id="rId2"/>
              </a:rPr>
              <a:t>https://doi.org/10.1007/978-1-4842-8020-1</a:t>
            </a:r>
            <a:endParaRPr lang="en-GB" sz="110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BE9D3-5EDC-1033-B928-3CF553FE7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925" y="1676177"/>
            <a:ext cx="7772400" cy="48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53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3EAE-1B17-28DA-B45C-9DC71B55A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Now Fractals…</a:t>
            </a:r>
          </a:p>
        </p:txBody>
      </p:sp>
    </p:spTree>
    <p:extLst>
      <p:ext uri="{BB962C8B-B14F-4D97-AF65-F5344CB8AC3E}">
        <p14:creationId xmlns:p14="http://schemas.microsoft.com/office/powerpoint/2010/main" val="652906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60E1-5023-F45D-0FAE-DB31BCA6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Plot all points of the 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2A509C-D082-9768-38C6-A06F07EBC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253" y="1419085"/>
            <a:ext cx="7772400" cy="50737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5FCB6A-3C9D-5847-70E7-5AB1BBB08F43}"/>
              </a:ext>
            </a:extLst>
          </p:cNvPr>
          <p:cNvSpPr txBox="1"/>
          <p:nvPr/>
        </p:nvSpPr>
        <p:spPr>
          <a:xfrm rot="16200000">
            <a:off x="-672286" y="5077718"/>
            <a:ext cx="24525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effectLst/>
              </a:rPr>
              <a:t>Michelucci, U. (2022). </a:t>
            </a:r>
            <a:r>
              <a:rPr lang="en-GB" sz="1100" i="1" dirty="0">
                <a:effectLst/>
              </a:rPr>
              <a:t>Applied Deep Learning with TensorFlow 2: Learn to Implement Advanced Deep Learning Techniques with Python</a:t>
            </a:r>
            <a:r>
              <a:rPr lang="en-GB" sz="1100" dirty="0">
                <a:effectLst/>
              </a:rPr>
              <a:t>. </a:t>
            </a:r>
            <a:r>
              <a:rPr lang="en-GB" sz="1100" dirty="0" err="1">
                <a:effectLst/>
              </a:rPr>
              <a:t>Apress</a:t>
            </a:r>
            <a:r>
              <a:rPr lang="en-GB" sz="1100" dirty="0">
                <a:effectLst/>
              </a:rPr>
              <a:t>. </a:t>
            </a:r>
            <a:r>
              <a:rPr lang="en-GB" sz="1100" dirty="0">
                <a:effectLst/>
                <a:hlinkClick r:id="rId3"/>
              </a:rPr>
              <a:t>https://doi.org/10.1007/978-1-4842-8020-1</a:t>
            </a:r>
            <a:endParaRPr lang="en-GB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6756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60E1-5023-F45D-0FAE-DB31BCA6F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60" y="298982"/>
            <a:ext cx="3882081" cy="1325563"/>
          </a:xfrm>
        </p:spPr>
        <p:txBody>
          <a:bodyPr/>
          <a:lstStyle/>
          <a:p>
            <a:r>
              <a:rPr lang="en-CH" dirty="0"/>
              <a:t>Plot all points of the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F68D83-B7AD-4677-083A-0610CDDF9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243" y="298982"/>
            <a:ext cx="7772400" cy="62600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99E6C6-695F-877F-36F9-F592CFD22333}"/>
              </a:ext>
            </a:extLst>
          </p:cNvPr>
          <p:cNvSpPr txBox="1"/>
          <p:nvPr/>
        </p:nvSpPr>
        <p:spPr>
          <a:xfrm rot="16200000">
            <a:off x="-672286" y="5077718"/>
            <a:ext cx="24525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effectLst/>
              </a:rPr>
              <a:t>Michelucci, U. (2022). </a:t>
            </a:r>
            <a:r>
              <a:rPr lang="en-GB" sz="1100" i="1" dirty="0">
                <a:effectLst/>
              </a:rPr>
              <a:t>Applied Deep Learning with TensorFlow 2: Learn to Implement Advanced Deep Learning Techniques with Python</a:t>
            </a:r>
            <a:r>
              <a:rPr lang="en-GB" sz="1100" dirty="0">
                <a:effectLst/>
              </a:rPr>
              <a:t>. </a:t>
            </a:r>
            <a:r>
              <a:rPr lang="en-GB" sz="1100" dirty="0" err="1">
                <a:effectLst/>
              </a:rPr>
              <a:t>Apress</a:t>
            </a:r>
            <a:r>
              <a:rPr lang="en-GB" sz="1100" dirty="0">
                <a:effectLst/>
              </a:rPr>
              <a:t>. </a:t>
            </a:r>
            <a:r>
              <a:rPr lang="en-GB" sz="1100" dirty="0">
                <a:effectLst/>
                <a:hlinkClick r:id="rId3"/>
              </a:rPr>
              <a:t>https://doi.org/10.1007/978-1-4842-8020-1</a:t>
            </a:r>
            <a:endParaRPr lang="en-GB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53110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60E1-5023-F45D-0FAE-DB31BCA6F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60" y="298982"/>
            <a:ext cx="3882081" cy="1325563"/>
          </a:xfrm>
        </p:spPr>
        <p:txBody>
          <a:bodyPr/>
          <a:lstStyle/>
          <a:p>
            <a:r>
              <a:rPr lang="en-CH" dirty="0"/>
              <a:t>Plot all points of the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99E6C6-695F-877F-36F9-F592CFD22333}"/>
              </a:ext>
            </a:extLst>
          </p:cNvPr>
          <p:cNvSpPr txBox="1"/>
          <p:nvPr/>
        </p:nvSpPr>
        <p:spPr>
          <a:xfrm rot="16200000">
            <a:off x="-672286" y="5077718"/>
            <a:ext cx="24525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effectLst/>
              </a:rPr>
              <a:t>Michelucci, U. (2022). </a:t>
            </a:r>
            <a:r>
              <a:rPr lang="en-GB" sz="1100" i="1" dirty="0">
                <a:effectLst/>
              </a:rPr>
              <a:t>Applied Deep Learning with TensorFlow 2: Learn to Implement Advanced Deep Learning Techniques with Python</a:t>
            </a:r>
            <a:r>
              <a:rPr lang="en-GB" sz="1100" dirty="0">
                <a:effectLst/>
              </a:rPr>
              <a:t>. </a:t>
            </a:r>
            <a:r>
              <a:rPr lang="en-GB" sz="1100" dirty="0" err="1">
                <a:effectLst/>
              </a:rPr>
              <a:t>Apress</a:t>
            </a:r>
            <a:r>
              <a:rPr lang="en-GB" sz="1100" dirty="0">
                <a:effectLst/>
              </a:rPr>
              <a:t>. </a:t>
            </a:r>
            <a:r>
              <a:rPr lang="en-GB" sz="1100" dirty="0">
                <a:effectLst/>
                <a:hlinkClick r:id="rId2"/>
              </a:rPr>
              <a:t>https://doi.org/10.1007/978-1-4842-8020-1</a:t>
            </a:r>
            <a:endParaRPr lang="en-GB" sz="110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7149E2-95A2-400B-BD82-7723FC1E5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996" y="2099890"/>
            <a:ext cx="10806566" cy="335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47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60E1-5023-F45D-0FAE-DB31BCA6F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60" y="298982"/>
            <a:ext cx="3882081" cy="1325563"/>
          </a:xfrm>
        </p:spPr>
        <p:txBody>
          <a:bodyPr/>
          <a:lstStyle/>
          <a:p>
            <a:r>
              <a:rPr lang="en-CH" dirty="0"/>
              <a:t>Plot all points of the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99E6C6-695F-877F-36F9-F592CFD22333}"/>
              </a:ext>
            </a:extLst>
          </p:cNvPr>
          <p:cNvSpPr txBox="1"/>
          <p:nvPr/>
        </p:nvSpPr>
        <p:spPr>
          <a:xfrm rot="16200000">
            <a:off x="-672286" y="5077718"/>
            <a:ext cx="24525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effectLst/>
              </a:rPr>
              <a:t>Michelucci, U. (2022). </a:t>
            </a:r>
            <a:r>
              <a:rPr lang="en-GB" sz="1100" i="1" dirty="0">
                <a:effectLst/>
              </a:rPr>
              <a:t>Applied Deep Learning with TensorFlow 2: Learn to Implement Advanced Deep Learning Techniques with Python</a:t>
            </a:r>
            <a:r>
              <a:rPr lang="en-GB" sz="1100" dirty="0">
                <a:effectLst/>
              </a:rPr>
              <a:t>. </a:t>
            </a:r>
            <a:r>
              <a:rPr lang="en-GB" sz="1100" dirty="0" err="1">
                <a:effectLst/>
              </a:rPr>
              <a:t>Apress</a:t>
            </a:r>
            <a:r>
              <a:rPr lang="en-GB" sz="1100" dirty="0">
                <a:effectLst/>
              </a:rPr>
              <a:t>. </a:t>
            </a:r>
            <a:r>
              <a:rPr lang="en-GB" sz="1100" dirty="0">
                <a:effectLst/>
                <a:hlinkClick r:id="rId2"/>
              </a:rPr>
              <a:t>https://doi.org/10.1007/978-1-4842-8020-1</a:t>
            </a:r>
            <a:endParaRPr lang="en-GB" sz="1100" dirty="0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E10724-796E-91E1-23C4-00C2B44D7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11" y="2075936"/>
            <a:ext cx="10935371" cy="349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97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60E1-5023-F45D-0FAE-DB31BCA6F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60" y="526372"/>
            <a:ext cx="2819399" cy="1325563"/>
          </a:xfrm>
        </p:spPr>
        <p:txBody>
          <a:bodyPr>
            <a:normAutofit fontScale="90000"/>
          </a:bodyPr>
          <a:lstStyle/>
          <a:p>
            <a:r>
              <a:rPr lang="en-CH" dirty="0"/>
              <a:t>Plot all points of the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99E6C6-695F-877F-36F9-F592CFD22333}"/>
              </a:ext>
            </a:extLst>
          </p:cNvPr>
          <p:cNvSpPr txBox="1"/>
          <p:nvPr/>
        </p:nvSpPr>
        <p:spPr>
          <a:xfrm rot="16200000">
            <a:off x="-672286" y="5077718"/>
            <a:ext cx="24525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effectLst/>
              </a:rPr>
              <a:t>Michelucci, U. (2022). </a:t>
            </a:r>
            <a:r>
              <a:rPr lang="en-GB" sz="1100" i="1" dirty="0">
                <a:effectLst/>
              </a:rPr>
              <a:t>Applied Deep Learning with TensorFlow 2: Learn to Implement Advanced Deep Learning Techniques with Python</a:t>
            </a:r>
            <a:r>
              <a:rPr lang="en-GB" sz="1100" dirty="0">
                <a:effectLst/>
              </a:rPr>
              <a:t>. </a:t>
            </a:r>
            <a:r>
              <a:rPr lang="en-GB" sz="1100" dirty="0" err="1">
                <a:effectLst/>
              </a:rPr>
              <a:t>Apress</a:t>
            </a:r>
            <a:r>
              <a:rPr lang="en-GB" sz="1100" dirty="0">
                <a:effectLst/>
              </a:rPr>
              <a:t>. </a:t>
            </a:r>
            <a:r>
              <a:rPr lang="en-GB" sz="1100" dirty="0">
                <a:effectLst/>
                <a:hlinkClick r:id="rId2"/>
              </a:rPr>
              <a:t>https://doi.org/10.1007/978-1-4842-8020-1</a:t>
            </a:r>
            <a:endParaRPr lang="en-GB" sz="110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AB8EF2-471A-8938-8336-088333949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293" y="526372"/>
            <a:ext cx="8410847" cy="58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5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60E1-5023-F45D-0FAE-DB31BCA6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CF0AD-6A79-54DE-8703-4FA2BEF4B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9600"/>
          </a:xfrm>
        </p:spPr>
        <p:txBody>
          <a:bodyPr/>
          <a:lstStyle/>
          <a:p>
            <a:r>
              <a:rPr lang="en-CH" dirty="0"/>
              <a:t>Let us consider bi-dimensional inputs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EAB13-2855-6556-16F2-38860E797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0" y="2627312"/>
            <a:ext cx="2425700" cy="6096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033360-198E-8D23-0F87-201872A89DFE}"/>
              </a:ext>
            </a:extLst>
          </p:cNvPr>
          <p:cNvSpPr txBox="1">
            <a:spLocks/>
          </p:cNvSpPr>
          <p:nvPr/>
        </p:nvSpPr>
        <p:spPr>
          <a:xfrm>
            <a:off x="838200" y="3621089"/>
            <a:ext cx="10515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dirty="0"/>
              <a:t>We want to minimise the following loss function (MSE)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081F26-EEBF-E25F-D039-AE639524D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150" y="4422776"/>
            <a:ext cx="59817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2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60E1-5023-F45D-0FAE-DB31BCA6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CF0AD-6A79-54DE-8703-4FA2BEF4B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9600"/>
          </a:xfrm>
        </p:spPr>
        <p:txBody>
          <a:bodyPr/>
          <a:lstStyle/>
          <a:p>
            <a:r>
              <a:rPr lang="en-CH" dirty="0"/>
              <a:t>We want to do linear regression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EC5E4A-9118-7B64-69F6-8C9C2D8E2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2570162"/>
            <a:ext cx="544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1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60E1-5023-F45D-0FAE-DB31BCA6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334B5-FD14-995D-EF11-D7D3B6E9F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200" y="2603500"/>
            <a:ext cx="3403600" cy="1651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876089-3C5B-0D2F-9E32-B3675C4E9162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dirty="0"/>
              <a:t>We consider the following input dataset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29A969C-348D-5562-7F52-562A6AA97632}"/>
              </a:ext>
            </a:extLst>
          </p:cNvPr>
          <p:cNvSpPr txBox="1">
            <a:spLocks/>
          </p:cNvSpPr>
          <p:nvPr/>
        </p:nvSpPr>
        <p:spPr>
          <a:xfrm>
            <a:off x="948558" y="4557713"/>
            <a:ext cx="10515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dirty="0"/>
              <a:t>We consider the following labels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519A2A-A87B-74BA-92C8-468A43613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00" y="4936796"/>
            <a:ext cx="18542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67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60E1-5023-F45D-0FAE-DB31BCA6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How to solve the problem analytically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876089-3C5B-0D2F-9E32-B3675C4E9162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dirty="0"/>
              <a:t>Solving the problem analytically is very easy…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859EBC-8FA1-DBA9-A6A9-0FED0361F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925" y="2578616"/>
            <a:ext cx="1689100" cy="1028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0B96A6-72B0-451E-2354-154F57698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385" y="2578616"/>
            <a:ext cx="1689100" cy="10287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DA5825-BD9D-B3AD-E2D8-D9816D225A34}"/>
              </a:ext>
            </a:extLst>
          </p:cNvPr>
          <p:cNvSpPr txBox="1">
            <a:spLocks/>
          </p:cNvSpPr>
          <p:nvPr/>
        </p:nvSpPr>
        <p:spPr>
          <a:xfrm>
            <a:off x="838200" y="4054948"/>
            <a:ext cx="10515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H" dirty="0"/>
              <a:t>The solution is at the point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4E79BA-CC1A-968C-26DB-44CCFB621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833" y="4932362"/>
            <a:ext cx="24892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00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60E1-5023-F45D-0FAE-DB31BCA6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How to solve the problem numerically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1876089-3C5B-0D2F-9E32-B3675C4E91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690687"/>
                <a:ext cx="10515600" cy="20356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H" dirty="0"/>
                  <a:t>Choose a learning rate</a:t>
                </a:r>
              </a:p>
              <a:p>
                <a:r>
                  <a:rPr lang="en-GB" dirty="0"/>
                  <a:t>Choose a random value between {1,2,3} and assign it to </a:t>
                </a:r>
                <a:r>
                  <a:rPr lang="en-GB" i="1" dirty="0" err="1"/>
                  <a:t>i</a:t>
                </a:r>
                <a:r>
                  <a:rPr lang="en-GB" dirty="0"/>
                  <a:t>. </a:t>
                </a:r>
              </a:p>
              <a:p>
                <a:r>
                  <a:rPr lang="en-CH" dirty="0"/>
                  <a:t> </a:t>
                </a:r>
                <a:r>
                  <a:rPr lang="en-GB" dirty="0"/>
                  <a:t>Update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H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H" dirty="0"/>
                  <a:t> by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H" dirty="0"/>
                  <a:t> to calculate the derivates (stochastic gradient descent)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1876089-3C5B-0D2F-9E32-B3675C4E9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7"/>
                <a:ext cx="10515600" cy="2035669"/>
              </a:xfrm>
              <a:prstGeom prst="rect">
                <a:avLst/>
              </a:prstGeom>
              <a:blipFill>
                <a:blip r:embed="rId2"/>
                <a:stretch>
                  <a:fillRect l="-1086" t="-4938" b="-123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9059267-4C8C-4582-EA14-B51AD54B4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064" y="1829016"/>
            <a:ext cx="279400" cy="21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D827AD-FBCC-21EA-9A53-BFFBA1C16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300" y="3726356"/>
            <a:ext cx="5359400" cy="939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8FDCB6-5A4D-BCAC-E0D7-723D6FE08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150" y="4808376"/>
            <a:ext cx="3441700" cy="1092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0AD0BD9-E508-EF29-3A81-74EEE4186F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6042796"/>
                <a:ext cx="105156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H" dirty="0"/>
                  <a:t>Go back to the start and iterates for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H" dirty="0"/>
                  <a:t> times</a:t>
                </a: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0AD0BD9-E508-EF29-3A81-74EEE4186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042796"/>
                <a:ext cx="10515600" cy="609600"/>
              </a:xfrm>
              <a:prstGeom prst="rect">
                <a:avLst/>
              </a:prstGeom>
              <a:blipFill>
                <a:blip r:embed="rId6"/>
                <a:stretch>
                  <a:fillRect l="-1086" t="-16327" b="-612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54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60E1-5023-F45D-0FAE-DB31BCA6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How to solve the problem numerically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1876089-3C5B-0D2F-9E32-B3675C4E91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690687"/>
                <a:ext cx="10515600" cy="20356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H" dirty="0"/>
                  <a:t>Choose a learning rate</a:t>
                </a:r>
              </a:p>
              <a:p>
                <a:r>
                  <a:rPr lang="en-GB" dirty="0"/>
                  <a:t>Choose a sequence between 1,2 and 3 and assign it to </a:t>
                </a:r>
                <a:r>
                  <a:rPr lang="en-GB" i="1" dirty="0" err="1"/>
                  <a:t>i</a:t>
                </a:r>
                <a:r>
                  <a:rPr lang="en-GB" dirty="0"/>
                  <a:t>. </a:t>
                </a:r>
              </a:p>
              <a:p>
                <a:r>
                  <a:rPr lang="en-CH" dirty="0"/>
                  <a:t> </a:t>
                </a:r>
                <a:r>
                  <a:rPr lang="en-GB" dirty="0"/>
                  <a:t>Update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H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H" dirty="0"/>
                  <a:t> by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H" dirty="0"/>
                  <a:t> to calculate the derivates (stochastic gradient descent)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1876089-3C5B-0D2F-9E32-B3675C4E9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7"/>
                <a:ext cx="10515600" cy="2035669"/>
              </a:xfrm>
              <a:prstGeom prst="rect">
                <a:avLst/>
              </a:prstGeom>
              <a:blipFill>
                <a:blip r:embed="rId2"/>
                <a:stretch>
                  <a:fillRect l="-1086" t="-4938" b="-123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9059267-4C8C-4582-EA14-B51AD54B4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064" y="1829016"/>
            <a:ext cx="279400" cy="21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D827AD-FBCC-21EA-9A53-BFFBA1C16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300" y="3726356"/>
            <a:ext cx="5359400" cy="939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8FDCB6-5A4D-BCAC-E0D7-723D6FE08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150" y="4808376"/>
            <a:ext cx="3441700" cy="1092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0AD0BD9-E508-EF29-3A81-74EEE4186F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6042796"/>
                <a:ext cx="105156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H" dirty="0"/>
                  <a:t>Go back to the start and iterates for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H" dirty="0"/>
                  <a:t> times</a:t>
                </a: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0AD0BD9-E508-EF29-3A81-74EEE4186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042796"/>
                <a:ext cx="10515600" cy="609600"/>
              </a:xfrm>
              <a:prstGeom prst="rect">
                <a:avLst/>
              </a:prstGeom>
              <a:blipFill>
                <a:blip r:embed="rId6"/>
                <a:stretch>
                  <a:fillRect l="-1086" t="-16327" b="-612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35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60E1-5023-F45D-0FAE-DB31BCA6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Plot all points of the 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FCB6A-3C9D-5847-70E7-5AB1BBB08F43}"/>
              </a:ext>
            </a:extLst>
          </p:cNvPr>
          <p:cNvSpPr txBox="1"/>
          <p:nvPr/>
        </p:nvSpPr>
        <p:spPr>
          <a:xfrm rot="16200000">
            <a:off x="-672286" y="5077718"/>
            <a:ext cx="24525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effectLst/>
              </a:rPr>
              <a:t>Michelucci, U. (2022). </a:t>
            </a:r>
            <a:r>
              <a:rPr lang="en-GB" sz="1100" i="1" dirty="0">
                <a:effectLst/>
              </a:rPr>
              <a:t>Applied Deep Learning with TensorFlow 2: Learn to Implement Advanced Deep Learning Techniques with Python</a:t>
            </a:r>
            <a:r>
              <a:rPr lang="en-GB" sz="1100" dirty="0">
                <a:effectLst/>
              </a:rPr>
              <a:t>. </a:t>
            </a:r>
            <a:r>
              <a:rPr lang="en-GB" sz="1100" dirty="0" err="1">
                <a:effectLst/>
              </a:rPr>
              <a:t>Apress</a:t>
            </a:r>
            <a:r>
              <a:rPr lang="en-GB" sz="1100" dirty="0">
                <a:effectLst/>
              </a:rPr>
              <a:t>. </a:t>
            </a:r>
            <a:r>
              <a:rPr lang="en-GB" sz="1100" dirty="0">
                <a:effectLst/>
                <a:hlinkClick r:id="rId2"/>
              </a:rPr>
              <a:t>https://doi.org/10.1007/978-1-4842-8020-1</a:t>
            </a:r>
            <a:endParaRPr lang="en-GB" sz="1100" dirty="0"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81B477-F0FA-60A4-20E8-04CF60DAA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048" y="1550727"/>
            <a:ext cx="7772400" cy="530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41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60E1-5023-F45D-0FAE-DB31BCA6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Plot all points of the 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FCB6A-3C9D-5847-70E7-5AB1BBB08F43}"/>
              </a:ext>
            </a:extLst>
          </p:cNvPr>
          <p:cNvSpPr txBox="1"/>
          <p:nvPr/>
        </p:nvSpPr>
        <p:spPr>
          <a:xfrm rot="16200000">
            <a:off x="-672286" y="5077718"/>
            <a:ext cx="24525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effectLst/>
              </a:rPr>
              <a:t>Michelucci, U. (2022). </a:t>
            </a:r>
            <a:r>
              <a:rPr lang="en-GB" sz="1100" i="1" dirty="0">
                <a:effectLst/>
              </a:rPr>
              <a:t>Applied Deep Learning with TensorFlow 2: Learn to Implement Advanced Deep Learning Techniques with Python</a:t>
            </a:r>
            <a:r>
              <a:rPr lang="en-GB" sz="1100" dirty="0">
                <a:effectLst/>
              </a:rPr>
              <a:t>. </a:t>
            </a:r>
            <a:r>
              <a:rPr lang="en-GB" sz="1100" dirty="0" err="1">
                <a:effectLst/>
              </a:rPr>
              <a:t>Apress</a:t>
            </a:r>
            <a:r>
              <a:rPr lang="en-GB" sz="1100" dirty="0">
                <a:effectLst/>
              </a:rPr>
              <a:t>. </a:t>
            </a:r>
            <a:r>
              <a:rPr lang="en-GB" sz="1100" dirty="0">
                <a:effectLst/>
                <a:hlinkClick r:id="rId2"/>
              </a:rPr>
              <a:t>https://doi.org/10.1007/978-1-4842-8020-1</a:t>
            </a:r>
            <a:endParaRPr lang="en-GB" sz="1100" dirty="0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CF5D87-04FB-44B5-BAA7-D9DC17C5C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883" y="1643349"/>
            <a:ext cx="7772400" cy="484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2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498</Words>
  <Application>Microsoft Macintosh PowerPoint</Application>
  <PresentationFormat>Widescreen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Office Theme</vt:lpstr>
      <vt:lpstr>Gradient Descent and Chaos</vt:lpstr>
      <vt:lpstr>Problem Statement</vt:lpstr>
      <vt:lpstr>Problem Statement</vt:lpstr>
      <vt:lpstr>Data</vt:lpstr>
      <vt:lpstr>How to solve the problem analytically</vt:lpstr>
      <vt:lpstr>How to solve the problem numerically</vt:lpstr>
      <vt:lpstr>How to solve the problem numerically</vt:lpstr>
      <vt:lpstr>Plot all points of the solution</vt:lpstr>
      <vt:lpstr>Plot all points of the solution</vt:lpstr>
      <vt:lpstr>Plot all points of the solution</vt:lpstr>
      <vt:lpstr>Now Fractals…</vt:lpstr>
      <vt:lpstr>Plot all points of the solution</vt:lpstr>
      <vt:lpstr>Plot all points of the solution</vt:lpstr>
      <vt:lpstr>Plot all points of the solution</vt:lpstr>
      <vt:lpstr>Plot all points of the solution</vt:lpstr>
      <vt:lpstr>Plot all points of the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Michelucci Umberto HSLU I</dc:creator>
  <cp:lastModifiedBy>Michelucci Umberto HSLU I</cp:lastModifiedBy>
  <cp:revision>22</cp:revision>
  <dcterms:created xsi:type="dcterms:W3CDTF">2023-10-02T08:57:32Z</dcterms:created>
  <dcterms:modified xsi:type="dcterms:W3CDTF">2023-10-02T13:21:24Z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2023-10-02T08:58:08Z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9bf2f7c2-4a19-4cf1-9e22-110e93b39bd8</vt:lpwstr>
  </property>
  <property fmtid="{D5CDD505-2E9C-101B-9397-08002B2CF9AE}" pid="8" name="MSIP_Label_e8b0afbd-3cf7-4707-aee4-8dc9d855de29_ContentBits">
    <vt:lpwstr>0</vt:lpwstr>
  </property>
</Properties>
</file>