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9" r:id="rId2"/>
    <p:sldId id="330" r:id="rId3"/>
    <p:sldId id="343" r:id="rId4"/>
    <p:sldId id="331" r:id="rId5"/>
    <p:sldId id="344" r:id="rId6"/>
    <p:sldId id="333" r:id="rId7"/>
    <p:sldId id="334" r:id="rId8"/>
    <p:sldId id="335" r:id="rId9"/>
    <p:sldId id="332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CF58-7C27-CF40-6779-C7D03DA1E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EFD48-067C-F184-003D-4CF51C6CB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3C80-CC4E-48E2-5029-06F07AD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BDB7-C5BE-B172-7CD7-68616D97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6730-566B-9C67-29CC-62610360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674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1320-F760-A3CE-6045-92A848A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7A3C1-EBB5-82AF-0F55-CDFCD7037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ADF9-6A02-4BBD-9EF4-D8C449E7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8D513-8319-DE59-8EC8-4935EEB6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2D51-BA74-5F06-6BEB-D46EFBA0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2979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9F1BC-0A32-C263-F3D0-B3E47D8AF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4177C-6FB7-E0AB-001F-855C5A1CF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AB20-C383-3000-785D-EB74257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DF7F-F312-AD60-0DA0-7C9F1EB9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6699F-4FB9-F105-932E-5AC17538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79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4948-4E69-EF7A-7EE1-9C8AFACC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363A-D90E-7237-CB0D-3A492A33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12C4-1F14-7E8C-F7F6-39101845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2D04D-A946-6F68-108C-0E3BB631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F54-669E-D754-9BF4-F673878B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264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50D1-E3F2-002F-4989-7C73EF8E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A7AA7-D3F4-3ED3-E4D0-808985E8D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08B4D-7841-1BA4-847C-0C89BE68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492E-2F48-F87A-7D4A-9717D615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9F20F-16E4-37D2-8D77-DC4540E2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9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A713-4CF2-E5F2-B862-1DF4A7A6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54001-AA58-4679-068B-36FCA14F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5FD2F-E310-95F7-6273-67DDA78B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6BFA0-2901-99C0-42E3-B0C676A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8640E-5B99-E5DB-46CC-E4C2E21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3677-F554-1D4B-2AF9-BF48FDAB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77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E8861-52CE-40C3-D3CE-148A2C28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08FDE-CFCF-14ED-883B-A90779BD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657DC-A90C-2D96-AE94-AC350005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B58EC-478A-9CB2-1933-ED60C7A32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6098C-8331-8A62-BCD9-3F5D44948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E8EF4-B833-2FD4-CA06-0CC56BA3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5F925-08D4-E0A4-49C8-C691D4B4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0493-8B77-55DB-A487-2365FAAE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03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98F-7C3F-68B7-F942-75362783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FB6DB-716D-139E-D8AC-8DD78449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DCFB4-4164-1CCB-F345-3EBD58E5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AE96C-DE76-DCA0-BF77-5EF37BF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644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FE70C-EC14-16A1-9DFF-7C11FB9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F2E8F-9352-6757-E5C6-E1E9237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4B54-9AA9-9316-9E3B-8EF6F8BC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331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E525-119D-8D7E-BC29-1DD34E5C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0115-3704-B2BF-97C4-3B377E6C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C4B4-13C8-81A3-1BF6-ED8D5670F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196F-873C-B154-059B-8F26F7B0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395BB-E1BD-53C2-93C6-AE685A6E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5BD22-F8ED-C00F-1CBE-211B5080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92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7309-378A-320C-4B39-91274B12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DA318-B53C-9682-2D3D-C1E87AF33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2AACA-D587-CE09-1DB8-7AE1046FE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98242-E92D-82A1-8A53-B65E11D8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F3A4-D681-1B4E-AF2E-6E84AB4A523C}" type="datetimeFigureOut">
              <a:rPr lang="en-CH" smtClean="0"/>
              <a:t>06.01.2024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2892-997E-2DFB-F9B7-42CAC600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F06DB-211E-FA8E-986D-12D071B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95DB-BBF2-7146-81BB-7802625E64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48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23774-66A5-1A2C-9649-63696A5F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A240E-68C6-2D17-85FC-E7954E65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8823-C4C9-A3F2-F931-C9AF5D867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B28F3A4-D681-1B4E-AF2E-6E84AB4A523C}" type="datetimeFigureOut">
              <a:rPr lang="en-CH" smtClean="0"/>
              <a:pPr/>
              <a:t>06.01.2024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7E2F-21F5-AE99-BAE2-D32A7C57D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3E39A-2163-FB55-5BEB-F44AB7AA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CA95DB-BBF2-7146-81BB-7802625E6409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244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alternatives-to-the-gradient-descent-algorith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6313-8379-DFBB-ED63-572EA373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2" y="245690"/>
            <a:ext cx="5909608" cy="1719261"/>
          </a:xfrm>
        </p:spPr>
        <p:txBody>
          <a:bodyPr>
            <a:normAutofit fontScale="90000"/>
          </a:bodyPr>
          <a:lstStyle/>
          <a:p>
            <a:r>
              <a:rPr lang="en-CH"/>
              <a:t>Gradient Descent</a:t>
            </a:r>
          </a:p>
        </p:txBody>
      </p:sp>
      <p:pic>
        <p:nvPicPr>
          <p:cNvPr id="4098" name="Picture 2" descr="Alternatives to the Gradient Descent Algorithm - DataScienceCentral.com">
            <a:extLst>
              <a:ext uri="{FF2B5EF4-FFF2-40B4-BE49-F238E27FC236}">
                <a16:creationId xmlns:a16="http://schemas.microsoft.com/office/drawing/2014/main" id="{3A6079A1-5215-44CA-6DD4-82A2DE4F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107" y="1105320"/>
            <a:ext cx="4318000" cy="45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C97EC-14F7-2F38-4ECD-D43D15F74D3F}"/>
              </a:ext>
            </a:extLst>
          </p:cNvPr>
          <p:cNvSpPr txBox="1"/>
          <p:nvPr/>
        </p:nvSpPr>
        <p:spPr>
          <a:xfrm>
            <a:off x="982669" y="6509187"/>
            <a:ext cx="11536216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</a:rPr>
              <a:t>Image source: </a:t>
            </a:r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https://www.datasciencecentral.com/alternatives-to-the-gradient-descent-algorithm/</a:t>
            </a:r>
            <a:r>
              <a:rPr lang="en-CH" sz="1467">
                <a:latin typeface="Arial" panose="020B0604020202020204" pitchFamily="34" charset="0"/>
                <a:cs typeface="Arial" panose="020B0604020202020204" pitchFamily="34" charset="0"/>
              </a:rPr>
              <a:t>, Accessed on 20/8/2022</a:t>
            </a:r>
          </a:p>
        </p:txBody>
      </p:sp>
    </p:spTree>
    <p:extLst>
      <p:ext uri="{BB962C8B-B14F-4D97-AF65-F5344CB8AC3E}">
        <p14:creationId xmlns:p14="http://schemas.microsoft.com/office/powerpoint/2010/main" val="28939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7C8A-611E-2E27-67C2-4818B0CA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want to minimize the function</a:t>
            </a:r>
          </a:p>
          <a:p>
            <a:endParaRPr lang="en-CH" dirty="0"/>
          </a:p>
          <a:p>
            <a:endParaRPr lang="en-CH" dirty="0"/>
          </a:p>
          <a:p>
            <a:r>
              <a:rPr lang="en-CH" dirty="0"/>
              <a:t>Gradient Descent Formula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2E3D-4118-7AB9-8E9C-901C5C9B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422939"/>
            <a:ext cx="2019300" cy="66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9EB06-76E9-1585-0A4F-7AD78EAB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0" y="5213868"/>
            <a:ext cx="53975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2B7F9-AEEF-1572-57E0-08D2173A0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00" y="4155800"/>
            <a:ext cx="4038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3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6C94C2-F62B-EF4D-2DE1-A1DC3D349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78" y="2101431"/>
            <a:ext cx="7772400" cy="38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Descent -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5793C-EE98-4159-F210-ED26FCB4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41" y="2043009"/>
            <a:ext cx="10727559" cy="32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7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Choosing the right learning 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3715F-7F3C-C07E-3493-41E7716E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5" y="1687028"/>
            <a:ext cx="10951450" cy="443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0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25C83-55CC-EC93-CDD6-1EE9C8199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Choosing the right learning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5D3B-CEE5-A82D-94BE-E6F4B7A8F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80944"/>
            <a:ext cx="9766852" cy="53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07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8C6B-0FAB-A3F2-D0E5-D7668B0D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Variations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71169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Plain 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75F8F-B1AD-4A24-CAD0-C3037935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85" y="215072"/>
            <a:ext cx="6972300" cy="181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646F1B-A6E2-DE7B-9845-7043CC31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225"/>
            <a:ext cx="10671313" cy="41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32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CH" dirty="0"/>
              <a:t>ini-Batch 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F815D-6BA4-9772-F3BE-E09B4257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3" y="365125"/>
            <a:ext cx="6896100" cy="147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3650-5B68-AA14-4682-9B72C7BCC13B}"/>
                  </a:ext>
                </a:extLst>
              </p:cNvPr>
              <p:cNvSpPr txBox="1"/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A53650-5B68-AA14-4682-9B72C7BCC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2DD48-2832-B3FC-CC27-4D2DD39785C8}"/>
              </a:ext>
            </a:extLst>
          </p:cNvPr>
          <p:cNvGrpSpPr/>
          <p:nvPr/>
        </p:nvGrpSpPr>
        <p:grpSpPr>
          <a:xfrm>
            <a:off x="2030480" y="1967687"/>
            <a:ext cx="7772400" cy="4877237"/>
            <a:chOff x="2119933" y="2185416"/>
            <a:chExt cx="7772400" cy="487723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BBC85CD-B88F-730A-EE46-F4BFAFAC0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19933" y="2185416"/>
              <a:ext cx="7772400" cy="12435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E9B8B-002A-C797-54CD-2727553D3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3429000"/>
              <a:ext cx="7600122" cy="3633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7046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9521-F730-E300-822B-74B25C7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Stochastic GD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272396-592C-8B93-0CCE-52798942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413" y="365125"/>
            <a:ext cx="6896100" cy="147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D7462-B86A-4DC2-564A-CB042B8F6283}"/>
                  </a:ext>
                </a:extLst>
              </p:cNvPr>
              <p:cNvSpPr txBox="1"/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D7462-B86A-4DC2-564A-CB042B8F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41" y="1506022"/>
                <a:ext cx="14883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E6EFF1E-DF80-B720-2AE5-F46E1657E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747" y="1967687"/>
            <a:ext cx="7772400" cy="49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58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BA74-E3A0-C3A5-AE69-6A15EB69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right mini-batch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79795-2C5A-13DE-8A70-5A160CA0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9" y="1480551"/>
            <a:ext cx="9438861" cy="53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6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464" y="2069566"/>
            <a:ext cx="6975665" cy="31847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461665"/>
              </a:xfrm>
              <a:prstGeom prst="rect">
                <a:avLst/>
              </a:prstGeom>
              <a:blipFill>
                <a:blip r:embed="rId3"/>
                <a:stretch>
                  <a:fillRect l="-945" t="-10811" b="-270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5919294" y="3544913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7595287" y="4304069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6798259" y="1111210"/>
            <a:ext cx="2257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9113423" y="2436773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minimum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stCxn id="8" idx="2"/>
          </p:cNvCxnSpPr>
          <p:nvPr/>
        </p:nvCxnSpPr>
        <p:spPr>
          <a:xfrm flipH="1">
            <a:off x="6153380" y="1572875"/>
            <a:ext cx="1773554" cy="1972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7872707" y="3033370"/>
            <a:ext cx="2536003" cy="1383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C338CA5-0670-DDE4-B10A-6A70128469E7}"/>
              </a:ext>
            </a:extLst>
          </p:cNvPr>
          <p:cNvSpPr/>
          <p:nvPr/>
        </p:nvSpPr>
        <p:spPr>
          <a:xfrm>
            <a:off x="5471770" y="5452263"/>
            <a:ext cx="2613965" cy="427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4F7F5-6F2A-BA08-94CF-12F6DD4CE4C1}"/>
              </a:ext>
            </a:extLst>
          </p:cNvPr>
          <p:cNvCxnSpPr>
            <a:cxnSpLocks/>
          </p:cNvCxnSpPr>
          <p:nvPr/>
        </p:nvCxnSpPr>
        <p:spPr>
          <a:xfrm flipV="1">
            <a:off x="6915303" y="4549091"/>
            <a:ext cx="679984" cy="8311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2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134C-5B93-A253-3FA6-7987190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A523-95D2-B761-6AAC-2DC36EC7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777"/>
            <a:ext cx="10515600" cy="407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733" dirty="0"/>
              <a:t>T</a:t>
            </a:r>
            <a:r>
              <a:rPr lang="en-GB" sz="3733" dirty="0"/>
              <a:t>h</a:t>
            </a:r>
            <a:r>
              <a:rPr lang="en-CH" sz="3733" dirty="0"/>
              <a:t>ere is no analytical solution to the position of the absolute minimum for a generical algorithm (at least </a:t>
            </a:r>
            <a:r>
              <a:rPr lang="en-CH" sz="3733"/>
              <a:t>not as in </a:t>
            </a:r>
            <a:r>
              <a:rPr lang="en-CH" sz="3733" dirty="0"/>
              <a:t>easy cases as linear regression). </a:t>
            </a:r>
          </a:p>
          <a:p>
            <a:endParaRPr lang="en-CH" sz="3733" dirty="0"/>
          </a:p>
          <a:p>
            <a:pPr marL="0" indent="0">
              <a:buNone/>
            </a:pPr>
            <a:r>
              <a:rPr lang="en-CH" sz="3733" dirty="0"/>
              <a:t>Thus numerical methods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45096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F79-7FFA-C8F0-F59B-9FCEB3A5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44857"/>
            <a:ext cx="10515600" cy="779915"/>
          </a:xfrm>
        </p:spPr>
        <p:txBody>
          <a:bodyPr/>
          <a:lstStyle/>
          <a:p>
            <a:r>
              <a:rPr lang="en-CH"/>
              <a:t>Gradient Descent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5155"/>
                <a:ext cx="10515600" cy="43513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The most used method is called Gradient Descent and uses the following formula (in 1-Dimension)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9BD9D-1FBF-7B18-D8F7-9FC9E5892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5155"/>
                <a:ext cx="10515600" cy="4351339"/>
              </a:xfrm>
              <a:blipFill>
                <a:blip r:embed="rId2"/>
                <a:stretch>
                  <a:fillRect l="-1206" t="-23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34B7FAE-3256-E10C-8C04-49CF9AE181E1}"/>
              </a:ext>
            </a:extLst>
          </p:cNvPr>
          <p:cNvSpPr/>
          <p:nvPr/>
        </p:nvSpPr>
        <p:spPr>
          <a:xfrm>
            <a:off x="4196524" y="2500242"/>
            <a:ext cx="918817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D5B40-C3B0-2959-9AD4-EF0FCB131FF7}"/>
              </a:ext>
            </a:extLst>
          </p:cNvPr>
          <p:cNvSpPr txBox="1"/>
          <p:nvPr/>
        </p:nvSpPr>
        <p:spPr>
          <a:xfrm>
            <a:off x="742123" y="3719443"/>
            <a:ext cx="3284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minimum location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118691-EBB1-743F-1921-8C9443D3BB1B}"/>
              </a:ext>
            </a:extLst>
          </p:cNvPr>
          <p:cNvCxnSpPr>
            <a:cxnSpLocks/>
          </p:cNvCxnSpPr>
          <p:nvPr/>
        </p:nvCxnSpPr>
        <p:spPr>
          <a:xfrm flipV="1">
            <a:off x="2579756" y="2782954"/>
            <a:ext cx="1616765" cy="10071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F8F016-DB12-53EF-DE68-ED67331D04D9}"/>
              </a:ext>
            </a:extLst>
          </p:cNvPr>
          <p:cNvSpPr/>
          <p:nvPr/>
        </p:nvSpPr>
        <p:spPr>
          <a:xfrm>
            <a:off x="5451062" y="2500242"/>
            <a:ext cx="485913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BDD657-392D-6A41-7D63-5BEB7BFCF860}"/>
              </a:ext>
            </a:extLst>
          </p:cNvPr>
          <p:cNvCxnSpPr>
            <a:cxnSpLocks/>
          </p:cNvCxnSpPr>
          <p:nvPr/>
        </p:nvCxnSpPr>
        <p:spPr>
          <a:xfrm flipV="1">
            <a:off x="5645427" y="3092172"/>
            <a:ext cx="48591" cy="1478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9B3CA2-E615-385A-DE65-43E5BB66AF58}"/>
              </a:ext>
            </a:extLst>
          </p:cNvPr>
          <p:cNvSpPr txBox="1"/>
          <p:nvPr/>
        </p:nvSpPr>
        <p:spPr>
          <a:xfrm>
            <a:off x="3759518" y="4623765"/>
            <a:ext cx="38667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minimum location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95ACB-6181-0CB6-BE3A-C7FBD3A88A17}"/>
              </a:ext>
            </a:extLst>
          </p:cNvPr>
          <p:cNvSpPr/>
          <p:nvPr/>
        </p:nvSpPr>
        <p:spPr>
          <a:xfrm>
            <a:off x="6255030" y="2500241"/>
            <a:ext cx="326885" cy="565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E1FDF-47C8-98A2-C805-FB08968A73D3}"/>
              </a:ext>
            </a:extLst>
          </p:cNvPr>
          <p:cNvCxnSpPr>
            <a:cxnSpLocks/>
          </p:cNvCxnSpPr>
          <p:nvPr/>
        </p:nvCxnSpPr>
        <p:spPr>
          <a:xfrm flipH="1" flipV="1">
            <a:off x="6467063" y="3102637"/>
            <a:ext cx="1970155" cy="20215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EBB7FD-E9E8-F3F3-D42A-ED4052B7BFC7}"/>
              </a:ext>
            </a:extLst>
          </p:cNvPr>
          <p:cNvSpPr txBox="1"/>
          <p:nvPr/>
        </p:nvSpPr>
        <p:spPr>
          <a:xfrm>
            <a:off x="7459197" y="5100273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33BB2-03CA-44BF-63A9-171F3A9A590A}"/>
              </a:ext>
            </a:extLst>
          </p:cNvPr>
          <p:cNvSpPr/>
          <p:nvPr/>
        </p:nvSpPr>
        <p:spPr>
          <a:xfrm>
            <a:off x="6677992" y="2203838"/>
            <a:ext cx="1268897" cy="10071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699AE-59D8-39BF-0062-52DC38B6B31A}"/>
              </a:ext>
            </a:extLst>
          </p:cNvPr>
          <p:cNvCxnSpPr>
            <a:cxnSpLocks/>
          </p:cNvCxnSpPr>
          <p:nvPr/>
        </p:nvCxnSpPr>
        <p:spPr>
          <a:xfrm flipH="1" flipV="1">
            <a:off x="7966461" y="2749486"/>
            <a:ext cx="1427236" cy="8370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663FA96-2CC4-1896-7B31-0B7ED0EC387F}"/>
              </a:ext>
            </a:extLst>
          </p:cNvPr>
          <p:cNvSpPr txBox="1"/>
          <p:nvPr/>
        </p:nvSpPr>
        <p:spPr>
          <a:xfrm>
            <a:off x="9398366" y="2919223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/>
              <p:nvPr/>
            </p:nvSpPr>
            <p:spPr>
              <a:xfrm>
                <a:off x="2138555" y="5787757"/>
                <a:ext cx="810593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starting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crucial. </a:t>
                </a:r>
              </a:p>
              <a:p>
                <a:pPr algn="ctr"/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Which one should we choose? Does it make a difference?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1B90F5-5FA7-19C1-30A2-7C0C710ED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55" y="5787757"/>
                <a:ext cx="8105937" cy="830997"/>
              </a:xfrm>
              <a:prstGeom prst="rect">
                <a:avLst/>
              </a:prstGeom>
              <a:blipFill>
                <a:blip r:embed="rId3"/>
                <a:stretch>
                  <a:fillRect l="-626" t="-5970" r="-782" b="-134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52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IV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A4327-04D8-0CD2-B091-788FC24F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190" y="2693795"/>
            <a:ext cx="6975665" cy="318478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BC0A1B3-179A-B203-6CB9-5D6A5EEAB02E}"/>
              </a:ext>
            </a:extLst>
          </p:cNvPr>
          <p:cNvSpPr/>
          <p:nvPr/>
        </p:nvSpPr>
        <p:spPr>
          <a:xfrm>
            <a:off x="5793641" y="4169142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260DB6-B328-9A81-6B57-BE5EAC763A9E}"/>
              </a:ext>
            </a:extLst>
          </p:cNvPr>
          <p:cNvSpPr/>
          <p:nvPr/>
        </p:nvSpPr>
        <p:spPr>
          <a:xfrm>
            <a:off x="8053709" y="3819143"/>
            <a:ext cx="234087" cy="23408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B13B53-787E-D2AB-A994-46E771FCF349}"/>
              </a:ext>
            </a:extLst>
          </p:cNvPr>
          <p:cNvSpPr txBox="1"/>
          <p:nvPr/>
        </p:nvSpPr>
        <p:spPr>
          <a:xfrm>
            <a:off x="6291073" y="1570437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slow (slope is near zero)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682A8B-8D36-BE36-9F84-7335B20B261A}"/>
              </a:ext>
            </a:extLst>
          </p:cNvPr>
          <p:cNvSpPr txBox="1"/>
          <p:nvPr/>
        </p:nvSpPr>
        <p:spPr>
          <a:xfrm>
            <a:off x="9045150" y="3061002"/>
            <a:ext cx="2408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fast update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C1CD09-F785-9EB8-AC30-89CC0D9CFF0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54306" y="2032102"/>
            <a:ext cx="2638038" cy="2100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E2122-FBAF-0AE8-EBEF-A1DD41AC42FB}"/>
              </a:ext>
            </a:extLst>
          </p:cNvPr>
          <p:cNvCxnSpPr>
            <a:cxnSpLocks/>
          </p:cNvCxnSpPr>
          <p:nvPr/>
        </p:nvCxnSpPr>
        <p:spPr>
          <a:xfrm flipH="1">
            <a:off x="8287796" y="3657599"/>
            <a:ext cx="2052641" cy="274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/>
              <p:nvPr/>
            </p:nvSpPr>
            <p:spPr>
              <a:xfrm>
                <a:off x="3086855" y="5845046"/>
                <a:ext cx="6096000" cy="794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sz="240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de-CH" sz="240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e-CH" sz="240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sz="24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CH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4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22D22B-D8F9-8930-D37A-3330F3C7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55" y="5845046"/>
                <a:ext cx="6096000" cy="794513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66CFAC-D3B2-C6C7-9B76-7E14511FB2A2}"/>
              </a:ext>
            </a:extLst>
          </p:cNvPr>
          <p:cNvCxnSpPr>
            <a:cxnSpLocks/>
          </p:cNvCxnSpPr>
          <p:nvPr/>
        </p:nvCxnSpPr>
        <p:spPr>
          <a:xfrm flipH="1">
            <a:off x="7805436" y="2325151"/>
            <a:ext cx="704025" cy="3553427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FAA85D-20D1-3B28-5CC1-E7DCAF110C38}"/>
              </a:ext>
            </a:extLst>
          </p:cNvPr>
          <p:cNvCxnSpPr>
            <a:cxnSpLocks/>
          </p:cNvCxnSpPr>
          <p:nvPr/>
        </p:nvCxnSpPr>
        <p:spPr>
          <a:xfrm flipH="1" flipV="1">
            <a:off x="4975254" y="4262570"/>
            <a:ext cx="1636773" cy="4722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A26A82F-4B2A-AB13-660B-B5338D7EA37E}"/>
              </a:ext>
            </a:extLst>
          </p:cNvPr>
          <p:cNvSpPr/>
          <p:nvPr/>
        </p:nvSpPr>
        <p:spPr>
          <a:xfrm>
            <a:off x="6536538" y="5845046"/>
            <a:ext cx="1158441" cy="825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ADFD25-DEA7-85E8-0E32-1A2C88B73030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7694979" y="6118426"/>
            <a:ext cx="1667586" cy="1392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AEB065-F070-0EDE-B7E2-942848682575}"/>
              </a:ext>
            </a:extLst>
          </p:cNvPr>
          <p:cNvSpPr txBox="1"/>
          <p:nvPr/>
        </p:nvSpPr>
        <p:spPr>
          <a:xfrm>
            <a:off x="9362565" y="5518261"/>
            <a:ext cx="2117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 of the</a:t>
            </a:r>
          </a:p>
          <a:p>
            <a:r>
              <a:rPr lang="en-GB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unction to be 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minimized</a:t>
            </a:r>
          </a:p>
        </p:txBody>
      </p:sp>
    </p:spTree>
    <p:extLst>
      <p:ext uri="{BB962C8B-B14F-4D97-AF65-F5344CB8AC3E}">
        <p14:creationId xmlns:p14="http://schemas.microsoft.com/office/powerpoint/2010/main" val="226382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2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A4D83C-3661-EBA1-2C6C-343A8F4EB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27"/>
          <a:stretch/>
        </p:blipFill>
        <p:spPr>
          <a:xfrm>
            <a:off x="1864657" y="1608523"/>
            <a:ext cx="8257776" cy="36861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5" y="5817892"/>
            <a:ext cx="1192547" cy="430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8" y="2561345"/>
            <a:ext cx="1680241" cy="32565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8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920A0-C0B1-CDBD-6D91-B2E0E0650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411" y="1501936"/>
            <a:ext cx="7983733" cy="3669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=−9.5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=0.01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3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4" y="5817893"/>
            <a:ext cx="1416609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7" y="2341217"/>
            <a:ext cx="5325147" cy="3476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5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3AE8D-CF98-13B2-BBF1-5A35F1BE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1837532"/>
            <a:ext cx="7898297" cy="3625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889A8-162A-A26E-3CCA-1EC13C0F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Gradient Descent VII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/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Let’s suppose we want to find the </a:t>
                </a:r>
                <a:r>
                  <a:rPr lang="en-CH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absolute </a:t>
                </a:r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minimum of a given function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CH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=−5</m:t>
                    </m:r>
                  </m:oMath>
                </a14:m>
                <a:r>
                  <a:rPr lang="en-CH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de-CH" sz="24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=0.1</m:t>
                    </m:r>
                  </m:oMath>
                </a14:m>
                <a:endParaRPr lang="en-CH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29680E-2174-9155-EBA7-BCC10DBB7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7005"/>
                <a:ext cx="10747403" cy="830997"/>
              </a:xfrm>
              <a:prstGeom prst="rect">
                <a:avLst/>
              </a:prstGeom>
              <a:blipFill>
                <a:blip r:embed="rId3"/>
                <a:stretch>
                  <a:fillRect l="-945" t="-6061" b="-151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36E2BF-9751-3DD2-496D-599EF193FC50}"/>
              </a:ext>
            </a:extLst>
          </p:cNvPr>
          <p:cNvSpPr/>
          <p:nvPr/>
        </p:nvSpPr>
        <p:spPr>
          <a:xfrm>
            <a:off x="2506035" y="5817893"/>
            <a:ext cx="1222245" cy="430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400" dirty="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800390-DA0A-C7C6-06AD-FF20C5D401BC}"/>
              </a:ext>
            </a:extLst>
          </p:cNvPr>
          <p:cNvCxnSpPr>
            <a:cxnSpLocks/>
          </p:cNvCxnSpPr>
          <p:nvPr/>
        </p:nvCxnSpPr>
        <p:spPr>
          <a:xfrm flipV="1">
            <a:off x="3288767" y="2871305"/>
            <a:ext cx="1332927" cy="2946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6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6CCA-7881-F3B0-E8D0-A51894F9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remarks about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C0E1-64E8-64B1-EC50-96383A45C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To use gradient descent you will need the derivative (or gradient in multiple dimensions) of the function you want to minimize.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>
                <a:sym typeface="Wingdings" pitchFamily="2" charset="2"/>
              </a:rPr>
              <a:t> Gradient descent is not the most efficient way of finding minima. It gets easily stuck in local minima. More advanced optimisers have been developed and are typically used (see </a:t>
            </a:r>
            <a:r>
              <a:rPr lang="en-CH" i="1" dirty="0">
                <a:sym typeface="Wingdings" pitchFamily="2" charset="2"/>
              </a:rPr>
              <a:t>Adam</a:t>
            </a:r>
            <a:r>
              <a:rPr lang="en-CH" dirty="0">
                <a:sym typeface="Wingdings" pitchFamily="2" charset="2"/>
              </a:rPr>
              <a:t>).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6760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388</Words>
  <Application>Microsoft Macintosh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Wingdings</vt:lpstr>
      <vt:lpstr>Office Theme</vt:lpstr>
      <vt:lpstr>Gradient Descent</vt:lpstr>
      <vt:lpstr>Gradient Descent I</vt:lpstr>
      <vt:lpstr>Gradient Descent II</vt:lpstr>
      <vt:lpstr>Gradient Descent III</vt:lpstr>
      <vt:lpstr>Gradient Descent IV</vt:lpstr>
      <vt:lpstr>Gradient Descent V</vt:lpstr>
      <vt:lpstr>Gradient Descent VI</vt:lpstr>
      <vt:lpstr>Gradient Descent VII</vt:lpstr>
      <vt:lpstr>Some remarks about gradient descent</vt:lpstr>
      <vt:lpstr>Gradient Descent - Example</vt:lpstr>
      <vt:lpstr>Gradient Descent - Example</vt:lpstr>
      <vt:lpstr>Gradient Descent - Example</vt:lpstr>
      <vt:lpstr>Choosing the right learning rate</vt:lpstr>
      <vt:lpstr>Choosing the right learning rate</vt:lpstr>
      <vt:lpstr>Variations of Gradient Descent</vt:lpstr>
      <vt:lpstr>Plain GD</vt:lpstr>
      <vt:lpstr>Mini-Batch GD</vt:lpstr>
      <vt:lpstr>Stochastic GD</vt:lpstr>
      <vt:lpstr>The right mini-batch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Descent</dc:title>
  <dc:creator>Michelucci Umberto HSLU I</dc:creator>
  <cp:lastModifiedBy>Michelucci Umberto HSLU I</cp:lastModifiedBy>
  <cp:revision>18</cp:revision>
  <dcterms:created xsi:type="dcterms:W3CDTF">2023-10-02T13:39:56Z</dcterms:created>
  <dcterms:modified xsi:type="dcterms:W3CDTF">2024-01-06T13:00:04Z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2023-10-02T13:40:25Z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9013f2e5-57b2-4198-9bac-1f07d3fa0453</vt:lpwstr>
  </property>
  <property fmtid="{D5CDD505-2E9C-101B-9397-08002B2CF9AE}" pid="8" name="MSIP_Label_e8b0afbd-3cf7-4707-aee4-8dc9d855de29_ContentBits">
    <vt:lpwstr>0</vt:lpwstr>
  </property>
</Properties>
</file>