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329" r:id="rId3"/>
    <p:sldId id="330" r:id="rId4"/>
    <p:sldId id="343" r:id="rId5"/>
    <p:sldId id="331" r:id="rId6"/>
    <p:sldId id="344" r:id="rId7"/>
    <p:sldId id="332" r:id="rId8"/>
    <p:sldId id="283" r:id="rId9"/>
    <p:sldId id="282" r:id="rId10"/>
    <p:sldId id="328" r:id="rId11"/>
    <p:sldId id="347" r:id="rId12"/>
    <p:sldId id="336" r:id="rId13"/>
    <p:sldId id="337" r:id="rId14"/>
    <p:sldId id="338" r:id="rId15"/>
    <p:sldId id="348" r:id="rId16"/>
    <p:sldId id="349" r:id="rId17"/>
    <p:sldId id="339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0068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dd385286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dd385286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dd385286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dd385286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frederickson.com/numerical-optimiz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dl.toelt.ai/gradientDescent/Gradient_descent_developed_from_scratc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75252" y="2308889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Optimisers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58D2-2A08-7CBA-B4FC-8438FB2E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3ABA-039D-DB69-8B93-5B6DA2D6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Gradient Descent</a:t>
            </a:r>
          </a:p>
          <a:p>
            <a:r>
              <a:rPr lang="en-CH"/>
              <a:t>RMSProp</a:t>
            </a:r>
          </a:p>
          <a:p>
            <a:r>
              <a:rPr lang="en-CH"/>
              <a:t>Adam</a:t>
            </a:r>
          </a:p>
          <a:p>
            <a:pPr marL="0" indent="0">
              <a:buNone/>
            </a:pPr>
            <a:r>
              <a:rPr lang="en-GB"/>
              <a:t>A</a:t>
            </a:r>
            <a:r>
              <a:rPr lang="en-CH"/>
              <a:t>nd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299584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2AE6-6CAA-3072-D582-CAFCCFA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A9E-C702-5577-7552-D055CDB0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Let us consider 30 tuples generated by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goal of the problem is, starting from the 30 data points, to determine the linear relationships between </a:t>
            </a:r>
            <a:r>
              <a:rPr lang="en-GB" sz="1800" i="1" dirty="0">
                <a:effectLst/>
                <a:latin typeface="UtopiaStd"/>
              </a:rPr>
              <a:t>x</a:t>
            </a:r>
            <a:r>
              <a:rPr lang="en-GB" sz="1800" i="1" baseline="-25000" dirty="0">
                <a:effectLst/>
                <a:latin typeface="UtopiaStd"/>
              </a:rPr>
              <a:t>i</a:t>
            </a:r>
            <a:r>
              <a:rPr lang="en-GB" sz="1800" i="1" dirty="0">
                <a:effectLst/>
                <a:latin typeface="UtopiaStd"/>
              </a:rPr>
              <a:t> </a:t>
            </a:r>
            <a:r>
              <a:rPr lang="en-GB" sz="1800" dirty="0">
                <a:effectLst/>
                <a:latin typeface="UtopiaStd"/>
              </a:rPr>
              <a:t>and </a:t>
            </a:r>
            <a:r>
              <a:rPr lang="en-GB" sz="1800" i="1" dirty="0" err="1">
                <a:effectLst/>
                <a:latin typeface="UtopiaStd"/>
              </a:rPr>
              <a:t>y</a:t>
            </a:r>
            <a:r>
              <a:rPr lang="en-GB" sz="1800" i="1" baseline="-25000" dirty="0" err="1">
                <a:effectLst/>
                <a:latin typeface="UtopiaStd"/>
              </a:rPr>
              <a:t>i</a:t>
            </a:r>
            <a:r>
              <a:rPr lang="en-GB" sz="1800" dirty="0">
                <a:effectLst/>
                <a:latin typeface="UtopiaStd"/>
              </a:rPr>
              <a:t>. </a:t>
            </a:r>
            <a:r>
              <a:rPr lang="en-CH" dirty="0"/>
              <a:t>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GB" sz="1800" dirty="0">
                <a:effectLst/>
                <a:latin typeface="UtopiaStd"/>
              </a:rPr>
              <a:t>The optimizers will try to minimize the MSE with respect to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0</a:t>
            </a:r>
            <a:r>
              <a:rPr lang="en-GB" sz="1800" dirty="0">
                <a:effectLst/>
                <a:latin typeface="UtopiaStd"/>
              </a:rPr>
              <a:t> and </a:t>
            </a:r>
            <a:r>
              <a:rPr lang="en-GB" sz="1800" i="1" dirty="0">
                <a:effectLst/>
                <a:latin typeface="UtopiaStd"/>
              </a:rPr>
              <a:t>w</a:t>
            </a:r>
            <a:r>
              <a:rPr lang="en-GB" sz="1800" baseline="-25000" dirty="0">
                <a:effectLst/>
                <a:latin typeface="UtopiaStd"/>
              </a:rPr>
              <a:t>1</a:t>
            </a:r>
            <a:r>
              <a:rPr lang="en-GB" sz="1800" dirty="0">
                <a:effectLst/>
                <a:latin typeface="UtopiaStd"/>
              </a:rPr>
              <a:t>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15C02-D4DA-AFFF-0AF0-E18C3090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46" y="1129261"/>
            <a:ext cx="17145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2F431-678E-5650-F5EC-64049531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1087696"/>
            <a:ext cx="15367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E0BAC-84F5-708C-88CD-E753DD31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86" y="2881458"/>
            <a:ext cx="1701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52" y="135345"/>
            <a:ext cx="7886700" cy="635536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E60B1-E784-5C4D-A7D5-882561213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643" y="940594"/>
            <a:ext cx="4958714" cy="3262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670A-257C-5C5F-5447-9F0D6221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33" y="4118533"/>
            <a:ext cx="5025044" cy="5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" y="66025"/>
            <a:ext cx="7886700" cy="615618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6C3E0-E6D7-2B24-FB6D-17968E09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959" y="681643"/>
            <a:ext cx="6608438" cy="3262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309DCD-F550-584F-C051-B2176784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00" y="3809016"/>
            <a:ext cx="5572955" cy="7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131F-B4D9-23FB-9A7B-DE25F95D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10" y="3955086"/>
            <a:ext cx="5572955" cy="322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0EDAB-5B2F-AC0B-A77E-D5A7ABC8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12" y="692774"/>
            <a:ext cx="5024265" cy="32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874C-420E-7029-74FD-B2AFC1A3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2" y="806334"/>
            <a:ext cx="6308494" cy="37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7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3" y="135345"/>
            <a:ext cx="7886700" cy="557429"/>
          </a:xfrm>
        </p:spPr>
        <p:txBody>
          <a:bodyPr/>
          <a:lstStyle/>
          <a:p>
            <a:r>
              <a:rPr lang="en-CH" dirty="0"/>
              <a:t>Comparison of algorithms in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5C0F1-CF3D-8201-9629-0EA563660E87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065D1-1697-39A1-A31F-436FB20E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68" y="777447"/>
            <a:ext cx="6332243" cy="37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5391-27CA-7C86-6345-05A89F5E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Comparison of algorithms in 2D</a:t>
            </a:r>
          </a:p>
        </p:txBody>
      </p:sp>
      <p:pic>
        <p:nvPicPr>
          <p:cNvPr id="6" name="Google Shape;398;p46">
            <a:extLst>
              <a:ext uri="{FF2B5EF4-FFF2-40B4-BE49-F238E27FC236}">
                <a16:creationId xmlns:a16="http://schemas.microsoft.com/office/drawing/2014/main" id="{67528308-1718-2B4A-B4E4-7A69EC285F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415" y="1494797"/>
            <a:ext cx="7369901" cy="27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9;p46">
            <a:extLst>
              <a:ext uri="{FF2B5EF4-FFF2-40B4-BE49-F238E27FC236}">
                <a16:creationId xmlns:a16="http://schemas.microsoft.com/office/drawing/2014/main" id="{FFA50D58-3076-96DA-6391-86B5C52F4642}"/>
              </a:ext>
            </a:extLst>
          </p:cNvPr>
          <p:cNvSpPr txBox="1"/>
          <p:nvPr/>
        </p:nvSpPr>
        <p:spPr>
          <a:xfrm>
            <a:off x="5220150" y="47606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4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94" y="184267"/>
            <a:ext cx="4432206" cy="1289446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0" y="828990"/>
            <a:ext cx="32385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737002" y="4881890"/>
            <a:ext cx="86521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100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597" y="1552174"/>
            <a:ext cx="5231749" cy="2388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i="1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40253"/>
                <a:ext cx="8060552" cy="369332"/>
              </a:xfrm>
              <a:prstGeom prst="rect">
                <a:avLst/>
              </a:prstGeom>
              <a:blipFill>
                <a:blip r:embed="rId3"/>
                <a:stretch>
                  <a:fillRect l="-630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4439470" y="2658684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5696465" y="3228051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5098694" y="833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6835067" y="182757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4615035" y="1202739"/>
            <a:ext cx="1351846" cy="1455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5904530" y="2275027"/>
            <a:ext cx="1902002" cy="1037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4103827" y="4089197"/>
            <a:ext cx="1960474" cy="32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5186477" y="3411818"/>
            <a:ext cx="509988" cy="623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083"/>
            <a:ext cx="7886700" cy="305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800"/>
              <a:t>T</a:t>
            </a:r>
            <a:r>
              <a:rPr lang="en-GB" sz="2800"/>
              <a:t>h</a:t>
            </a:r>
            <a:r>
              <a:rPr lang="en-CH" sz="2800"/>
              <a:t>ere is no analytical solution to the position of the absolute minimum for a network function. </a:t>
            </a:r>
          </a:p>
          <a:p>
            <a:endParaRPr lang="en-CH" sz="2800"/>
          </a:p>
          <a:p>
            <a:pPr marL="0" indent="0">
              <a:buNone/>
            </a:pPr>
            <a:r>
              <a:rPr lang="en-CH" sz="280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" y="33643"/>
            <a:ext cx="7886700" cy="584936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46366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3147392" y="1875181"/>
            <a:ext cx="689113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556592" y="2789582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1934817" y="2087215"/>
            <a:ext cx="1212574" cy="755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4088296" y="1875181"/>
            <a:ext cx="364435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4234070" y="2319129"/>
            <a:ext cx="36443" cy="1108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2819638" y="346782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4691272" y="1875180"/>
            <a:ext cx="245164" cy="424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4850297" y="2326977"/>
            <a:ext cx="1477616" cy="151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5594397" y="382520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5008493" y="1652878"/>
            <a:ext cx="951673" cy="755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5974845" y="2062114"/>
            <a:ext cx="1070427" cy="627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7048774" y="2189417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32" y="4340817"/>
                <a:ext cx="6118021" cy="646331"/>
              </a:xfrm>
              <a:prstGeom prst="rect">
                <a:avLst/>
              </a:prstGeom>
              <a:blipFill>
                <a:blip r:embed="rId3"/>
                <a:stretch>
                  <a:fillRect l="-414" t="-3846" r="-414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392" y="2020346"/>
            <a:ext cx="5231749" cy="23885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4345230" y="3126856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6040281" y="2864357"/>
            <a:ext cx="175565" cy="175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4718305" y="1177827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slow (slope is near zero)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6783862" y="2295751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fast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65729" y="1547159"/>
            <a:ext cx="1999208" cy="1552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6215846" y="2743199"/>
            <a:ext cx="1539481" cy="20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/>
              <p:nvPr/>
            </p:nvSpPr>
            <p:spPr>
              <a:xfrm>
                <a:off x="2315141" y="4383784"/>
                <a:ext cx="4572000" cy="618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41" y="4383784"/>
                <a:ext cx="4572000" cy="61888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66CFAC-D3B2-C6C7-9B76-7E14511FB2A2}"/>
              </a:ext>
            </a:extLst>
          </p:cNvPr>
          <p:cNvCxnSpPr>
            <a:cxnSpLocks/>
          </p:cNvCxnSpPr>
          <p:nvPr/>
        </p:nvCxnSpPr>
        <p:spPr>
          <a:xfrm flipH="1">
            <a:off x="5854076" y="1743863"/>
            <a:ext cx="528019" cy="266507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AA85D-20D1-3B28-5CC1-E7DCAF110C38}"/>
              </a:ext>
            </a:extLst>
          </p:cNvPr>
          <p:cNvCxnSpPr>
            <a:cxnSpLocks/>
          </p:cNvCxnSpPr>
          <p:nvPr/>
        </p:nvCxnSpPr>
        <p:spPr>
          <a:xfrm flipH="1" flipV="1">
            <a:off x="3731440" y="3196927"/>
            <a:ext cx="1227580" cy="354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6A82F-4B2A-AB13-660B-B5338D7EA37E}"/>
              </a:ext>
            </a:extLst>
          </p:cNvPr>
          <p:cNvSpPr/>
          <p:nvPr/>
        </p:nvSpPr>
        <p:spPr>
          <a:xfrm>
            <a:off x="4902403" y="4383784"/>
            <a:ext cx="868831" cy="61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DFD25-DEA7-85E8-0E32-1A2C88B73030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5771234" y="4600360"/>
            <a:ext cx="1250689" cy="92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AEB065-F070-0EDE-B7E2-942848682575}"/>
              </a:ext>
            </a:extLst>
          </p:cNvPr>
          <p:cNvSpPr txBox="1"/>
          <p:nvPr/>
        </p:nvSpPr>
        <p:spPr>
          <a:xfrm>
            <a:off x="7021923" y="413869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</p:spTree>
    <p:extLst>
      <p:ext uri="{BB962C8B-B14F-4D97-AF65-F5344CB8AC3E}">
        <p14:creationId xmlns:p14="http://schemas.microsoft.com/office/powerpoint/2010/main" val="2263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364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Due to this reason methods as </a:t>
            </a:r>
            <a:r>
              <a:rPr lang="en-CH" b="1"/>
              <a:t>autodifferentiations</a:t>
            </a:r>
            <a:r>
              <a:rPr lang="en-CH"/>
              <a:t> and </a:t>
            </a:r>
            <a:r>
              <a:rPr lang="en-CH" b="1"/>
              <a:t>back-propagations</a:t>
            </a:r>
            <a:r>
              <a:rPr lang="en-CH"/>
              <a:t> have been developed to be able to calculate the derivative of a generic network function.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>
                <a:sym typeface="Wingdings" pitchFamily="2" charset="2"/>
              </a:rPr>
              <a:t>Adam</a:t>
            </a:r>
            <a:r>
              <a:rPr lang="en-CH">
                <a:sym typeface="Wingdings" pitchFamily="2" charset="2"/>
              </a:rPr>
              <a:t>).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ctrTitle"/>
          </p:nvPr>
        </p:nvSpPr>
        <p:spPr>
          <a:xfrm>
            <a:off x="727950" y="1568225"/>
            <a:ext cx="76881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challenge: the right learning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https://www.benfrederickson.com/numerical-optimization/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186111" y="3181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in many dimensions</a:t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3" y="1851855"/>
            <a:ext cx="8485551" cy="10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B929D-AF8A-A250-9065-D0258C1EBCFC}"/>
              </a:ext>
            </a:extLst>
          </p:cNvPr>
          <p:cNvSpPr txBox="1"/>
          <p:nvPr/>
        </p:nvSpPr>
        <p:spPr>
          <a:xfrm>
            <a:off x="372864" y="3935125"/>
            <a:ext cx="8398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For those of you with more mathematical and programming background here is an implementation from scratch of the gradient descent: 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http://adl.toelt.ai/gradientDescent/Gradient_descent_developed_from_scratch.html</a:t>
            </a:r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514</Words>
  <Application>Microsoft Macintosh PowerPoint</Application>
  <PresentationFormat>On-screen Show (16:9)</PresentationFormat>
  <Paragraphs>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UtopiaStd</vt:lpstr>
      <vt:lpstr>Cambria Math</vt:lpstr>
      <vt:lpstr>Wingdings</vt:lpstr>
      <vt:lpstr>Arial</vt:lpstr>
      <vt:lpstr>Office Theme</vt:lpstr>
      <vt:lpstr>PowerPoint Presentation</vt:lpstr>
      <vt:lpstr>Gradient Descent</vt:lpstr>
      <vt:lpstr>Gradient Descent I</vt:lpstr>
      <vt:lpstr>Gradient Descent II</vt:lpstr>
      <vt:lpstr>Gradient Descent III</vt:lpstr>
      <vt:lpstr>Gradient Descent IV</vt:lpstr>
      <vt:lpstr>Some remarks about gradient descent</vt:lpstr>
      <vt:lpstr>First challenge: the right learning rate  https://www.benfrederickson.com/numerical-optimization/</vt:lpstr>
      <vt:lpstr>Gradient Descent in many dimensions</vt:lpstr>
      <vt:lpstr>Optimizers</vt:lpstr>
      <vt:lpstr>Toy Problem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  <vt:lpstr>Comparison of algorithms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139</cp:revision>
  <dcterms:modified xsi:type="dcterms:W3CDTF">2024-01-11T08:48:06Z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