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7" r:id="rId7"/>
    <p:sldId id="262" r:id="rId8"/>
    <p:sldId id="263" r:id="rId9"/>
    <p:sldId id="264" r:id="rId10"/>
    <p:sldId id="265" r:id="rId11"/>
    <p:sldId id="266"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EBF7-047D-DCCC-84C5-A432612662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02955AD-B0E6-25F6-DE9A-42EDED11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84070B3-2F8B-4BE7-0B4F-1645FD5B39C1}"/>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5" name="Footer Placeholder 4">
            <a:extLst>
              <a:ext uri="{FF2B5EF4-FFF2-40B4-BE49-F238E27FC236}">
                <a16:creationId xmlns:a16="http://schemas.microsoft.com/office/drawing/2014/main" id="{C5403AAB-694D-87E6-7F75-A0D55F38CE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C01E11-F69D-1BDF-050D-AA827F201A8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667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22C-07C3-29D2-BE1B-0AEE25E3694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B9522B7-D997-7672-5594-73F6EC7B6C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BFEA98-923D-1168-5A2E-C9748B0C569F}"/>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5" name="Footer Placeholder 4">
            <a:extLst>
              <a:ext uri="{FF2B5EF4-FFF2-40B4-BE49-F238E27FC236}">
                <a16:creationId xmlns:a16="http://schemas.microsoft.com/office/drawing/2014/main" id="{A058635D-22EE-5F15-6F6D-54EEC1AF23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4B2435-9CF4-308C-12C3-8B2B1AF7E74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2050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B80D1-4C13-0251-3E11-AFA630DEDB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432547-045B-9B31-E299-D9B92AC1A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AC6269D-6AC5-5DD9-B0CD-F1A973CA0EA2}"/>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5" name="Footer Placeholder 4">
            <a:extLst>
              <a:ext uri="{FF2B5EF4-FFF2-40B4-BE49-F238E27FC236}">
                <a16:creationId xmlns:a16="http://schemas.microsoft.com/office/drawing/2014/main" id="{28F8AAE4-638F-CD27-F9E2-84075DEA4F0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5DEF3B-36EE-6C70-7038-ECCFCF8D836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68385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08B-8305-D376-40A5-CFDB63C6B7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F8609E1-C6CA-5FBF-7A08-1869DDFEA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05C30D1-4B67-A45A-349B-FDBEC4B0F431}"/>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5" name="Footer Placeholder 4">
            <a:extLst>
              <a:ext uri="{FF2B5EF4-FFF2-40B4-BE49-F238E27FC236}">
                <a16:creationId xmlns:a16="http://schemas.microsoft.com/office/drawing/2014/main" id="{176D924D-66AF-412E-1E66-45AC23F686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A32DB-9B6D-5401-152A-4E74920E22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7510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E257-07FF-5CBA-1A56-3FBC414D23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79D2435-DAE2-DE1E-3659-F9940332D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7361E8-0ADB-8F92-5715-079852D43533}"/>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5" name="Footer Placeholder 4">
            <a:extLst>
              <a:ext uri="{FF2B5EF4-FFF2-40B4-BE49-F238E27FC236}">
                <a16:creationId xmlns:a16="http://schemas.microsoft.com/office/drawing/2014/main" id="{30507630-DB80-E20F-4E81-19F91DD48B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C18970E-BA13-70B5-6709-277FC34A01A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7343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1FBC-E156-D94F-BF68-805A16987B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95D3D9F-84AC-F58E-34F7-1DB92F62D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758CFD3-4603-4D65-B61D-0D5274E40E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68A4562-BA63-32E4-3055-96C7BDB17A6C}"/>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6" name="Footer Placeholder 5">
            <a:extLst>
              <a:ext uri="{FF2B5EF4-FFF2-40B4-BE49-F238E27FC236}">
                <a16:creationId xmlns:a16="http://schemas.microsoft.com/office/drawing/2014/main" id="{5E287591-944C-79FF-5A07-C122CD55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B0C467-1312-6189-1B02-8FBE34749526}"/>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38235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FEF-C092-A113-8862-CE8C9738EA0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C3A686D-7BE3-BD1C-0451-E5B299C82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93EA1-9F65-C2FF-8C42-85FB8083C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6A3FAA8-AC8D-44D2-E5D0-C352648C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5C51F3-92B2-A743-6A10-70D023D2FA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C001DDE-7DCA-677D-C460-55815EF13363}"/>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8" name="Footer Placeholder 7">
            <a:extLst>
              <a:ext uri="{FF2B5EF4-FFF2-40B4-BE49-F238E27FC236}">
                <a16:creationId xmlns:a16="http://schemas.microsoft.com/office/drawing/2014/main" id="{AB121771-B22F-2B0B-B8C1-59FB1E7028A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8722CAA-89E5-2AF1-6FEF-C60180085BF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31014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029-F2CB-15E2-E6AC-3F4CCE10025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BEFD587-ED49-CE03-C7E8-C0BE68722CD3}"/>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4" name="Footer Placeholder 3">
            <a:extLst>
              <a:ext uri="{FF2B5EF4-FFF2-40B4-BE49-F238E27FC236}">
                <a16:creationId xmlns:a16="http://schemas.microsoft.com/office/drawing/2014/main" id="{200DF6FA-2F2D-6E6F-C394-89195B9206B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5FE6A32-F38E-86A4-0E88-A13BFE8513A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854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868C-7493-6629-249A-4076F0B801F1}"/>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3" name="Footer Placeholder 2">
            <a:extLst>
              <a:ext uri="{FF2B5EF4-FFF2-40B4-BE49-F238E27FC236}">
                <a16:creationId xmlns:a16="http://schemas.microsoft.com/office/drawing/2014/main" id="{F2FF3B14-D872-097F-B397-4DB22E700B0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E801012-D650-079B-5E7B-C86CF57A8F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85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AF2D-2221-B266-562E-FF1E0043B7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85E51B1-9264-85D8-55B4-654524581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61FC70-0208-E288-1EC1-155B0553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52463B-D72E-E8EE-A138-E9E5F5F6D783}"/>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6" name="Footer Placeholder 5">
            <a:extLst>
              <a:ext uri="{FF2B5EF4-FFF2-40B4-BE49-F238E27FC236}">
                <a16:creationId xmlns:a16="http://schemas.microsoft.com/office/drawing/2014/main" id="{6526DFBC-7E92-2A09-AD25-1650BD5CE7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CE035B-675B-BD82-72D0-B3EAEAB068D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3291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CA98-1B93-8539-3D78-45871755FA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2B447B5-23BE-01B8-3368-717BF3AE7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3927581-8160-BD1A-F147-5E2A1220A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B9F5F-E55A-5A59-8728-DBFD5F210E64}"/>
              </a:ext>
            </a:extLst>
          </p:cNvPr>
          <p:cNvSpPr>
            <a:spLocks noGrp="1"/>
          </p:cNvSpPr>
          <p:nvPr>
            <p:ph type="dt" sz="half" idx="10"/>
          </p:nvPr>
        </p:nvSpPr>
        <p:spPr/>
        <p:txBody>
          <a:bodyPr/>
          <a:lstStyle/>
          <a:p>
            <a:fld id="{CAC8569B-45E4-5245-8BD7-CBA65CFB441C}" type="datetimeFigureOut">
              <a:rPr lang="en-CH" smtClean="0"/>
              <a:t>16.01.2024</a:t>
            </a:fld>
            <a:endParaRPr lang="en-CH"/>
          </a:p>
        </p:txBody>
      </p:sp>
      <p:sp>
        <p:nvSpPr>
          <p:cNvPr id="6" name="Footer Placeholder 5">
            <a:extLst>
              <a:ext uri="{FF2B5EF4-FFF2-40B4-BE49-F238E27FC236}">
                <a16:creationId xmlns:a16="http://schemas.microsoft.com/office/drawing/2014/main" id="{E65272AA-8A8A-0041-F62C-E22963DE47A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34CDAC-87CC-065D-EBAB-7E7B16440A00}"/>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9768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EAE22-A668-0DCF-800B-9FE820C6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B05AF731-B203-9633-3D70-131B7C34D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12F03158-413A-CFF7-D36C-4F0267C5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AC8569B-45E4-5245-8BD7-CBA65CFB441C}" type="datetimeFigureOut">
              <a:rPr lang="en-CH" smtClean="0"/>
              <a:pPr/>
              <a:t>16.01.2024</a:t>
            </a:fld>
            <a:endParaRPr lang="en-CH" dirty="0"/>
          </a:p>
        </p:txBody>
      </p:sp>
      <p:sp>
        <p:nvSpPr>
          <p:cNvPr id="5" name="Footer Placeholder 4">
            <a:extLst>
              <a:ext uri="{FF2B5EF4-FFF2-40B4-BE49-F238E27FC236}">
                <a16:creationId xmlns:a16="http://schemas.microsoft.com/office/drawing/2014/main" id="{50B030CA-60D9-60C9-9EBA-15EE02039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DAECDC4A-7361-D227-57BF-5672B516A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F460ED5-A1F9-AD4B-B603-7F5FB0F4C053}" type="slidenum">
              <a:rPr lang="en-CH" smtClean="0"/>
              <a:pPr/>
              <a:t>‹#›</a:t>
            </a:fld>
            <a:endParaRPr lang="en-CH" dirty="0"/>
          </a:p>
        </p:txBody>
      </p:sp>
    </p:spTree>
    <p:extLst>
      <p:ext uri="{BB962C8B-B14F-4D97-AF65-F5344CB8AC3E}">
        <p14:creationId xmlns:p14="http://schemas.microsoft.com/office/powerpoint/2010/main" val="62099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50D-2BE2-09DB-71FD-188EE56A77C9}"/>
              </a:ext>
            </a:extLst>
          </p:cNvPr>
          <p:cNvSpPr>
            <a:spLocks noGrp="1"/>
          </p:cNvSpPr>
          <p:nvPr>
            <p:ph type="ctrTitle"/>
          </p:nvPr>
        </p:nvSpPr>
        <p:spPr/>
        <p:txBody>
          <a:bodyPr/>
          <a:lstStyle/>
          <a:p>
            <a:r>
              <a:rPr lang="en-CH" dirty="0"/>
              <a:t>Feature Selection and Importance</a:t>
            </a:r>
          </a:p>
        </p:txBody>
      </p:sp>
      <p:sp>
        <p:nvSpPr>
          <p:cNvPr id="3" name="Subtitle 2">
            <a:extLst>
              <a:ext uri="{FF2B5EF4-FFF2-40B4-BE49-F238E27FC236}">
                <a16:creationId xmlns:a16="http://schemas.microsoft.com/office/drawing/2014/main" id="{7B45B64D-0A8B-9956-1658-D6E51997264D}"/>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Tree>
    <p:extLst>
      <p:ext uri="{BB962C8B-B14F-4D97-AF65-F5344CB8AC3E}">
        <p14:creationId xmlns:p14="http://schemas.microsoft.com/office/powerpoint/2010/main" val="40802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E09D-001F-E61C-C970-7386FE726F2B}"/>
              </a:ext>
            </a:extLst>
          </p:cNvPr>
          <p:cNvSpPr>
            <a:spLocks noGrp="1"/>
          </p:cNvSpPr>
          <p:nvPr>
            <p:ph type="title"/>
          </p:nvPr>
        </p:nvSpPr>
        <p:spPr/>
        <p:txBody>
          <a:bodyPr/>
          <a:lstStyle/>
          <a:p>
            <a:r>
              <a:rPr lang="en-CH" dirty="0"/>
              <a:t>Forward Feature Selection (described for a hold-out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CE16EF-04CC-04BB-EEEA-9DDC91FD3AFC}"/>
                  </a:ext>
                </a:extLst>
              </p:cNvPr>
              <p:cNvSpPr>
                <a:spLocks noGrp="1"/>
              </p:cNvSpPr>
              <p:nvPr>
                <p:ph idx="1"/>
              </p:nvPr>
            </p:nvSpPr>
            <p:spPr>
              <a:xfrm>
                <a:off x="838200" y="1825624"/>
                <a:ext cx="10515600" cy="4853471"/>
              </a:xfrm>
            </p:spPr>
            <p:txBody>
              <a:bodyPr>
                <a:normAutofit lnSpcReduction="10000"/>
              </a:bodyPr>
              <a:lstStyle/>
              <a:p>
                <a:r>
                  <a:rPr lang="en-CH" sz="2400" dirty="0"/>
                  <a:t>We have </a:t>
                </a:r>
                <a14:m>
                  <m:oMath xmlns:m="http://schemas.openxmlformats.org/officeDocument/2006/math">
                    <m:r>
                      <a:rPr lang="de-CH" sz="2400" b="0" i="1" smtClean="0">
                        <a:latin typeface="Cambria Math" panose="02040503050406030204" pitchFamily="18" charset="0"/>
                      </a:rPr>
                      <m:t>𝑛</m:t>
                    </m:r>
                  </m:oMath>
                </a14:m>
                <a:r>
                  <a:rPr lang="en-CH" sz="2400" dirty="0"/>
                  <a:t> </a:t>
                </a:r>
                <a14:m>
                  <m:oMath xmlns:m="http://schemas.openxmlformats.org/officeDocument/2006/math">
                    <m:sSub>
                      <m:sSubPr>
                        <m:ctrlPr>
                          <a:rPr lang="de-CH" sz="2400" b="0" i="1" smtClean="0">
                            <a:latin typeface="Cambria Math" panose="02040503050406030204" pitchFamily="18" charset="0"/>
                          </a:rPr>
                        </m:ctrlPr>
                      </m:sSubPr>
                      <m:e>
                        <m:r>
                          <a:rPr lang="de-CH" sz="2400" b="0" i="1" smtClean="0">
                            <a:latin typeface="Cambria Math" panose="02040503050406030204" pitchFamily="18" charset="0"/>
                          </a:rPr>
                          <m:t>𝐹</m:t>
                        </m:r>
                      </m:e>
                      <m:sub>
                        <m:r>
                          <a:rPr lang="de-CH" sz="2400" b="0" i="1" smtClean="0">
                            <a:latin typeface="Cambria Math" panose="02040503050406030204" pitchFamily="18" charset="0"/>
                          </a:rPr>
                          <m:t>𝑖</m:t>
                        </m:r>
                      </m:sub>
                    </m:sSub>
                  </m:oMath>
                </a14:m>
                <a:r>
                  <a:rPr lang="en-CH" sz="2400" dirty="0"/>
                  <a:t> features (</a:t>
                </a:r>
                <a14:m>
                  <m:oMath xmlns:m="http://schemas.openxmlformats.org/officeDocument/2006/math">
                    <m:r>
                      <a:rPr lang="de-CH" sz="2400" b="0" i="1" smtClean="0">
                        <a:latin typeface="Cambria Math" panose="02040503050406030204" pitchFamily="18" charset="0"/>
                      </a:rPr>
                      <m:t>𝑖</m:t>
                    </m:r>
                    <m:r>
                      <a:rPr lang="de-CH" sz="2400" b="0" i="1" smtClean="0">
                        <a:latin typeface="Cambria Math" panose="02040503050406030204" pitchFamily="18" charset="0"/>
                      </a:rPr>
                      <m:t>=1,…,</m:t>
                    </m:r>
                    <m:r>
                      <a:rPr lang="de-CH" sz="2400" b="0" i="1" smtClean="0">
                        <a:latin typeface="Cambria Math" panose="02040503050406030204" pitchFamily="18" charset="0"/>
                      </a:rPr>
                      <m:t>𝑛</m:t>
                    </m:r>
                  </m:oMath>
                </a14:m>
                <a:r>
                  <a:rPr lang="en-CH" sz="2400" dirty="0"/>
                  <a:t>)</a:t>
                </a:r>
              </a:p>
              <a:p>
                <a:r>
                  <a:rPr lang="en-CH" sz="2400" dirty="0"/>
                  <a:t>We will indicate an hypothetical model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oMath>
                </a14:m>
                <a:r>
                  <a:rPr lang="en-CH" sz="2400" dirty="0"/>
                  <a:t> trained on a set of features </a:t>
                </a:r>
                <a14:m>
                  <m:oMath xmlns:m="http://schemas.openxmlformats.org/officeDocument/2006/math">
                    <m:r>
                      <a:rPr lang="de-CH" sz="2400" b="0" i="1" smtClean="0">
                        <a:latin typeface="Cambria Math" panose="02040503050406030204" pitchFamily="18" charset="0"/>
                        <a:ea typeface="Cambria Math" panose="02040503050406030204" pitchFamily="18" charset="0"/>
                      </a:rPr>
                      <m:t>{</m:t>
                    </m:r>
                    <m:sSub>
                      <m:sSubPr>
                        <m:ctrlPr>
                          <a:rPr lang="de-CH" sz="2400" b="0" i="1" smtClean="0">
                            <a:latin typeface="Cambria Math" panose="02040503050406030204" pitchFamily="18" charset="0"/>
                            <a:ea typeface="Cambria Math" panose="02040503050406030204" pitchFamily="18" charset="0"/>
                          </a:rPr>
                        </m:ctrlPr>
                      </m:sSubPr>
                      <m:e>
                        <m:r>
                          <a:rPr lang="de-CH" sz="2400" b="0" i="1" smtClean="0">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1</m:t>
                        </m:r>
                      </m:sub>
                    </m:sSub>
                    <m:r>
                      <a:rPr lang="de-CH" sz="2400" b="0" i="1" smtClean="0">
                        <a:latin typeface="Cambria Math" panose="02040503050406030204" pitchFamily="18" charset="0"/>
                        <a:ea typeface="Cambria Math" panose="02040503050406030204" pitchFamily="18" charset="0"/>
                      </a:rPr>
                      <m:t>,…, </m:t>
                    </m:r>
                    <m:sSub>
                      <m:sSubPr>
                        <m:ctrlPr>
                          <a:rPr lang="de-CH" sz="2400" b="0" i="1" smtClean="0">
                            <a:latin typeface="Cambria Math" panose="02040503050406030204" pitchFamily="18" charset="0"/>
                            <a:ea typeface="Cambria Math" panose="02040503050406030204" pitchFamily="18" charset="0"/>
                          </a:rPr>
                        </m:ctrlPr>
                      </m:sSubPr>
                      <m:e>
                        <m:r>
                          <a:rPr lang="de-CH" sz="2400" b="0" i="1" smtClean="0">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𝑚</m:t>
                        </m:r>
                      </m:sub>
                    </m:sSub>
                    <m:r>
                      <a:rPr lang="de-CH" sz="2400" b="0" i="1" smtClean="0">
                        <a:latin typeface="Cambria Math" panose="02040503050406030204" pitchFamily="18" charset="0"/>
                        <a:ea typeface="Cambria Math" panose="02040503050406030204" pitchFamily="18" charset="0"/>
                      </a:rPr>
                      <m:t>}</m:t>
                    </m:r>
                  </m:oMath>
                </a14:m>
                <a:r>
                  <a:rPr lang="en-CH" sz="2400" dirty="0"/>
                  <a:t> as </a:t>
                </a:r>
                <a14:m>
                  <m:oMath xmlns:m="http://schemas.openxmlformats.org/officeDocument/2006/math">
                    <m:r>
                      <a:rPr lang="en-CH" sz="2400" i="1">
                        <a:latin typeface="Cambria Math" panose="02040503050406030204" pitchFamily="18" charset="0"/>
                        <a:ea typeface="Cambria Math" panose="02040503050406030204" pitchFamily="18" charset="0"/>
                      </a:rPr>
                      <m:t>ℳ</m:t>
                    </m:r>
                    <m:r>
                      <a:rPr lang="de-CH" sz="2400" b="0" i="1" smtClean="0">
                        <a:latin typeface="Cambria Math" panose="02040503050406030204" pitchFamily="18" charset="0"/>
                        <a:ea typeface="Cambria Math" panose="02040503050406030204" pitchFamily="18" charset="0"/>
                      </a:rPr>
                      <m:t>(</m:t>
                    </m:r>
                    <m:r>
                      <a:rPr lang="de-CH" sz="2400" i="1">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1</m:t>
                        </m:r>
                      </m:sub>
                    </m:sSub>
                    <m:r>
                      <a:rPr lang="de-CH" sz="2400" i="1">
                        <a:latin typeface="Cambria Math" panose="02040503050406030204" pitchFamily="18" charset="0"/>
                        <a:ea typeface="Cambria Math" panose="02040503050406030204" pitchFamily="18" charset="0"/>
                      </a:rPr>
                      <m:t>,…, </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𝑚</m:t>
                        </m:r>
                      </m:sub>
                    </m:sSub>
                    <m:r>
                      <a:rPr lang="de-CH" sz="2400" i="1">
                        <a:latin typeface="Cambria Math" panose="02040503050406030204" pitchFamily="18" charset="0"/>
                        <a:ea typeface="Cambria Math" panose="02040503050406030204" pitchFamily="18" charset="0"/>
                      </a:rPr>
                      <m:t>}</m:t>
                    </m:r>
                    <m:r>
                      <a:rPr lang="de-CH" sz="2400" b="0" i="1" smtClean="0">
                        <a:latin typeface="Cambria Math" panose="02040503050406030204" pitchFamily="18" charset="0"/>
                        <a:ea typeface="Cambria Math" panose="02040503050406030204" pitchFamily="18" charset="0"/>
                      </a:rPr>
                      <m:t>)</m:t>
                    </m:r>
                  </m:oMath>
                </a14:m>
                <a:r>
                  <a:rPr lang="en-CH" sz="2400" dirty="0"/>
                  <a:t>.</a:t>
                </a:r>
              </a:p>
              <a:p>
                <a:r>
                  <a:rPr lang="en-GB" sz="2400" dirty="0"/>
                  <a:t>T</a:t>
                </a:r>
                <a:r>
                  <a:rPr lang="en-GB" sz="2400" b="0" i="0" dirty="0">
                    <a:effectLst/>
                  </a:rPr>
                  <a:t>he dataset 𝐷 must be </a:t>
                </a:r>
                <a:r>
                  <a:rPr lang="en-GB" sz="2400" b="0" i="0" dirty="0" err="1">
                    <a:effectLst/>
                  </a:rPr>
                  <a:t>splitted</a:t>
                </a:r>
                <a:r>
                  <a:rPr lang="en-GB" sz="2400" b="0" i="0" dirty="0">
                    <a:effectLst/>
                  </a:rPr>
                  <a:t> in a training 𝐷</a:t>
                </a:r>
                <a:r>
                  <a:rPr lang="en-GB" sz="2400" b="0" i="0" baseline="-25000" dirty="0">
                    <a:effectLst/>
                  </a:rPr>
                  <a:t>𝑇</a:t>
                </a:r>
                <a:r>
                  <a:rPr lang="en-GB" sz="2400" b="0" i="0" dirty="0">
                    <a:effectLst/>
                  </a:rPr>
                  <a:t> and validation 𝐷</a:t>
                </a:r>
                <a:r>
                  <a:rPr lang="en-GB" sz="2400" b="0" i="0" baseline="-25000" dirty="0">
                    <a:effectLst/>
                  </a:rPr>
                  <a:t>V</a:t>
                </a:r>
                <a:r>
                  <a:rPr lang="en-GB" sz="2400" b="0" i="0" dirty="0">
                    <a:effectLst/>
                  </a:rPr>
                  <a:t> portions.</a:t>
                </a:r>
              </a:p>
              <a:p>
                <a:r>
                  <a:rPr lang="en-GB" sz="2400" b="0" i="0" dirty="0">
                    <a:effectLst/>
                  </a:rPr>
                  <a:t>𝑛 models are trained on 𝐷</a:t>
                </a:r>
                <a:r>
                  <a:rPr lang="en-GB" sz="2400" b="0" i="0" baseline="-25000" dirty="0">
                    <a:effectLst/>
                  </a:rPr>
                  <a:t>𝑇</a:t>
                </a:r>
                <a:r>
                  <a:rPr lang="en-GB" sz="2400" b="0" i="0" dirty="0">
                    <a:effectLst/>
                  </a:rPr>
                  <a:t> :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d>
                      <m:dPr>
                        <m:ctrlPr>
                          <a:rPr lang="de-CH" sz="2400" b="0" i="1" smtClean="0">
                            <a:latin typeface="Cambria Math" panose="02040503050406030204" pitchFamily="18" charset="0"/>
                            <a:ea typeface="Cambria Math" panose="02040503050406030204" pitchFamily="18" charset="0"/>
                          </a:rPr>
                        </m:ctrlPr>
                      </m:dPr>
                      <m:e>
                        <m:d>
                          <m:dPr>
                            <m:begChr m:val="{"/>
                            <m:endChr m:val="}"/>
                            <m:ctrlPr>
                              <a:rPr lang="de-CH" sz="2400" i="1">
                                <a:latin typeface="Cambria Math" panose="02040503050406030204" pitchFamily="18" charset="0"/>
                                <a:ea typeface="Cambria Math" panose="02040503050406030204" pitchFamily="18" charset="0"/>
                              </a:rPr>
                            </m:ctrlPr>
                          </m:dPr>
                          <m:e>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1</m:t>
                                </m:r>
                              </m:sub>
                            </m:sSub>
                            <m:r>
                              <a:rPr lang="de-CH" sz="2400" b="0" i="1" smtClean="0">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𝑛</m:t>
                                </m:r>
                              </m:sub>
                            </m:sSub>
                          </m:e>
                        </m:d>
                      </m:e>
                    </m:d>
                  </m:oMath>
                </a14:m>
                <a:r>
                  <a:rPr lang="de-CH" sz="2400" b="0" i="0" dirty="0">
                    <a:ea typeface="Cambria Math" panose="02040503050406030204" pitchFamily="18" charset="0"/>
                  </a:rPr>
                  <a:t> </a:t>
                </a:r>
                <a:r>
                  <a:rPr lang="de-CH" sz="2400" b="0" i="0" dirty="0" err="1">
                    <a:ea typeface="Cambria Math" panose="02040503050406030204" pitchFamily="18" charset="0"/>
                  </a:rPr>
                  <a:t>each</a:t>
                </a:r>
                <a:r>
                  <a:rPr lang="de-CH" sz="2400" b="0" i="0" dirty="0">
                    <a:ea typeface="Cambria Math" panose="02040503050406030204" pitchFamily="18" charset="0"/>
                  </a:rPr>
                  <a:t> time </a:t>
                </a:r>
                <a:r>
                  <a:rPr lang="de-CH" sz="2400" b="0" i="0" dirty="0" err="1">
                    <a:ea typeface="Cambria Math" panose="02040503050406030204" pitchFamily="18" charset="0"/>
                  </a:rPr>
                  <a:t>leaving</a:t>
                </a:r>
                <a:r>
                  <a:rPr lang="de-CH" sz="2400" b="0" i="0" dirty="0">
                    <a:ea typeface="Cambria Math" panose="02040503050406030204" pitchFamily="18" charset="0"/>
                  </a:rPr>
                  <a:t> </a:t>
                </a:r>
                <a:r>
                  <a:rPr lang="de-CH" sz="2400" b="0" i="0" dirty="0" err="1">
                    <a:ea typeface="Cambria Math" panose="02040503050406030204" pitchFamily="18" charset="0"/>
                  </a:rPr>
                  <a:t>one</a:t>
                </a:r>
                <a:r>
                  <a:rPr lang="de-CH" sz="2400" b="0" i="0" dirty="0">
                    <a:ea typeface="Cambria Math" panose="02040503050406030204" pitchFamily="18" charset="0"/>
                  </a:rPr>
                  <a:t> feature out </a:t>
                </a:r>
                <a14:m>
                  <m:oMath xmlns:m="http://schemas.openxmlformats.org/officeDocument/2006/math">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𝑗</m:t>
                        </m:r>
                      </m:sub>
                    </m:sSub>
                  </m:oMath>
                </a14:m>
                <a:endParaRPr lang="de-CH" sz="2400" b="0" i="0" dirty="0">
                  <a:ea typeface="Cambria Math" panose="02040503050406030204" pitchFamily="18" charset="0"/>
                </a:endParaRPr>
              </a:p>
              <a:p>
                <a:r>
                  <a:rPr lang="en-GB" sz="2400" b="0" i="0" dirty="0">
                    <a:effectLst/>
                  </a:rPr>
                  <a:t>The feature that is left out that makes the model the worst (</a:t>
                </a:r>
                <a14:m>
                  <m:oMath xmlns:m="http://schemas.openxmlformats.org/officeDocument/2006/math">
                    <m:sSub>
                      <m:sSubPr>
                        <m:ctrlPr>
                          <a:rPr lang="de-CH" sz="2400" i="1" smtClean="0">
                            <a:latin typeface="Cambria Math" panose="02040503050406030204" pitchFamily="18" charset="0"/>
                            <a:ea typeface="Cambria Math" panose="02040503050406030204" pitchFamily="18" charset="0"/>
                          </a:rPr>
                        </m:ctrlPr>
                      </m:sSubPr>
                      <m:e>
                        <m:r>
                          <a:rPr lang="de-CH" sz="2400" i="1" smtClean="0">
                            <a:latin typeface="Cambria Math" panose="02040503050406030204" pitchFamily="18" charset="0"/>
                            <a:ea typeface="Cambria Math" panose="02040503050406030204" pitchFamily="18" charset="0"/>
                          </a:rPr>
                          <m:t>ℱ</m:t>
                        </m:r>
                      </m:e>
                      <m:sub>
                        <m:r>
                          <a:rPr lang="de-CH" sz="2400" i="1">
                            <a:latin typeface="Cambria Math" panose="02040503050406030204" pitchFamily="18" charset="0"/>
                            <a:ea typeface="Cambria Math" panose="02040503050406030204" pitchFamily="18" charset="0"/>
                          </a:rPr>
                          <m:t>1</m:t>
                        </m:r>
                      </m:sub>
                    </m:sSub>
                  </m:oMath>
                </a14:m>
                <a:r>
                  <a:rPr lang="en-GB" sz="2400" b="0" i="0" dirty="0">
                    <a:effectLst/>
                  </a:rPr>
                  <a:t>) is selected.</a:t>
                </a:r>
              </a:p>
              <a:p>
                <a:r>
                  <a:rPr lang="en-GB" sz="2400" b="0" i="0" dirty="0">
                    <a:effectLst/>
                  </a:rPr>
                  <a:t> 𝑛 − 1 models are trained on 𝐷</a:t>
                </a:r>
                <a:r>
                  <a:rPr lang="en-GB" sz="2400" b="0" i="0" baseline="-25000" dirty="0">
                    <a:effectLst/>
                  </a:rPr>
                  <a:t>𝑇</a:t>
                </a:r>
                <a:r>
                  <a:rPr lang="en-GB" sz="2400" b="0" i="0" dirty="0">
                    <a:effectLst/>
                  </a:rPr>
                  <a:t> :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d>
                      <m:dPr>
                        <m:ctrlPr>
                          <a:rPr lang="de-CH" sz="2400" b="0" i="1" smtClean="0">
                            <a:latin typeface="Cambria Math" panose="02040503050406030204" pitchFamily="18" charset="0"/>
                            <a:ea typeface="Cambria Math" panose="02040503050406030204" pitchFamily="18" charset="0"/>
                          </a:rPr>
                        </m:ctrlPr>
                      </m:dPr>
                      <m:e>
                        <m:d>
                          <m:dPr>
                            <m:begChr m:val="{"/>
                            <m:endChr m:val="}"/>
                            <m:ctrlPr>
                              <a:rPr lang="de-CH" sz="2400" i="1">
                                <a:latin typeface="Cambria Math" panose="02040503050406030204" pitchFamily="18" charset="0"/>
                                <a:ea typeface="Cambria Math" panose="02040503050406030204" pitchFamily="18" charset="0"/>
                              </a:rPr>
                            </m:ctrlPr>
                          </m:dPr>
                          <m:e>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1</m:t>
                                </m:r>
                              </m:sub>
                            </m:sSub>
                            <m:r>
                              <a:rPr lang="de-CH" sz="2400" i="1">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𝑛</m:t>
                                </m:r>
                              </m:sub>
                            </m:sSub>
                          </m:e>
                        </m:d>
                      </m:e>
                    </m:d>
                  </m:oMath>
                </a14:m>
                <a:r>
                  <a:rPr lang="en-GB" sz="2400" b="0" i="0" dirty="0">
                    <a:effectLst/>
                  </a:rPr>
                  <a:t> where now two features are left out: </a:t>
                </a:r>
                <a14:m>
                  <m:oMath xmlns:m="http://schemas.openxmlformats.org/officeDocument/2006/math">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ℱ</m:t>
                        </m:r>
                      </m:e>
                      <m:sub>
                        <m:r>
                          <a:rPr lang="de-CH" sz="2400" i="1">
                            <a:latin typeface="Cambria Math" panose="02040503050406030204" pitchFamily="18" charset="0"/>
                            <a:ea typeface="Cambria Math" panose="02040503050406030204" pitchFamily="18" charset="0"/>
                          </a:rPr>
                          <m:t>1</m:t>
                        </m:r>
                      </m:sub>
                    </m:sSub>
                  </m:oMath>
                </a14:m>
                <a:r>
                  <a:rPr lang="en-GB" sz="2400" b="0" i="0" dirty="0">
                    <a:effectLst/>
                  </a:rPr>
                  <a:t> and another one</a:t>
                </a:r>
              </a:p>
              <a:p>
                <a:r>
                  <a:rPr lang="en-GB" sz="2400" dirty="0"/>
                  <a:t>T</a:t>
                </a:r>
                <a:r>
                  <a:rPr lang="en-GB" sz="2400" b="0" i="0" dirty="0">
                    <a:effectLst/>
                  </a:rPr>
                  <a:t>he feature 𝑘 that, when taken out, have the largest impact on the performance on 𝐷</a:t>
                </a:r>
                <a:r>
                  <a:rPr lang="en-GB" sz="2400" b="0" i="0" baseline="-25000" dirty="0">
                    <a:effectLst/>
                  </a:rPr>
                  <a:t>𝑉</a:t>
                </a:r>
                <a:r>
                  <a:rPr lang="en-GB" sz="2400" b="0" i="0" dirty="0">
                    <a:effectLst/>
                  </a:rPr>
                  <a:t> from the models trained in step 2 is then chosen and indicated with </a:t>
                </a:r>
                <a14:m>
                  <m:oMath xmlns:m="http://schemas.openxmlformats.org/officeDocument/2006/math">
                    <m:sSub>
                      <m:sSubPr>
                        <m:ctrlPr>
                          <a:rPr lang="de-CH" sz="2400" b="0" i="1" smtClean="0">
                            <a:latin typeface="Cambria Math" panose="02040503050406030204" pitchFamily="18" charset="0"/>
                            <a:ea typeface="Cambria Math" panose="02040503050406030204" pitchFamily="18" charset="0"/>
                          </a:rPr>
                        </m:ctrlPr>
                      </m:sSubPr>
                      <m:e>
                        <m:r>
                          <a:rPr lang="de-CH" sz="2400" i="1" smtClean="0">
                            <a:latin typeface="Cambria Math" panose="02040503050406030204" pitchFamily="18" charset="0"/>
                            <a:ea typeface="Cambria Math" panose="02040503050406030204" pitchFamily="18" charset="0"/>
                          </a:rPr>
                          <m:t>ℱ</m:t>
                        </m:r>
                      </m:e>
                      <m:sub>
                        <m:r>
                          <a:rPr lang="de-CH" sz="2400" b="0" i="1" smtClean="0">
                            <a:latin typeface="Cambria Math" panose="02040503050406030204" pitchFamily="18" charset="0"/>
                            <a:ea typeface="Cambria Math" panose="02040503050406030204" pitchFamily="18" charset="0"/>
                          </a:rPr>
                          <m:t>2</m:t>
                        </m:r>
                      </m:sub>
                    </m:sSub>
                    <m:r>
                      <a:rPr lang="de-CH" sz="2400" b="0" i="1" smtClean="0">
                        <a:latin typeface="Cambria Math" panose="02040503050406030204" pitchFamily="18" charset="0"/>
                        <a:ea typeface="Cambria Math" panose="02040503050406030204" pitchFamily="18" charset="0"/>
                      </a:rPr>
                      <m:t>.</m:t>
                    </m:r>
                  </m:oMath>
                </a14:m>
                <a:endParaRPr lang="en-CH" sz="2400" dirty="0"/>
              </a:p>
              <a:p>
                <a:r>
                  <a:rPr lang="en-CH" sz="2400" dirty="0"/>
                  <a:t>You continue until you take out all features.</a:t>
                </a:r>
              </a:p>
            </p:txBody>
          </p:sp>
        </mc:Choice>
        <mc:Fallback>
          <p:sp>
            <p:nvSpPr>
              <p:cNvPr id="3" name="Content Placeholder 2">
                <a:extLst>
                  <a:ext uri="{FF2B5EF4-FFF2-40B4-BE49-F238E27FC236}">
                    <a16:creationId xmlns:a16="http://schemas.microsoft.com/office/drawing/2014/main" id="{E3CE16EF-04CC-04BB-EEEA-9DDC91FD3AFC}"/>
                  </a:ext>
                </a:extLst>
              </p:cNvPr>
              <p:cNvSpPr>
                <a:spLocks noGrp="1" noRot="1" noChangeAspect="1" noMove="1" noResize="1" noEditPoints="1" noAdjustHandles="1" noChangeArrowheads="1" noChangeShapeType="1" noTextEdit="1"/>
              </p:cNvSpPr>
              <p:nvPr>
                <p:ph idx="1"/>
              </p:nvPr>
            </p:nvSpPr>
            <p:spPr>
              <a:xfrm>
                <a:off x="838200" y="1825624"/>
                <a:ext cx="10515600" cy="4853471"/>
              </a:xfrm>
              <a:blipFill>
                <a:blip r:embed="rId2"/>
                <a:stretch>
                  <a:fillRect l="-844" t="-2344" b="-1823"/>
                </a:stretch>
              </a:blipFill>
            </p:spPr>
            <p:txBody>
              <a:bodyPr/>
              <a:lstStyle/>
              <a:p>
                <a:r>
                  <a:rPr lang="en-CH">
                    <a:noFill/>
                  </a:rPr>
                  <a:t> </a:t>
                </a:r>
              </a:p>
            </p:txBody>
          </p:sp>
        </mc:Fallback>
      </mc:AlternateContent>
    </p:spTree>
    <p:extLst>
      <p:ext uri="{BB962C8B-B14F-4D97-AF65-F5344CB8AC3E}">
        <p14:creationId xmlns:p14="http://schemas.microsoft.com/office/powerpoint/2010/main" val="79460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703F-083D-E000-EE30-9C09700CF149}"/>
              </a:ext>
            </a:extLst>
          </p:cNvPr>
          <p:cNvSpPr>
            <a:spLocks noGrp="1"/>
          </p:cNvSpPr>
          <p:nvPr>
            <p:ph type="title"/>
          </p:nvPr>
        </p:nvSpPr>
        <p:spPr/>
        <p:txBody>
          <a:bodyPr/>
          <a:lstStyle/>
          <a:p>
            <a:r>
              <a:rPr lang="en-CH" dirty="0"/>
              <a:t>Example with the Breast Cancer Dataset</a:t>
            </a:r>
          </a:p>
        </p:txBody>
      </p:sp>
      <p:pic>
        <p:nvPicPr>
          <p:cNvPr id="7" name="Content Placeholder 6">
            <a:extLst>
              <a:ext uri="{FF2B5EF4-FFF2-40B4-BE49-F238E27FC236}">
                <a16:creationId xmlns:a16="http://schemas.microsoft.com/office/drawing/2014/main" id="{7C20CCE8-CFEE-0053-2D1D-303D16139A21}"/>
              </a:ext>
            </a:extLst>
          </p:cNvPr>
          <p:cNvPicPr>
            <a:picLocks noGrp="1" noChangeAspect="1"/>
          </p:cNvPicPr>
          <p:nvPr>
            <p:ph idx="1"/>
          </p:nvPr>
        </p:nvPicPr>
        <p:blipFill>
          <a:blip r:embed="rId2"/>
          <a:stretch>
            <a:fillRect/>
          </a:stretch>
        </p:blipFill>
        <p:spPr>
          <a:xfrm>
            <a:off x="1608408" y="1825625"/>
            <a:ext cx="8975184" cy="4351338"/>
          </a:xfrm>
          <a:prstGeom prst="rect">
            <a:avLst/>
          </a:prstGeom>
        </p:spPr>
      </p:pic>
    </p:spTree>
    <p:extLst>
      <p:ext uri="{BB962C8B-B14F-4D97-AF65-F5344CB8AC3E}">
        <p14:creationId xmlns:p14="http://schemas.microsoft.com/office/powerpoint/2010/main" val="40736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472F-5584-58B8-BAE7-53B0C1014C71}"/>
              </a:ext>
            </a:extLst>
          </p:cNvPr>
          <p:cNvSpPr>
            <a:spLocks noGrp="1"/>
          </p:cNvSpPr>
          <p:nvPr>
            <p:ph type="title"/>
          </p:nvPr>
        </p:nvSpPr>
        <p:spPr/>
        <p:txBody>
          <a:bodyPr/>
          <a:lstStyle/>
          <a:p>
            <a:r>
              <a:rPr lang="en-CH" dirty="0"/>
              <a:t>Feature Importance</a:t>
            </a:r>
          </a:p>
        </p:txBody>
      </p:sp>
      <p:sp>
        <p:nvSpPr>
          <p:cNvPr id="3" name="Content Placeholder 2">
            <a:extLst>
              <a:ext uri="{FF2B5EF4-FFF2-40B4-BE49-F238E27FC236}">
                <a16:creationId xmlns:a16="http://schemas.microsoft.com/office/drawing/2014/main" id="{BEF1C988-7EA4-CD50-2CCA-EA70FA7670AA}"/>
              </a:ext>
            </a:extLst>
          </p:cNvPr>
          <p:cNvSpPr>
            <a:spLocks noGrp="1"/>
          </p:cNvSpPr>
          <p:nvPr>
            <p:ph idx="1"/>
          </p:nvPr>
        </p:nvSpPr>
        <p:spPr/>
        <p:txBody>
          <a:bodyPr/>
          <a:lstStyle/>
          <a:p>
            <a:pPr marL="0" indent="0" algn="l">
              <a:buNone/>
            </a:pPr>
            <a:r>
              <a:rPr lang="en-GB" b="1" i="0" dirty="0">
                <a:effectLst/>
                <a:cs typeface="Arial" panose="020B0604020202020204" pitchFamily="34" charset="0"/>
              </a:rPr>
              <a:t>Feature Importance</a:t>
            </a:r>
          </a:p>
          <a:p>
            <a:pPr marL="0" indent="0" algn="l">
              <a:buNone/>
            </a:pPr>
            <a:r>
              <a:rPr lang="en-GB" b="0" i="0" dirty="0">
                <a:solidFill>
                  <a:srgbClr val="374151"/>
                </a:solidFill>
                <a:effectLst/>
                <a:cs typeface="Arial" panose="020B0604020202020204" pitchFamily="34" charset="0"/>
              </a:rPr>
              <a:t>Feature importance refers to techniques used to assign a score to input features based on how useful they are at predicting a target variable. </a:t>
            </a:r>
          </a:p>
          <a:p>
            <a:pPr marL="0" indent="0" algn="l">
              <a:buNone/>
            </a:pPr>
            <a:r>
              <a:rPr lang="en-GB" b="0" i="0" dirty="0">
                <a:solidFill>
                  <a:srgbClr val="374151"/>
                </a:solidFill>
                <a:effectLst/>
                <a:cs typeface="Arial" panose="020B0604020202020204" pitchFamily="34" charset="0"/>
              </a:rPr>
              <a:t>These scores provide insight into the relative importance or contribution of each feature to the model's prediction. The higher the score, the more significant the feature is deemed to be in the context of the model's performance. </a:t>
            </a:r>
          </a:p>
          <a:p>
            <a:pPr marL="0" indent="0">
              <a:buNone/>
            </a:pPr>
            <a:endParaRPr lang="en-CH" dirty="0">
              <a:cs typeface="Arial" panose="020B0604020202020204" pitchFamily="34" charset="0"/>
            </a:endParaRPr>
          </a:p>
        </p:txBody>
      </p:sp>
    </p:spTree>
    <p:extLst>
      <p:ext uri="{BB962C8B-B14F-4D97-AF65-F5344CB8AC3E}">
        <p14:creationId xmlns:p14="http://schemas.microsoft.com/office/powerpoint/2010/main" val="2167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472F-5584-58B8-BAE7-53B0C1014C71}"/>
              </a:ext>
            </a:extLst>
          </p:cNvPr>
          <p:cNvSpPr>
            <a:spLocks noGrp="1"/>
          </p:cNvSpPr>
          <p:nvPr>
            <p:ph type="title"/>
          </p:nvPr>
        </p:nvSpPr>
        <p:spPr/>
        <p:txBody>
          <a:bodyPr/>
          <a:lstStyle/>
          <a:p>
            <a:r>
              <a:rPr lang="en-CH" dirty="0"/>
              <a:t>Feature Selection</a:t>
            </a:r>
          </a:p>
        </p:txBody>
      </p:sp>
      <p:sp>
        <p:nvSpPr>
          <p:cNvPr id="3" name="Content Placeholder 2">
            <a:extLst>
              <a:ext uri="{FF2B5EF4-FFF2-40B4-BE49-F238E27FC236}">
                <a16:creationId xmlns:a16="http://schemas.microsoft.com/office/drawing/2014/main" id="{BEF1C988-7EA4-CD50-2CCA-EA70FA7670AA}"/>
              </a:ext>
            </a:extLst>
          </p:cNvPr>
          <p:cNvSpPr>
            <a:spLocks noGrp="1"/>
          </p:cNvSpPr>
          <p:nvPr>
            <p:ph idx="1"/>
          </p:nvPr>
        </p:nvSpPr>
        <p:spPr/>
        <p:txBody>
          <a:bodyPr/>
          <a:lstStyle/>
          <a:p>
            <a:pPr marL="0" indent="0" algn="l">
              <a:buNone/>
            </a:pPr>
            <a:r>
              <a:rPr lang="en-GB" b="1" i="0" dirty="0">
                <a:effectLst/>
                <a:cs typeface="Arial" panose="020B0604020202020204" pitchFamily="34" charset="0"/>
              </a:rPr>
              <a:t>Feature Selection</a:t>
            </a:r>
          </a:p>
          <a:p>
            <a:pPr marL="0" indent="0" algn="l">
              <a:buNone/>
            </a:pPr>
            <a:r>
              <a:rPr lang="en-GB" b="0" i="0" dirty="0">
                <a:solidFill>
                  <a:srgbClr val="374151"/>
                </a:solidFill>
                <a:effectLst/>
                <a:cs typeface="Arial" panose="020B0604020202020204" pitchFamily="34" charset="0"/>
              </a:rPr>
              <a:t>Feature selection is the process of selecting a subset of relevant features for use in model construction. The goal is to reduce the number of input variables to those that are believed to be most useful to predict the output variable. This not only simplifies the model but can also improve its performance by reducing overfitting and improving generalizability.</a:t>
            </a:r>
          </a:p>
        </p:txBody>
      </p:sp>
    </p:spTree>
    <p:extLst>
      <p:ext uri="{BB962C8B-B14F-4D97-AF65-F5344CB8AC3E}">
        <p14:creationId xmlns:p14="http://schemas.microsoft.com/office/powerpoint/2010/main" val="46061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095-5F93-0482-DD7D-FB6BDBE1F5C1}"/>
              </a:ext>
            </a:extLst>
          </p:cNvPr>
          <p:cNvSpPr>
            <a:spLocks noGrp="1"/>
          </p:cNvSpPr>
          <p:nvPr>
            <p:ph type="title"/>
          </p:nvPr>
        </p:nvSpPr>
        <p:spPr>
          <a:xfrm>
            <a:off x="520147" y="0"/>
            <a:ext cx="10515600" cy="1325563"/>
          </a:xfrm>
        </p:spPr>
        <p:txBody>
          <a:bodyPr/>
          <a:lstStyle/>
          <a:p>
            <a:r>
              <a:rPr lang="en-CH" dirty="0"/>
              <a:t>Methods for Feature Selection/Importance</a:t>
            </a:r>
          </a:p>
        </p:txBody>
      </p:sp>
      <p:sp>
        <p:nvSpPr>
          <p:cNvPr id="3" name="Content Placeholder 2">
            <a:extLst>
              <a:ext uri="{FF2B5EF4-FFF2-40B4-BE49-F238E27FC236}">
                <a16:creationId xmlns:a16="http://schemas.microsoft.com/office/drawing/2014/main" id="{A9E736EE-451B-1059-1A4D-5CAF3B76C4EC}"/>
              </a:ext>
            </a:extLst>
          </p:cNvPr>
          <p:cNvSpPr>
            <a:spLocks noGrp="1"/>
          </p:cNvSpPr>
          <p:nvPr>
            <p:ph idx="1"/>
          </p:nvPr>
        </p:nvSpPr>
        <p:spPr>
          <a:xfrm>
            <a:off x="838200" y="1325563"/>
            <a:ext cx="10515600" cy="5167312"/>
          </a:xfrm>
        </p:spPr>
        <p:txBody>
          <a:bodyPr>
            <a:normAutofit/>
          </a:bodyPr>
          <a:lstStyle/>
          <a:p>
            <a:pPr algn="l">
              <a:buFont typeface="Arial" panose="020B0604020202020204" pitchFamily="34" charset="0"/>
              <a:buChar char="•"/>
            </a:pPr>
            <a:r>
              <a:rPr lang="en-GB" b="1" i="0" dirty="0">
                <a:solidFill>
                  <a:srgbClr val="374151"/>
                </a:solidFill>
                <a:effectLst/>
                <a:cs typeface="Arial" panose="020B0604020202020204" pitchFamily="34" charset="0"/>
              </a:rPr>
              <a:t>Filter Methods</a:t>
            </a:r>
            <a:r>
              <a:rPr lang="en-GB" b="0" i="0" dirty="0">
                <a:solidFill>
                  <a:srgbClr val="374151"/>
                </a:solidFill>
                <a:effectLst/>
                <a:cs typeface="Arial" panose="020B0604020202020204" pitchFamily="34" charset="0"/>
              </a:rPr>
              <a:t>: These methods use statistical techniques to select features based on their relationship with the target variable, independently of any </a:t>
            </a:r>
            <a:r>
              <a:rPr lang="en-GB" b="0" i="0" dirty="0" err="1">
                <a:solidFill>
                  <a:srgbClr val="374151"/>
                </a:solidFill>
                <a:effectLst/>
                <a:cs typeface="Arial" panose="020B0604020202020204" pitchFamily="34" charset="0"/>
              </a:rPr>
              <a:t>modeling</a:t>
            </a:r>
            <a:r>
              <a:rPr lang="en-GB" b="0" i="0" dirty="0">
                <a:solidFill>
                  <a:srgbClr val="374151"/>
                </a:solidFill>
                <a:effectLst/>
                <a:cs typeface="Arial" panose="020B0604020202020204" pitchFamily="34" charset="0"/>
              </a:rPr>
              <a:t> algorithm (e.g., correlation, chi-square test).</a:t>
            </a:r>
          </a:p>
          <a:p>
            <a:pPr algn="l">
              <a:buFont typeface="Arial" panose="020B0604020202020204" pitchFamily="34" charset="0"/>
              <a:buChar char="•"/>
            </a:pPr>
            <a:r>
              <a:rPr lang="en-GB" b="1" i="0" dirty="0">
                <a:solidFill>
                  <a:srgbClr val="374151"/>
                </a:solidFill>
                <a:effectLst/>
                <a:cs typeface="Arial" panose="020B0604020202020204" pitchFamily="34" charset="0"/>
              </a:rPr>
              <a:t>Wrapper Methods</a:t>
            </a:r>
            <a:r>
              <a:rPr lang="en-GB" b="0" i="0" dirty="0">
                <a:solidFill>
                  <a:srgbClr val="374151"/>
                </a:solidFill>
                <a:effectLst/>
                <a:cs typeface="Arial" panose="020B0604020202020204" pitchFamily="34" charset="0"/>
              </a:rPr>
              <a:t>: These methods evaluate multiple subsets of features, selecting those that produce the best-performing model according to a specified performance metric (e.g., recursive feature elimination).</a:t>
            </a:r>
          </a:p>
          <a:p>
            <a:pPr algn="l">
              <a:buFont typeface="Arial" panose="020B0604020202020204" pitchFamily="34" charset="0"/>
              <a:buChar char="•"/>
            </a:pPr>
            <a:r>
              <a:rPr lang="en-GB" b="1" i="0" dirty="0">
                <a:solidFill>
                  <a:srgbClr val="374151"/>
                </a:solidFill>
                <a:effectLst/>
                <a:cs typeface="Arial" panose="020B0604020202020204" pitchFamily="34" charset="0"/>
              </a:rPr>
              <a:t>Embedded Methods</a:t>
            </a:r>
            <a:r>
              <a:rPr lang="en-GB" b="0" i="0" dirty="0">
                <a:solidFill>
                  <a:srgbClr val="374151"/>
                </a:solidFill>
                <a:effectLst/>
                <a:cs typeface="Arial" panose="020B0604020202020204" pitchFamily="34" charset="0"/>
              </a:rPr>
              <a:t>: These methods perform feature selection as part of the model training process (e.g., LASSO regression, which includes a penalty term that can reduce coefficients of less important features to zero).</a:t>
            </a:r>
          </a:p>
        </p:txBody>
      </p:sp>
    </p:spTree>
    <p:extLst>
      <p:ext uri="{BB962C8B-B14F-4D97-AF65-F5344CB8AC3E}">
        <p14:creationId xmlns:p14="http://schemas.microsoft.com/office/powerpoint/2010/main" val="55283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3FFB-83F1-607E-08BB-DEFCA438DE3F}"/>
              </a:ext>
            </a:extLst>
          </p:cNvPr>
          <p:cNvSpPr>
            <a:spLocks noGrp="1"/>
          </p:cNvSpPr>
          <p:nvPr>
            <p:ph type="title"/>
          </p:nvPr>
        </p:nvSpPr>
        <p:spPr/>
        <p:txBody>
          <a:bodyPr/>
          <a:lstStyle/>
          <a:p>
            <a:r>
              <a:rPr lang="en-CH" dirty="0"/>
              <a:t>Wrapper Methods</a:t>
            </a:r>
          </a:p>
        </p:txBody>
      </p:sp>
      <p:sp>
        <p:nvSpPr>
          <p:cNvPr id="3" name="Text Placeholder 2">
            <a:extLst>
              <a:ext uri="{FF2B5EF4-FFF2-40B4-BE49-F238E27FC236}">
                <a16:creationId xmlns:a16="http://schemas.microsoft.com/office/drawing/2014/main" id="{661566B6-F22B-9728-2A92-CD0832E88198}"/>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4358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B175-E64B-70EA-86D3-999F034D0173}"/>
              </a:ext>
            </a:extLst>
          </p:cNvPr>
          <p:cNvSpPr>
            <a:spLocks noGrp="1"/>
          </p:cNvSpPr>
          <p:nvPr>
            <p:ph type="title"/>
          </p:nvPr>
        </p:nvSpPr>
        <p:spPr/>
        <p:txBody>
          <a:bodyPr/>
          <a:lstStyle/>
          <a:p>
            <a:r>
              <a:rPr lang="en-CH" dirty="0"/>
              <a:t>Forward Feature Selection</a:t>
            </a:r>
          </a:p>
        </p:txBody>
      </p:sp>
      <p:sp>
        <p:nvSpPr>
          <p:cNvPr id="3" name="Text Placeholder 2">
            <a:extLst>
              <a:ext uri="{FF2B5EF4-FFF2-40B4-BE49-F238E27FC236}">
                <a16:creationId xmlns:a16="http://schemas.microsoft.com/office/drawing/2014/main" id="{4A811CF3-0D2B-916A-EB64-C42014D53AD7}"/>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6342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E09D-001F-E61C-C970-7386FE726F2B}"/>
              </a:ext>
            </a:extLst>
          </p:cNvPr>
          <p:cNvSpPr>
            <a:spLocks noGrp="1"/>
          </p:cNvSpPr>
          <p:nvPr>
            <p:ph type="title"/>
          </p:nvPr>
        </p:nvSpPr>
        <p:spPr/>
        <p:txBody>
          <a:bodyPr/>
          <a:lstStyle/>
          <a:p>
            <a:r>
              <a:rPr lang="en-CH" dirty="0"/>
              <a:t>Forward Feature Selection (described for a hold-out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CE16EF-04CC-04BB-EEEA-9DDC91FD3AFC}"/>
                  </a:ext>
                </a:extLst>
              </p:cNvPr>
              <p:cNvSpPr>
                <a:spLocks noGrp="1"/>
              </p:cNvSpPr>
              <p:nvPr>
                <p:ph idx="1"/>
              </p:nvPr>
            </p:nvSpPr>
            <p:spPr>
              <a:xfrm>
                <a:off x="838200" y="1825624"/>
                <a:ext cx="10515600" cy="4853471"/>
              </a:xfrm>
            </p:spPr>
            <p:txBody>
              <a:bodyPr>
                <a:normAutofit/>
              </a:bodyPr>
              <a:lstStyle/>
              <a:p>
                <a:r>
                  <a:rPr lang="en-CH" sz="2400" dirty="0"/>
                  <a:t>We have </a:t>
                </a:r>
                <a14:m>
                  <m:oMath xmlns:m="http://schemas.openxmlformats.org/officeDocument/2006/math">
                    <m:r>
                      <a:rPr lang="de-CH" sz="2400" b="0" i="1" smtClean="0">
                        <a:latin typeface="Cambria Math" panose="02040503050406030204" pitchFamily="18" charset="0"/>
                      </a:rPr>
                      <m:t>𝑛</m:t>
                    </m:r>
                  </m:oMath>
                </a14:m>
                <a:r>
                  <a:rPr lang="en-CH" sz="2400" dirty="0"/>
                  <a:t> </a:t>
                </a:r>
                <a14:m>
                  <m:oMath xmlns:m="http://schemas.openxmlformats.org/officeDocument/2006/math">
                    <m:sSub>
                      <m:sSubPr>
                        <m:ctrlPr>
                          <a:rPr lang="de-CH" sz="2400" b="0" i="1" smtClean="0">
                            <a:latin typeface="Cambria Math" panose="02040503050406030204" pitchFamily="18" charset="0"/>
                          </a:rPr>
                        </m:ctrlPr>
                      </m:sSubPr>
                      <m:e>
                        <m:r>
                          <a:rPr lang="de-CH" sz="2400" b="0" i="1" smtClean="0">
                            <a:latin typeface="Cambria Math" panose="02040503050406030204" pitchFamily="18" charset="0"/>
                          </a:rPr>
                          <m:t>𝐹</m:t>
                        </m:r>
                      </m:e>
                      <m:sub>
                        <m:r>
                          <a:rPr lang="de-CH" sz="2400" b="0" i="1" smtClean="0">
                            <a:latin typeface="Cambria Math" panose="02040503050406030204" pitchFamily="18" charset="0"/>
                          </a:rPr>
                          <m:t>𝑖</m:t>
                        </m:r>
                      </m:sub>
                    </m:sSub>
                  </m:oMath>
                </a14:m>
                <a:r>
                  <a:rPr lang="en-CH" sz="2400" dirty="0"/>
                  <a:t> features (</a:t>
                </a:r>
                <a14:m>
                  <m:oMath xmlns:m="http://schemas.openxmlformats.org/officeDocument/2006/math">
                    <m:r>
                      <a:rPr lang="de-CH" sz="2400" b="0" i="1" smtClean="0">
                        <a:latin typeface="Cambria Math" panose="02040503050406030204" pitchFamily="18" charset="0"/>
                      </a:rPr>
                      <m:t>𝑖</m:t>
                    </m:r>
                    <m:r>
                      <a:rPr lang="de-CH" sz="2400" b="0" i="1" smtClean="0">
                        <a:latin typeface="Cambria Math" panose="02040503050406030204" pitchFamily="18" charset="0"/>
                      </a:rPr>
                      <m:t>=1,…,</m:t>
                    </m:r>
                    <m:r>
                      <a:rPr lang="de-CH" sz="2400" b="0" i="1" smtClean="0">
                        <a:latin typeface="Cambria Math" panose="02040503050406030204" pitchFamily="18" charset="0"/>
                      </a:rPr>
                      <m:t>𝑛</m:t>
                    </m:r>
                  </m:oMath>
                </a14:m>
                <a:r>
                  <a:rPr lang="en-CH" sz="2400" dirty="0"/>
                  <a:t>)</a:t>
                </a:r>
              </a:p>
              <a:p>
                <a:r>
                  <a:rPr lang="en-CH" sz="2400" dirty="0"/>
                  <a:t>We will indicate an hypothetical model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oMath>
                </a14:m>
                <a:r>
                  <a:rPr lang="en-CH" sz="2400" dirty="0"/>
                  <a:t> trained on a set of features </a:t>
                </a:r>
                <a14:m>
                  <m:oMath xmlns:m="http://schemas.openxmlformats.org/officeDocument/2006/math">
                    <m:r>
                      <a:rPr lang="de-CH" sz="2400" b="0" i="1" smtClean="0">
                        <a:latin typeface="Cambria Math" panose="02040503050406030204" pitchFamily="18" charset="0"/>
                        <a:ea typeface="Cambria Math" panose="02040503050406030204" pitchFamily="18" charset="0"/>
                      </a:rPr>
                      <m:t>{</m:t>
                    </m:r>
                    <m:sSub>
                      <m:sSubPr>
                        <m:ctrlPr>
                          <a:rPr lang="de-CH" sz="2400" b="0" i="1" smtClean="0">
                            <a:latin typeface="Cambria Math" panose="02040503050406030204" pitchFamily="18" charset="0"/>
                            <a:ea typeface="Cambria Math" panose="02040503050406030204" pitchFamily="18" charset="0"/>
                          </a:rPr>
                        </m:ctrlPr>
                      </m:sSubPr>
                      <m:e>
                        <m:r>
                          <a:rPr lang="de-CH" sz="2400" b="0" i="1" smtClean="0">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1</m:t>
                        </m:r>
                      </m:sub>
                    </m:sSub>
                    <m:r>
                      <a:rPr lang="de-CH" sz="2400" b="0" i="1" smtClean="0">
                        <a:latin typeface="Cambria Math" panose="02040503050406030204" pitchFamily="18" charset="0"/>
                        <a:ea typeface="Cambria Math" panose="02040503050406030204" pitchFamily="18" charset="0"/>
                      </a:rPr>
                      <m:t>,…, </m:t>
                    </m:r>
                    <m:sSub>
                      <m:sSubPr>
                        <m:ctrlPr>
                          <a:rPr lang="de-CH" sz="2400" b="0" i="1" smtClean="0">
                            <a:latin typeface="Cambria Math" panose="02040503050406030204" pitchFamily="18" charset="0"/>
                            <a:ea typeface="Cambria Math" panose="02040503050406030204" pitchFamily="18" charset="0"/>
                          </a:rPr>
                        </m:ctrlPr>
                      </m:sSubPr>
                      <m:e>
                        <m:r>
                          <a:rPr lang="de-CH" sz="2400" b="0" i="1" smtClean="0">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𝑚</m:t>
                        </m:r>
                      </m:sub>
                    </m:sSub>
                    <m:r>
                      <a:rPr lang="de-CH" sz="2400" b="0" i="1" smtClean="0">
                        <a:latin typeface="Cambria Math" panose="02040503050406030204" pitchFamily="18" charset="0"/>
                        <a:ea typeface="Cambria Math" panose="02040503050406030204" pitchFamily="18" charset="0"/>
                      </a:rPr>
                      <m:t>}</m:t>
                    </m:r>
                  </m:oMath>
                </a14:m>
                <a:r>
                  <a:rPr lang="en-CH" sz="2400" dirty="0"/>
                  <a:t> as </a:t>
                </a:r>
                <a14:m>
                  <m:oMath xmlns:m="http://schemas.openxmlformats.org/officeDocument/2006/math">
                    <m:r>
                      <a:rPr lang="en-CH" sz="2400" i="1">
                        <a:latin typeface="Cambria Math" panose="02040503050406030204" pitchFamily="18" charset="0"/>
                        <a:ea typeface="Cambria Math" panose="02040503050406030204" pitchFamily="18" charset="0"/>
                      </a:rPr>
                      <m:t>ℳ</m:t>
                    </m:r>
                    <m:r>
                      <a:rPr lang="de-CH" sz="2400" b="0" i="1" smtClean="0">
                        <a:latin typeface="Cambria Math" panose="02040503050406030204" pitchFamily="18" charset="0"/>
                        <a:ea typeface="Cambria Math" panose="02040503050406030204" pitchFamily="18" charset="0"/>
                      </a:rPr>
                      <m:t>(</m:t>
                    </m:r>
                    <m:r>
                      <a:rPr lang="de-CH" sz="2400" i="1">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1</m:t>
                        </m:r>
                      </m:sub>
                    </m:sSub>
                    <m:r>
                      <a:rPr lang="de-CH" sz="2400" i="1">
                        <a:latin typeface="Cambria Math" panose="02040503050406030204" pitchFamily="18" charset="0"/>
                        <a:ea typeface="Cambria Math" panose="02040503050406030204" pitchFamily="18" charset="0"/>
                      </a:rPr>
                      <m:t>,…, </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i="1">
                            <a:latin typeface="Cambria Math" panose="02040503050406030204" pitchFamily="18" charset="0"/>
                            <a:ea typeface="Cambria Math" panose="02040503050406030204" pitchFamily="18" charset="0"/>
                          </a:rPr>
                          <m:t>𝑚</m:t>
                        </m:r>
                      </m:sub>
                    </m:sSub>
                    <m:r>
                      <a:rPr lang="de-CH" sz="2400" i="1">
                        <a:latin typeface="Cambria Math" panose="02040503050406030204" pitchFamily="18" charset="0"/>
                        <a:ea typeface="Cambria Math" panose="02040503050406030204" pitchFamily="18" charset="0"/>
                      </a:rPr>
                      <m:t>}</m:t>
                    </m:r>
                    <m:r>
                      <a:rPr lang="de-CH" sz="2400" b="0" i="1" smtClean="0">
                        <a:latin typeface="Cambria Math" panose="02040503050406030204" pitchFamily="18" charset="0"/>
                        <a:ea typeface="Cambria Math" panose="02040503050406030204" pitchFamily="18" charset="0"/>
                      </a:rPr>
                      <m:t>)</m:t>
                    </m:r>
                  </m:oMath>
                </a14:m>
                <a:r>
                  <a:rPr lang="en-CH" sz="2400" dirty="0"/>
                  <a:t>.</a:t>
                </a:r>
              </a:p>
              <a:p>
                <a:r>
                  <a:rPr lang="en-GB" sz="2400" dirty="0"/>
                  <a:t>T</a:t>
                </a:r>
                <a:r>
                  <a:rPr lang="en-GB" sz="2400" b="0" i="0" dirty="0">
                    <a:effectLst/>
                  </a:rPr>
                  <a:t>he dataset 𝐷 must be </a:t>
                </a:r>
                <a:r>
                  <a:rPr lang="en-GB" sz="2400" b="0" i="0" dirty="0" err="1">
                    <a:effectLst/>
                  </a:rPr>
                  <a:t>splitted</a:t>
                </a:r>
                <a:r>
                  <a:rPr lang="en-GB" sz="2400" b="0" i="0" dirty="0">
                    <a:effectLst/>
                  </a:rPr>
                  <a:t> in a training 𝐷</a:t>
                </a:r>
                <a:r>
                  <a:rPr lang="en-GB" sz="2400" b="0" i="0" baseline="-25000" dirty="0">
                    <a:effectLst/>
                  </a:rPr>
                  <a:t>𝑇</a:t>
                </a:r>
                <a:r>
                  <a:rPr lang="en-GB" sz="2400" b="0" i="0" dirty="0">
                    <a:effectLst/>
                  </a:rPr>
                  <a:t> and validation 𝐷</a:t>
                </a:r>
                <a:r>
                  <a:rPr lang="en-GB" sz="2400" b="0" i="0" baseline="-25000" dirty="0">
                    <a:effectLst/>
                  </a:rPr>
                  <a:t>V</a:t>
                </a:r>
                <a:r>
                  <a:rPr lang="en-GB" sz="2400" b="0" i="0" dirty="0">
                    <a:effectLst/>
                  </a:rPr>
                  <a:t> portions.</a:t>
                </a:r>
              </a:p>
              <a:p>
                <a:r>
                  <a:rPr lang="en-GB" sz="2400" b="0" i="0" dirty="0">
                    <a:effectLst/>
                  </a:rPr>
                  <a:t>𝑛 models are trained on 𝐷</a:t>
                </a:r>
                <a:r>
                  <a:rPr lang="en-GB" sz="2400" b="0" i="0" baseline="-25000" dirty="0">
                    <a:effectLst/>
                  </a:rPr>
                  <a:t>𝑇</a:t>
                </a:r>
                <a:r>
                  <a:rPr lang="en-GB" sz="2400" b="0" i="0" dirty="0">
                    <a:effectLst/>
                  </a:rPr>
                  <a:t> :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r>
                      <a:rPr lang="de-CH" sz="2400" b="0" i="1" smtClean="0">
                        <a:latin typeface="Cambria Math" panose="02040503050406030204" pitchFamily="18" charset="0"/>
                        <a:ea typeface="Cambria Math" panose="02040503050406030204" pitchFamily="18" charset="0"/>
                      </a:rPr>
                      <m:t>(</m:t>
                    </m:r>
                    <m:r>
                      <a:rPr lang="de-CH" sz="2400" i="1">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𝑖</m:t>
                        </m:r>
                      </m:sub>
                    </m:sSub>
                    <m:r>
                      <a:rPr lang="de-CH" sz="2400" i="1">
                        <a:latin typeface="Cambria Math" panose="02040503050406030204" pitchFamily="18" charset="0"/>
                        <a:ea typeface="Cambria Math" panose="02040503050406030204" pitchFamily="18" charset="0"/>
                      </a:rPr>
                      <m:t>}</m:t>
                    </m:r>
                    <m:r>
                      <a:rPr lang="de-CH" sz="2400" b="0" i="1" smtClean="0">
                        <a:latin typeface="Cambria Math" panose="02040503050406030204" pitchFamily="18" charset="0"/>
                        <a:ea typeface="Cambria Math" panose="02040503050406030204" pitchFamily="18" charset="0"/>
                      </a:rPr>
                      <m:t>)</m:t>
                    </m:r>
                  </m:oMath>
                </a14:m>
                <a:r>
                  <a:rPr lang="en-GB" sz="2400" b="0" i="0" dirty="0">
                    <a:effectLst/>
                  </a:rPr>
                  <a:t>, with </a:t>
                </a:r>
                <a14:m>
                  <m:oMath xmlns:m="http://schemas.openxmlformats.org/officeDocument/2006/math">
                    <m:r>
                      <a:rPr lang="de-CH" sz="2400" i="1">
                        <a:latin typeface="Cambria Math" panose="02040503050406030204" pitchFamily="18" charset="0"/>
                      </a:rPr>
                      <m:t>𝑖</m:t>
                    </m:r>
                    <m:r>
                      <a:rPr lang="de-CH" sz="2400" i="1">
                        <a:latin typeface="Cambria Math" panose="02040503050406030204" pitchFamily="18" charset="0"/>
                      </a:rPr>
                      <m:t>=1,…,</m:t>
                    </m:r>
                    <m:r>
                      <a:rPr lang="de-CH" sz="2400" i="1">
                        <a:latin typeface="Cambria Math" panose="02040503050406030204" pitchFamily="18" charset="0"/>
                      </a:rPr>
                      <m:t>𝑛</m:t>
                    </m:r>
                  </m:oMath>
                </a14:m>
                <a:r>
                  <a:rPr lang="en-CH" sz="2400" dirty="0"/>
                  <a:t>.</a:t>
                </a:r>
              </a:p>
              <a:p>
                <a:r>
                  <a:rPr lang="en-GB" sz="2400" b="0" i="0" dirty="0">
                    <a:effectLst/>
                  </a:rPr>
                  <a:t>he feature that give the best model performance on 𝐷</a:t>
                </a:r>
                <a:r>
                  <a:rPr lang="en-GB" sz="2400" b="0" i="0" baseline="-25000" dirty="0">
                    <a:effectLst/>
                  </a:rPr>
                  <a:t>V</a:t>
                </a:r>
                <a:r>
                  <a:rPr lang="en-GB" sz="2400" b="0" i="0" dirty="0">
                    <a:effectLst/>
                  </a:rPr>
                  <a:t> is chosen. Let us indicate this feature with </a:t>
                </a:r>
                <a14:m>
                  <m:oMath xmlns:m="http://schemas.openxmlformats.org/officeDocument/2006/math">
                    <m:sSub>
                      <m:sSubPr>
                        <m:ctrlPr>
                          <a:rPr lang="de-CH" sz="2400" i="1" smtClean="0">
                            <a:latin typeface="Cambria Math" panose="02040503050406030204" pitchFamily="18" charset="0"/>
                            <a:ea typeface="Cambria Math" panose="02040503050406030204" pitchFamily="18" charset="0"/>
                          </a:rPr>
                        </m:ctrlPr>
                      </m:sSubPr>
                      <m:e>
                        <m:r>
                          <a:rPr lang="de-CH" sz="2400" i="1" smtClean="0">
                            <a:latin typeface="Cambria Math" panose="02040503050406030204" pitchFamily="18" charset="0"/>
                            <a:ea typeface="Cambria Math" panose="02040503050406030204" pitchFamily="18" charset="0"/>
                          </a:rPr>
                          <m:t>ℱ</m:t>
                        </m:r>
                      </m:e>
                      <m:sub>
                        <m:r>
                          <a:rPr lang="de-CH" sz="2400" i="1">
                            <a:latin typeface="Cambria Math" panose="02040503050406030204" pitchFamily="18" charset="0"/>
                            <a:ea typeface="Cambria Math" panose="02040503050406030204" pitchFamily="18" charset="0"/>
                          </a:rPr>
                          <m:t>1</m:t>
                        </m:r>
                      </m:sub>
                    </m:sSub>
                  </m:oMath>
                </a14:m>
                <a:r>
                  <a:rPr lang="en-GB" sz="2400" b="0" i="0" dirty="0">
                    <a:effectLst/>
                  </a:rPr>
                  <a:t>.</a:t>
                </a:r>
              </a:p>
              <a:p>
                <a:r>
                  <a:rPr lang="en-GB" sz="2400" b="0" i="0" dirty="0">
                    <a:effectLst/>
                  </a:rPr>
                  <a:t> 𝑛 − 1 models are trained on 𝐷</a:t>
                </a:r>
                <a:r>
                  <a:rPr lang="en-GB" sz="2400" b="0" i="0" baseline="-25000" dirty="0">
                    <a:effectLst/>
                  </a:rPr>
                  <a:t>𝑇</a:t>
                </a:r>
                <a:r>
                  <a:rPr lang="en-GB" sz="2400" b="0" i="0" dirty="0">
                    <a:effectLst/>
                  </a:rPr>
                  <a:t> : </a:t>
                </a:r>
                <a14:m>
                  <m:oMath xmlns:m="http://schemas.openxmlformats.org/officeDocument/2006/math">
                    <m:r>
                      <a:rPr lang="en-CH" sz="2400" i="1" smtClean="0">
                        <a:latin typeface="Cambria Math" panose="02040503050406030204" pitchFamily="18" charset="0"/>
                        <a:ea typeface="Cambria Math" panose="02040503050406030204" pitchFamily="18" charset="0"/>
                      </a:rPr>
                      <m:t>ℳ</m:t>
                    </m:r>
                    <m:r>
                      <a:rPr lang="de-CH" sz="2400" b="0" i="1" smtClean="0">
                        <a:latin typeface="Cambria Math" panose="02040503050406030204" pitchFamily="18" charset="0"/>
                        <a:ea typeface="Cambria Math" panose="02040503050406030204" pitchFamily="18" charset="0"/>
                      </a:rPr>
                      <m:t>(</m:t>
                    </m:r>
                    <m:r>
                      <a:rPr lang="de-CH" sz="2400" i="1">
                        <a:latin typeface="Cambria Math" panose="02040503050406030204" pitchFamily="18" charset="0"/>
                        <a:ea typeface="Cambria Math" panose="02040503050406030204" pitchFamily="18" charset="0"/>
                      </a:rPr>
                      <m:t>{</m:t>
                    </m:r>
                    <m:sSub>
                      <m:sSubPr>
                        <m:ctrlPr>
                          <a:rPr lang="de-CH" sz="2400" i="1">
                            <a:latin typeface="Cambria Math" panose="02040503050406030204" pitchFamily="18" charset="0"/>
                            <a:ea typeface="Cambria Math" panose="02040503050406030204" pitchFamily="18" charset="0"/>
                          </a:rPr>
                        </m:ctrlPr>
                      </m:sSubPr>
                      <m:e>
                        <m:sSub>
                          <m:sSubPr>
                            <m:ctrlPr>
                              <a:rPr lang="de-CH" sz="2400" i="1">
                                <a:latin typeface="Cambria Math" panose="02040503050406030204" pitchFamily="18" charset="0"/>
                                <a:ea typeface="Cambria Math" panose="02040503050406030204" pitchFamily="18" charset="0"/>
                              </a:rPr>
                            </m:ctrlPr>
                          </m:sSubPr>
                          <m:e>
                            <m:r>
                              <a:rPr lang="de-CH" sz="2400" i="1">
                                <a:latin typeface="Cambria Math" panose="02040503050406030204" pitchFamily="18" charset="0"/>
                                <a:ea typeface="Cambria Math" panose="02040503050406030204" pitchFamily="18" charset="0"/>
                              </a:rPr>
                              <m:t>ℱ</m:t>
                            </m:r>
                          </m:e>
                          <m:sub>
                            <m:r>
                              <a:rPr lang="de-CH" sz="2400" i="1">
                                <a:latin typeface="Cambria Math" panose="02040503050406030204" pitchFamily="18" charset="0"/>
                                <a:ea typeface="Cambria Math" panose="02040503050406030204" pitchFamily="18" charset="0"/>
                              </a:rPr>
                              <m:t>1</m:t>
                            </m:r>
                          </m:sub>
                        </m:sSub>
                        <m:r>
                          <a:rPr lang="de-CH" sz="2400" b="0" i="1" smtClean="0">
                            <a:latin typeface="Cambria Math" panose="02040503050406030204" pitchFamily="18" charset="0"/>
                            <a:ea typeface="Cambria Math" panose="02040503050406030204" pitchFamily="18" charset="0"/>
                          </a:rPr>
                          <m:t>, </m:t>
                        </m:r>
                        <m:r>
                          <a:rPr lang="de-CH" sz="2400" i="1">
                            <a:latin typeface="Cambria Math" panose="02040503050406030204" pitchFamily="18" charset="0"/>
                            <a:ea typeface="Cambria Math" panose="02040503050406030204" pitchFamily="18" charset="0"/>
                          </a:rPr>
                          <m:t>𝐹</m:t>
                        </m:r>
                      </m:e>
                      <m:sub>
                        <m:r>
                          <a:rPr lang="de-CH" sz="2400" b="0" i="1" smtClean="0">
                            <a:latin typeface="Cambria Math" panose="02040503050406030204" pitchFamily="18" charset="0"/>
                            <a:ea typeface="Cambria Math" panose="02040503050406030204" pitchFamily="18" charset="0"/>
                          </a:rPr>
                          <m:t>𝑖</m:t>
                        </m:r>
                      </m:sub>
                    </m:sSub>
                    <m:r>
                      <a:rPr lang="de-CH" sz="2400" i="1">
                        <a:latin typeface="Cambria Math" panose="02040503050406030204" pitchFamily="18" charset="0"/>
                        <a:ea typeface="Cambria Math" panose="02040503050406030204" pitchFamily="18" charset="0"/>
                      </a:rPr>
                      <m:t>}</m:t>
                    </m:r>
                    <m:r>
                      <a:rPr lang="de-CH" sz="2400" b="0" i="1" smtClean="0">
                        <a:latin typeface="Cambria Math" panose="02040503050406030204" pitchFamily="18" charset="0"/>
                        <a:ea typeface="Cambria Math" panose="02040503050406030204" pitchFamily="18" charset="0"/>
                      </a:rPr>
                      <m:t>) </m:t>
                    </m:r>
                  </m:oMath>
                </a14:m>
                <a:r>
                  <a:rPr lang="en-GB" sz="2400" b="0" i="0" dirty="0">
                    <a:effectLst/>
                  </a:rPr>
                  <a:t>for 𝑖 ≠ 𝑗</a:t>
                </a:r>
              </a:p>
              <a:p>
                <a:r>
                  <a:rPr lang="en-GB" sz="2400" b="0" i="0" dirty="0">
                    <a:effectLst/>
                  </a:rPr>
                  <a:t>he feature 𝑘 that gives the best performance on 𝐷</a:t>
                </a:r>
                <a:r>
                  <a:rPr lang="en-GB" sz="2400" b="0" i="0" baseline="-25000" dirty="0">
                    <a:effectLst/>
                  </a:rPr>
                  <a:t>𝑉</a:t>
                </a:r>
                <a:r>
                  <a:rPr lang="en-GB" sz="2400" b="0" i="0" dirty="0">
                    <a:effectLst/>
                  </a:rPr>
                  <a:t> from the models trained in step 2 is then chosen and indicated with </a:t>
                </a:r>
                <a14:m>
                  <m:oMath xmlns:m="http://schemas.openxmlformats.org/officeDocument/2006/math">
                    <m:sSub>
                      <m:sSubPr>
                        <m:ctrlPr>
                          <a:rPr lang="de-CH" sz="2400" b="0" i="1" smtClean="0">
                            <a:latin typeface="Cambria Math" panose="02040503050406030204" pitchFamily="18" charset="0"/>
                            <a:ea typeface="Cambria Math" panose="02040503050406030204" pitchFamily="18" charset="0"/>
                          </a:rPr>
                        </m:ctrlPr>
                      </m:sSubPr>
                      <m:e>
                        <m:r>
                          <a:rPr lang="de-CH" sz="2400" i="1" smtClean="0">
                            <a:latin typeface="Cambria Math" panose="02040503050406030204" pitchFamily="18" charset="0"/>
                            <a:ea typeface="Cambria Math" panose="02040503050406030204" pitchFamily="18" charset="0"/>
                          </a:rPr>
                          <m:t>ℱ</m:t>
                        </m:r>
                      </m:e>
                      <m:sub>
                        <m:r>
                          <a:rPr lang="de-CH" sz="2400" b="0" i="1" smtClean="0">
                            <a:latin typeface="Cambria Math" panose="02040503050406030204" pitchFamily="18" charset="0"/>
                            <a:ea typeface="Cambria Math" panose="02040503050406030204" pitchFamily="18" charset="0"/>
                          </a:rPr>
                          <m:t>2</m:t>
                        </m:r>
                      </m:sub>
                    </m:sSub>
                    <m:r>
                      <a:rPr lang="de-CH" sz="2400" b="0" i="1" smtClean="0">
                        <a:latin typeface="Cambria Math" panose="02040503050406030204" pitchFamily="18" charset="0"/>
                        <a:ea typeface="Cambria Math" panose="02040503050406030204" pitchFamily="18" charset="0"/>
                      </a:rPr>
                      <m:t>.</m:t>
                    </m:r>
                  </m:oMath>
                </a14:m>
                <a:endParaRPr lang="en-CH" sz="2400" dirty="0"/>
              </a:p>
              <a:p>
                <a:r>
                  <a:rPr lang="en-CH" sz="2400" dirty="0"/>
                  <a:t>You continue until you exhausted all features.</a:t>
                </a:r>
              </a:p>
            </p:txBody>
          </p:sp>
        </mc:Choice>
        <mc:Fallback>
          <p:sp>
            <p:nvSpPr>
              <p:cNvPr id="3" name="Content Placeholder 2">
                <a:extLst>
                  <a:ext uri="{FF2B5EF4-FFF2-40B4-BE49-F238E27FC236}">
                    <a16:creationId xmlns:a16="http://schemas.microsoft.com/office/drawing/2014/main" id="{E3CE16EF-04CC-04BB-EEEA-9DDC91FD3AFC}"/>
                  </a:ext>
                </a:extLst>
              </p:cNvPr>
              <p:cNvSpPr>
                <a:spLocks noGrp="1" noRot="1" noChangeAspect="1" noMove="1" noResize="1" noEditPoints="1" noAdjustHandles="1" noChangeArrowheads="1" noChangeShapeType="1" noTextEdit="1"/>
              </p:cNvSpPr>
              <p:nvPr>
                <p:ph idx="1"/>
              </p:nvPr>
            </p:nvSpPr>
            <p:spPr>
              <a:xfrm>
                <a:off x="838200" y="1825624"/>
                <a:ext cx="10515600" cy="4853471"/>
              </a:xfrm>
              <a:blipFill>
                <a:blip r:embed="rId2"/>
                <a:stretch>
                  <a:fillRect l="-844" t="-1823"/>
                </a:stretch>
              </a:blipFill>
            </p:spPr>
            <p:txBody>
              <a:bodyPr/>
              <a:lstStyle/>
              <a:p>
                <a:r>
                  <a:rPr lang="en-CH">
                    <a:noFill/>
                  </a:rPr>
                  <a:t> </a:t>
                </a:r>
              </a:p>
            </p:txBody>
          </p:sp>
        </mc:Fallback>
      </mc:AlternateContent>
    </p:spTree>
    <p:extLst>
      <p:ext uri="{BB962C8B-B14F-4D97-AF65-F5344CB8AC3E}">
        <p14:creationId xmlns:p14="http://schemas.microsoft.com/office/powerpoint/2010/main" val="252816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703F-083D-E000-EE30-9C09700CF149}"/>
              </a:ext>
            </a:extLst>
          </p:cNvPr>
          <p:cNvSpPr>
            <a:spLocks noGrp="1"/>
          </p:cNvSpPr>
          <p:nvPr>
            <p:ph type="title"/>
          </p:nvPr>
        </p:nvSpPr>
        <p:spPr/>
        <p:txBody>
          <a:bodyPr/>
          <a:lstStyle/>
          <a:p>
            <a:r>
              <a:rPr lang="en-CH" dirty="0"/>
              <a:t>Example with the Breast Cancer Dataset</a:t>
            </a:r>
          </a:p>
        </p:txBody>
      </p:sp>
      <p:pic>
        <p:nvPicPr>
          <p:cNvPr id="4" name="Content Placeholder 3">
            <a:extLst>
              <a:ext uri="{FF2B5EF4-FFF2-40B4-BE49-F238E27FC236}">
                <a16:creationId xmlns:a16="http://schemas.microsoft.com/office/drawing/2014/main" id="{104FF3A0-F65D-06EC-1CBD-9BE53492AE4A}"/>
              </a:ext>
            </a:extLst>
          </p:cNvPr>
          <p:cNvPicPr>
            <a:picLocks noGrp="1" noChangeAspect="1"/>
          </p:cNvPicPr>
          <p:nvPr>
            <p:ph idx="1"/>
          </p:nvPr>
        </p:nvPicPr>
        <p:blipFill>
          <a:blip r:embed="rId2"/>
          <a:stretch>
            <a:fillRect/>
          </a:stretch>
        </p:blipFill>
        <p:spPr>
          <a:xfrm>
            <a:off x="2505846" y="1825625"/>
            <a:ext cx="7180307" cy="4351338"/>
          </a:xfrm>
          <a:prstGeom prst="rect">
            <a:avLst/>
          </a:prstGeom>
        </p:spPr>
      </p:pic>
    </p:spTree>
    <p:extLst>
      <p:ext uri="{BB962C8B-B14F-4D97-AF65-F5344CB8AC3E}">
        <p14:creationId xmlns:p14="http://schemas.microsoft.com/office/powerpoint/2010/main" val="331096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3FFB-83F1-607E-08BB-DEFCA438DE3F}"/>
              </a:ext>
            </a:extLst>
          </p:cNvPr>
          <p:cNvSpPr>
            <a:spLocks noGrp="1"/>
          </p:cNvSpPr>
          <p:nvPr>
            <p:ph type="title"/>
          </p:nvPr>
        </p:nvSpPr>
        <p:spPr/>
        <p:txBody>
          <a:bodyPr/>
          <a:lstStyle/>
          <a:p>
            <a:r>
              <a:rPr lang="en-CH" dirty="0"/>
              <a:t>Backward Feature Selection</a:t>
            </a:r>
          </a:p>
        </p:txBody>
      </p:sp>
      <p:sp>
        <p:nvSpPr>
          <p:cNvPr id="3" name="Text Placeholder 2">
            <a:extLst>
              <a:ext uri="{FF2B5EF4-FFF2-40B4-BE49-F238E27FC236}">
                <a16:creationId xmlns:a16="http://schemas.microsoft.com/office/drawing/2014/main" id="{661566B6-F22B-9728-2A92-CD0832E88198}"/>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251502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604</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 Math</vt:lpstr>
      <vt:lpstr>Office Theme</vt:lpstr>
      <vt:lpstr>Feature Selection and Importance</vt:lpstr>
      <vt:lpstr>Feature Importance</vt:lpstr>
      <vt:lpstr>Feature Selection</vt:lpstr>
      <vt:lpstr>Methods for Feature Selection/Importance</vt:lpstr>
      <vt:lpstr>Wrapper Methods</vt:lpstr>
      <vt:lpstr>Forward Feature Selection</vt:lpstr>
      <vt:lpstr>Forward Feature Selection (described for a hold-out approach)</vt:lpstr>
      <vt:lpstr>Example with the Breast Cancer Dataset</vt:lpstr>
      <vt:lpstr>Backward Feature Selection</vt:lpstr>
      <vt:lpstr>Forward Feature Selection (described for a hold-out approach)</vt:lpstr>
      <vt:lpstr>Example with the Breast Cancer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20</cp:revision>
  <dcterms:created xsi:type="dcterms:W3CDTF">2024-01-03T20:40:50Z</dcterms:created>
  <dcterms:modified xsi:type="dcterms:W3CDTF">2024-01-16T21:59:35Z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2024-01-03T20:41:04Z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e42a6ed7-355c-4564-8bfe-cbc466c65b5c</vt:lpwstr>
  </property>
  <property fmtid="{D5CDD505-2E9C-101B-9397-08002B2CF9AE}" pid="8" name="MSIP_Label_e8b0afbd-3cf7-4707-aee4-8dc9d855de29_ContentBits">
    <vt:lpwstr>0</vt:lpwstr>
  </property>
</Properties>
</file>