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75F7-4611-D5B6-A4F5-D0B86555D3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D3A14E4-B052-23E3-EFC4-E4D5B5976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3C00EEF-7EC1-B795-E868-3153046F2213}"/>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97E5CB8A-F311-74DD-7447-5602D458DE3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54958D9-4A00-9149-AC9F-11A80FC4473B}"/>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72808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81E1-796E-221D-4A90-0D0E4240B0E6}"/>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902C852-ECC9-50D6-DA65-95E425934A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965D91-EA86-9075-7A8C-41D6FA1F2CCB}"/>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6984BA7C-EBE8-D41B-903D-A5104CB68C8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1D6CD38-895C-02E6-254C-147A30BAD73C}"/>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352406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DD2B2-F289-97C1-927C-EB49BBAFC6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47F5FA8-40C2-7CA1-4951-4E13C6924D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F5160C-ED46-56D8-6C5B-F38E83D15C68}"/>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BE946901-255E-9B82-6599-A7EA6EAB1AB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3C897F8-5053-171A-89F9-35D7FCA923E9}"/>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243438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F283-A2CB-8BE1-E00C-E2714A15421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4BFD56E-7ECA-12F9-0D55-8A8B69ECB1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5C2EE38-7C29-906C-931E-8A013DA87C97}"/>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7183956B-2BB9-FF29-852B-E3A588A8FB9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D349E9B-F4C0-D62F-964A-3172E7880AC8}"/>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82551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3A3B-0FAD-EE2F-152E-4EBD68A818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CD79EFD-D700-FA59-0ED1-5F733937E7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071C0F-C051-7C82-9448-82A7E0D90422}"/>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49BBA7AA-5918-BC11-F395-BB62E39CEC5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FB8BC2A-8010-290B-926B-508B11548F22}"/>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397989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DB21-882E-6700-BF47-C755C073EC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C8F2C-7B15-C6CC-E796-B5D0FEC61E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4545155-274D-9AAB-A615-D029247AEF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33D0B40-EF1F-3F98-9266-99F324DE23FE}"/>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6" name="Footer Placeholder 5">
            <a:extLst>
              <a:ext uri="{FF2B5EF4-FFF2-40B4-BE49-F238E27FC236}">
                <a16:creationId xmlns:a16="http://schemas.microsoft.com/office/drawing/2014/main" id="{2490445E-C717-4082-925C-DEDBE64F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780D7BD-57B0-7F9F-B3C0-679837A48E6A}"/>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150800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E8C0-7729-78E1-4582-4BB4307F459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C05D64-E53F-160C-F2A5-0FEC397AE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2C7F60-0519-968F-AA97-41BC1A9599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274075A9-34C4-6D6F-E033-F3BD8E765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BE40362-FC34-4D6B-4FB8-320A5E4691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E1130-F006-C1E2-CAA9-E474C6BFC8C3}"/>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8" name="Footer Placeholder 7">
            <a:extLst>
              <a:ext uri="{FF2B5EF4-FFF2-40B4-BE49-F238E27FC236}">
                <a16:creationId xmlns:a16="http://schemas.microsoft.com/office/drawing/2014/main" id="{62015490-7276-089E-0B2E-9F298BD7E56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550923C-6C49-2F73-2F07-DA87F6BA433A}"/>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152472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86D5-38AB-0820-A9F0-496CBA9B192A}"/>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8B3AFDF-A58E-41B5-AD1A-4F01C8D52D0F}"/>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4" name="Footer Placeholder 3">
            <a:extLst>
              <a:ext uri="{FF2B5EF4-FFF2-40B4-BE49-F238E27FC236}">
                <a16:creationId xmlns:a16="http://schemas.microsoft.com/office/drawing/2014/main" id="{DAA338FC-DF20-412D-5441-3104D81C70A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DA61B18-0406-ECF7-5DD2-BCAE39531198}"/>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326430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BD1BA-FAE6-E826-EF9E-72315557B541}"/>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3" name="Footer Placeholder 2">
            <a:extLst>
              <a:ext uri="{FF2B5EF4-FFF2-40B4-BE49-F238E27FC236}">
                <a16:creationId xmlns:a16="http://schemas.microsoft.com/office/drawing/2014/main" id="{A122CDE1-250D-D4C4-397A-703B138D4B8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159B374-45B2-0217-1A47-2E276E06623A}"/>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212152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CE5F-FDF9-2084-F0F3-FFA6B1C9A2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D981E69-04D7-24E1-6DB7-365B9417A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2FDBED0-FA84-055B-9EBF-ABAD40268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206E1E-F5F1-D9A8-01AA-FF2C60E002F1}"/>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6" name="Footer Placeholder 5">
            <a:extLst>
              <a:ext uri="{FF2B5EF4-FFF2-40B4-BE49-F238E27FC236}">
                <a16:creationId xmlns:a16="http://schemas.microsoft.com/office/drawing/2014/main" id="{11844F7A-26E5-3CB3-180E-DD15D44D7D3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983DF5-EC6C-452F-BFFD-073649C404CF}"/>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309980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FF6D-83C3-E071-4BEE-759BDD8B36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283F224-079B-1275-32B9-60B6E929C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8CDE0E5-19E0-26DB-E909-7AE8D94D2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6F4342-29C6-424A-91E5-566B528EF998}"/>
              </a:ext>
            </a:extLst>
          </p:cNvPr>
          <p:cNvSpPr>
            <a:spLocks noGrp="1"/>
          </p:cNvSpPr>
          <p:nvPr>
            <p:ph type="dt" sz="half" idx="10"/>
          </p:nvPr>
        </p:nvSpPr>
        <p:spPr/>
        <p:txBody>
          <a:bodyPr/>
          <a:lstStyle/>
          <a:p>
            <a:fld id="{C1992B88-D29D-E64E-8E74-55B3C54DF943}" type="datetimeFigureOut">
              <a:rPr lang="en-CH" smtClean="0"/>
              <a:t>15.01.2024</a:t>
            </a:fld>
            <a:endParaRPr lang="en-CH"/>
          </a:p>
        </p:txBody>
      </p:sp>
      <p:sp>
        <p:nvSpPr>
          <p:cNvPr id="6" name="Footer Placeholder 5">
            <a:extLst>
              <a:ext uri="{FF2B5EF4-FFF2-40B4-BE49-F238E27FC236}">
                <a16:creationId xmlns:a16="http://schemas.microsoft.com/office/drawing/2014/main" id="{F9583599-9739-6D2A-4357-380D5222AD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9726300-B110-B6BD-F5BA-13E897F5E041}"/>
              </a:ext>
            </a:extLst>
          </p:cNvPr>
          <p:cNvSpPr>
            <a:spLocks noGrp="1"/>
          </p:cNvSpPr>
          <p:nvPr>
            <p:ph type="sldNum" sz="quarter" idx="12"/>
          </p:nvPr>
        </p:nvSpPr>
        <p:spPr/>
        <p:txBody>
          <a:bodyPr/>
          <a:lstStyle/>
          <a:p>
            <a:fld id="{C286E31B-A655-634D-B4DD-6A8F58254252}" type="slidenum">
              <a:rPr lang="en-CH" smtClean="0"/>
              <a:t>‹#›</a:t>
            </a:fld>
            <a:endParaRPr lang="en-CH"/>
          </a:p>
        </p:txBody>
      </p:sp>
    </p:spTree>
    <p:extLst>
      <p:ext uri="{BB962C8B-B14F-4D97-AF65-F5344CB8AC3E}">
        <p14:creationId xmlns:p14="http://schemas.microsoft.com/office/powerpoint/2010/main" val="389692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98A4-954E-FB5E-85E3-789690AC1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75FEEAE-1AE3-032B-1C5C-3D17A3EA7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FBDF5F-DA62-65F4-347D-1FE7A1CAB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992B88-D29D-E64E-8E74-55B3C54DF943}" type="datetimeFigureOut">
              <a:rPr lang="en-CH" smtClean="0"/>
              <a:t>15.01.2024</a:t>
            </a:fld>
            <a:endParaRPr lang="en-CH"/>
          </a:p>
        </p:txBody>
      </p:sp>
      <p:sp>
        <p:nvSpPr>
          <p:cNvPr id="5" name="Footer Placeholder 4">
            <a:extLst>
              <a:ext uri="{FF2B5EF4-FFF2-40B4-BE49-F238E27FC236}">
                <a16:creationId xmlns:a16="http://schemas.microsoft.com/office/drawing/2014/main" id="{8A98552B-CCF7-809F-F5E1-35B1E1910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0CDAE4B6-5D5D-05BF-E507-B94278E93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86E31B-A655-634D-B4DD-6A8F58254252}" type="slidenum">
              <a:rPr lang="en-CH" smtClean="0"/>
              <a:t>‹#›</a:t>
            </a:fld>
            <a:endParaRPr lang="en-CH"/>
          </a:p>
        </p:txBody>
      </p:sp>
    </p:spTree>
    <p:extLst>
      <p:ext uri="{BB962C8B-B14F-4D97-AF65-F5344CB8AC3E}">
        <p14:creationId xmlns:p14="http://schemas.microsoft.com/office/powerpoint/2010/main" val="143950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1BE2-C163-5C7F-128A-C03F651F6C92}"/>
              </a:ext>
            </a:extLst>
          </p:cNvPr>
          <p:cNvSpPr>
            <a:spLocks noGrp="1"/>
          </p:cNvSpPr>
          <p:nvPr>
            <p:ph type="ctrTitle"/>
          </p:nvPr>
        </p:nvSpPr>
        <p:spPr/>
        <p:txBody>
          <a:bodyPr/>
          <a:lstStyle/>
          <a:p>
            <a:r>
              <a:rPr lang="en-CH" dirty="0">
                <a:latin typeface="Arial" panose="020B0604020202020204" pitchFamily="34" charset="0"/>
                <a:cs typeface="Arial" panose="020B0604020202020204" pitchFamily="34" charset="0"/>
              </a:rPr>
              <a:t>Principal Component Analysis (PCA)</a:t>
            </a:r>
          </a:p>
        </p:txBody>
      </p:sp>
      <p:sp>
        <p:nvSpPr>
          <p:cNvPr id="3" name="Subtitle 2">
            <a:extLst>
              <a:ext uri="{FF2B5EF4-FFF2-40B4-BE49-F238E27FC236}">
                <a16:creationId xmlns:a16="http://schemas.microsoft.com/office/drawing/2014/main" id="{31329795-650E-4C96-7EB9-D1FFF56E090E}"/>
              </a:ext>
            </a:extLst>
          </p:cNvPr>
          <p:cNvSpPr>
            <a:spLocks noGrp="1"/>
          </p:cNvSpPr>
          <p:nvPr>
            <p:ph type="subTitle" idx="1"/>
          </p:nvPr>
        </p:nvSpPr>
        <p:spPr/>
        <p:txBody>
          <a:bodyPr/>
          <a:lstStyle/>
          <a:p>
            <a:r>
              <a:rPr lang="en-CH" dirty="0">
                <a:latin typeface="Arial" panose="020B0604020202020204" pitchFamily="34" charset="0"/>
                <a:cs typeface="Arial" panose="020B0604020202020204" pitchFamily="34" charset="0"/>
              </a:rPr>
              <a:t>Dr. Umberto Michelucci</a:t>
            </a:r>
          </a:p>
          <a:p>
            <a:r>
              <a:rPr lang="en-GB" dirty="0">
                <a:latin typeface="Arial" panose="020B0604020202020204" pitchFamily="34" charset="0"/>
                <a:cs typeface="Arial" panose="020B0604020202020204" pitchFamily="34" charset="0"/>
                <a:hlinkClick r:id="rId2"/>
              </a:rPr>
              <a:t>u</a:t>
            </a:r>
            <a:r>
              <a:rPr lang="en-CH" dirty="0">
                <a:latin typeface="Arial" panose="020B0604020202020204" pitchFamily="34" charset="0"/>
                <a:cs typeface="Arial" panose="020B0604020202020204" pitchFamily="34" charset="0"/>
                <a:hlinkClick r:id="rId2"/>
              </a:rPr>
              <a:t>mberto.michelucci@toelt.ai</a:t>
            </a:r>
            <a:r>
              <a:rPr lang="en-CH"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3615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323193" y="355525"/>
            <a:ext cx="10515600" cy="651024"/>
          </a:xfrm>
        </p:spPr>
        <p:txBody>
          <a:bodyPr>
            <a:normAutofit fontScale="90000"/>
          </a:bodyPr>
          <a:lstStyle/>
          <a:p>
            <a:r>
              <a:rPr lang="en-CH" dirty="0">
                <a:latin typeface="Arial" panose="020B0604020202020204" pitchFamily="34" charset="0"/>
                <a:cs typeface="Arial" panose="020B0604020202020204" pitchFamily="34" charset="0"/>
              </a:rPr>
              <a:t>Open Questions</a:t>
            </a:r>
          </a:p>
        </p:txBody>
      </p:sp>
      <p:sp>
        <p:nvSpPr>
          <p:cNvPr id="8" name="Content Placeholder 7">
            <a:extLst>
              <a:ext uri="{FF2B5EF4-FFF2-40B4-BE49-F238E27FC236}">
                <a16:creationId xmlns:a16="http://schemas.microsoft.com/office/drawing/2014/main" id="{612A4897-DCAB-20EA-8FE9-4C84CACB5782}"/>
              </a:ext>
            </a:extLst>
          </p:cNvPr>
          <p:cNvSpPr>
            <a:spLocks noGrp="1"/>
          </p:cNvSpPr>
          <p:nvPr>
            <p:ph idx="1"/>
          </p:nvPr>
        </p:nvSpPr>
        <p:spPr>
          <a:xfrm>
            <a:off x="567559" y="1996966"/>
            <a:ext cx="10786241" cy="4179997"/>
          </a:xfrm>
        </p:spPr>
        <p:txBody>
          <a:bodyPr/>
          <a:lstStyle/>
          <a:p>
            <a:pPr marL="514350" indent="-514350">
              <a:buFont typeface="+mj-lt"/>
              <a:buAutoNum type="arabicPeriod"/>
            </a:pPr>
            <a:r>
              <a:rPr lang="en-GB" dirty="0">
                <a:latin typeface="Arial" panose="020B0604020202020204" pitchFamily="34" charset="0"/>
                <a:cs typeface="Arial" panose="020B0604020202020204" pitchFamily="34" charset="0"/>
              </a:rPr>
              <a:t>What is the best way to re-write our dataset X? Or in other words, how can we decide what is a good and what is a bad representation (or in other words a good or bad basis)? </a:t>
            </a:r>
          </a:p>
          <a:p>
            <a:pPr marL="514350" indent="-514350">
              <a:buFont typeface="+mj-lt"/>
              <a:buAutoNum type="arabicPeriod"/>
            </a:pPr>
            <a:r>
              <a:rPr lang="en-GB" dirty="0">
                <a:latin typeface="Arial" panose="020B0604020202020204" pitchFamily="34" charset="0"/>
                <a:cs typeface="Arial" panose="020B0604020202020204" pitchFamily="34" charset="0"/>
              </a:rPr>
              <a:t>What is a good choice for T?</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914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323193" y="355525"/>
            <a:ext cx="10515600" cy="651024"/>
          </a:xfrm>
        </p:spPr>
        <p:txBody>
          <a:bodyPr>
            <a:normAutofit fontScale="90000"/>
          </a:bodyPr>
          <a:lstStyle/>
          <a:p>
            <a:r>
              <a:rPr lang="en-CH" dirty="0">
                <a:latin typeface="Arial" panose="020B0604020202020204" pitchFamily="34" charset="0"/>
                <a:cs typeface="Arial" panose="020B0604020202020204" pitchFamily="34" charset="0"/>
              </a:rPr>
              <a:t>PCA </a:t>
            </a:r>
            <a:r>
              <a:rPr lang="en-CH" b="1" dirty="0">
                <a:latin typeface="Arial" panose="020B0604020202020204" pitchFamily="34" charset="0"/>
                <a:cs typeface="Arial" panose="020B0604020202020204" pitchFamily="34" charset="0"/>
              </a:rPr>
              <a:t>Key Assumptions</a:t>
            </a:r>
          </a:p>
        </p:txBody>
      </p:sp>
      <p:sp>
        <p:nvSpPr>
          <p:cNvPr id="8" name="Content Placeholder 7">
            <a:extLst>
              <a:ext uri="{FF2B5EF4-FFF2-40B4-BE49-F238E27FC236}">
                <a16:creationId xmlns:a16="http://schemas.microsoft.com/office/drawing/2014/main" id="{612A4897-DCAB-20EA-8FE9-4C84CACB5782}"/>
              </a:ext>
            </a:extLst>
          </p:cNvPr>
          <p:cNvSpPr>
            <a:spLocks noGrp="1"/>
          </p:cNvSpPr>
          <p:nvPr>
            <p:ph idx="1"/>
          </p:nvPr>
        </p:nvSpPr>
        <p:spPr>
          <a:xfrm>
            <a:off x="567559" y="1944414"/>
            <a:ext cx="10786241" cy="4232549"/>
          </a:xfrm>
        </p:spPr>
        <p:txBody>
          <a:bodyPr>
            <a:normAutofit/>
          </a:bodyPr>
          <a:lstStyle/>
          <a:p>
            <a:pPr marL="514350" indent="-514350">
              <a:buFont typeface="+mj-lt"/>
              <a:buAutoNum type="arabicPeriod"/>
            </a:pPr>
            <a:r>
              <a:rPr lang="en-GB" sz="3200" dirty="0">
                <a:effectLst/>
                <a:latin typeface="Arial" panose="020B0604020202020204" pitchFamily="34" charset="0"/>
                <a:cs typeface="Arial" panose="020B0604020202020204" pitchFamily="34" charset="0"/>
              </a:rPr>
              <a:t>The directions along which the data show the largest variance are the ones that contain the most relevant and interesting information. </a:t>
            </a:r>
          </a:p>
          <a:p>
            <a:pPr marL="514350" indent="-514350">
              <a:buFont typeface="+mj-lt"/>
              <a:buAutoNum type="arabicPeriod"/>
            </a:pPr>
            <a:r>
              <a:rPr lang="en-GB" sz="3200" dirty="0">
                <a:latin typeface="Arial" panose="020B0604020202020204" pitchFamily="34" charset="0"/>
                <a:cs typeface="Arial" panose="020B0604020202020204" pitchFamily="34" charset="0"/>
              </a:rPr>
              <a:t>Features that are correlated to each other are redundant, or in other words not useful in describing the phenomena we are studying. </a:t>
            </a:r>
          </a:p>
          <a:p>
            <a:endParaRPr lang="en-GB"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80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323193" y="355525"/>
            <a:ext cx="10515600" cy="651024"/>
          </a:xfrm>
        </p:spPr>
        <p:txBody>
          <a:bodyPr>
            <a:normAutofit fontScale="90000"/>
          </a:bodyPr>
          <a:lstStyle/>
          <a:p>
            <a:r>
              <a:rPr lang="en-CH" dirty="0">
                <a:latin typeface="Arial" panose="020B0604020202020204" pitchFamily="34" charset="0"/>
                <a:cs typeface="Arial" panose="020B0604020202020204" pitchFamily="34" charset="0"/>
              </a:rPr>
              <a:t>PCA </a:t>
            </a:r>
            <a:r>
              <a:rPr lang="en-CH" b="1" dirty="0">
                <a:latin typeface="Arial" panose="020B0604020202020204" pitchFamily="34" charset="0"/>
                <a:cs typeface="Arial" panose="020B0604020202020204" pitchFamily="34" charset="0"/>
              </a:rPr>
              <a:t>Key Assumptions</a:t>
            </a:r>
          </a:p>
        </p:txBody>
      </p:sp>
      <p:sp>
        <p:nvSpPr>
          <p:cNvPr id="8" name="Content Placeholder 7">
            <a:extLst>
              <a:ext uri="{FF2B5EF4-FFF2-40B4-BE49-F238E27FC236}">
                <a16:creationId xmlns:a16="http://schemas.microsoft.com/office/drawing/2014/main" id="{612A4897-DCAB-20EA-8FE9-4C84CACB5782}"/>
              </a:ext>
            </a:extLst>
          </p:cNvPr>
          <p:cNvSpPr>
            <a:spLocks noGrp="1"/>
          </p:cNvSpPr>
          <p:nvPr>
            <p:ph idx="1"/>
          </p:nvPr>
        </p:nvSpPr>
        <p:spPr>
          <a:xfrm>
            <a:off x="567559" y="1303284"/>
            <a:ext cx="10786241" cy="4873680"/>
          </a:xfrm>
        </p:spPr>
        <p:txBody>
          <a:bodyPr>
            <a:normAutofit/>
          </a:bodyPr>
          <a:lstStyle/>
          <a:p>
            <a:pPr marL="514350" indent="-514350">
              <a:buFont typeface="+mj-lt"/>
              <a:buAutoNum type="arabicPeriod"/>
            </a:pPr>
            <a:r>
              <a:rPr lang="en-GB" dirty="0">
                <a:effectLst/>
                <a:latin typeface="Arial" panose="020B0604020202020204" pitchFamily="34" charset="0"/>
                <a:cs typeface="Arial" panose="020B0604020202020204" pitchFamily="34" charset="0"/>
              </a:rPr>
              <a:t>The directions along which the data show the largest variance are the ones that contain the most relevant and interesting information. </a:t>
            </a:r>
          </a:p>
          <a:p>
            <a:pPr marL="514350" indent="-514350">
              <a:buFont typeface="+mj-lt"/>
              <a:buAutoNum type="arabicPeriod"/>
            </a:pPr>
            <a:r>
              <a:rPr lang="en-GB" dirty="0">
                <a:latin typeface="Arial" panose="020B0604020202020204" pitchFamily="34" charset="0"/>
                <a:cs typeface="Arial" panose="020B0604020202020204" pitchFamily="34" charset="0"/>
              </a:rPr>
              <a:t>Features that are correlated to each other are redundant, or in other words not useful in describing the phenomena we are studying. </a:t>
            </a:r>
          </a:p>
          <a:p>
            <a:pPr marL="514350" indent="-514350">
              <a:buFont typeface="+mj-lt"/>
              <a:buAutoNum type="arabicPeriod"/>
            </a:pPr>
            <a:endParaRPr lang="en-GB"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Hypothesis 1 can be grasped by considering that if there is minimal variance along a certain direction, it implies that the data remain largely unchanged in that direction, suggesting a lack of significant information. </a:t>
            </a:r>
          </a:p>
          <a:p>
            <a:pPr marL="0" indent="0">
              <a:buNone/>
            </a:pPr>
            <a:endParaRPr lang="en-GB" dirty="0">
              <a:latin typeface="Arial" panose="020B0604020202020204" pitchFamily="34" charset="0"/>
              <a:cs typeface="Arial" panose="020B0604020202020204" pitchFamily="34" charset="0"/>
            </a:endParaRPr>
          </a:p>
          <a:p>
            <a:endParaRPr lang="en-GB"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21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323193" y="355525"/>
            <a:ext cx="10515600" cy="651024"/>
          </a:xfrm>
        </p:spPr>
        <p:txBody>
          <a:bodyPr>
            <a:normAutofit fontScale="90000"/>
          </a:bodyPr>
          <a:lstStyle/>
          <a:p>
            <a:r>
              <a:rPr lang="en-CH" dirty="0">
                <a:latin typeface="Arial" panose="020B0604020202020204" pitchFamily="34" charset="0"/>
                <a:cs typeface="Arial" panose="020B0604020202020204" pitchFamily="34" charset="0"/>
              </a:rPr>
              <a:t>PCA </a:t>
            </a:r>
            <a:r>
              <a:rPr lang="en-CH" b="1" dirty="0">
                <a:latin typeface="Arial" panose="020B0604020202020204" pitchFamily="34" charset="0"/>
                <a:cs typeface="Arial" panose="020B0604020202020204" pitchFamily="34" charset="0"/>
              </a:rPr>
              <a:t>Key Assumptions</a:t>
            </a:r>
          </a:p>
        </p:txBody>
      </p:sp>
      <p:sp>
        <p:nvSpPr>
          <p:cNvPr id="8" name="Content Placeholder 7">
            <a:extLst>
              <a:ext uri="{FF2B5EF4-FFF2-40B4-BE49-F238E27FC236}">
                <a16:creationId xmlns:a16="http://schemas.microsoft.com/office/drawing/2014/main" id="{612A4897-DCAB-20EA-8FE9-4C84CACB5782}"/>
              </a:ext>
            </a:extLst>
          </p:cNvPr>
          <p:cNvSpPr>
            <a:spLocks noGrp="1"/>
          </p:cNvSpPr>
          <p:nvPr>
            <p:ph idx="1"/>
          </p:nvPr>
        </p:nvSpPr>
        <p:spPr>
          <a:xfrm>
            <a:off x="567559" y="1303284"/>
            <a:ext cx="10786241" cy="4873680"/>
          </a:xfrm>
        </p:spPr>
        <p:txBody>
          <a:bodyPr>
            <a:normAutofit/>
          </a:bodyPr>
          <a:lstStyle/>
          <a:p>
            <a:pPr marL="514350" indent="-514350">
              <a:buFont typeface="+mj-lt"/>
              <a:buAutoNum type="arabicPeriod"/>
            </a:pPr>
            <a:r>
              <a:rPr lang="en-GB" dirty="0">
                <a:effectLst/>
                <a:latin typeface="Arial" panose="020B0604020202020204" pitchFamily="34" charset="0"/>
                <a:cs typeface="Arial" panose="020B0604020202020204" pitchFamily="34" charset="0"/>
              </a:rPr>
              <a:t>The directions along which the data show the largest variance are the ones that contain the most relevant and interesting information. </a:t>
            </a:r>
          </a:p>
          <a:p>
            <a:pPr marL="514350" indent="-514350">
              <a:buFont typeface="+mj-lt"/>
              <a:buAutoNum type="arabicPeriod"/>
            </a:pPr>
            <a:r>
              <a:rPr lang="en-GB" dirty="0">
                <a:latin typeface="Arial" panose="020B0604020202020204" pitchFamily="34" charset="0"/>
                <a:cs typeface="Arial" panose="020B0604020202020204" pitchFamily="34" charset="0"/>
              </a:rPr>
              <a:t>Features that are correlated to each other are redundant, or in other words not useful in describing the phenomena we are studying. </a:t>
            </a:r>
          </a:p>
          <a:p>
            <a:pPr marL="514350" indent="-514350">
              <a:buFont typeface="+mj-lt"/>
              <a:buAutoNum type="arabicPeriod"/>
            </a:pPr>
            <a:endParaRPr lang="en-GB"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Hypothesis 1 can be grasped by considering that if there is minimal variance along a certain direction, it implies that the data remain largely unchanged in that direction, suggesting a lack of significant information. </a:t>
            </a:r>
          </a:p>
          <a:p>
            <a:pPr marL="0" indent="0">
              <a:buNone/>
            </a:pPr>
            <a:endParaRPr lang="en-GB" dirty="0">
              <a:latin typeface="Arial" panose="020B0604020202020204" pitchFamily="34" charset="0"/>
              <a:cs typeface="Arial" panose="020B0604020202020204" pitchFamily="34" charset="0"/>
            </a:endParaRPr>
          </a:p>
          <a:p>
            <a:endParaRPr lang="en-GB"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89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1CBE-D2E7-9D90-D26C-872D58E2F3A6}"/>
              </a:ext>
            </a:extLst>
          </p:cNvPr>
          <p:cNvSpPr>
            <a:spLocks noGrp="1"/>
          </p:cNvSpPr>
          <p:nvPr>
            <p:ph type="title"/>
          </p:nvPr>
        </p:nvSpPr>
        <p:spPr/>
        <p:txBody>
          <a:bodyPr/>
          <a:lstStyle/>
          <a:p>
            <a:r>
              <a:rPr lang="en-CH" dirty="0">
                <a:latin typeface="Arial" panose="020B0604020202020204" pitchFamily="34" charset="0"/>
                <a:cs typeface="Arial" panose="020B0604020202020204" pitchFamily="34" charset="0"/>
              </a:rPr>
              <a:t>Covariance Matrix</a:t>
            </a:r>
          </a:p>
        </p:txBody>
      </p:sp>
      <p:sp>
        <p:nvSpPr>
          <p:cNvPr id="3" name="Text Placeholder 2">
            <a:extLst>
              <a:ext uri="{FF2B5EF4-FFF2-40B4-BE49-F238E27FC236}">
                <a16:creationId xmlns:a16="http://schemas.microsoft.com/office/drawing/2014/main" id="{F43124AA-2365-096B-55D1-96FC14E3952C}"/>
              </a:ext>
            </a:extLst>
          </p:cNvPr>
          <p:cNvSpPr>
            <a:spLocks noGrp="1"/>
          </p:cNvSpPr>
          <p:nvPr>
            <p:ph type="body" idx="1"/>
          </p:nvPr>
        </p:nvSpPr>
        <p:spPr/>
        <p:txBody>
          <a:bodyPr>
            <a:normAutofit lnSpcReduction="10000"/>
          </a:bodyPr>
          <a:lstStyle/>
          <a:p>
            <a:r>
              <a:rPr lang="en-GB" dirty="0">
                <a:latin typeface="Arial" panose="020B0604020202020204" pitchFamily="34" charset="0"/>
                <a:cs typeface="Arial" panose="020B0604020202020204" pitchFamily="34" charset="0"/>
              </a:rPr>
              <a:t>Never think that lack of variability is stability. Don't confuse lack of volatility with stability, ever. </a:t>
            </a:r>
          </a:p>
          <a:p>
            <a:pPr algn="r"/>
            <a:r>
              <a:rPr lang="en-GB" dirty="0">
                <a:latin typeface="Arial" panose="020B0604020202020204" pitchFamily="34" charset="0"/>
                <a:cs typeface="Arial" panose="020B0604020202020204" pitchFamily="34" charset="0"/>
              </a:rPr>
              <a:t>-- Nassim Nicholas </a:t>
            </a:r>
            <a:r>
              <a:rPr lang="en-GB" dirty="0" err="1">
                <a:latin typeface="Arial" panose="020B0604020202020204" pitchFamily="34" charset="0"/>
                <a:cs typeface="Arial" panose="020B0604020202020204" pitchFamily="34" charset="0"/>
              </a:rPr>
              <a:t>Taleb</a:t>
            </a:r>
            <a:br>
              <a:rPr lang="en-GB" dirty="0">
                <a:latin typeface="Arial" panose="020B0604020202020204" pitchFamily="34" charset="0"/>
                <a:cs typeface="Arial" panose="020B0604020202020204" pitchFamily="34" charset="0"/>
              </a:rPr>
            </a:br>
            <a:endParaRPr lang="en-C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24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Covariance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2347DB-B7C0-7213-64A1-3E6B99DB7370}"/>
                  </a:ext>
                </a:extLst>
              </p:cNvPr>
              <p:cNvSpPr>
                <a:spLocks noGrp="1"/>
              </p:cNvSpPr>
              <p:nvPr>
                <p:ph idx="1"/>
              </p:nvPr>
            </p:nvSpPr>
            <p:spPr>
              <a:xfrm>
                <a:off x="838200" y="1240221"/>
                <a:ext cx="10515600" cy="5433848"/>
              </a:xfrm>
            </p:spPr>
            <p:txBody>
              <a:bodyPr>
                <a:normAutofit fontScale="92500"/>
              </a:bodyPr>
              <a:lstStyle/>
              <a:p>
                <a:r>
                  <a:rPr lang="en-CH" dirty="0">
                    <a:latin typeface="Arial" panose="020B0604020202020204" pitchFamily="34" charset="0"/>
                    <a:cs typeface="Arial" panose="020B0604020202020204" pitchFamily="34" charset="0"/>
                  </a:rPr>
                  <a:t>Let us consider two set of measurements</a:t>
                </a: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r>
                  <a:rPr lang="en-CH" dirty="0">
                    <a:latin typeface="Arial" panose="020B0604020202020204" pitchFamily="34" charset="0"/>
                    <a:cs typeface="Arial" panose="020B0604020202020204" pitchFamily="34" charset="0"/>
                  </a:rPr>
                  <a:t>Covariance between </a:t>
                </a:r>
                <a14:m>
                  <m:oMath xmlns:m="http://schemas.openxmlformats.org/officeDocument/2006/math">
                    <m:r>
                      <a:rPr lang="de-CH" b="0" i="1" smtClean="0">
                        <a:latin typeface="Cambria Math" panose="02040503050406030204" pitchFamily="18" charset="0"/>
                        <a:cs typeface="Arial" panose="020B0604020202020204" pitchFamily="34" charset="0"/>
                      </a:rPr>
                      <m:t>𝑋</m:t>
                    </m:r>
                  </m:oMath>
                </a14:m>
                <a:r>
                  <a:rPr lang="en-CH" dirty="0">
                    <a:latin typeface="Arial" panose="020B0604020202020204" pitchFamily="34" charset="0"/>
                    <a:cs typeface="Arial" panose="020B0604020202020204" pitchFamily="34" charset="0"/>
                  </a:rPr>
                  <a:t> and </a:t>
                </a:r>
                <a14:m>
                  <m:oMath xmlns:m="http://schemas.openxmlformats.org/officeDocument/2006/math">
                    <m:r>
                      <a:rPr lang="de-CH" b="0" i="1" smtClean="0">
                        <a:latin typeface="Cambria Math" panose="02040503050406030204" pitchFamily="18" charset="0"/>
                        <a:cs typeface="Arial" panose="020B0604020202020204" pitchFamily="34" charset="0"/>
                      </a:rPr>
                      <m:t>𝑌</m:t>
                    </m:r>
                  </m:oMath>
                </a14:m>
                <a:r>
                  <a:rPr lang="en-CH" dirty="0">
                    <a:latin typeface="Arial" panose="020B0604020202020204" pitchFamily="34" charset="0"/>
                    <a:cs typeface="Arial" panose="020B0604020202020204" pitchFamily="34" charset="0"/>
                  </a:rPr>
                  <a:t> is given by</a:t>
                </a: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It measures the degree of relationship between the two variables. A large positive value indicates positively correlated data (if one grows, so does the other). A negative value indicates negatively correlated data (if one grows, the other decreases) </a:t>
                </a:r>
              </a:p>
            </p:txBody>
          </p:sp>
        </mc:Choice>
        <mc:Fallback>
          <p:sp>
            <p:nvSpPr>
              <p:cNvPr id="3" name="Content Placeholder 2">
                <a:extLst>
                  <a:ext uri="{FF2B5EF4-FFF2-40B4-BE49-F238E27FC236}">
                    <a16:creationId xmlns:a16="http://schemas.microsoft.com/office/drawing/2014/main" id="{EB2347DB-B7C0-7213-64A1-3E6B99DB7370}"/>
                  </a:ext>
                </a:extLst>
              </p:cNvPr>
              <p:cNvSpPr>
                <a:spLocks noGrp="1" noRot="1" noChangeAspect="1" noMove="1" noResize="1" noEditPoints="1" noAdjustHandles="1" noChangeArrowheads="1" noChangeShapeType="1" noTextEdit="1"/>
              </p:cNvSpPr>
              <p:nvPr>
                <p:ph idx="1"/>
              </p:nvPr>
            </p:nvSpPr>
            <p:spPr>
              <a:xfrm>
                <a:off x="838200" y="1240221"/>
                <a:ext cx="10515600" cy="5433848"/>
              </a:xfrm>
              <a:blipFill>
                <a:blip r:embed="rId2"/>
                <a:stretch>
                  <a:fillRect l="-965" t="-1632" r="-1327" b="-1865"/>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B185329A-0EDF-37EE-4F3C-F619F2540160}"/>
              </a:ext>
            </a:extLst>
          </p:cNvPr>
          <p:cNvPicPr>
            <a:picLocks noChangeAspect="1"/>
          </p:cNvPicPr>
          <p:nvPr/>
        </p:nvPicPr>
        <p:blipFill>
          <a:blip r:embed="rId3"/>
          <a:stretch>
            <a:fillRect/>
          </a:stretch>
        </p:blipFill>
        <p:spPr>
          <a:xfrm>
            <a:off x="3619280" y="1845326"/>
            <a:ext cx="2250527" cy="517013"/>
          </a:xfrm>
          <a:prstGeom prst="rect">
            <a:avLst/>
          </a:prstGeom>
        </p:spPr>
      </p:pic>
      <p:pic>
        <p:nvPicPr>
          <p:cNvPr id="5" name="Picture 4">
            <a:extLst>
              <a:ext uri="{FF2B5EF4-FFF2-40B4-BE49-F238E27FC236}">
                <a16:creationId xmlns:a16="http://schemas.microsoft.com/office/drawing/2014/main" id="{9272C5E8-1543-32D4-7C69-03376AB5C571}"/>
              </a:ext>
            </a:extLst>
          </p:cNvPr>
          <p:cNvPicPr>
            <a:picLocks noChangeAspect="1"/>
          </p:cNvPicPr>
          <p:nvPr/>
        </p:nvPicPr>
        <p:blipFill>
          <a:blip r:embed="rId4"/>
          <a:stretch>
            <a:fillRect/>
          </a:stretch>
        </p:blipFill>
        <p:spPr>
          <a:xfrm>
            <a:off x="6413499" y="1845326"/>
            <a:ext cx="2250527" cy="549172"/>
          </a:xfrm>
          <a:prstGeom prst="rect">
            <a:avLst/>
          </a:prstGeom>
        </p:spPr>
      </p:pic>
      <p:pic>
        <p:nvPicPr>
          <p:cNvPr id="6" name="Picture 5">
            <a:extLst>
              <a:ext uri="{FF2B5EF4-FFF2-40B4-BE49-F238E27FC236}">
                <a16:creationId xmlns:a16="http://schemas.microsoft.com/office/drawing/2014/main" id="{0B62C350-F9D8-F127-28C3-1936A483469A}"/>
              </a:ext>
            </a:extLst>
          </p:cNvPr>
          <p:cNvPicPr>
            <a:picLocks noChangeAspect="1"/>
          </p:cNvPicPr>
          <p:nvPr/>
        </p:nvPicPr>
        <p:blipFill>
          <a:blip r:embed="rId5"/>
          <a:stretch>
            <a:fillRect/>
          </a:stretch>
        </p:blipFill>
        <p:spPr>
          <a:xfrm>
            <a:off x="4592363" y="3548774"/>
            <a:ext cx="2946400" cy="1231900"/>
          </a:xfrm>
          <a:prstGeom prst="rect">
            <a:avLst/>
          </a:prstGeom>
        </p:spPr>
      </p:pic>
    </p:spTree>
    <p:extLst>
      <p:ext uri="{BB962C8B-B14F-4D97-AF65-F5344CB8AC3E}">
        <p14:creationId xmlns:p14="http://schemas.microsoft.com/office/powerpoint/2010/main" val="424798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Covariance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2347DB-B7C0-7213-64A1-3E6B99DB7370}"/>
                  </a:ext>
                </a:extLst>
              </p:cNvPr>
              <p:cNvSpPr>
                <a:spLocks noGrp="1"/>
              </p:cNvSpPr>
              <p:nvPr>
                <p:ph idx="1"/>
              </p:nvPr>
            </p:nvSpPr>
            <p:spPr>
              <a:xfrm>
                <a:off x="838200" y="1240221"/>
                <a:ext cx="10515600" cy="5433848"/>
              </a:xfrm>
            </p:spPr>
            <p:txBody>
              <a:bodyPr>
                <a:normAutofit/>
              </a:bodyPr>
              <a:lstStyle/>
              <a:p>
                <a:r>
                  <a:rPr lang="de-CH" dirty="0">
                    <a:latin typeface="Arial" panose="020B0604020202020204" pitchFamily="34" charset="0"/>
                    <a:cs typeface="Arial" panose="020B0604020202020204" pitchFamily="34" charset="0"/>
                  </a:rPr>
                  <a:t>By </a:t>
                </a:r>
                <a:r>
                  <a:rPr lang="de-CH" dirty="0" err="1">
                    <a:latin typeface="Arial" panose="020B0604020202020204" pitchFamily="34" charset="0"/>
                    <a:cs typeface="Arial" panose="020B0604020202020204" pitchFamily="34" charset="0"/>
                  </a:rPr>
                  <a:t>writing</a:t>
                </a:r>
                <a:r>
                  <a:rPr lang="de-CH" dirty="0">
                    <a:latin typeface="Arial" panose="020B0604020202020204" pitchFamily="34" charset="0"/>
                    <a:cs typeface="Arial" panose="020B0604020202020204" pitchFamily="34" charset="0"/>
                  </a:rPr>
                  <a:t> </a:t>
                </a:r>
                <a14:m>
                  <m:oMath xmlns:m="http://schemas.openxmlformats.org/officeDocument/2006/math">
                    <m:r>
                      <a:rPr lang="de-CH" b="0" i="1" smtClean="0">
                        <a:latin typeface="Cambria Math" panose="02040503050406030204" pitchFamily="18" charset="0"/>
                        <a:cs typeface="Arial" panose="020B0604020202020204" pitchFamily="34" charset="0"/>
                      </a:rPr>
                      <m:t>𝑋</m:t>
                    </m:r>
                  </m:oMath>
                </a14:m>
                <a:r>
                  <a:rPr lang="en-GB" dirty="0">
                    <a:latin typeface="Arial" panose="020B0604020202020204" pitchFamily="34" charset="0"/>
                    <a:cs typeface="Arial" panose="020B0604020202020204" pitchFamily="34" charset="0"/>
                  </a:rPr>
                  <a:t> and </a:t>
                </a:r>
                <a14:m>
                  <m:oMath xmlns:m="http://schemas.openxmlformats.org/officeDocument/2006/math">
                    <m:r>
                      <a:rPr lang="de-CH" b="0" i="1" smtClean="0">
                        <a:latin typeface="Cambria Math" panose="02040503050406030204" pitchFamily="18" charset="0"/>
                        <a:cs typeface="Arial" panose="020B0604020202020204" pitchFamily="34" charset="0"/>
                      </a:rPr>
                      <m:t>𝑌</m:t>
                    </m:r>
                  </m:oMath>
                </a14:m>
                <a:r>
                  <a:rPr lang="en-GB" dirty="0">
                    <a:latin typeface="Arial" panose="020B0604020202020204" pitchFamily="34" charset="0"/>
                    <a:cs typeface="Arial" panose="020B0604020202020204" pitchFamily="34" charset="0"/>
                  </a:rPr>
                  <a:t> as matrices with dimensions </a:t>
                </a:r>
                <a14:m>
                  <m:oMath xmlns:m="http://schemas.openxmlformats.org/officeDocument/2006/math">
                    <m:r>
                      <a:rPr lang="de-CH" b="0" i="1" smtClean="0">
                        <a:latin typeface="Cambria Math" panose="02040503050406030204" pitchFamily="18" charset="0"/>
                        <a:cs typeface="Arial" panose="020B0604020202020204" pitchFamily="34" charset="0"/>
                      </a:rPr>
                      <m:t>(1,</m:t>
                    </m:r>
                    <m:r>
                      <a:rPr lang="de-CH" b="0" i="1" smtClean="0">
                        <a:latin typeface="Cambria Math" panose="02040503050406030204" pitchFamily="18" charset="0"/>
                        <a:cs typeface="Arial" panose="020B0604020202020204" pitchFamily="34" charset="0"/>
                      </a:rPr>
                      <m:t>𝑁</m:t>
                    </m:r>
                    <m:r>
                      <a:rPr lang="de-CH" b="0" i="1" smtClean="0">
                        <a:latin typeface="Cambria Math" panose="02040503050406030204" pitchFamily="18" charset="0"/>
                        <a:cs typeface="Arial" panose="020B0604020202020204" pitchFamily="34" charset="0"/>
                      </a:rPr>
                      <m:t>)</m:t>
                    </m:r>
                  </m:oMath>
                </a14:m>
                <a:r>
                  <a:rPr lang="en-GB" dirty="0">
                    <a:latin typeface="Arial" panose="020B0604020202020204" pitchFamily="34" charset="0"/>
                    <a:cs typeface="Arial" panose="020B0604020202020204" pitchFamily="34" charset="0"/>
                  </a:rPr>
                  <a:t> we can write</a:t>
                </a:r>
              </a:p>
              <a:p>
                <a:endParaRPr lang="en-GB"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In general we can generalize the definition for a generic dataset </a:t>
                </a:r>
                <a14:m>
                  <m:oMath xmlns:m="http://schemas.openxmlformats.org/officeDocument/2006/math">
                    <m:r>
                      <a:rPr lang="de-CH" b="1" i="1" smtClean="0">
                        <a:latin typeface="Cambria Math" panose="02040503050406030204" pitchFamily="18" charset="0"/>
                        <a:cs typeface="Arial" panose="020B0604020202020204" pitchFamily="34" charset="0"/>
                      </a:rPr>
                      <m:t>𝑿</m:t>
                    </m:r>
                  </m:oMath>
                </a14:m>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(where each row contains a complete measurement, all the </a:t>
                </a:r>
                <a:r>
                  <a:rPr lang="en-GB" dirty="0" err="1">
                    <a:latin typeface="Arial" panose="020B0604020202020204" pitchFamily="34" charset="0"/>
                    <a:cs typeface="Arial" panose="020B0604020202020204" pitchFamily="34" charset="0"/>
                  </a:rPr>
                  <a:t>fatures</a:t>
                </a:r>
                <a:r>
                  <a:rPr lang="en-GB" dirty="0">
                    <a:latin typeface="Arial" panose="020B0604020202020204" pitchFamily="34" charset="0"/>
                    <a:cs typeface="Arial" panose="020B0604020202020204" pitchFamily="34" charset="0"/>
                  </a:rPr>
                  <a:t>, while each column all measurements of a specific feature)</a:t>
                </a:r>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B2347DB-B7C0-7213-64A1-3E6B99DB7370}"/>
                  </a:ext>
                </a:extLst>
              </p:cNvPr>
              <p:cNvSpPr>
                <a:spLocks noGrp="1" noRot="1" noChangeAspect="1" noMove="1" noResize="1" noEditPoints="1" noAdjustHandles="1" noChangeArrowheads="1" noChangeShapeType="1" noTextEdit="1"/>
              </p:cNvSpPr>
              <p:nvPr>
                <p:ph idx="1"/>
              </p:nvPr>
            </p:nvSpPr>
            <p:spPr>
              <a:xfrm>
                <a:off x="838200" y="1240221"/>
                <a:ext cx="10515600" cy="5433848"/>
              </a:xfrm>
              <a:blipFill>
                <a:blip r:embed="rId2"/>
                <a:stretch>
                  <a:fillRect l="-1086" t="-1865" r="-1327"/>
                </a:stretch>
              </a:blipFill>
            </p:spPr>
            <p:txBody>
              <a:bodyPr/>
              <a:lstStyle/>
              <a:p>
                <a:r>
                  <a:rPr lang="en-CH">
                    <a:noFill/>
                  </a:rPr>
                  <a:t> </a:t>
                </a:r>
              </a:p>
            </p:txBody>
          </p:sp>
        </mc:Fallback>
      </mc:AlternateContent>
      <p:pic>
        <p:nvPicPr>
          <p:cNvPr id="7" name="Picture 6">
            <a:extLst>
              <a:ext uri="{FF2B5EF4-FFF2-40B4-BE49-F238E27FC236}">
                <a16:creationId xmlns:a16="http://schemas.microsoft.com/office/drawing/2014/main" id="{68348610-76AE-A44B-C432-07EFBFFE3105}"/>
              </a:ext>
            </a:extLst>
          </p:cNvPr>
          <p:cNvPicPr>
            <a:picLocks noChangeAspect="1"/>
          </p:cNvPicPr>
          <p:nvPr/>
        </p:nvPicPr>
        <p:blipFill>
          <a:blip r:embed="rId3"/>
          <a:stretch>
            <a:fillRect/>
          </a:stretch>
        </p:blipFill>
        <p:spPr>
          <a:xfrm>
            <a:off x="4360698" y="1886826"/>
            <a:ext cx="2755900" cy="1003300"/>
          </a:xfrm>
          <a:prstGeom prst="rect">
            <a:avLst/>
          </a:prstGeom>
        </p:spPr>
      </p:pic>
      <p:pic>
        <p:nvPicPr>
          <p:cNvPr id="8" name="Picture 7">
            <a:extLst>
              <a:ext uri="{FF2B5EF4-FFF2-40B4-BE49-F238E27FC236}">
                <a16:creationId xmlns:a16="http://schemas.microsoft.com/office/drawing/2014/main" id="{A4A7150C-502C-02C8-C3F3-9EFD2BDCA086}"/>
              </a:ext>
            </a:extLst>
          </p:cNvPr>
          <p:cNvPicPr>
            <a:picLocks noChangeAspect="1"/>
          </p:cNvPicPr>
          <p:nvPr/>
        </p:nvPicPr>
        <p:blipFill>
          <a:blip r:embed="rId4"/>
          <a:stretch>
            <a:fillRect/>
          </a:stretch>
        </p:blipFill>
        <p:spPr>
          <a:xfrm>
            <a:off x="4360698" y="4543534"/>
            <a:ext cx="3086100" cy="1701800"/>
          </a:xfrm>
          <a:prstGeom prst="rect">
            <a:avLst/>
          </a:prstGeom>
        </p:spPr>
      </p:pic>
    </p:spTree>
    <p:extLst>
      <p:ext uri="{BB962C8B-B14F-4D97-AF65-F5344CB8AC3E}">
        <p14:creationId xmlns:p14="http://schemas.microsoft.com/office/powerpoint/2010/main" val="319570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Covariance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2347DB-B7C0-7213-64A1-3E6B99DB7370}"/>
                  </a:ext>
                </a:extLst>
              </p:cNvPr>
              <p:cNvSpPr>
                <a:spLocks noGrp="1"/>
              </p:cNvSpPr>
              <p:nvPr>
                <p:ph idx="1"/>
              </p:nvPr>
            </p:nvSpPr>
            <p:spPr>
              <a:xfrm>
                <a:off x="838200" y="1597572"/>
                <a:ext cx="10515600" cy="3752193"/>
              </a:xfrm>
            </p:spPr>
            <p:txBody>
              <a:bodyPr>
                <a:normAutofit/>
              </a:bodyPr>
              <a:lstStyle/>
              <a:p>
                <a:r>
                  <a:rPr lang="de-CH" dirty="0">
                    <a:latin typeface="Arial" panose="020B0604020202020204" pitchFamily="34" charset="0"/>
                    <a:cs typeface="Arial" panose="020B0604020202020204" pitchFamily="34" charset="0"/>
                  </a:rPr>
                  <a:t>In </a:t>
                </a:r>
                <a:r>
                  <a:rPr lang="de-CH" dirty="0" err="1">
                    <a:latin typeface="Arial" panose="020B0604020202020204" pitchFamily="34" charset="0"/>
                    <a:cs typeface="Arial" panose="020B0604020202020204" pitchFamily="34" charset="0"/>
                  </a:rPr>
                  <a:t>this</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case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we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can</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write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the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covariance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matrix</a:t>
                </a:r>
                <a:r>
                  <a:rPr lang="de-CH" dirty="0">
                    <a:latin typeface="Arial" panose="020B0604020202020204" pitchFamily="34" charset="0"/>
                    <a:cs typeface="Arial" panose="020B0604020202020204" pitchFamily="34" charset="0"/>
                  </a:rPr>
                  <a:t> </a:t>
                </a:r>
                <a14:m>
                  <m:oMath xmlns:m="http://schemas.openxmlformats.org/officeDocument/2006/math">
                    <m:r>
                      <a:rPr lang="de-CH" b="1" i="1" smtClean="0">
                        <a:latin typeface="Cambria Math" panose="02040503050406030204" pitchFamily="18" charset="0"/>
                        <a:cs typeface="Arial" panose="020B0604020202020204" pitchFamily="34" charset="0"/>
                      </a:rPr>
                      <m:t>𝑪</m:t>
                    </m:r>
                  </m:oMath>
                </a14:m>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as</a:t>
                </a: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Note that </a:t>
                </a:r>
                <a14:m>
                  <m:oMath xmlns:m="http://schemas.openxmlformats.org/officeDocument/2006/math">
                    <m:r>
                      <a:rPr lang="de-CH" b="1" i="1" smtClean="0">
                        <a:latin typeface="Cambria Math" panose="02040503050406030204" pitchFamily="18" charset="0"/>
                        <a:cs typeface="Arial" panose="020B0604020202020204" pitchFamily="34" charset="0"/>
                      </a:rPr>
                      <m:t>𝑪</m:t>
                    </m:r>
                  </m:oMath>
                </a14:m>
                <a:r>
                  <a:rPr lang="en-GB" dirty="0">
                    <a:latin typeface="Arial" panose="020B0604020202020204" pitchFamily="34" charset="0"/>
                    <a:cs typeface="Arial" panose="020B0604020202020204" pitchFamily="34" charset="0"/>
                  </a:rPr>
                  <a:t> is a square matrix. </a:t>
                </a:r>
              </a:p>
              <a:p>
                <a:r>
                  <a:rPr lang="en-GB" dirty="0">
                    <a:latin typeface="Arial" panose="020B0604020202020204" pitchFamily="34" charset="0"/>
                    <a:cs typeface="Arial" panose="020B0604020202020204" pitchFamily="34" charset="0"/>
                  </a:rPr>
                  <a:t>Its </a:t>
                </a:r>
                <a:r>
                  <a:rPr lang="en-GB" b="1" dirty="0">
                    <a:latin typeface="Arial" panose="020B0604020202020204" pitchFamily="34" charset="0"/>
                    <a:cs typeface="Arial" panose="020B0604020202020204" pitchFamily="34" charset="0"/>
                  </a:rPr>
                  <a:t>diagonal terms</a:t>
                </a:r>
                <a:r>
                  <a:rPr lang="en-GB" dirty="0">
                    <a:latin typeface="Arial" panose="020B0604020202020204" pitchFamily="34" charset="0"/>
                    <a:cs typeface="Arial" panose="020B0604020202020204" pitchFamily="34" charset="0"/>
                  </a:rPr>
                  <a:t> are the variances of the features and the </a:t>
                </a:r>
                <a:r>
                  <a:rPr lang="en-GB" b="1" dirty="0">
                    <a:latin typeface="Arial" panose="020B0604020202020204" pitchFamily="34" charset="0"/>
                    <a:cs typeface="Arial" panose="020B0604020202020204" pitchFamily="34" charset="0"/>
                  </a:rPr>
                  <a:t>off-diagonal terms</a:t>
                </a:r>
                <a:r>
                  <a:rPr lang="en-GB" dirty="0">
                    <a:latin typeface="Arial" panose="020B0604020202020204" pitchFamily="34" charset="0"/>
                    <a:cs typeface="Arial" panose="020B0604020202020204" pitchFamily="34" charset="0"/>
                  </a:rPr>
                  <a:t> the covariance between pairs of different features. </a:t>
                </a:r>
              </a:p>
              <a:p>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B2347DB-B7C0-7213-64A1-3E6B99DB7370}"/>
                  </a:ext>
                </a:extLst>
              </p:cNvPr>
              <p:cNvSpPr>
                <a:spLocks noGrp="1" noRot="1" noChangeAspect="1" noMove="1" noResize="1" noEditPoints="1" noAdjustHandles="1" noChangeArrowheads="1" noChangeShapeType="1" noTextEdit="1"/>
              </p:cNvSpPr>
              <p:nvPr>
                <p:ph idx="1"/>
              </p:nvPr>
            </p:nvSpPr>
            <p:spPr>
              <a:xfrm>
                <a:off x="838200" y="1597572"/>
                <a:ext cx="10515600" cy="3752193"/>
              </a:xfrm>
              <a:blipFill>
                <a:blip r:embed="rId2"/>
                <a:stretch>
                  <a:fillRect l="-1086" t="-2694"/>
                </a:stretch>
              </a:blipFill>
            </p:spPr>
            <p:txBody>
              <a:bodyPr/>
              <a:lstStyle/>
              <a:p>
                <a:r>
                  <a:rPr lang="en-CH">
                    <a:noFill/>
                  </a:rPr>
                  <a:t> </a:t>
                </a:r>
              </a:p>
            </p:txBody>
          </p:sp>
        </mc:Fallback>
      </mc:AlternateContent>
      <p:pic>
        <p:nvPicPr>
          <p:cNvPr id="9" name="Picture 8">
            <a:extLst>
              <a:ext uri="{FF2B5EF4-FFF2-40B4-BE49-F238E27FC236}">
                <a16:creationId xmlns:a16="http://schemas.microsoft.com/office/drawing/2014/main" id="{74E9F61A-4269-2AED-B3F1-2B7BEDA75B6C}"/>
              </a:ext>
            </a:extLst>
          </p:cNvPr>
          <p:cNvPicPr>
            <a:picLocks noChangeAspect="1"/>
          </p:cNvPicPr>
          <p:nvPr/>
        </p:nvPicPr>
        <p:blipFill>
          <a:blip r:embed="rId3"/>
          <a:stretch>
            <a:fillRect/>
          </a:stretch>
        </p:blipFill>
        <p:spPr>
          <a:xfrm>
            <a:off x="5016500" y="2105353"/>
            <a:ext cx="2159000" cy="1028700"/>
          </a:xfrm>
          <a:prstGeom prst="rect">
            <a:avLst/>
          </a:prstGeom>
        </p:spPr>
      </p:pic>
    </p:spTree>
    <p:extLst>
      <p:ext uri="{BB962C8B-B14F-4D97-AF65-F5344CB8AC3E}">
        <p14:creationId xmlns:p14="http://schemas.microsoft.com/office/powerpoint/2010/main" val="90377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Covariance Matrix and PCA</a:t>
            </a:r>
          </a:p>
        </p:txBody>
      </p:sp>
      <p:sp>
        <p:nvSpPr>
          <p:cNvPr id="3" name="Content Placeholder 2">
            <a:extLst>
              <a:ext uri="{FF2B5EF4-FFF2-40B4-BE49-F238E27FC236}">
                <a16:creationId xmlns:a16="http://schemas.microsoft.com/office/drawing/2014/main" id="{EB2347DB-B7C0-7213-64A1-3E6B99DB7370}"/>
              </a:ext>
            </a:extLst>
          </p:cNvPr>
          <p:cNvSpPr>
            <a:spLocks noGrp="1"/>
          </p:cNvSpPr>
          <p:nvPr>
            <p:ph idx="1"/>
          </p:nvPr>
        </p:nvSpPr>
        <p:spPr>
          <a:xfrm>
            <a:off x="838200" y="1597572"/>
            <a:ext cx="10515600" cy="3752193"/>
          </a:xfrm>
        </p:spPr>
        <p:txBody>
          <a:bodyPr>
            <a:normAutofit/>
          </a:bodyPr>
          <a:lstStyle/>
          <a:p>
            <a:r>
              <a:rPr lang="en-GB" dirty="0">
                <a:latin typeface="Arial" panose="020B0604020202020204" pitchFamily="34" charset="0"/>
                <a:cs typeface="Arial" panose="020B0604020202020204" pitchFamily="34" charset="0"/>
              </a:rPr>
              <a:t>Remembering our hypothesis, that what is interesting happens along </a:t>
            </a:r>
            <a:r>
              <a:rPr lang="en-GB" dirty="0" err="1">
                <a:latin typeface="Arial" panose="020B0604020202020204" pitchFamily="34" charset="0"/>
                <a:cs typeface="Arial" panose="020B0604020202020204" pitchFamily="34" charset="0"/>
              </a:rPr>
              <a:t>direc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tions</a:t>
            </a:r>
            <a:r>
              <a:rPr lang="en-GB" dirty="0">
                <a:latin typeface="Arial" panose="020B0604020202020204" pitchFamily="34" charset="0"/>
                <a:cs typeface="Arial" panose="020B0604020202020204" pitchFamily="34" charset="0"/>
              </a:rPr>
              <a:t> that have large variance and small co-variance (low redundancy), we can make the following statements: </a:t>
            </a:r>
          </a:p>
          <a:p>
            <a:pPr marL="514350" indent="-514350">
              <a:buFont typeface="+mj-lt"/>
              <a:buAutoNum type="arabicPeriod"/>
            </a:pPr>
            <a:r>
              <a:rPr lang="en-GB" dirty="0">
                <a:latin typeface="Arial" panose="020B0604020202020204" pitchFamily="34" charset="0"/>
                <a:cs typeface="Arial" panose="020B0604020202020204" pitchFamily="34" charset="0"/>
              </a:rPr>
              <a:t>Large diagonal elements indicate interesting features </a:t>
            </a:r>
          </a:p>
          <a:p>
            <a:pPr marL="514350" indent="-514350">
              <a:buFont typeface="+mj-lt"/>
              <a:buAutoNum type="arabicPeriod"/>
            </a:pPr>
            <a:r>
              <a:rPr lang="en-GB" dirty="0">
                <a:latin typeface="Arial" panose="020B0604020202020204" pitchFamily="34" charset="0"/>
                <a:cs typeface="Arial" panose="020B0604020202020204" pitchFamily="34" charset="0"/>
              </a:rPr>
              <a:t>large off-diagonal terms indicate large redundancy </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You may, at this point, see where we are going with this…</a:t>
            </a: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50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What we must 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2347DB-B7C0-7213-64A1-3E6B99DB7370}"/>
                  </a:ext>
                </a:extLst>
              </p:cNvPr>
              <p:cNvSpPr>
                <a:spLocks noGrp="1"/>
              </p:cNvSpPr>
              <p:nvPr>
                <p:ph idx="1"/>
              </p:nvPr>
            </p:nvSpPr>
            <p:spPr>
              <a:xfrm>
                <a:off x="838200" y="977462"/>
                <a:ext cx="10515600" cy="5549462"/>
              </a:xfrm>
            </p:spPr>
            <p:txBody>
              <a:bodyPr>
                <a:normAutofit lnSpcReduction="10000"/>
              </a:bodyPr>
              <a:lstStyle/>
              <a:p>
                <a:pPr marL="0" indent="0">
                  <a:buNone/>
                </a:pPr>
                <a:r>
                  <a:rPr lang="en-GB" dirty="0">
                    <a:effectLst/>
                    <a:latin typeface="Arial" panose="020B0604020202020204" pitchFamily="34" charset="0"/>
                    <a:cs typeface="Arial" panose="020B0604020202020204" pitchFamily="34" charset="0"/>
                  </a:rPr>
                  <a:t>find a new basis (diagonalise the co-variance matrix) to </a:t>
                </a:r>
              </a:p>
              <a:p>
                <a:pPr marL="514350" indent="-514350">
                  <a:buFont typeface="+mj-lt"/>
                  <a:buAutoNum type="arabicPeriod"/>
                </a:pPr>
                <a:r>
                  <a:rPr lang="en-GB" dirty="0">
                    <a:effectLst/>
                    <a:latin typeface="Arial" panose="020B0604020202020204" pitchFamily="34" charset="0"/>
                    <a:cs typeface="Arial" panose="020B0604020202020204" pitchFamily="34" charset="0"/>
                  </a:rPr>
                  <a:t>maximise the variance (so the diagonal elements) </a:t>
                </a:r>
              </a:p>
              <a:p>
                <a:pPr marL="514350" indent="-514350">
                  <a:buFont typeface="+mj-lt"/>
                  <a:buAutoNum type="arabicPeriod"/>
                </a:pPr>
                <a:r>
                  <a:rPr lang="en-GB" dirty="0">
                    <a:effectLst/>
                    <a:latin typeface="Arial" panose="020B0604020202020204" pitchFamily="34" charset="0"/>
                    <a:cs typeface="Arial" panose="020B0604020202020204" pitchFamily="34" charset="0"/>
                  </a:rPr>
                  <a:t>minimise redundancy (the off-diagonal elements)</a:t>
                </a:r>
              </a:p>
              <a:p>
                <a:pPr marL="514350" indent="-514350">
                  <a:buFont typeface="+mj-lt"/>
                  <a:buAutoNum type="arabicPeriod"/>
                </a:pPr>
                <a:endParaRPr lang="en-GB" sz="4000" dirty="0">
                  <a:latin typeface="Arial" panose="020B0604020202020204" pitchFamily="34" charset="0"/>
                  <a:cs typeface="Arial" panose="020B0604020202020204" pitchFamily="34" charset="0"/>
                </a:endParaRPr>
              </a:p>
              <a:p>
                <a:pPr marL="0" indent="0">
                  <a:buNone/>
                </a:pPr>
                <a:r>
                  <a:rPr lang="en-GB" sz="4000" dirty="0">
                    <a:latin typeface="Arial" panose="020B0604020202020204" pitchFamily="34" charset="0"/>
                    <a:cs typeface="Arial" panose="020B0604020202020204" pitchFamily="34" charset="0"/>
                  </a:rPr>
                  <a:t>In other words, we must finding a basis that diagonalise the matrix </a:t>
                </a:r>
                <a14:m>
                  <m:oMath xmlns:m="http://schemas.openxmlformats.org/officeDocument/2006/math">
                    <m:r>
                      <a:rPr lang="de-CH" sz="4000" b="1" i="1" smtClean="0">
                        <a:latin typeface="Cambria Math" panose="02040503050406030204" pitchFamily="18" charset="0"/>
                        <a:cs typeface="Arial" panose="020B0604020202020204" pitchFamily="34" charset="0"/>
                      </a:rPr>
                      <m:t>𝑪</m:t>
                    </m:r>
                    <m:r>
                      <a:rPr lang="de-CH" sz="4000" b="1" i="1" smtClean="0">
                        <a:latin typeface="Cambria Math" panose="02040503050406030204" pitchFamily="18" charset="0"/>
                        <a:cs typeface="Arial" panose="020B0604020202020204" pitchFamily="34" charset="0"/>
                      </a:rPr>
                      <m:t>.</m:t>
                    </m:r>
                  </m:oMath>
                </a14:m>
                <a:endParaRPr lang="en-GB" sz="4000" b="1" dirty="0">
                  <a:latin typeface="Arial" panose="020B0604020202020204" pitchFamily="34" charset="0"/>
                  <a:cs typeface="Arial" panose="020B0604020202020204" pitchFamily="34" charset="0"/>
                </a:endParaRPr>
              </a:p>
              <a:p>
                <a:pPr marL="0" indent="0">
                  <a:buNone/>
                </a:pPr>
                <a:endParaRPr lang="en-GB" sz="4000" b="1"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Note: To make PCA easy to use and calculate, PCA assumes that the new basis will be an orthonormal matrix, or in other words that the vectors of the new basis are orthogonal to each other. </a:t>
                </a:r>
              </a:p>
              <a:p>
                <a:pPr marL="0" indent="0">
                  <a:buNone/>
                </a:pPr>
                <a:endParaRPr lang="en-GB" sz="4000" b="1"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B2347DB-B7C0-7213-64A1-3E6B99DB7370}"/>
                  </a:ext>
                </a:extLst>
              </p:cNvPr>
              <p:cNvSpPr>
                <a:spLocks noGrp="1" noRot="1" noChangeAspect="1" noMove="1" noResize="1" noEditPoints="1" noAdjustHandles="1" noChangeArrowheads="1" noChangeShapeType="1" noTextEdit="1"/>
              </p:cNvSpPr>
              <p:nvPr>
                <p:ph idx="1"/>
              </p:nvPr>
            </p:nvSpPr>
            <p:spPr>
              <a:xfrm>
                <a:off x="838200" y="977462"/>
                <a:ext cx="10515600" cy="5549462"/>
              </a:xfrm>
              <a:blipFill>
                <a:blip r:embed="rId2"/>
                <a:stretch>
                  <a:fillRect l="-2171" t="-2506"/>
                </a:stretch>
              </a:blipFill>
            </p:spPr>
            <p:txBody>
              <a:bodyPr/>
              <a:lstStyle/>
              <a:p>
                <a:r>
                  <a:rPr lang="en-CH">
                    <a:noFill/>
                  </a:rPr>
                  <a:t> </a:t>
                </a:r>
              </a:p>
            </p:txBody>
          </p:sp>
        </mc:Fallback>
      </mc:AlternateContent>
    </p:spTree>
    <p:extLst>
      <p:ext uri="{BB962C8B-B14F-4D97-AF65-F5344CB8AC3E}">
        <p14:creationId xmlns:p14="http://schemas.microsoft.com/office/powerpoint/2010/main" val="143557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9DFDF-8061-FC96-30EE-B04C83EEDF58}"/>
              </a:ext>
            </a:extLst>
          </p:cNvPr>
          <p:cNvPicPr>
            <a:picLocks noChangeAspect="1"/>
          </p:cNvPicPr>
          <p:nvPr/>
        </p:nvPicPr>
        <p:blipFill>
          <a:blip r:embed="rId2"/>
          <a:stretch>
            <a:fillRect/>
          </a:stretch>
        </p:blipFill>
        <p:spPr>
          <a:xfrm>
            <a:off x="5632450" y="893599"/>
            <a:ext cx="927100" cy="3136900"/>
          </a:xfrm>
          <a:prstGeom prst="rect">
            <a:avLst/>
          </a:prstGeom>
        </p:spPr>
      </p:pic>
      <p:pic>
        <p:nvPicPr>
          <p:cNvPr id="1026" name="Picture 2" descr="python 3.x - How to draw simple 3d axis in python3? - Stack Overflow">
            <a:extLst>
              <a:ext uri="{FF2B5EF4-FFF2-40B4-BE49-F238E27FC236}">
                <a16:creationId xmlns:a16="http://schemas.microsoft.com/office/drawing/2014/main" id="{DA3394BC-8406-94C5-2307-CC68016926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15609" y="1973097"/>
            <a:ext cx="3467100" cy="341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mera Icon 3d Vector Art, Icons, and Graphics for Free Download">
            <a:extLst>
              <a:ext uri="{FF2B5EF4-FFF2-40B4-BE49-F238E27FC236}">
                <a16:creationId xmlns:a16="http://schemas.microsoft.com/office/drawing/2014/main" id="{5D74989B-241D-B383-F6EE-D37464492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476" y="1297151"/>
            <a:ext cx="1511738" cy="15117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amera Icon 3d Vector Art, Icons, and Graphics for Free Download">
            <a:extLst>
              <a:ext uri="{FF2B5EF4-FFF2-40B4-BE49-F238E27FC236}">
                <a16:creationId xmlns:a16="http://schemas.microsoft.com/office/drawing/2014/main" id="{4D657F69-8D82-FB15-1410-3008716D9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587812" y="1416924"/>
            <a:ext cx="1511738" cy="1511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amera Icon 3d Vector Art, Icons, and Graphics for Free Download">
            <a:extLst>
              <a:ext uri="{FF2B5EF4-FFF2-40B4-BE49-F238E27FC236}">
                <a16:creationId xmlns:a16="http://schemas.microsoft.com/office/drawing/2014/main" id="{BEF1A07D-8F40-C86E-B93A-98725E735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017139" flipH="1">
            <a:off x="7417239" y="4869572"/>
            <a:ext cx="1511738" cy="15117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245C984-AAB4-B53E-0C38-6EED77F7CE1A}"/>
                  </a:ext>
                </a:extLst>
              </p:cNvPr>
              <p:cNvSpPr txBox="1"/>
              <p:nvPr/>
            </p:nvSpPr>
            <p:spPr>
              <a:xfrm>
                <a:off x="409903" y="199697"/>
                <a:ext cx="9495676"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Measurement of the position of the mass </a:t>
                </a:r>
                <a:r>
                  <a:rPr lang="en-CH" sz="2400" i="1" dirty="0">
                    <a:latin typeface="Arial" panose="020B0604020202020204" pitchFamily="34" charset="0"/>
                    <a:cs typeface="Arial" panose="020B0604020202020204" pitchFamily="34" charset="0"/>
                  </a:rPr>
                  <a:t>m </a:t>
                </a:r>
                <a:r>
                  <a:rPr lang="en-CH" sz="2400" dirty="0">
                    <a:latin typeface="Arial" panose="020B0604020202020204" pitchFamily="34" charset="0"/>
                    <a:cs typeface="Arial" panose="020B0604020202020204" pitchFamily="34" charset="0"/>
                  </a:rPr>
                  <a:t>at different time points </a:t>
                </a:r>
                <a14:m>
                  <m:oMath xmlns:m="http://schemas.openxmlformats.org/officeDocument/2006/math">
                    <m:sSub>
                      <m:sSubPr>
                        <m:ctrlPr>
                          <a:rPr lang="de-CH" sz="2400" b="0" i="1" smtClean="0">
                            <a:latin typeface="Cambria Math" panose="02040503050406030204" pitchFamily="18" charset="0"/>
                          </a:rPr>
                        </m:ctrlPr>
                      </m:sSubPr>
                      <m:e>
                        <m:r>
                          <a:rPr lang="de-CH" sz="2400" b="0" i="1" smtClean="0">
                            <a:latin typeface="Cambria Math" panose="02040503050406030204" pitchFamily="18" charset="0"/>
                          </a:rPr>
                          <m:t>𝑡</m:t>
                        </m:r>
                      </m:e>
                      <m:sub>
                        <m:r>
                          <a:rPr lang="de-CH" sz="2400" b="0" i="1" smtClean="0">
                            <a:latin typeface="Cambria Math" panose="02040503050406030204" pitchFamily="18" charset="0"/>
                          </a:rPr>
                          <m:t>𝑖</m:t>
                        </m:r>
                      </m:sub>
                    </m:sSub>
                  </m:oMath>
                </a14:m>
                <a:endParaRPr lang="en-CH" sz="2400" i="1" dirty="0">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8245C984-AAB4-B53E-0C38-6EED77F7CE1A}"/>
                  </a:ext>
                </a:extLst>
              </p:cNvPr>
              <p:cNvSpPr txBox="1">
                <a:spLocks noRot="1" noChangeAspect="1" noMove="1" noResize="1" noEditPoints="1" noAdjustHandles="1" noChangeArrowheads="1" noChangeShapeType="1" noTextEdit="1"/>
              </p:cNvSpPr>
              <p:nvPr/>
            </p:nvSpPr>
            <p:spPr>
              <a:xfrm>
                <a:off x="409903" y="199697"/>
                <a:ext cx="9495676" cy="461665"/>
              </a:xfrm>
              <a:prstGeom prst="rect">
                <a:avLst/>
              </a:prstGeom>
              <a:blipFill>
                <a:blip r:embed="rId5"/>
                <a:stretch>
                  <a:fillRect l="-1070" t="-8108" b="-27027"/>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0CC53BE-7A7C-6F80-8DD3-2B793FBF53A8}"/>
                  </a:ext>
                </a:extLst>
              </p:cNvPr>
              <p:cNvSpPr txBox="1"/>
              <p:nvPr/>
            </p:nvSpPr>
            <p:spPr>
              <a:xfrm>
                <a:off x="8418786" y="2980376"/>
                <a:ext cx="3104440" cy="646331"/>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F</a:t>
                </a:r>
                <a:r>
                  <a:rPr lang="en-CH" dirty="0">
                    <a:latin typeface="Arial" panose="020B0604020202020204" pitchFamily="34" charset="0"/>
                    <a:cs typeface="Arial" panose="020B0604020202020204" pitchFamily="34" charset="0"/>
                  </a:rPr>
                  <a:t>or each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𝑡</m:t>
                        </m:r>
                      </m:e>
                      <m:sub>
                        <m:r>
                          <a:rPr lang="de-CH" b="0" i="1" smtClean="0">
                            <a:latin typeface="Cambria Math" panose="02040503050406030204" pitchFamily="18" charset="0"/>
                            <a:cs typeface="Arial" panose="020B0604020202020204" pitchFamily="34" charset="0"/>
                          </a:rPr>
                          <m:t>𝑖</m:t>
                        </m:r>
                      </m:sub>
                    </m:sSub>
                  </m:oMath>
                </a14:m>
                <a:r>
                  <a:rPr lang="en-CH" dirty="0">
                    <a:latin typeface="Arial" panose="020B0604020202020204" pitchFamily="34" charset="0"/>
                    <a:cs typeface="Arial" panose="020B0604020202020204" pitchFamily="34" charset="0"/>
                  </a:rPr>
                  <a:t> 2 measurements</a:t>
                </a:r>
              </a:p>
              <a:p>
                <a:r>
                  <a:rPr lang="en-GB" dirty="0">
                    <a:latin typeface="Arial" panose="020B0604020202020204" pitchFamily="34" charset="0"/>
                    <a:cs typeface="Arial" panose="020B0604020202020204" pitchFamily="34" charset="0"/>
                  </a:rPr>
                  <a:t>I</a:t>
                </a:r>
                <a:r>
                  <a:rPr lang="en-CH" dirty="0">
                    <a:latin typeface="Arial" panose="020B0604020202020204" pitchFamily="34" charset="0"/>
                    <a:cs typeface="Arial" panose="020B0604020202020204" pitchFamily="34" charset="0"/>
                  </a:rPr>
                  <a:t>n the plane of the objective </a:t>
                </a:r>
              </a:p>
            </p:txBody>
          </p:sp>
        </mc:Choice>
        <mc:Fallback>
          <p:sp>
            <p:nvSpPr>
              <p:cNvPr id="6" name="TextBox 5">
                <a:extLst>
                  <a:ext uri="{FF2B5EF4-FFF2-40B4-BE49-F238E27FC236}">
                    <a16:creationId xmlns:a16="http://schemas.microsoft.com/office/drawing/2014/main" id="{30CC53BE-7A7C-6F80-8DD3-2B793FBF53A8}"/>
                  </a:ext>
                </a:extLst>
              </p:cNvPr>
              <p:cNvSpPr txBox="1">
                <a:spLocks noRot="1" noChangeAspect="1" noMove="1" noResize="1" noEditPoints="1" noAdjustHandles="1" noChangeArrowheads="1" noChangeShapeType="1" noTextEdit="1"/>
              </p:cNvSpPr>
              <p:nvPr/>
            </p:nvSpPr>
            <p:spPr>
              <a:xfrm>
                <a:off x="8418786" y="2980376"/>
                <a:ext cx="3104440" cy="646331"/>
              </a:xfrm>
              <a:prstGeom prst="rect">
                <a:avLst/>
              </a:prstGeom>
              <a:blipFill>
                <a:blip r:embed="rId6"/>
                <a:stretch>
                  <a:fillRect l="-1220" t="-3846" r="-813" b="-13462"/>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85E22F7-F735-D8CD-8DBF-9027D1D256FE}"/>
                  </a:ext>
                </a:extLst>
              </p:cNvPr>
              <p:cNvSpPr txBox="1"/>
              <p:nvPr/>
            </p:nvSpPr>
            <p:spPr>
              <a:xfrm>
                <a:off x="8418786" y="5994022"/>
                <a:ext cx="3104440" cy="646331"/>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F</a:t>
                </a:r>
                <a:r>
                  <a:rPr lang="en-CH" dirty="0">
                    <a:latin typeface="Arial" panose="020B0604020202020204" pitchFamily="34" charset="0"/>
                    <a:cs typeface="Arial" panose="020B0604020202020204" pitchFamily="34" charset="0"/>
                  </a:rPr>
                  <a:t>or each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𝑡</m:t>
                        </m:r>
                      </m:e>
                      <m:sub>
                        <m:r>
                          <a:rPr lang="de-CH" b="0" i="1" smtClean="0">
                            <a:latin typeface="Cambria Math" panose="02040503050406030204" pitchFamily="18" charset="0"/>
                            <a:cs typeface="Arial" panose="020B0604020202020204" pitchFamily="34" charset="0"/>
                          </a:rPr>
                          <m:t>𝑖</m:t>
                        </m:r>
                      </m:sub>
                    </m:sSub>
                  </m:oMath>
                </a14:m>
                <a:r>
                  <a:rPr lang="en-CH" dirty="0">
                    <a:latin typeface="Arial" panose="020B0604020202020204" pitchFamily="34" charset="0"/>
                    <a:cs typeface="Arial" panose="020B0604020202020204" pitchFamily="34" charset="0"/>
                  </a:rPr>
                  <a:t> 2 measurements</a:t>
                </a:r>
              </a:p>
              <a:p>
                <a:r>
                  <a:rPr lang="en-GB" dirty="0">
                    <a:latin typeface="Arial" panose="020B0604020202020204" pitchFamily="34" charset="0"/>
                    <a:cs typeface="Arial" panose="020B0604020202020204" pitchFamily="34" charset="0"/>
                  </a:rPr>
                  <a:t>I</a:t>
                </a:r>
                <a:r>
                  <a:rPr lang="en-CH" dirty="0">
                    <a:latin typeface="Arial" panose="020B0604020202020204" pitchFamily="34" charset="0"/>
                    <a:cs typeface="Arial" panose="020B0604020202020204" pitchFamily="34" charset="0"/>
                  </a:rPr>
                  <a:t>n the plane of the objective </a:t>
                </a:r>
              </a:p>
            </p:txBody>
          </p:sp>
        </mc:Choice>
        <mc:Fallback>
          <p:sp>
            <p:nvSpPr>
              <p:cNvPr id="7" name="TextBox 6">
                <a:extLst>
                  <a:ext uri="{FF2B5EF4-FFF2-40B4-BE49-F238E27FC236}">
                    <a16:creationId xmlns:a16="http://schemas.microsoft.com/office/drawing/2014/main" id="{585E22F7-F735-D8CD-8DBF-9027D1D256FE}"/>
                  </a:ext>
                </a:extLst>
              </p:cNvPr>
              <p:cNvSpPr txBox="1">
                <a:spLocks noRot="1" noChangeAspect="1" noMove="1" noResize="1" noEditPoints="1" noAdjustHandles="1" noChangeArrowheads="1" noChangeShapeType="1" noTextEdit="1"/>
              </p:cNvSpPr>
              <p:nvPr/>
            </p:nvSpPr>
            <p:spPr>
              <a:xfrm>
                <a:off x="8418786" y="5994022"/>
                <a:ext cx="3104440" cy="646331"/>
              </a:xfrm>
              <a:prstGeom prst="rect">
                <a:avLst/>
              </a:prstGeom>
              <a:blipFill>
                <a:blip r:embed="rId7"/>
                <a:stretch>
                  <a:fillRect l="-1220" t="-3846" r="-813" b="-13462"/>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4725DF4-F800-D9BA-56E7-9421A9B459AC}"/>
                  </a:ext>
                </a:extLst>
              </p:cNvPr>
              <p:cNvSpPr txBox="1"/>
              <p:nvPr/>
            </p:nvSpPr>
            <p:spPr>
              <a:xfrm>
                <a:off x="668774" y="2657210"/>
                <a:ext cx="3104440" cy="646331"/>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F</a:t>
                </a:r>
                <a:r>
                  <a:rPr lang="en-CH" dirty="0">
                    <a:latin typeface="Arial" panose="020B0604020202020204" pitchFamily="34" charset="0"/>
                    <a:cs typeface="Arial" panose="020B0604020202020204" pitchFamily="34" charset="0"/>
                  </a:rPr>
                  <a:t>or each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𝑡</m:t>
                        </m:r>
                      </m:e>
                      <m:sub>
                        <m:r>
                          <a:rPr lang="de-CH" b="0" i="1" smtClean="0">
                            <a:latin typeface="Cambria Math" panose="02040503050406030204" pitchFamily="18" charset="0"/>
                            <a:cs typeface="Arial" panose="020B0604020202020204" pitchFamily="34" charset="0"/>
                          </a:rPr>
                          <m:t>𝑖</m:t>
                        </m:r>
                      </m:sub>
                    </m:sSub>
                  </m:oMath>
                </a14:m>
                <a:r>
                  <a:rPr lang="en-CH" dirty="0">
                    <a:latin typeface="Arial" panose="020B0604020202020204" pitchFamily="34" charset="0"/>
                    <a:cs typeface="Arial" panose="020B0604020202020204" pitchFamily="34" charset="0"/>
                  </a:rPr>
                  <a:t> 2 measurements</a:t>
                </a:r>
              </a:p>
              <a:p>
                <a:r>
                  <a:rPr lang="en-GB" dirty="0">
                    <a:latin typeface="Arial" panose="020B0604020202020204" pitchFamily="34" charset="0"/>
                    <a:cs typeface="Arial" panose="020B0604020202020204" pitchFamily="34" charset="0"/>
                  </a:rPr>
                  <a:t>I</a:t>
                </a:r>
                <a:r>
                  <a:rPr lang="en-CH" dirty="0">
                    <a:latin typeface="Arial" panose="020B0604020202020204" pitchFamily="34" charset="0"/>
                    <a:cs typeface="Arial" panose="020B0604020202020204" pitchFamily="34" charset="0"/>
                  </a:rPr>
                  <a:t>n the plane of the objective </a:t>
                </a:r>
              </a:p>
            </p:txBody>
          </p:sp>
        </mc:Choice>
        <mc:Fallback>
          <p:sp>
            <p:nvSpPr>
              <p:cNvPr id="8" name="TextBox 7">
                <a:extLst>
                  <a:ext uri="{FF2B5EF4-FFF2-40B4-BE49-F238E27FC236}">
                    <a16:creationId xmlns:a16="http://schemas.microsoft.com/office/drawing/2014/main" id="{C4725DF4-F800-D9BA-56E7-9421A9B459AC}"/>
                  </a:ext>
                </a:extLst>
              </p:cNvPr>
              <p:cNvSpPr txBox="1">
                <a:spLocks noRot="1" noChangeAspect="1" noMove="1" noResize="1" noEditPoints="1" noAdjustHandles="1" noChangeArrowheads="1" noChangeShapeType="1" noTextEdit="1"/>
              </p:cNvSpPr>
              <p:nvPr/>
            </p:nvSpPr>
            <p:spPr>
              <a:xfrm>
                <a:off x="668774" y="2657210"/>
                <a:ext cx="3104440" cy="646331"/>
              </a:xfrm>
              <a:prstGeom prst="rect">
                <a:avLst/>
              </a:prstGeom>
              <a:blipFill>
                <a:blip r:embed="rId8"/>
                <a:stretch>
                  <a:fillRect l="-1626" t="-5769" r="-407" b="-11538"/>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29E3373-C317-CE41-373A-57530D59E726}"/>
                  </a:ext>
                </a:extLst>
              </p:cNvPr>
              <p:cNvSpPr txBox="1"/>
              <p:nvPr/>
            </p:nvSpPr>
            <p:spPr>
              <a:xfrm>
                <a:off x="409903" y="5549127"/>
                <a:ext cx="6208751" cy="1200329"/>
              </a:xfrm>
              <a:prstGeom prst="rect">
                <a:avLst/>
              </a:prstGeom>
              <a:noFill/>
            </p:spPr>
            <p:txBody>
              <a:bodyPr wrap="none" rtlCol="0">
                <a:spAutoFit/>
              </a:bodyPr>
              <a:lstStyle/>
              <a:p>
                <a:pPr algn="ctr"/>
                <a:r>
                  <a:rPr lang="en-CH" sz="2400" b="1" dirty="0">
                    <a:solidFill>
                      <a:srgbClr val="FF0000"/>
                    </a:solidFill>
                    <a:latin typeface="Arial" panose="020B0604020202020204" pitchFamily="34" charset="0"/>
                    <a:cs typeface="Arial" panose="020B0604020202020204" pitchFamily="34" charset="0"/>
                  </a:rPr>
                  <a:t>Only 1 measurement (the distance of the</a:t>
                </a:r>
              </a:p>
              <a:p>
                <a:pPr algn="ctr"/>
                <a:r>
                  <a:rPr lang="en-GB" sz="2400" b="1" dirty="0">
                    <a:solidFill>
                      <a:srgbClr val="FF0000"/>
                    </a:solidFill>
                    <a:latin typeface="Arial" panose="020B0604020202020204" pitchFamily="34" charset="0"/>
                    <a:cs typeface="Arial" panose="020B0604020202020204" pitchFamily="34" charset="0"/>
                  </a:rPr>
                  <a:t>m</a:t>
                </a:r>
                <a:r>
                  <a:rPr lang="en-CH" sz="2400" b="1" dirty="0">
                    <a:solidFill>
                      <a:srgbClr val="FF0000"/>
                    </a:solidFill>
                    <a:latin typeface="Arial" panose="020B0604020202020204" pitchFamily="34" charset="0"/>
                    <a:cs typeface="Arial" panose="020B0604020202020204" pitchFamily="34" charset="0"/>
                  </a:rPr>
                  <a:t>ass </a:t>
                </a:r>
                <a14:m>
                  <m:oMath xmlns:m="http://schemas.openxmlformats.org/officeDocument/2006/math">
                    <m:r>
                      <a:rPr lang="de-CH" sz="2400" b="1" i="1" smtClean="0">
                        <a:solidFill>
                          <a:srgbClr val="FF0000"/>
                        </a:solidFill>
                        <a:latin typeface="Cambria Math" panose="02040503050406030204" pitchFamily="18" charset="0"/>
                      </a:rPr>
                      <m:t>𝒎</m:t>
                    </m:r>
                  </m:oMath>
                </a14:m>
                <a:r>
                  <a:rPr lang="en-CH" sz="2400" b="1" dirty="0">
                    <a:solidFill>
                      <a:srgbClr val="FF0000"/>
                    </a:solidFill>
                    <a:latin typeface="Arial" panose="020B0604020202020204" pitchFamily="34" charset="0"/>
                    <a:cs typeface="Arial" panose="020B0604020202020204" pitchFamily="34" charset="0"/>
                  </a:rPr>
                  <a:t> from a point along the spring) is </a:t>
                </a:r>
              </a:p>
              <a:p>
                <a:pPr algn="ctr"/>
                <a:r>
                  <a:rPr lang="en-GB" sz="2400" b="1" dirty="0">
                    <a:solidFill>
                      <a:srgbClr val="FF0000"/>
                    </a:solidFill>
                    <a:latin typeface="Arial" panose="020B0604020202020204" pitchFamily="34" charset="0"/>
                    <a:cs typeface="Arial" panose="020B0604020202020204" pitchFamily="34" charset="0"/>
                  </a:rPr>
                  <a:t>n</a:t>
                </a:r>
                <a:r>
                  <a:rPr lang="en-CH" sz="2400" b="1" dirty="0">
                    <a:solidFill>
                      <a:srgbClr val="FF0000"/>
                    </a:solidFill>
                    <a:latin typeface="Arial" panose="020B0604020202020204" pitchFamily="34" charset="0"/>
                    <a:cs typeface="Arial" panose="020B0604020202020204" pitchFamily="34" charset="0"/>
                  </a:rPr>
                  <a:t>ecessary.</a:t>
                </a:r>
              </a:p>
            </p:txBody>
          </p:sp>
        </mc:Choice>
        <mc:Fallback>
          <p:sp>
            <p:nvSpPr>
              <p:cNvPr id="9" name="TextBox 8">
                <a:extLst>
                  <a:ext uri="{FF2B5EF4-FFF2-40B4-BE49-F238E27FC236}">
                    <a16:creationId xmlns:a16="http://schemas.microsoft.com/office/drawing/2014/main" id="{029E3373-C317-CE41-373A-57530D59E726}"/>
                  </a:ext>
                </a:extLst>
              </p:cNvPr>
              <p:cNvSpPr txBox="1">
                <a:spLocks noRot="1" noChangeAspect="1" noMove="1" noResize="1" noEditPoints="1" noAdjustHandles="1" noChangeArrowheads="1" noChangeShapeType="1" noTextEdit="1"/>
              </p:cNvSpPr>
              <p:nvPr/>
            </p:nvSpPr>
            <p:spPr>
              <a:xfrm>
                <a:off x="409903" y="5549127"/>
                <a:ext cx="6208751" cy="1200329"/>
              </a:xfrm>
              <a:prstGeom prst="rect">
                <a:avLst/>
              </a:prstGeom>
              <a:blipFill>
                <a:blip r:embed="rId9"/>
                <a:stretch>
                  <a:fillRect l="-1224" t="-4167" r="-1020" b="-10417"/>
                </a:stretch>
              </a:blipFill>
            </p:spPr>
            <p:txBody>
              <a:bodyPr/>
              <a:lstStyle/>
              <a:p>
                <a:r>
                  <a:rPr lang="en-CH">
                    <a:noFill/>
                  </a:rPr>
                  <a:t> </a:t>
                </a:r>
              </a:p>
            </p:txBody>
          </p:sp>
        </mc:Fallback>
      </mc:AlternateContent>
    </p:spTree>
    <p:extLst>
      <p:ext uri="{BB962C8B-B14F-4D97-AF65-F5344CB8AC3E}">
        <p14:creationId xmlns:p14="http://schemas.microsoft.com/office/powerpoint/2010/main" val="358228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PCA – The </a:t>
            </a:r>
            <a:r>
              <a:rPr lang="en-CH" b="1" dirty="0">
                <a:latin typeface="Arial" panose="020B0604020202020204" pitchFamily="34" charset="0"/>
                <a:cs typeface="Arial" panose="020B0604020202020204" pitchFamily="34" charset="0"/>
              </a:rPr>
              <a:t>Key</a:t>
            </a:r>
            <a:r>
              <a:rPr lang="en-CH" dirty="0">
                <a:latin typeface="Arial" panose="020B0604020202020204" pitchFamily="34" charset="0"/>
                <a:cs typeface="Arial" panose="020B0604020202020204" pitchFamily="34" charset="0"/>
              </a:rPr>
              <a:t> Assumptions</a:t>
            </a:r>
          </a:p>
        </p:txBody>
      </p:sp>
      <p:pic>
        <p:nvPicPr>
          <p:cNvPr id="6" name="Picture 5">
            <a:extLst>
              <a:ext uri="{FF2B5EF4-FFF2-40B4-BE49-F238E27FC236}">
                <a16:creationId xmlns:a16="http://schemas.microsoft.com/office/drawing/2014/main" id="{5A7929BC-3F1D-1B5B-4498-21FD1676E40F}"/>
              </a:ext>
            </a:extLst>
          </p:cNvPr>
          <p:cNvPicPr>
            <a:picLocks noChangeAspect="1"/>
          </p:cNvPicPr>
          <p:nvPr/>
        </p:nvPicPr>
        <p:blipFill>
          <a:blip r:embed="rId2"/>
          <a:stretch>
            <a:fillRect/>
          </a:stretch>
        </p:blipFill>
        <p:spPr>
          <a:xfrm>
            <a:off x="486102" y="1104520"/>
            <a:ext cx="11060507" cy="4970460"/>
          </a:xfrm>
          <a:prstGeom prst="rect">
            <a:avLst/>
          </a:prstGeom>
        </p:spPr>
      </p:pic>
      <p:sp>
        <p:nvSpPr>
          <p:cNvPr id="7" name="Rectangle 6">
            <a:extLst>
              <a:ext uri="{FF2B5EF4-FFF2-40B4-BE49-F238E27FC236}">
                <a16:creationId xmlns:a16="http://schemas.microsoft.com/office/drawing/2014/main" id="{2C428A1E-9A68-E634-AEDB-E733397CD103}"/>
              </a:ext>
            </a:extLst>
          </p:cNvPr>
          <p:cNvSpPr/>
          <p:nvPr/>
        </p:nvSpPr>
        <p:spPr>
          <a:xfrm>
            <a:off x="7893269" y="1954924"/>
            <a:ext cx="346841" cy="4414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86357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en-CH" dirty="0">
                    <a:latin typeface="Arial" panose="020B0604020202020204" pitchFamily="34" charset="0"/>
                    <a:cs typeface="Arial" panose="020B0604020202020204" pitchFamily="34" charset="0"/>
                  </a:rPr>
                  <a:t>PCA – How to diagonalise </a:t>
                </a:r>
                <a14:m>
                  <m:oMath xmlns:m="http://schemas.openxmlformats.org/officeDocument/2006/math">
                    <m:r>
                      <a:rPr lang="de-CH" b="1" i="1" smtClean="0">
                        <a:latin typeface="Cambria Math" panose="02040503050406030204" pitchFamily="18" charset="0"/>
                        <a:cs typeface="Arial" panose="020B0604020202020204" pitchFamily="34" charset="0"/>
                      </a:rPr>
                      <m:t>𝑪</m:t>
                    </m:r>
                  </m:oMath>
                </a14:m>
                <a:endParaRPr lang="en-CH" b="1" dirty="0">
                  <a:latin typeface="Arial" panose="020B0604020202020204" pitchFamily="34" charset="0"/>
                  <a:cs typeface="Arial" panose="020B0604020202020204" pitchFamily="34" charset="0"/>
                </a:endParaRPr>
              </a:p>
            </p:txBody>
          </p:sp>
        </mc:Choice>
        <mc:Fallback>
          <p:sp>
            <p:nvSpPr>
              <p:cNvPr id="2" name="Title 1">
                <a:extLst>
                  <a:ext uri="{FF2B5EF4-FFF2-40B4-BE49-F238E27FC236}">
                    <a16:creationId xmlns:a16="http://schemas.microsoft.com/office/drawing/2014/main" id="{E886B5FB-02E2-CBDD-0312-D74A5BC701AE}"/>
                  </a:ext>
                </a:extLst>
              </p:cNvPr>
              <p:cNvSpPr>
                <a:spLocks noGrp="1" noRot="1" noChangeAspect="1" noMove="1" noResize="1" noEditPoints="1" noAdjustHandles="1" noChangeArrowheads="1" noChangeShapeType="1" noTextEdit="1"/>
              </p:cNvSpPr>
              <p:nvPr>
                <p:ph type="title"/>
              </p:nvPr>
            </p:nvSpPr>
            <p:spPr>
              <a:xfrm>
                <a:off x="186558" y="183931"/>
                <a:ext cx="10515600" cy="601827"/>
              </a:xfrm>
              <a:blipFill>
                <a:blip r:embed="rId2"/>
                <a:stretch>
                  <a:fillRect l="-2051" t="-31250" b="-45833"/>
                </a:stretch>
              </a:blipFill>
            </p:spPr>
            <p:txBody>
              <a:bodyPr/>
              <a:lstStyle/>
              <a:p>
                <a:r>
                  <a:rPr lang="en-CH">
                    <a:noFill/>
                  </a:rPr>
                  <a:t> </a:t>
                </a:r>
              </a:p>
            </p:txBody>
          </p:sp>
        </mc:Fallback>
      </mc:AlternateContent>
      <p:sp>
        <p:nvSpPr>
          <p:cNvPr id="7" name="Rectangle 6">
            <a:extLst>
              <a:ext uri="{FF2B5EF4-FFF2-40B4-BE49-F238E27FC236}">
                <a16:creationId xmlns:a16="http://schemas.microsoft.com/office/drawing/2014/main" id="{2C428A1E-9A68-E634-AEDB-E733397CD103}"/>
              </a:ext>
            </a:extLst>
          </p:cNvPr>
          <p:cNvSpPr/>
          <p:nvPr/>
        </p:nvSpPr>
        <p:spPr>
          <a:xfrm>
            <a:off x="7893269" y="1954924"/>
            <a:ext cx="346841" cy="4414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97455B2-01D1-6BAE-97F9-66CCADE98FB2}"/>
                  </a:ext>
                </a:extLst>
              </p:cNvPr>
              <p:cNvSpPr txBox="1"/>
              <p:nvPr/>
            </p:nvSpPr>
            <p:spPr>
              <a:xfrm>
                <a:off x="483476" y="1082566"/>
                <a:ext cx="10710041" cy="1384995"/>
              </a:xfrm>
              <a:prstGeom prst="rect">
                <a:avLst/>
              </a:prstGeom>
              <a:noFill/>
            </p:spPr>
            <p:txBody>
              <a:bodyPr wrap="square" rtlCol="0">
                <a:spAutoFit/>
              </a:bodyPr>
              <a:lstStyle/>
              <a:p>
                <a:r>
                  <a:rPr lang="en-CH" sz="2800" dirty="0">
                    <a:latin typeface="Arial" panose="020B0604020202020204" pitchFamily="34" charset="0"/>
                    <a:cs typeface="Arial" panose="020B0604020202020204" pitchFamily="34" charset="0"/>
                  </a:rPr>
                  <a:t>We will not prove this but it is enough to choose as the transformation matrix </a:t>
                </a:r>
                <a14:m>
                  <m:oMath xmlns:m="http://schemas.openxmlformats.org/officeDocument/2006/math">
                    <m:r>
                      <a:rPr lang="de-CH" sz="2800" b="0" i="1" smtClean="0">
                        <a:latin typeface="Cambria Math" panose="02040503050406030204" pitchFamily="18" charset="0"/>
                        <a:cs typeface="Arial" panose="020B0604020202020204" pitchFamily="34" charset="0"/>
                      </a:rPr>
                      <m:t>𝑇</m:t>
                    </m:r>
                  </m:oMath>
                </a14:m>
                <a:r>
                  <a:rPr lang="en-CH" sz="2800" dirty="0">
                    <a:latin typeface="Arial" panose="020B0604020202020204" pitchFamily="34" charset="0"/>
                    <a:cs typeface="Arial" panose="020B0604020202020204" pitchFamily="34" charset="0"/>
                  </a:rPr>
                  <a:t> one that has for each row an eigenvector of the matrix </a:t>
                </a:r>
              </a:p>
            </p:txBody>
          </p:sp>
        </mc:Choice>
        <mc:Fallback>
          <p:sp>
            <p:nvSpPr>
              <p:cNvPr id="3" name="TextBox 2">
                <a:extLst>
                  <a:ext uri="{FF2B5EF4-FFF2-40B4-BE49-F238E27FC236}">
                    <a16:creationId xmlns:a16="http://schemas.microsoft.com/office/drawing/2014/main" id="{B97455B2-01D1-6BAE-97F9-66CCADE98FB2}"/>
                  </a:ext>
                </a:extLst>
              </p:cNvPr>
              <p:cNvSpPr txBox="1">
                <a:spLocks noRot="1" noChangeAspect="1" noMove="1" noResize="1" noEditPoints="1" noAdjustHandles="1" noChangeArrowheads="1" noChangeShapeType="1" noTextEdit="1"/>
              </p:cNvSpPr>
              <p:nvPr/>
            </p:nvSpPr>
            <p:spPr>
              <a:xfrm>
                <a:off x="483476" y="1082566"/>
                <a:ext cx="10710041" cy="1384995"/>
              </a:xfrm>
              <a:prstGeom prst="rect">
                <a:avLst/>
              </a:prstGeom>
              <a:blipFill>
                <a:blip r:embed="rId3"/>
                <a:stretch>
                  <a:fillRect l="-1183" t="-4545" b="-10000"/>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FB8886EA-6D21-7379-46C2-1B66BC3E58BC}"/>
              </a:ext>
            </a:extLst>
          </p:cNvPr>
          <p:cNvPicPr>
            <a:picLocks noChangeAspect="1"/>
          </p:cNvPicPr>
          <p:nvPr/>
        </p:nvPicPr>
        <p:blipFill>
          <a:blip r:embed="rId4"/>
          <a:stretch>
            <a:fillRect/>
          </a:stretch>
        </p:blipFill>
        <p:spPr>
          <a:xfrm>
            <a:off x="4486384" y="2338624"/>
            <a:ext cx="1723754" cy="830169"/>
          </a:xfrm>
          <a:prstGeom prst="rect">
            <a:avLst/>
          </a:prstGeom>
        </p:spPr>
      </p:pic>
    </p:spTree>
    <p:extLst>
      <p:ext uri="{BB962C8B-B14F-4D97-AF65-F5344CB8AC3E}">
        <p14:creationId xmlns:p14="http://schemas.microsoft.com/office/powerpoint/2010/main" val="11086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5FB-02E2-CBDD-0312-D74A5BC701AE}"/>
              </a:ext>
            </a:extLst>
          </p:cNvPr>
          <p:cNvSpPr>
            <a:spLocks noGrp="1"/>
          </p:cNvSpPr>
          <p:nvPr>
            <p:ph type="title"/>
          </p:nvPr>
        </p:nvSpPr>
        <p:spPr>
          <a:xfrm>
            <a:off x="186558" y="183931"/>
            <a:ext cx="10515600" cy="601827"/>
          </a:xfrm>
        </p:spPr>
        <p:txBody>
          <a:bodyPr>
            <a:normAutofit fontScale="90000"/>
          </a:bodyPr>
          <a:lstStyle/>
          <a:p>
            <a:r>
              <a:rPr lang="de-CH" dirty="0">
                <a:latin typeface="Arial" panose="020B0604020202020204" pitchFamily="34" charset="0"/>
                <a:cs typeface="Arial" panose="020B0604020202020204" pitchFamily="34" charset="0"/>
              </a:rPr>
              <a:t>PCA – </a:t>
            </a:r>
            <a:r>
              <a:rPr lang="de-CH" dirty="0" err="1">
                <a:latin typeface="Arial" panose="020B0604020202020204" pitchFamily="34" charset="0"/>
                <a:cs typeface="Arial" panose="020B0604020202020204" pitchFamily="34" charset="0"/>
              </a:rPr>
              <a:t>Dimensionality</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Reduction</a:t>
            </a:r>
            <a:endParaRPr lang="en-CH"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C428A1E-9A68-E634-AEDB-E733397CD103}"/>
              </a:ext>
            </a:extLst>
          </p:cNvPr>
          <p:cNvSpPr/>
          <p:nvPr/>
        </p:nvSpPr>
        <p:spPr>
          <a:xfrm>
            <a:off x="7893269" y="1954924"/>
            <a:ext cx="346841" cy="4414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B97455B2-01D1-6BAE-97F9-66CCADE98FB2}"/>
              </a:ext>
            </a:extLst>
          </p:cNvPr>
          <p:cNvSpPr txBox="1"/>
          <p:nvPr/>
        </p:nvSpPr>
        <p:spPr>
          <a:xfrm>
            <a:off x="546538" y="1954924"/>
            <a:ext cx="10710041" cy="1754326"/>
          </a:xfrm>
          <a:prstGeom prst="rect">
            <a:avLst/>
          </a:prstGeom>
          <a:noFill/>
        </p:spPr>
        <p:txBody>
          <a:bodyPr wrap="square" rtlCol="0">
            <a:spAutoFit/>
          </a:bodyPr>
          <a:lstStyle/>
          <a:p>
            <a:r>
              <a:rPr lang="de-CH" sz="3600" dirty="0">
                <a:latin typeface="Arial" panose="020B0604020202020204" pitchFamily="34" charset="0"/>
                <a:cs typeface="Arial" panose="020B0604020202020204" pitchFamily="34" charset="0"/>
              </a:rPr>
              <a:t>PCA </a:t>
            </a:r>
            <a:r>
              <a:rPr lang="de-CH" sz="3600" dirty="0" err="1">
                <a:latin typeface="Arial" panose="020B0604020202020204" pitchFamily="34" charset="0"/>
                <a:cs typeface="Arial" panose="020B0604020202020204" pitchFamily="34" charset="0"/>
              </a:rPr>
              <a:t>does</a:t>
            </a:r>
            <a:r>
              <a:rPr lang="de-CH" sz="3600" dirty="0">
                <a:latin typeface="Arial" panose="020B0604020202020204" pitchFamily="34" charset="0"/>
                <a:cs typeface="Arial" panose="020B0604020202020204" pitchFamily="34" charset="0"/>
              </a:rPr>
              <a:t> </a:t>
            </a:r>
            <a:r>
              <a:rPr lang="de-CH" sz="3600" b="1" dirty="0">
                <a:latin typeface="Arial" panose="020B0604020202020204" pitchFamily="34" charset="0"/>
                <a:cs typeface="Arial" panose="020B0604020202020204" pitchFamily="34" charset="0"/>
              </a:rPr>
              <a:t>not</a:t>
            </a:r>
            <a:r>
              <a:rPr lang="de-CH" sz="3600" dirty="0">
                <a:latin typeface="Arial" panose="020B0604020202020204" pitchFamily="34" charset="0"/>
                <a:cs typeface="Arial" panose="020B0604020202020204" pitchFamily="34" charset="0"/>
              </a:rPr>
              <a:t> do </a:t>
            </a:r>
            <a:r>
              <a:rPr lang="de-CH" sz="3600" dirty="0" err="1">
                <a:latin typeface="Arial" panose="020B0604020202020204" pitchFamily="34" charset="0"/>
                <a:cs typeface="Arial" panose="020B0604020202020204" pitchFamily="34" charset="0"/>
              </a:rPr>
              <a:t>dimensionality</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reduction</a:t>
            </a:r>
            <a:r>
              <a:rPr lang="de-CH" sz="3600" dirty="0">
                <a:latin typeface="Arial" panose="020B0604020202020204" pitchFamily="34" charset="0"/>
                <a:cs typeface="Arial" panose="020B0604020202020204" pitchFamily="34" charset="0"/>
              </a:rPr>
              <a:t>. This </a:t>
            </a:r>
            <a:r>
              <a:rPr lang="de-CH" sz="3600" dirty="0" err="1">
                <a:latin typeface="Arial" panose="020B0604020202020204" pitchFamily="34" charset="0"/>
                <a:cs typeface="Arial" panose="020B0604020202020204" pitchFamily="34" charset="0"/>
              </a:rPr>
              <a:t>is</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achieved</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by</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keeping</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the</a:t>
            </a:r>
            <a:r>
              <a:rPr lang="de-CH" sz="3600" dirty="0">
                <a:latin typeface="Arial" panose="020B0604020202020204" pitchFamily="34" charset="0"/>
                <a:cs typeface="Arial" panose="020B0604020202020204" pitchFamily="34" charset="0"/>
              </a:rPr>
              <a:t> «top» 2 (</a:t>
            </a:r>
            <a:r>
              <a:rPr lang="de-CH" sz="3600" dirty="0" err="1">
                <a:latin typeface="Arial" panose="020B0604020202020204" pitchFamily="34" charset="0"/>
                <a:cs typeface="Arial" panose="020B0604020202020204" pitchFamily="34" charset="0"/>
              </a:rPr>
              <a:t>or</a:t>
            </a:r>
            <a:r>
              <a:rPr lang="de-CH" sz="3600" dirty="0">
                <a:latin typeface="Arial" panose="020B0604020202020204" pitchFamily="34" charset="0"/>
                <a:cs typeface="Arial" panose="020B0604020202020204" pitchFamily="34" charset="0"/>
              </a:rPr>
              <a:t> 3,4, etc.) </a:t>
            </a:r>
            <a:r>
              <a:rPr lang="de-CH" sz="3600" dirty="0" err="1">
                <a:latin typeface="Arial" panose="020B0604020202020204" pitchFamily="34" charset="0"/>
                <a:cs typeface="Arial" panose="020B0604020202020204" pitchFamily="34" charset="0"/>
              </a:rPr>
              <a:t>of</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the</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new</a:t>
            </a:r>
            <a:r>
              <a:rPr lang="de-CH" sz="3600" dirty="0">
                <a:latin typeface="Arial" panose="020B0604020202020204" pitchFamily="34" charset="0"/>
                <a:cs typeface="Arial" panose="020B0604020202020204" pitchFamily="34" charset="0"/>
              </a:rPr>
              <a:t> </a:t>
            </a:r>
            <a:r>
              <a:rPr lang="de-CH" sz="3600" i="1" dirty="0" err="1">
                <a:latin typeface="Arial" panose="020B0604020202020204" pitchFamily="34" charset="0"/>
                <a:cs typeface="Arial" panose="020B0604020202020204" pitchFamily="34" charset="0"/>
              </a:rPr>
              <a:t>dimensions</a:t>
            </a:r>
            <a:r>
              <a:rPr lang="de-CH" sz="3600" b="1" i="1" dirty="0">
                <a:latin typeface="Arial" panose="020B0604020202020204" pitchFamily="34" charset="0"/>
                <a:cs typeface="Arial" panose="020B0604020202020204" pitchFamily="34" charset="0"/>
              </a:rPr>
              <a:t>.</a:t>
            </a:r>
            <a:endParaRPr lang="en-C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53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8084-A8BC-45E0-3102-EE660B6C048F}"/>
              </a:ext>
            </a:extLst>
          </p:cNvPr>
          <p:cNvSpPr>
            <a:spLocks noGrp="1"/>
          </p:cNvSpPr>
          <p:nvPr>
            <p:ph type="title"/>
          </p:nvPr>
        </p:nvSpPr>
        <p:spPr/>
        <p:txBody>
          <a:bodyPr/>
          <a:lstStyle/>
          <a:p>
            <a:r>
              <a:rPr lang="en-CH" dirty="0"/>
              <a:t>PCA – An intuitive understanding</a:t>
            </a:r>
          </a:p>
        </p:txBody>
      </p:sp>
      <p:sp>
        <p:nvSpPr>
          <p:cNvPr id="6" name="TextBox 5">
            <a:extLst>
              <a:ext uri="{FF2B5EF4-FFF2-40B4-BE49-F238E27FC236}">
                <a16:creationId xmlns:a16="http://schemas.microsoft.com/office/drawing/2014/main" id="{97009FDF-B2F0-8510-8558-EFF08D42147B}"/>
              </a:ext>
            </a:extLst>
          </p:cNvPr>
          <p:cNvSpPr txBox="1"/>
          <p:nvPr/>
        </p:nvSpPr>
        <p:spPr>
          <a:xfrm>
            <a:off x="1097017" y="2391894"/>
            <a:ext cx="9997966" cy="3046988"/>
          </a:xfrm>
          <a:prstGeom prst="rect">
            <a:avLst/>
          </a:prstGeom>
          <a:noFill/>
        </p:spPr>
        <p:txBody>
          <a:bodyPr wrap="square">
            <a:spAutoFit/>
          </a:bodyPr>
          <a:lstStyle/>
          <a:p>
            <a:r>
              <a:rPr lang="en-GB" sz="3200" dirty="0">
                <a:effectLst/>
                <a:latin typeface="Arial" panose="020B0604020202020204" pitchFamily="34" charset="0"/>
                <a:cs typeface="Arial" panose="020B0604020202020204" pitchFamily="34" charset="0"/>
              </a:rPr>
              <a:t>PCA does nothing else than expressing the original data on a new basis that has been obtained by a linear combination of the original basis vectors.</a:t>
            </a:r>
          </a:p>
          <a:p>
            <a:endParaRPr lang="en-GB" sz="3200" dirty="0">
              <a:latin typeface="Arial" panose="020B0604020202020204" pitchFamily="34" charset="0"/>
              <a:cs typeface="Arial" panose="020B0604020202020204" pitchFamily="34" charset="0"/>
            </a:endParaRPr>
          </a:p>
          <a:p>
            <a:pPr algn="ctr"/>
            <a:r>
              <a:rPr lang="en-GB" sz="3200" b="1" dirty="0">
                <a:effectLst/>
                <a:latin typeface="Arial" panose="020B0604020202020204" pitchFamily="34" charset="0"/>
                <a:cs typeface="Arial" panose="020B0604020202020204" pitchFamily="34" charset="0"/>
              </a:rPr>
              <a:t>Note: PCA does *NOT* reduce the number of dimensions!! </a:t>
            </a:r>
            <a:endParaRPr lang="en-GB"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969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7BDB-584D-ACE7-4A5D-23ECA3A410BF}"/>
              </a:ext>
            </a:extLst>
          </p:cNvPr>
          <p:cNvSpPr>
            <a:spLocks noGrp="1"/>
          </p:cNvSpPr>
          <p:nvPr>
            <p:ph type="title"/>
          </p:nvPr>
        </p:nvSpPr>
        <p:spPr/>
        <p:txBody>
          <a:bodyPr/>
          <a:lstStyle/>
          <a:p>
            <a:r>
              <a:rPr lang="en-CH" dirty="0"/>
              <a:t>Change of basis</a:t>
            </a:r>
          </a:p>
        </p:txBody>
      </p:sp>
      <p:sp>
        <p:nvSpPr>
          <p:cNvPr id="3" name="Text Placeholder 2">
            <a:extLst>
              <a:ext uri="{FF2B5EF4-FFF2-40B4-BE49-F238E27FC236}">
                <a16:creationId xmlns:a16="http://schemas.microsoft.com/office/drawing/2014/main" id="{A8D6650F-DAFB-6C38-7905-9C1CEAEAC523}"/>
              </a:ext>
            </a:extLst>
          </p:cNvPr>
          <p:cNvSpPr>
            <a:spLocks noGrp="1"/>
          </p:cNvSpPr>
          <p:nvPr>
            <p:ph type="body" idx="1"/>
          </p:nvPr>
        </p:nvSpPr>
        <p:spPr/>
        <p:txBody>
          <a:bodyPr/>
          <a:lstStyle/>
          <a:p>
            <a:r>
              <a:rPr lang="en-GB" dirty="0"/>
              <a:t>The measure of intelligence is the ability to change</a:t>
            </a:r>
          </a:p>
          <a:p>
            <a:pPr algn="r"/>
            <a:r>
              <a:rPr lang="en-GB" dirty="0"/>
              <a:t>--Albert Einstein.</a:t>
            </a:r>
          </a:p>
          <a:p>
            <a:endParaRPr lang="en-CH" dirty="0"/>
          </a:p>
        </p:txBody>
      </p:sp>
    </p:spTree>
    <p:extLst>
      <p:ext uri="{BB962C8B-B14F-4D97-AF65-F5344CB8AC3E}">
        <p14:creationId xmlns:p14="http://schemas.microsoft.com/office/powerpoint/2010/main" val="336670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p:txBody>
          <a:bodyPr/>
          <a:lstStyle/>
          <a:p>
            <a:r>
              <a:rPr lang="en-CH" dirty="0">
                <a:latin typeface="Arial" panose="020B0604020202020204" pitchFamily="34" charset="0"/>
                <a:cs typeface="Arial" panose="020B0604020202020204" pitchFamily="34" charset="0"/>
              </a:rPr>
              <a:t>Change of basis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F3B9A3-3F21-6D15-2512-18B179B5B030}"/>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In general, to make a linear change of basis, it suffices to multiply our identity matrix (our original basis) by a transformation matrix T. </a:t>
                </a:r>
              </a:p>
              <a:p>
                <a:r>
                  <a:rPr lang="en-GB" dirty="0">
                    <a:latin typeface="Arial" panose="020B0604020202020204" pitchFamily="34" charset="0"/>
                    <a:cs typeface="Arial" panose="020B0604020202020204" pitchFamily="34" charset="0"/>
                  </a:rPr>
                  <a:t>Let us consider the Euclidean space </a:t>
                </a:r>
                <a14:m>
                  <m:oMath xmlns:m="http://schemas.openxmlformats.org/officeDocument/2006/math">
                    <m:sSup>
                      <m:sSupPr>
                        <m:ctrlPr>
                          <a:rPr lang="en-GB" i="1" smtClean="0">
                            <a:latin typeface="Cambria Math" panose="02040503050406030204" pitchFamily="18" charset="0"/>
                            <a:ea typeface="Cambria Math" panose="02040503050406030204" pitchFamily="18" charset="0"/>
                            <a:cs typeface="Arial" panose="020B0604020202020204" pitchFamily="34" charset="0"/>
                          </a:rPr>
                        </m:ctrlPr>
                      </m:sSupPr>
                      <m:e>
                        <m:r>
                          <a:rPr lang="en-GB" i="1" smtClean="0">
                            <a:latin typeface="Cambria Math" panose="02040503050406030204" pitchFamily="18" charset="0"/>
                            <a:ea typeface="Cambria Math" panose="02040503050406030204" pitchFamily="18" charset="0"/>
                            <a:cs typeface="Arial" panose="020B0604020202020204" pitchFamily="34" charset="0"/>
                          </a:rPr>
                          <m:t>ℝ</m:t>
                        </m:r>
                      </m:e>
                      <m:sup>
                        <m:r>
                          <a:rPr lang="de-CH" b="0" i="1" smtClean="0">
                            <a:latin typeface="Cambria Math" panose="02040503050406030204" pitchFamily="18" charset="0"/>
                            <a:ea typeface="Cambria Math" panose="02040503050406030204" pitchFamily="18" charset="0"/>
                            <a:cs typeface="Arial" panose="020B0604020202020204" pitchFamily="34" charset="0"/>
                          </a:rPr>
                          <m:t>2</m:t>
                        </m:r>
                      </m:sup>
                    </m:sSup>
                  </m:oMath>
                </a14:m>
                <a:r>
                  <a:rPr lang="en-GB" dirty="0">
                    <a:latin typeface="Arial" panose="020B0604020202020204" pitchFamily="34" charset="0"/>
                    <a:cs typeface="Arial" panose="020B0604020202020204" pitchFamily="34" charset="0"/>
                  </a:rPr>
                  <a:t> with basis vectors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𝑣</m:t>
                        </m:r>
                      </m:e>
                      <m:sub>
                        <m:r>
                          <a:rPr lang="de-CH" b="0" i="1" smtClean="0">
                            <a:latin typeface="Cambria Math" panose="02040503050406030204" pitchFamily="18" charset="0"/>
                            <a:cs typeface="Arial" panose="020B0604020202020204" pitchFamily="34" charset="0"/>
                          </a:rPr>
                          <m:t>1</m:t>
                        </m:r>
                      </m:sub>
                    </m:sSub>
                    <m:r>
                      <a:rPr lang="de-CH" b="0" i="1" smtClean="0">
                        <a:latin typeface="Cambria Math" panose="02040503050406030204" pitchFamily="18" charset="0"/>
                        <a:cs typeface="Arial" panose="020B0604020202020204" pitchFamily="34" charset="0"/>
                      </a:rPr>
                      <m:t>=(1,0)</m:t>
                    </m:r>
                  </m:oMath>
                </a14:m>
                <a:r>
                  <a:rPr lang="en-GB" dirty="0">
                    <a:latin typeface="Arial" panose="020B0604020202020204" pitchFamily="34" charset="0"/>
                    <a:cs typeface="Arial" panose="020B0604020202020204" pitchFamily="34" charset="0"/>
                  </a:rPr>
                  <a:t> and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m:rPr>
                            <m:sty m:val="p"/>
                          </m:rPr>
                          <a:rPr lang="de-CH" i="1">
                            <a:latin typeface="Cambria Math" panose="02040503050406030204" pitchFamily="18" charset="0"/>
                            <a:cs typeface="Arial" panose="020B0604020202020204" pitchFamily="34" charset="0"/>
                          </a:rPr>
                          <m:t>v</m:t>
                        </m:r>
                      </m:e>
                      <m:sub>
                        <m:r>
                          <a:rPr lang="de-CH" b="0" i="1" smtClean="0">
                            <a:latin typeface="Cambria Math" panose="02040503050406030204" pitchFamily="18" charset="0"/>
                            <a:cs typeface="Arial" panose="020B0604020202020204" pitchFamily="34" charset="0"/>
                          </a:rPr>
                          <m:t>2</m:t>
                        </m:r>
                      </m:sub>
                    </m:sSub>
                    <m:r>
                      <a:rPr lang="de-CH" b="0" i="1" smtClean="0">
                        <a:latin typeface="Cambria Math" panose="02040503050406030204" pitchFamily="18" charset="0"/>
                        <a:cs typeface="Arial" panose="020B0604020202020204" pitchFamily="34" charset="0"/>
                      </a:rPr>
                      <m:t>=(0,1)</m:t>
                    </m:r>
                  </m:oMath>
                </a14:m>
                <a:r>
                  <a:rPr lang="en-GB" dirty="0">
                    <a:latin typeface="Arial" panose="020B0604020202020204" pitchFamily="34" charset="0"/>
                    <a:cs typeface="Arial" panose="020B0604020202020204" pitchFamily="34" charset="0"/>
                  </a:rPr>
                  <a:t>.</a:t>
                </a:r>
              </a:p>
              <a:p>
                <a:r>
                  <a:rPr lang="en-GB" dirty="0">
                    <a:latin typeface="Arial" panose="020B0604020202020204" pitchFamily="34" charset="0"/>
                    <a:cs typeface="Arial" panose="020B0604020202020204" pitchFamily="34" charset="0"/>
                  </a:rPr>
                  <a:t>Let us rotate the axis of an angle </a:t>
                </a:r>
                <a14:m>
                  <m:oMath xmlns:m="http://schemas.openxmlformats.org/officeDocument/2006/math">
                    <m:r>
                      <a:rPr lang="de-CH" b="0" i="1" smtClean="0">
                        <a:latin typeface="Cambria Math" panose="02040503050406030204" pitchFamily="18" charset="0"/>
                        <a:cs typeface="Arial" panose="020B0604020202020204" pitchFamily="34" charset="0"/>
                      </a:rPr>
                      <m:t>𝛼</m:t>
                    </m:r>
                    <m:r>
                      <a:rPr lang="de-CH" b="0" i="1" smtClean="0">
                        <a:latin typeface="Cambria Math" panose="02040503050406030204" pitchFamily="18" charset="0"/>
                        <a:cs typeface="Arial" panose="020B0604020202020204" pitchFamily="34" charset="0"/>
                      </a:rPr>
                      <m:t>.</m:t>
                    </m:r>
                  </m:oMath>
                </a14:m>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new basis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𝑢</m:t>
                        </m:r>
                      </m:e>
                      <m:sub>
                        <m:r>
                          <a:rPr lang="de-CH" b="0" i="1" smtClean="0">
                            <a:latin typeface="Cambria Math" panose="02040503050406030204" pitchFamily="18" charset="0"/>
                            <a:cs typeface="Arial" panose="020B0604020202020204" pitchFamily="34" charset="0"/>
                          </a:rPr>
                          <m:t>1</m:t>
                        </m:r>
                      </m:sub>
                    </m:sSub>
                  </m:oMath>
                </a14:m>
                <a:r>
                  <a:rPr lang="en-GB" dirty="0">
                    <a:latin typeface="Arial" panose="020B0604020202020204" pitchFamily="34" charset="0"/>
                    <a:cs typeface="Arial" panose="020B0604020202020204" pitchFamily="34" charset="0"/>
                  </a:rPr>
                  <a:t>, </a:t>
                </a:r>
                <a14:m>
                  <m:oMath xmlns:m="http://schemas.openxmlformats.org/officeDocument/2006/math">
                    <m:sSub>
                      <m:sSubPr>
                        <m:ctrlPr>
                          <a:rPr lang="de-CH" b="0" i="1" smtClean="0">
                            <a:latin typeface="Cambria Math" panose="02040503050406030204" pitchFamily="18" charset="0"/>
                            <a:cs typeface="Arial" panose="020B0604020202020204" pitchFamily="34" charset="0"/>
                          </a:rPr>
                        </m:ctrlPr>
                      </m:sSubPr>
                      <m:e>
                        <m:r>
                          <a:rPr lang="de-CH" b="0" i="1" smtClean="0">
                            <a:latin typeface="Cambria Math" panose="02040503050406030204" pitchFamily="18" charset="0"/>
                            <a:cs typeface="Arial" panose="020B0604020202020204" pitchFamily="34" charset="0"/>
                          </a:rPr>
                          <m:t>𝑢</m:t>
                        </m:r>
                      </m:e>
                      <m:sub>
                        <m:r>
                          <a:rPr lang="de-CH" b="0" i="1" smtClean="0">
                            <a:latin typeface="Cambria Math" panose="02040503050406030204" pitchFamily="18" charset="0"/>
                            <a:cs typeface="Arial" panose="020B0604020202020204" pitchFamily="34" charset="0"/>
                          </a:rPr>
                          <m:t>2</m:t>
                        </m:r>
                      </m:sub>
                    </m:sSub>
                  </m:oMath>
                </a14:m>
                <a:r>
                  <a:rPr lang="en-GB" dirty="0">
                    <a:latin typeface="Arial" panose="020B0604020202020204" pitchFamily="34" charset="0"/>
                    <a:cs typeface="Arial" panose="020B0604020202020204" pitchFamily="34" charset="0"/>
                  </a:rPr>
                  <a:t> are given by</a:t>
                </a:r>
              </a:p>
              <a:p>
                <a:pPr marL="0" indent="0">
                  <a:buNone/>
                </a:pPr>
                <a:endParaRPr lang="en-GB"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3F3B9A3-3F21-6D15-2512-18B179B5B030}"/>
                  </a:ext>
                </a:extLst>
              </p:cNvPr>
              <p:cNvSpPr>
                <a:spLocks noGrp="1" noRot="1" noChangeAspect="1" noMove="1" noResize="1" noEditPoints="1" noAdjustHandles="1" noChangeArrowheads="1" noChangeShapeType="1" noTextEdit="1"/>
              </p:cNvSpPr>
              <p:nvPr>
                <p:ph idx="1"/>
              </p:nvPr>
            </p:nvSpPr>
            <p:spPr>
              <a:blipFill>
                <a:blip r:embed="rId2"/>
                <a:stretch>
                  <a:fillRect l="-1206" t="-2326" r="-1689"/>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91AB4A4F-CD14-8EEB-3D4A-AEF4570D8814}"/>
              </a:ext>
            </a:extLst>
          </p:cNvPr>
          <p:cNvPicPr>
            <a:picLocks noChangeAspect="1"/>
          </p:cNvPicPr>
          <p:nvPr/>
        </p:nvPicPr>
        <p:blipFill>
          <a:blip r:embed="rId3"/>
          <a:stretch>
            <a:fillRect/>
          </a:stretch>
        </p:blipFill>
        <p:spPr>
          <a:xfrm>
            <a:off x="7556500" y="3896492"/>
            <a:ext cx="3797300" cy="2197100"/>
          </a:xfrm>
          <a:prstGeom prst="rect">
            <a:avLst/>
          </a:prstGeom>
        </p:spPr>
      </p:pic>
      <p:pic>
        <p:nvPicPr>
          <p:cNvPr id="5" name="Picture 4">
            <a:extLst>
              <a:ext uri="{FF2B5EF4-FFF2-40B4-BE49-F238E27FC236}">
                <a16:creationId xmlns:a16="http://schemas.microsoft.com/office/drawing/2014/main" id="{4B2A7C1C-B9AA-0BA3-9B4F-5EB05A6C241F}"/>
              </a:ext>
            </a:extLst>
          </p:cNvPr>
          <p:cNvPicPr>
            <a:picLocks noChangeAspect="1"/>
          </p:cNvPicPr>
          <p:nvPr/>
        </p:nvPicPr>
        <p:blipFill>
          <a:blip r:embed="rId4"/>
          <a:stretch>
            <a:fillRect/>
          </a:stretch>
        </p:blipFill>
        <p:spPr>
          <a:xfrm>
            <a:off x="4635501" y="5036727"/>
            <a:ext cx="3215520" cy="1181921"/>
          </a:xfrm>
          <a:prstGeom prst="rect">
            <a:avLst/>
          </a:prstGeom>
        </p:spPr>
      </p:pic>
    </p:spTree>
    <p:extLst>
      <p:ext uri="{BB962C8B-B14F-4D97-AF65-F5344CB8AC3E}">
        <p14:creationId xmlns:p14="http://schemas.microsoft.com/office/powerpoint/2010/main" val="164758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270641" y="134530"/>
            <a:ext cx="10515600" cy="651024"/>
          </a:xfrm>
        </p:spPr>
        <p:txBody>
          <a:bodyPr>
            <a:normAutofit fontScale="90000"/>
          </a:bodyPr>
          <a:lstStyle/>
          <a:p>
            <a:r>
              <a:rPr lang="en-CH" dirty="0">
                <a:latin typeface="Arial" panose="020B0604020202020204" pitchFamily="34" charset="0"/>
                <a:cs typeface="Arial" panose="020B0604020202020204" pitchFamily="34" charset="0"/>
              </a:rPr>
              <a:t>Change of basis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F3B9A3-3F21-6D15-2512-18B179B5B030}"/>
                  </a:ext>
                </a:extLst>
              </p:cNvPr>
              <p:cNvSpPr>
                <a:spLocks noGrp="1"/>
              </p:cNvSpPr>
              <p:nvPr>
                <p:ph idx="1"/>
              </p:nvPr>
            </p:nvSpPr>
            <p:spPr>
              <a:xfrm>
                <a:off x="838200" y="977462"/>
                <a:ext cx="10515600" cy="5199501"/>
              </a:xfrm>
            </p:spPr>
            <p:txBody>
              <a:bodyPr>
                <a:normAutofit/>
              </a:bodyPr>
              <a:lstStyle/>
              <a:p>
                <a:r>
                  <a:rPr lang="en-GB" dirty="0">
                    <a:effectLst/>
                    <a:latin typeface="Arial" panose="020B0604020202020204" pitchFamily="34" charset="0"/>
                    <a:cs typeface="Arial" panose="020B0604020202020204" pitchFamily="34" charset="0"/>
                  </a:rPr>
                  <a:t>Let us define the basis as a matrix</a:t>
                </a:r>
                <a:br>
                  <a:rPr lang="en-GB" dirty="0">
                    <a:effectLst/>
                    <a:latin typeface="Arial" panose="020B0604020202020204" pitchFamily="34" charset="0"/>
                    <a:cs typeface="Arial" panose="020B0604020202020204" pitchFamily="34" charset="0"/>
                  </a:rPr>
                </a:br>
                <a:r>
                  <a:rPr lang="en-GB" dirty="0">
                    <a:effectLst/>
                    <a:latin typeface="Arial" panose="020B0604020202020204" pitchFamily="34" charset="0"/>
                    <a:cs typeface="Arial" panose="020B0604020202020204" pitchFamily="34" charset="0"/>
                  </a:rPr>
                  <a:t>(with each vector </a:t>
                </a:r>
                <a14:m>
                  <m:oMath xmlns:m="http://schemas.openxmlformats.org/officeDocument/2006/math">
                    <m:sSub>
                      <m:sSubPr>
                        <m:ctrlPr>
                          <a:rPr lang="de-CH" b="0" i="1" smtClean="0">
                            <a:effectLst/>
                            <a:latin typeface="Cambria Math" panose="02040503050406030204" pitchFamily="18" charset="0"/>
                            <a:cs typeface="Arial" panose="020B0604020202020204" pitchFamily="34" charset="0"/>
                          </a:rPr>
                        </m:ctrlPr>
                      </m:sSubPr>
                      <m:e>
                        <m:r>
                          <a:rPr lang="de-CH" b="0" i="1" smtClean="0">
                            <a:effectLst/>
                            <a:latin typeface="Cambria Math" panose="02040503050406030204" pitchFamily="18" charset="0"/>
                            <a:cs typeface="Arial" panose="020B0604020202020204" pitchFamily="34" charset="0"/>
                          </a:rPr>
                          <m:t>𝑣</m:t>
                        </m:r>
                      </m:e>
                      <m:sub>
                        <m:r>
                          <a:rPr lang="de-CH" b="0" i="1" smtClean="0">
                            <a:effectLst/>
                            <a:latin typeface="Cambria Math" panose="02040503050406030204" pitchFamily="18" charset="0"/>
                            <a:cs typeface="Arial" panose="020B0604020202020204" pitchFamily="34" charset="0"/>
                          </a:rPr>
                          <m:t>1</m:t>
                        </m:r>
                      </m:sub>
                    </m:sSub>
                  </m:oMath>
                </a14:m>
                <a:r>
                  <a:rPr lang="en-GB" dirty="0">
                    <a:effectLst/>
                    <a:latin typeface="Arial" panose="020B0604020202020204" pitchFamily="34" charset="0"/>
                    <a:cs typeface="Arial" panose="020B0604020202020204" pitchFamily="34" charset="0"/>
                  </a:rPr>
                  <a:t> and </a:t>
                </a:r>
                <a14:m>
                  <m:oMath xmlns:m="http://schemas.openxmlformats.org/officeDocument/2006/math">
                    <m:sSub>
                      <m:sSubPr>
                        <m:ctrlPr>
                          <a:rPr lang="de-CH" b="0" i="1" smtClean="0">
                            <a:effectLst/>
                            <a:latin typeface="Cambria Math" panose="02040503050406030204" pitchFamily="18" charset="0"/>
                            <a:cs typeface="Arial" panose="020B0604020202020204" pitchFamily="34" charset="0"/>
                          </a:rPr>
                        </m:ctrlPr>
                      </m:sSubPr>
                      <m:e>
                        <m:r>
                          <a:rPr lang="de-CH" b="0" i="1" smtClean="0">
                            <a:effectLst/>
                            <a:latin typeface="Cambria Math" panose="02040503050406030204" pitchFamily="18" charset="0"/>
                            <a:cs typeface="Arial" panose="020B0604020202020204" pitchFamily="34" charset="0"/>
                          </a:rPr>
                          <m:t>𝑣</m:t>
                        </m:r>
                      </m:e>
                      <m:sub>
                        <m:r>
                          <a:rPr lang="de-CH" b="0" i="1" smtClean="0">
                            <a:effectLst/>
                            <a:latin typeface="Cambria Math" panose="02040503050406030204" pitchFamily="18" charset="0"/>
                            <a:cs typeface="Arial" panose="020B0604020202020204" pitchFamily="34" charset="0"/>
                          </a:rPr>
                          <m:t>2</m:t>
                        </m:r>
                      </m:sub>
                    </m:sSub>
                  </m:oMath>
                </a14:m>
                <a:r>
                  <a:rPr lang="en-GB" dirty="0">
                    <a:effectLst/>
                    <a:latin typeface="Arial" panose="020B0604020202020204" pitchFamily="34" charset="0"/>
                    <a:cs typeface="Arial" panose="020B0604020202020204" pitchFamily="34" charset="0"/>
                  </a:rPr>
                  <a:t> as column vectors)</a:t>
                </a:r>
                <a:br>
                  <a:rPr lang="en-GB" dirty="0">
                    <a:effectLst/>
                    <a:latin typeface="Arial" panose="020B0604020202020204" pitchFamily="34" charset="0"/>
                    <a:cs typeface="Arial" panose="020B0604020202020204" pitchFamily="34" charset="0"/>
                  </a:rPr>
                </a:br>
                <a:br>
                  <a:rPr lang="en-GB" dirty="0">
                    <a:effectLst/>
                    <a:latin typeface="Arial" panose="020B0604020202020204" pitchFamily="34" charset="0"/>
                    <a:cs typeface="Arial" panose="020B0604020202020204" pitchFamily="34" charset="0"/>
                  </a:rPr>
                </a:br>
                <a:br>
                  <a:rPr lang="en-GB" dirty="0">
                    <a:effectLst/>
                    <a:latin typeface="Arial" panose="020B0604020202020204" pitchFamily="34" charset="0"/>
                    <a:cs typeface="Arial" panose="020B0604020202020204" pitchFamily="34" charset="0"/>
                  </a:rPr>
                </a:br>
                <a:endParaRPr lang="en-GB" dirty="0">
                  <a:effectLst/>
                  <a:latin typeface="Arial" panose="020B0604020202020204" pitchFamily="34" charset="0"/>
                  <a:cs typeface="Arial" panose="020B0604020202020204" pitchFamily="34" charset="0"/>
                </a:endParaRPr>
              </a:p>
              <a:p>
                <a:r>
                  <a:rPr lang="en-GB" dirty="0">
                    <a:effectLst/>
                    <a:latin typeface="Arial" panose="020B0604020202020204" pitchFamily="34" charset="0"/>
                    <a:cs typeface="Arial" panose="020B0604020202020204" pitchFamily="34" charset="0"/>
                  </a:rPr>
                  <a:t>we can define the transformation matrix T</a:t>
                </a:r>
              </a:p>
              <a:p>
                <a:pPr marL="0" indent="0">
                  <a:buNone/>
                </a:pPr>
                <a:br>
                  <a:rPr lang="en-GB" dirty="0">
                    <a:effectLst/>
                    <a:latin typeface="Arial" panose="020B0604020202020204" pitchFamily="34" charset="0"/>
                    <a:cs typeface="Arial" panose="020B0604020202020204" pitchFamily="34" charset="0"/>
                  </a:rPr>
                </a:br>
                <a:endParaRPr lang="en-GB" dirty="0">
                  <a:effectLst/>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new basis expressed as a matrix </a:t>
                </a:r>
                <a14:m>
                  <m:oMath xmlns:m="http://schemas.openxmlformats.org/officeDocument/2006/math">
                    <m:r>
                      <a:rPr lang="de-CH" b="0" i="1" smtClean="0">
                        <a:latin typeface="Cambria Math" panose="02040503050406030204" pitchFamily="18" charset="0"/>
                        <a:cs typeface="Arial" panose="020B0604020202020204" pitchFamily="34" charset="0"/>
                      </a:rPr>
                      <m:t>𝑈</m:t>
                    </m:r>
                  </m:oMath>
                </a14:m>
                <a:r>
                  <a:rPr lang="en-GB" dirty="0">
                    <a:effectLst/>
                    <a:latin typeface="Arial" panose="020B0604020202020204" pitchFamily="34" charset="0"/>
                    <a:cs typeface="Arial" panose="020B0604020202020204" pitchFamily="34" charset="0"/>
                  </a:rPr>
                  <a:t> </a:t>
                </a:r>
                <a:br>
                  <a:rPr lang="en-GB" dirty="0">
                    <a:effectLst/>
                    <a:latin typeface="Arial" panose="020B0604020202020204" pitchFamily="34" charset="0"/>
                    <a:cs typeface="Arial" panose="020B0604020202020204" pitchFamily="34" charset="0"/>
                  </a:rPr>
                </a:br>
                <a:r>
                  <a:rPr lang="en-GB" dirty="0">
                    <a:effectLst/>
                    <a:latin typeface="Arial" panose="020B0604020202020204" pitchFamily="34" charset="0"/>
                    <a:cs typeface="Arial" panose="020B0604020202020204" pitchFamily="34" charset="0"/>
                  </a:rPr>
                  <a:t>is given by  </a:t>
                </a:r>
              </a:p>
              <a:p>
                <a:pPr marL="0" indent="0">
                  <a:buNone/>
                </a:pPr>
                <a:r>
                  <a:rPr lang="en-GB" dirty="0">
                    <a:effectLst/>
                    <a:latin typeface="Arial" panose="020B0604020202020204" pitchFamily="34" charset="0"/>
                    <a:cs typeface="Arial" panose="020B0604020202020204" pitchFamily="34" charset="0"/>
                  </a:rPr>
                  <a:t> </a:t>
                </a:r>
                <a:endParaRPr lang="en-GB" sz="40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3F3B9A3-3F21-6D15-2512-18B179B5B030}"/>
                  </a:ext>
                </a:extLst>
              </p:cNvPr>
              <p:cNvSpPr>
                <a:spLocks noGrp="1" noRot="1" noChangeAspect="1" noMove="1" noResize="1" noEditPoints="1" noAdjustHandles="1" noChangeArrowheads="1" noChangeShapeType="1" noTextEdit="1"/>
              </p:cNvSpPr>
              <p:nvPr>
                <p:ph idx="1"/>
              </p:nvPr>
            </p:nvSpPr>
            <p:spPr>
              <a:xfrm>
                <a:off x="838200" y="977462"/>
                <a:ext cx="10515600" cy="5199501"/>
              </a:xfrm>
              <a:blipFill>
                <a:blip r:embed="rId2"/>
                <a:stretch>
                  <a:fillRect l="-1086" t="-1946"/>
                </a:stretch>
              </a:blipFill>
            </p:spPr>
            <p:txBody>
              <a:bodyPr/>
              <a:lstStyle/>
              <a:p>
                <a:r>
                  <a:rPr lang="en-CH">
                    <a:noFill/>
                  </a:rPr>
                  <a:t> </a:t>
                </a:r>
              </a:p>
            </p:txBody>
          </p:sp>
        </mc:Fallback>
      </mc:AlternateContent>
      <p:pic>
        <p:nvPicPr>
          <p:cNvPr id="6" name="Picture 5">
            <a:extLst>
              <a:ext uri="{FF2B5EF4-FFF2-40B4-BE49-F238E27FC236}">
                <a16:creationId xmlns:a16="http://schemas.microsoft.com/office/drawing/2014/main" id="{F4C26A48-E6D8-3465-55F7-7D3F3DC97B39}"/>
              </a:ext>
            </a:extLst>
          </p:cNvPr>
          <p:cNvPicPr>
            <a:picLocks noChangeAspect="1"/>
          </p:cNvPicPr>
          <p:nvPr/>
        </p:nvPicPr>
        <p:blipFill>
          <a:blip r:embed="rId3"/>
          <a:stretch>
            <a:fillRect/>
          </a:stretch>
        </p:blipFill>
        <p:spPr>
          <a:xfrm>
            <a:off x="4952265" y="1907684"/>
            <a:ext cx="2287470" cy="1216353"/>
          </a:xfrm>
          <a:prstGeom prst="rect">
            <a:avLst/>
          </a:prstGeom>
        </p:spPr>
      </p:pic>
      <p:pic>
        <p:nvPicPr>
          <p:cNvPr id="7" name="Picture 6">
            <a:extLst>
              <a:ext uri="{FF2B5EF4-FFF2-40B4-BE49-F238E27FC236}">
                <a16:creationId xmlns:a16="http://schemas.microsoft.com/office/drawing/2014/main" id="{F6D9B8A0-AF45-F0BC-0476-1264AA8BA924}"/>
              </a:ext>
            </a:extLst>
          </p:cNvPr>
          <p:cNvPicPr>
            <a:picLocks noChangeAspect="1"/>
          </p:cNvPicPr>
          <p:nvPr/>
        </p:nvPicPr>
        <p:blipFill>
          <a:blip r:embed="rId4"/>
          <a:stretch>
            <a:fillRect/>
          </a:stretch>
        </p:blipFill>
        <p:spPr>
          <a:xfrm>
            <a:off x="4595167" y="3545566"/>
            <a:ext cx="3172413" cy="877476"/>
          </a:xfrm>
          <a:prstGeom prst="rect">
            <a:avLst/>
          </a:prstGeom>
        </p:spPr>
      </p:pic>
      <p:pic>
        <p:nvPicPr>
          <p:cNvPr id="8" name="Picture 7">
            <a:extLst>
              <a:ext uri="{FF2B5EF4-FFF2-40B4-BE49-F238E27FC236}">
                <a16:creationId xmlns:a16="http://schemas.microsoft.com/office/drawing/2014/main" id="{FD65FD71-F0D9-AFBE-3F45-5AC1B81608BE}"/>
              </a:ext>
            </a:extLst>
          </p:cNvPr>
          <p:cNvPicPr>
            <a:picLocks noChangeAspect="1"/>
          </p:cNvPicPr>
          <p:nvPr/>
        </p:nvPicPr>
        <p:blipFill>
          <a:blip r:embed="rId5"/>
          <a:stretch>
            <a:fillRect/>
          </a:stretch>
        </p:blipFill>
        <p:spPr>
          <a:xfrm>
            <a:off x="7588904" y="4111610"/>
            <a:ext cx="2822314" cy="1035405"/>
          </a:xfrm>
          <a:prstGeom prst="rect">
            <a:avLst/>
          </a:prstGeom>
        </p:spPr>
      </p:pic>
      <p:pic>
        <p:nvPicPr>
          <p:cNvPr id="9" name="Picture 8">
            <a:extLst>
              <a:ext uri="{FF2B5EF4-FFF2-40B4-BE49-F238E27FC236}">
                <a16:creationId xmlns:a16="http://schemas.microsoft.com/office/drawing/2014/main" id="{EDC1EF71-8D3A-1160-E23E-8756C7C23A56}"/>
              </a:ext>
            </a:extLst>
          </p:cNvPr>
          <p:cNvPicPr>
            <a:picLocks noChangeAspect="1"/>
          </p:cNvPicPr>
          <p:nvPr/>
        </p:nvPicPr>
        <p:blipFill>
          <a:blip r:embed="rId6"/>
          <a:stretch>
            <a:fillRect/>
          </a:stretch>
        </p:blipFill>
        <p:spPr>
          <a:xfrm>
            <a:off x="4952265" y="5147015"/>
            <a:ext cx="1914038" cy="848491"/>
          </a:xfrm>
          <a:prstGeom prst="rect">
            <a:avLst/>
          </a:prstGeom>
        </p:spPr>
      </p:pic>
    </p:spTree>
    <p:extLst>
      <p:ext uri="{BB962C8B-B14F-4D97-AF65-F5344CB8AC3E}">
        <p14:creationId xmlns:p14="http://schemas.microsoft.com/office/powerpoint/2010/main" val="6492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270641" y="134530"/>
            <a:ext cx="10515600" cy="651024"/>
          </a:xfrm>
        </p:spPr>
        <p:txBody>
          <a:bodyPr>
            <a:normAutofit fontScale="90000"/>
          </a:bodyPr>
          <a:lstStyle/>
          <a:p>
            <a:r>
              <a:rPr lang="en-CH" dirty="0">
                <a:latin typeface="Arial" panose="020B0604020202020204" pitchFamily="34" charset="0"/>
                <a:cs typeface="Arial" panose="020B0604020202020204" pitchFamily="34" charset="0"/>
              </a:rPr>
              <a:t>Change of basis</a:t>
            </a:r>
          </a:p>
        </p:txBody>
      </p:sp>
      <p:sp>
        <p:nvSpPr>
          <p:cNvPr id="3" name="Content Placeholder 2">
            <a:extLst>
              <a:ext uri="{FF2B5EF4-FFF2-40B4-BE49-F238E27FC236}">
                <a16:creationId xmlns:a16="http://schemas.microsoft.com/office/drawing/2014/main" id="{E3F3B9A3-3F21-6D15-2512-18B179B5B030}"/>
              </a:ext>
            </a:extLst>
          </p:cNvPr>
          <p:cNvSpPr>
            <a:spLocks noGrp="1"/>
          </p:cNvSpPr>
          <p:nvPr>
            <p:ph idx="1"/>
          </p:nvPr>
        </p:nvSpPr>
        <p:spPr>
          <a:xfrm>
            <a:off x="838200" y="1135112"/>
            <a:ext cx="10515600" cy="5199501"/>
          </a:xfrm>
        </p:spPr>
        <p:txBody>
          <a:bodyPr>
            <a:normAutofit/>
          </a:bodyPr>
          <a:lstStyle/>
          <a:p>
            <a:r>
              <a:rPr lang="en-GB" sz="3200" dirty="0">
                <a:latin typeface="Arial" panose="020B0604020202020204" pitchFamily="34" charset="0"/>
                <a:cs typeface="Arial" panose="020B0604020202020204" pitchFamily="34" charset="0"/>
              </a:rPr>
              <a:t>Let us consider a generic vector</a:t>
            </a:r>
          </a:p>
          <a:p>
            <a:endParaRPr lang="en-GB" sz="3200" dirty="0">
              <a:latin typeface="Arial" panose="020B0604020202020204" pitchFamily="34" charset="0"/>
              <a:cs typeface="Arial" panose="020B0604020202020204" pitchFamily="34" charset="0"/>
            </a:endParaRPr>
          </a:p>
          <a:p>
            <a:endParaRPr lang="en-GB" sz="3200" dirty="0">
              <a:latin typeface="Arial" panose="020B0604020202020204" pitchFamily="34" charset="0"/>
              <a:cs typeface="Arial" panose="020B0604020202020204" pitchFamily="34" charset="0"/>
            </a:endParaRP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P in the new basis can be expressed as</a:t>
            </a:r>
          </a:p>
          <a:p>
            <a:pPr marL="0" indent="0">
              <a:buNone/>
            </a:pPr>
            <a:endParaRPr lang="en-GB" sz="32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1E82E5-6D92-2049-6A9D-DCFE240E6FF5}"/>
                  </a:ext>
                </a:extLst>
              </p:cNvPr>
              <p:cNvSpPr txBox="1"/>
              <p:nvPr/>
            </p:nvSpPr>
            <p:spPr>
              <a:xfrm>
                <a:off x="2007474" y="1948928"/>
                <a:ext cx="7577960" cy="811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CH" sz="2800" b="0" i="1" smtClean="0">
                          <a:latin typeface="Cambria Math" panose="02040503050406030204" pitchFamily="18" charset="0"/>
                          <a:cs typeface="Arial" panose="020B0604020202020204" pitchFamily="34" charset="0"/>
                        </a:rPr>
                        <m:t>𝑃</m:t>
                      </m:r>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𝑣</m:t>
                          </m:r>
                        </m:e>
                        <m:sub>
                          <m:r>
                            <a:rPr lang="de-CH" sz="2800" b="0" i="1" smtClean="0">
                              <a:latin typeface="Cambria Math" panose="02040503050406030204" pitchFamily="18" charset="0"/>
                              <a:cs typeface="Arial" panose="020B0604020202020204" pitchFamily="34" charset="0"/>
                            </a:rPr>
                            <m:t>1</m:t>
                          </m:r>
                        </m:sub>
                      </m:sSub>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𝑣</m:t>
                          </m:r>
                        </m:e>
                        <m:sub>
                          <m:r>
                            <a:rPr lang="de-CH" sz="2800" b="0" i="1" smtClean="0">
                              <a:latin typeface="Cambria Math" panose="02040503050406030204" pitchFamily="18" charset="0"/>
                              <a:cs typeface="Arial" panose="020B0604020202020204" pitchFamily="34" charset="0"/>
                            </a:rPr>
                            <m:t>2</m:t>
                          </m:r>
                        </m:sub>
                      </m:sSub>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d>
                        <m:dPr>
                          <m:ctrlPr>
                            <a:rPr lang="de-CH" sz="2800" b="0" i="1" smtClean="0">
                              <a:latin typeface="Cambria Math" panose="02040503050406030204" pitchFamily="18" charset="0"/>
                              <a:cs typeface="Arial" panose="020B0604020202020204" pitchFamily="34" charset="0"/>
                            </a:rPr>
                          </m:ctrlPr>
                        </m:dPr>
                        <m:e>
                          <m:m>
                            <m:mPr>
                              <m:mcs>
                                <m:mc>
                                  <m:mcPr>
                                    <m:count m:val="1"/>
                                    <m:mcJc m:val="center"/>
                                  </m:mcPr>
                                </m:mc>
                              </m:mcs>
                              <m:ctrlPr>
                                <a:rPr lang="de-CH" sz="2800" b="0" i="1" smtClean="0">
                                  <a:latin typeface="Cambria Math" panose="02040503050406030204" pitchFamily="18" charset="0"/>
                                  <a:cs typeface="Arial" panose="020B0604020202020204" pitchFamily="34" charset="0"/>
                                </a:rPr>
                              </m:ctrlPr>
                            </m:mPr>
                            <m:mr>
                              <m:e>
                                <m:r>
                                  <m:rPr>
                                    <m:brk m:alnAt="7"/>
                                  </m:rPr>
                                  <a:rPr lang="de-CH" sz="2800" b="0" i="1" smtClean="0">
                                    <a:latin typeface="Cambria Math" panose="02040503050406030204" pitchFamily="18" charset="0"/>
                                    <a:cs typeface="Arial" panose="020B0604020202020204" pitchFamily="34" charset="0"/>
                                  </a:rPr>
                                  <m:t>1</m:t>
                                </m:r>
                              </m:e>
                            </m:mr>
                            <m:mr>
                              <m:e>
                                <m:r>
                                  <a:rPr lang="de-CH" sz="2800" b="0" i="1" smtClean="0">
                                    <a:latin typeface="Cambria Math" panose="02040503050406030204" pitchFamily="18" charset="0"/>
                                    <a:cs typeface="Arial" panose="020B0604020202020204" pitchFamily="34" charset="0"/>
                                  </a:rPr>
                                  <m:t>0</m:t>
                                </m:r>
                              </m:e>
                            </m:mr>
                          </m:m>
                        </m:e>
                      </m:d>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d>
                        <m:dPr>
                          <m:ctrlPr>
                            <a:rPr lang="de-CH" sz="2800" b="0" i="1" smtClean="0">
                              <a:latin typeface="Cambria Math" panose="02040503050406030204" pitchFamily="18" charset="0"/>
                              <a:cs typeface="Arial" panose="020B0604020202020204" pitchFamily="34" charset="0"/>
                            </a:rPr>
                          </m:ctrlPr>
                        </m:dPr>
                        <m:e>
                          <m:m>
                            <m:mPr>
                              <m:mcs>
                                <m:mc>
                                  <m:mcPr>
                                    <m:count m:val="1"/>
                                    <m:mcJc m:val="center"/>
                                  </m:mcPr>
                                </m:mc>
                              </m:mcs>
                              <m:ctrlPr>
                                <a:rPr lang="de-CH" sz="2800" b="0" i="1" smtClean="0">
                                  <a:latin typeface="Cambria Math" panose="02040503050406030204" pitchFamily="18" charset="0"/>
                                  <a:cs typeface="Arial" panose="020B0604020202020204" pitchFamily="34" charset="0"/>
                                </a:rPr>
                              </m:ctrlPr>
                            </m:mPr>
                            <m:mr>
                              <m:e>
                                <m:r>
                                  <a:rPr lang="de-CH" sz="2800" b="0" i="1" smtClean="0">
                                    <a:latin typeface="Cambria Math" panose="02040503050406030204" pitchFamily="18" charset="0"/>
                                    <a:cs typeface="Arial" panose="020B0604020202020204" pitchFamily="34" charset="0"/>
                                  </a:rPr>
                                  <m:t>0</m:t>
                                </m:r>
                              </m:e>
                            </m:mr>
                            <m:mr>
                              <m:e>
                                <m:r>
                                  <a:rPr lang="de-CH" sz="2800" b="0" i="1" smtClean="0">
                                    <a:latin typeface="Cambria Math" panose="02040503050406030204" pitchFamily="18" charset="0"/>
                                    <a:cs typeface="Arial" panose="020B0604020202020204" pitchFamily="34" charset="0"/>
                                  </a:rPr>
                                  <m:t>1</m:t>
                                </m:r>
                              </m:e>
                            </m:mr>
                          </m:m>
                        </m:e>
                      </m:d>
                      <m:r>
                        <a:rPr lang="de-CH" sz="2800" b="0" i="1" smtClean="0">
                          <a:latin typeface="Cambria Math" panose="02040503050406030204" pitchFamily="18" charset="0"/>
                          <a:cs typeface="Arial" panose="020B0604020202020204" pitchFamily="34" charset="0"/>
                        </a:rPr>
                        <m:t>=</m:t>
                      </m:r>
                      <m:d>
                        <m:dPr>
                          <m:ctrlPr>
                            <a:rPr lang="de-CH" sz="2800" b="0" i="1" smtClean="0">
                              <a:latin typeface="Cambria Math" panose="02040503050406030204" pitchFamily="18" charset="0"/>
                              <a:cs typeface="Arial" panose="020B0604020202020204" pitchFamily="34" charset="0"/>
                            </a:rPr>
                          </m:ctrlPr>
                        </m:dPr>
                        <m:e>
                          <m:m>
                            <m:mPr>
                              <m:mcs>
                                <m:mc>
                                  <m:mcPr>
                                    <m:count m:val="1"/>
                                    <m:mcJc m:val="center"/>
                                  </m:mcPr>
                                </m:mc>
                              </m:mcs>
                              <m:ctrlPr>
                                <a:rPr lang="de-CH" sz="2800" b="0" i="1" smtClean="0">
                                  <a:latin typeface="Cambria Math" panose="02040503050406030204" pitchFamily="18" charset="0"/>
                                  <a:cs typeface="Arial" panose="020B0604020202020204" pitchFamily="34" charset="0"/>
                                </a:rPr>
                              </m:ctrlPr>
                            </m:mP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e>
                            </m:m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e>
                            </m:mr>
                          </m:m>
                        </m:e>
                      </m:d>
                    </m:oMath>
                  </m:oMathPara>
                </a14:m>
                <a:endParaRPr lang="en-GB" sz="2800" dirty="0">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B71E82E5-6D92-2049-6A9D-DCFE240E6FF5}"/>
                  </a:ext>
                </a:extLst>
              </p:cNvPr>
              <p:cNvSpPr txBox="1">
                <a:spLocks noRot="1" noChangeAspect="1" noMove="1" noResize="1" noEditPoints="1" noAdjustHandles="1" noChangeArrowheads="1" noChangeShapeType="1" noTextEdit="1"/>
              </p:cNvSpPr>
              <p:nvPr/>
            </p:nvSpPr>
            <p:spPr>
              <a:xfrm>
                <a:off x="2007474" y="1948928"/>
                <a:ext cx="7577960" cy="811825"/>
              </a:xfrm>
              <a:prstGeom prst="rect">
                <a:avLst/>
              </a:prstGeom>
              <a:blipFill>
                <a:blip r:embed="rId2"/>
                <a:stretch>
                  <a:fillRect b="-7692"/>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FFB5EB-D807-3592-7B01-836008ED25C3}"/>
                  </a:ext>
                </a:extLst>
              </p:cNvPr>
              <p:cNvSpPr txBox="1"/>
              <p:nvPr/>
            </p:nvSpPr>
            <p:spPr>
              <a:xfrm>
                <a:off x="538654" y="4237862"/>
                <a:ext cx="11114692" cy="882742"/>
              </a:xfrm>
              <a:prstGeom prst="rect">
                <a:avLst/>
              </a:prstGeom>
              <a:noFill/>
            </p:spPr>
            <p:txBody>
              <a:bodyPr wrap="square">
                <a:spAutoFit/>
              </a:bodyPr>
              <a:lstStyle/>
              <a:p>
                <a:pPr algn="ctr"/>
                <a14:m>
                  <m:oMath xmlns:m="http://schemas.openxmlformats.org/officeDocument/2006/math">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𝑃</m:t>
                        </m:r>
                      </m:e>
                      <m:sub>
                        <m:r>
                          <a:rPr lang="de-CH" sz="2800" b="0" i="1" smtClean="0">
                            <a:latin typeface="Cambria Math" panose="02040503050406030204" pitchFamily="18" charset="0"/>
                            <a:cs typeface="Arial" panose="020B0604020202020204" pitchFamily="34" charset="0"/>
                          </a:rPr>
                          <m:t>𝑢</m:t>
                        </m:r>
                      </m:sub>
                    </m:sSub>
                    <m:r>
                      <a:rPr lang="de-CH" sz="2800" b="0" i="1" smtClean="0">
                        <a:latin typeface="Cambria Math" panose="02040503050406030204" pitchFamily="18" charset="0"/>
                        <a:cs typeface="Arial" panose="020B0604020202020204" pitchFamily="34" charset="0"/>
                      </a:rPr>
                      <m:t>=</m:t>
                    </m:r>
                    <m:r>
                      <a:rPr lang="de-CH" sz="2800" b="0" i="1" smtClean="0">
                        <a:latin typeface="Cambria Math" panose="02040503050406030204" pitchFamily="18" charset="0"/>
                        <a:cs typeface="Arial" panose="020B0604020202020204" pitchFamily="34" charset="0"/>
                      </a:rPr>
                      <m:t>𝑇𝑃</m:t>
                    </m:r>
                    <m:r>
                      <a:rPr lang="de-CH" sz="2800" b="0" i="1" smtClean="0">
                        <a:latin typeface="Cambria Math" panose="02040503050406030204" pitchFamily="18" charset="0"/>
                        <a:cs typeface="Arial" panose="020B0604020202020204" pitchFamily="34" charset="0"/>
                      </a:rPr>
                      <m:t>=</m:t>
                    </m:r>
                    <m:d>
                      <m:dPr>
                        <m:ctrlPr>
                          <a:rPr lang="de-CH" sz="2800" b="0" i="1" smtClean="0">
                            <a:latin typeface="Cambria Math" panose="02040503050406030204" pitchFamily="18" charset="0"/>
                            <a:cs typeface="Arial" panose="020B0604020202020204" pitchFamily="34" charset="0"/>
                          </a:rPr>
                        </m:ctrlPr>
                      </m:dPr>
                      <m:e>
                        <m:m>
                          <m:mPr>
                            <m:mcs>
                              <m:mc>
                                <m:mcPr>
                                  <m:count m:val="2"/>
                                  <m:mcJc m:val="center"/>
                                </m:mcPr>
                              </m:mc>
                            </m:mcs>
                            <m:ctrlPr>
                              <a:rPr lang="de-CH" sz="2800" b="0" i="1" smtClean="0">
                                <a:latin typeface="Cambria Math" panose="02040503050406030204" pitchFamily="18" charset="0"/>
                                <a:cs typeface="Arial" panose="020B0604020202020204" pitchFamily="34" charset="0"/>
                              </a:rPr>
                            </m:ctrlPr>
                          </m:mPr>
                          <m:mr>
                            <m:e>
                              <m:func>
                                <m:funcPr>
                                  <m:ctrlPr>
                                    <a:rPr lang="de-CH" sz="2800" b="0" i="1" smtClean="0">
                                      <a:latin typeface="Cambria Math" panose="02040503050406030204" pitchFamily="18" charset="0"/>
                                      <a:cs typeface="Arial" panose="020B0604020202020204" pitchFamily="34" charset="0"/>
                                    </a:rPr>
                                  </m:ctrlPr>
                                </m:funcPr>
                                <m:fName>
                                  <m:r>
                                    <m:rPr>
                                      <m:sty m:val="p"/>
                                      <m:brk m:alnAt="7"/>
                                    </m:rPr>
                                    <a:rPr lang="de-CH" sz="2800" b="0" i="0" smtClean="0">
                                      <a:latin typeface="Cambria Math" panose="02040503050406030204" pitchFamily="18" charset="0"/>
                                      <a:cs typeface="Arial" panose="020B0604020202020204" pitchFamily="34" charset="0"/>
                                    </a:rPr>
                                    <m:t>cos</m:t>
                                  </m:r>
                                </m:fName>
                                <m:e>
                                  <m:r>
                                    <m:rPr>
                                      <m:brk m:alnAt="7"/>
                                    </m:rPr>
                                    <a:rPr lang="de-CH" sz="2800" b="0" i="1" smtClean="0">
                                      <a:latin typeface="Cambria Math" panose="02040503050406030204" pitchFamily="18" charset="0"/>
                                      <a:cs typeface="Arial" panose="020B0604020202020204" pitchFamily="34" charset="0"/>
                                    </a:rPr>
                                    <m:t>𝛼</m:t>
                                  </m:r>
                                </m:e>
                              </m:func>
                            </m:e>
                            <m:e>
                              <m:r>
                                <a:rPr lang="de-CH" sz="2800" b="0" i="1" smtClean="0">
                                  <a:latin typeface="Cambria Math" panose="02040503050406030204" pitchFamily="18" charset="0"/>
                                  <a:cs typeface="Arial" panose="020B0604020202020204" pitchFamily="34" charset="0"/>
                                </a:rPr>
                                <m:t>−</m:t>
                              </m:r>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sin</m:t>
                                  </m:r>
                                </m:fName>
                                <m:e>
                                  <m:r>
                                    <a:rPr lang="de-CH" sz="2800" b="0" i="1" smtClean="0">
                                      <a:latin typeface="Cambria Math" panose="02040503050406030204" pitchFamily="18" charset="0"/>
                                      <a:cs typeface="Arial" panose="020B0604020202020204" pitchFamily="34" charset="0"/>
                                    </a:rPr>
                                    <m:t>𝛼</m:t>
                                  </m:r>
                                </m:e>
                              </m:func>
                            </m:e>
                          </m:mr>
                          <m:mr>
                            <m:e>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sin</m:t>
                                  </m:r>
                                </m:fName>
                                <m:e>
                                  <m:r>
                                    <a:rPr lang="de-CH" sz="2800" b="0" i="1" smtClean="0">
                                      <a:latin typeface="Cambria Math" panose="02040503050406030204" pitchFamily="18" charset="0"/>
                                      <a:cs typeface="Arial" panose="020B0604020202020204" pitchFamily="34" charset="0"/>
                                    </a:rPr>
                                    <m:t>𝛼</m:t>
                                  </m:r>
                                </m:e>
                              </m:func>
                            </m:e>
                            <m:e>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cos</m:t>
                                  </m:r>
                                </m:fName>
                                <m:e>
                                  <m:r>
                                    <a:rPr lang="de-CH" sz="2800" b="0" i="1" smtClean="0">
                                      <a:latin typeface="Cambria Math" panose="02040503050406030204" pitchFamily="18" charset="0"/>
                                      <a:cs typeface="Arial" panose="020B0604020202020204" pitchFamily="34" charset="0"/>
                                    </a:rPr>
                                    <m:t>𝛼</m:t>
                                  </m:r>
                                </m:e>
                              </m:func>
                            </m:e>
                          </m:mr>
                        </m:m>
                      </m:e>
                    </m:d>
                  </m:oMath>
                </a14:m>
                <a:r>
                  <a:rPr lang="de-CH" sz="2800" b="0" dirty="0">
                    <a:cs typeface="Arial" panose="020B0604020202020204" pitchFamily="34" charset="0"/>
                  </a:rPr>
                  <a:t> </a:t>
                </a:r>
                <a14:m>
                  <m:oMath xmlns:m="http://schemas.openxmlformats.org/officeDocument/2006/math">
                    <m:d>
                      <m:dPr>
                        <m:ctrlPr>
                          <a:rPr lang="de-CH" sz="2800" b="0" i="1" smtClean="0">
                            <a:latin typeface="Cambria Math" panose="02040503050406030204" pitchFamily="18" charset="0"/>
                            <a:cs typeface="Arial" panose="020B0604020202020204" pitchFamily="34" charset="0"/>
                          </a:rPr>
                        </m:ctrlPr>
                      </m:dPr>
                      <m:e>
                        <m:m>
                          <m:mPr>
                            <m:mcs>
                              <m:mc>
                                <m:mcPr>
                                  <m:count m:val="1"/>
                                  <m:mcJc m:val="center"/>
                                </m:mcPr>
                              </m:mc>
                            </m:mcs>
                            <m:ctrlPr>
                              <a:rPr lang="de-CH" sz="2800" b="0" i="1" smtClean="0">
                                <a:latin typeface="Cambria Math" panose="02040503050406030204" pitchFamily="18" charset="0"/>
                                <a:cs typeface="Arial" panose="020B0604020202020204" pitchFamily="34" charset="0"/>
                              </a:rPr>
                            </m:ctrlPr>
                          </m:mP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e>
                          </m:m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e>
                          </m:mr>
                        </m:m>
                      </m:e>
                    </m:d>
                  </m:oMath>
                </a14:m>
                <a:r>
                  <a:rPr lang="en-GB" sz="2800" dirty="0">
                    <a:latin typeface="Arial" panose="020B0604020202020204" pitchFamily="34" charset="0"/>
                    <a:cs typeface="Arial" panose="020B0604020202020204" pitchFamily="34" charset="0"/>
                  </a:rPr>
                  <a:t>=</a:t>
                </a:r>
                <a:r>
                  <a:rPr lang="de-CH" sz="2800" b="0" dirty="0">
                    <a:cs typeface="Arial" panose="020B0604020202020204" pitchFamily="34" charset="0"/>
                  </a:rPr>
                  <a:t> </a:t>
                </a:r>
                <a14:m>
                  <m:oMath xmlns:m="http://schemas.openxmlformats.org/officeDocument/2006/math">
                    <m:d>
                      <m:dPr>
                        <m:ctrlPr>
                          <a:rPr lang="de-CH" sz="2800" b="0" i="1" smtClean="0">
                            <a:latin typeface="Cambria Math" panose="02040503050406030204" pitchFamily="18" charset="0"/>
                            <a:cs typeface="Arial" panose="020B0604020202020204" pitchFamily="34" charset="0"/>
                          </a:rPr>
                        </m:ctrlPr>
                      </m:dPr>
                      <m:e>
                        <m:m>
                          <m:mPr>
                            <m:mcs>
                              <m:mc>
                                <m:mcPr>
                                  <m:count m:val="1"/>
                                  <m:mcJc m:val="center"/>
                                </m:mcPr>
                              </m:mc>
                            </m:mcs>
                            <m:ctrlPr>
                              <a:rPr lang="de-CH" sz="2800" b="0" i="1" smtClean="0">
                                <a:latin typeface="Cambria Math" panose="02040503050406030204" pitchFamily="18" charset="0"/>
                                <a:cs typeface="Arial" panose="020B0604020202020204" pitchFamily="34" charset="0"/>
                              </a:rPr>
                            </m:ctrlPr>
                          </m:mP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cos</m:t>
                                  </m:r>
                                </m:fName>
                                <m:e>
                                  <m:r>
                                    <a:rPr lang="de-CH" sz="2800" b="0" i="1" smtClean="0">
                                      <a:latin typeface="Cambria Math" panose="02040503050406030204" pitchFamily="18" charset="0"/>
                                      <a:cs typeface="Arial" panose="020B0604020202020204" pitchFamily="34" charset="0"/>
                                    </a:rPr>
                                    <m:t>𝛼</m:t>
                                  </m:r>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sin</m:t>
                                      </m:r>
                                    </m:fName>
                                    <m:e>
                                      <m:r>
                                        <a:rPr lang="de-CH" sz="2800" b="0" i="1" smtClean="0">
                                          <a:latin typeface="Cambria Math" panose="02040503050406030204" pitchFamily="18" charset="0"/>
                                          <a:cs typeface="Arial" panose="020B0604020202020204" pitchFamily="34" charset="0"/>
                                        </a:rPr>
                                        <m:t>𝛼</m:t>
                                      </m:r>
                                    </m:e>
                                  </m:func>
                                </m:e>
                              </m:func>
                            </m:e>
                          </m:mr>
                          <m:mr>
                            <m:e>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1</m:t>
                                  </m:r>
                                </m:sub>
                              </m:sSub>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sin</m:t>
                                  </m:r>
                                </m:fName>
                                <m:e>
                                  <m:r>
                                    <a:rPr lang="de-CH" sz="2800" b="0" i="1" smtClean="0">
                                      <a:latin typeface="Cambria Math" panose="02040503050406030204" pitchFamily="18" charset="0"/>
                                      <a:cs typeface="Arial" panose="020B0604020202020204" pitchFamily="34" charset="0"/>
                                    </a:rPr>
                                    <m:t>𝛼</m:t>
                                  </m:r>
                                  <m:r>
                                    <a:rPr lang="de-CH" sz="2800" b="0" i="1" smtClean="0">
                                      <a:latin typeface="Cambria Math" panose="02040503050406030204" pitchFamily="18" charset="0"/>
                                      <a:cs typeface="Arial" panose="020B0604020202020204" pitchFamily="34" charset="0"/>
                                    </a:rPr>
                                    <m:t>+</m:t>
                                  </m:r>
                                  <m:sSub>
                                    <m:sSubPr>
                                      <m:ctrlPr>
                                        <a:rPr lang="de-CH" sz="2800" b="0" i="1" smtClean="0">
                                          <a:latin typeface="Cambria Math" panose="02040503050406030204" pitchFamily="18" charset="0"/>
                                          <a:cs typeface="Arial" panose="020B0604020202020204" pitchFamily="34" charset="0"/>
                                        </a:rPr>
                                      </m:ctrlPr>
                                    </m:sSubPr>
                                    <m:e>
                                      <m:r>
                                        <a:rPr lang="de-CH" sz="2800" b="0" i="1" smtClean="0">
                                          <a:latin typeface="Cambria Math" panose="02040503050406030204" pitchFamily="18" charset="0"/>
                                          <a:cs typeface="Arial" panose="020B0604020202020204" pitchFamily="34" charset="0"/>
                                        </a:rPr>
                                        <m:t>𝑝</m:t>
                                      </m:r>
                                    </m:e>
                                    <m:sub>
                                      <m:r>
                                        <a:rPr lang="de-CH" sz="2800" b="0" i="1" smtClean="0">
                                          <a:latin typeface="Cambria Math" panose="02040503050406030204" pitchFamily="18" charset="0"/>
                                          <a:cs typeface="Arial" panose="020B0604020202020204" pitchFamily="34" charset="0"/>
                                        </a:rPr>
                                        <m:t>2</m:t>
                                      </m:r>
                                    </m:sub>
                                  </m:sSub>
                                  <m:func>
                                    <m:funcPr>
                                      <m:ctrlPr>
                                        <a:rPr lang="de-CH" sz="2800" b="0" i="1" smtClean="0">
                                          <a:latin typeface="Cambria Math" panose="02040503050406030204" pitchFamily="18" charset="0"/>
                                          <a:cs typeface="Arial" panose="020B0604020202020204" pitchFamily="34" charset="0"/>
                                        </a:rPr>
                                      </m:ctrlPr>
                                    </m:funcPr>
                                    <m:fName>
                                      <m:r>
                                        <m:rPr>
                                          <m:sty m:val="p"/>
                                        </m:rPr>
                                        <a:rPr lang="de-CH" sz="2800" b="0" i="0" smtClean="0">
                                          <a:latin typeface="Cambria Math" panose="02040503050406030204" pitchFamily="18" charset="0"/>
                                          <a:cs typeface="Arial" panose="020B0604020202020204" pitchFamily="34" charset="0"/>
                                        </a:rPr>
                                        <m:t>cos</m:t>
                                      </m:r>
                                    </m:fName>
                                    <m:e>
                                      <m:r>
                                        <a:rPr lang="de-CH" sz="2800" b="0" i="1" smtClean="0">
                                          <a:latin typeface="Cambria Math" panose="02040503050406030204" pitchFamily="18" charset="0"/>
                                          <a:cs typeface="Arial" panose="020B0604020202020204" pitchFamily="34" charset="0"/>
                                        </a:rPr>
                                        <m:t>𝛼</m:t>
                                      </m:r>
                                    </m:e>
                                  </m:func>
                                </m:e>
                              </m:func>
                            </m:e>
                          </m:mr>
                        </m:m>
                      </m:e>
                    </m:d>
                  </m:oMath>
                </a14:m>
                <a:endParaRPr lang="en-GB" sz="280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DFFFB5EB-D807-3592-7B01-836008ED25C3}"/>
                  </a:ext>
                </a:extLst>
              </p:cNvPr>
              <p:cNvSpPr txBox="1">
                <a:spLocks noRot="1" noChangeAspect="1" noMove="1" noResize="1" noEditPoints="1" noAdjustHandles="1" noChangeArrowheads="1" noChangeShapeType="1" noTextEdit="1"/>
              </p:cNvSpPr>
              <p:nvPr/>
            </p:nvSpPr>
            <p:spPr>
              <a:xfrm>
                <a:off x="538654" y="4237862"/>
                <a:ext cx="11114692" cy="882742"/>
              </a:xfrm>
              <a:prstGeom prst="rect">
                <a:avLst/>
              </a:prstGeom>
              <a:blipFill>
                <a:blip r:embed="rId3"/>
                <a:stretch>
                  <a:fillRect b="-7042"/>
                </a:stretch>
              </a:blipFill>
            </p:spPr>
            <p:txBody>
              <a:bodyPr/>
              <a:lstStyle/>
              <a:p>
                <a:r>
                  <a:rPr lang="en-CH">
                    <a:noFill/>
                  </a:rPr>
                  <a:t> </a:t>
                </a:r>
              </a:p>
            </p:txBody>
          </p:sp>
        </mc:Fallback>
      </mc:AlternateContent>
    </p:spTree>
    <p:extLst>
      <p:ext uri="{BB962C8B-B14F-4D97-AF65-F5344CB8AC3E}">
        <p14:creationId xmlns:p14="http://schemas.microsoft.com/office/powerpoint/2010/main" val="58597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270641" y="134530"/>
            <a:ext cx="10515600" cy="651024"/>
          </a:xfrm>
        </p:spPr>
        <p:txBody>
          <a:bodyPr>
            <a:normAutofit fontScale="90000"/>
          </a:bodyPr>
          <a:lstStyle/>
          <a:p>
            <a:r>
              <a:rPr lang="en-CH" dirty="0">
                <a:latin typeface="Arial" panose="020B0604020202020204" pitchFamily="34" charset="0"/>
                <a:cs typeface="Arial" panose="020B0604020202020204" pitchFamily="34" charset="0"/>
              </a:rPr>
              <a:t>Change of basis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F3B9A3-3F21-6D15-2512-18B179B5B030}"/>
                  </a:ext>
                </a:extLst>
              </p:cNvPr>
              <p:cNvSpPr>
                <a:spLocks noGrp="1"/>
              </p:cNvSpPr>
              <p:nvPr>
                <p:ph idx="1"/>
              </p:nvPr>
            </p:nvSpPr>
            <p:spPr>
              <a:xfrm>
                <a:off x="838200" y="1818290"/>
                <a:ext cx="10515600" cy="4516323"/>
              </a:xfrm>
            </p:spPr>
            <p:txBody>
              <a:bodyPr>
                <a:normAutofit/>
              </a:bodyPr>
              <a:lstStyle/>
              <a:p>
                <a:r>
                  <a:rPr lang="en-GB" sz="3200" dirty="0">
                    <a:latin typeface="Arial" panose="020B0604020202020204" pitchFamily="34" charset="0"/>
                    <a:cs typeface="Arial" panose="020B0604020202020204" pitchFamily="34" charset="0"/>
                  </a:rPr>
                  <a:t>Considering a generic dataset </a:t>
                </a:r>
                <a14:m>
                  <m:oMath xmlns:m="http://schemas.openxmlformats.org/officeDocument/2006/math">
                    <m:r>
                      <a:rPr lang="de-CH" sz="3200" b="0" i="1" smtClean="0">
                        <a:latin typeface="Cambria Math" panose="02040503050406030204" pitchFamily="18" charset="0"/>
                        <a:cs typeface="Arial" panose="020B0604020202020204" pitchFamily="34" charset="0"/>
                      </a:rPr>
                      <m:t>𝑋</m:t>
                    </m:r>
                  </m:oMath>
                </a14:m>
                <a:r>
                  <a:rPr lang="en-GB" sz="3200" dirty="0">
                    <a:latin typeface="Arial" panose="020B0604020202020204" pitchFamily="34" charset="0"/>
                    <a:cs typeface="Arial" panose="020B0604020202020204" pitchFamily="34" charset="0"/>
                  </a:rPr>
                  <a:t>, it can be expressed in a new basis as </a:t>
                </a:r>
                <a14:m>
                  <m:oMath xmlns:m="http://schemas.openxmlformats.org/officeDocument/2006/math">
                    <m:r>
                      <a:rPr lang="de-CH" sz="3200" b="0" i="1" smtClean="0">
                        <a:latin typeface="Cambria Math" panose="02040503050406030204" pitchFamily="18" charset="0"/>
                        <a:cs typeface="Arial" panose="020B0604020202020204" pitchFamily="34" charset="0"/>
                      </a:rPr>
                      <m:t>𝑌</m:t>
                    </m:r>
                  </m:oMath>
                </a14:m>
                <a:r>
                  <a:rPr lang="en-GB" sz="3200" dirty="0">
                    <a:latin typeface="Arial" panose="020B0604020202020204" pitchFamily="34" charset="0"/>
                    <a:cs typeface="Arial" panose="020B0604020202020204" pitchFamily="34" charset="0"/>
                  </a:rPr>
                  <a:t> as</a:t>
                </a:r>
              </a:p>
              <a:p>
                <a:pPr marL="0" indent="0">
                  <a:buNone/>
                </a:pPr>
                <a:endParaRPr lang="en-GB" sz="32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E3F3B9A3-3F21-6D15-2512-18B179B5B030}"/>
                  </a:ext>
                </a:extLst>
              </p:cNvPr>
              <p:cNvSpPr>
                <a:spLocks noGrp="1" noRot="1" noChangeAspect="1" noMove="1" noResize="1" noEditPoints="1" noAdjustHandles="1" noChangeArrowheads="1" noChangeShapeType="1" noTextEdit="1"/>
              </p:cNvSpPr>
              <p:nvPr>
                <p:ph idx="1"/>
              </p:nvPr>
            </p:nvSpPr>
            <p:spPr>
              <a:xfrm>
                <a:off x="838200" y="1818290"/>
                <a:ext cx="10515600" cy="4516323"/>
              </a:xfrm>
              <a:blipFill>
                <a:blip r:embed="rId2"/>
                <a:stretch>
                  <a:fillRect l="-1327" t="-3090" r="-965"/>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D891571C-1F0A-762F-80AD-2ACB59A2855B}"/>
              </a:ext>
            </a:extLst>
          </p:cNvPr>
          <p:cNvPicPr>
            <a:picLocks noChangeAspect="1"/>
          </p:cNvPicPr>
          <p:nvPr/>
        </p:nvPicPr>
        <p:blipFill>
          <a:blip r:embed="rId3"/>
          <a:stretch>
            <a:fillRect/>
          </a:stretch>
        </p:blipFill>
        <p:spPr>
          <a:xfrm>
            <a:off x="2516351" y="3055007"/>
            <a:ext cx="6654800" cy="1193800"/>
          </a:xfrm>
          <a:prstGeom prst="rect">
            <a:avLst/>
          </a:prstGeom>
        </p:spPr>
      </p:pic>
    </p:spTree>
    <p:extLst>
      <p:ext uri="{BB962C8B-B14F-4D97-AF65-F5344CB8AC3E}">
        <p14:creationId xmlns:p14="http://schemas.microsoft.com/office/powerpoint/2010/main" val="188132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067-EB40-D627-E161-C331F234F3BA}"/>
              </a:ext>
            </a:extLst>
          </p:cNvPr>
          <p:cNvSpPr>
            <a:spLocks noGrp="1"/>
          </p:cNvSpPr>
          <p:nvPr>
            <p:ph type="title"/>
          </p:nvPr>
        </p:nvSpPr>
        <p:spPr>
          <a:xfrm>
            <a:off x="270641" y="134530"/>
            <a:ext cx="10515600" cy="651024"/>
          </a:xfrm>
        </p:spPr>
        <p:txBody>
          <a:bodyPr>
            <a:normAutofit fontScale="90000"/>
          </a:bodyPr>
          <a:lstStyle/>
          <a:p>
            <a:r>
              <a:rPr lang="en-CH" dirty="0">
                <a:latin typeface="Arial" panose="020B0604020202020204" pitchFamily="34" charset="0"/>
                <a:cs typeface="Arial" panose="020B0604020202020204" pitchFamily="34" charset="0"/>
              </a:rPr>
              <a:t>Example of transformations</a:t>
            </a:r>
          </a:p>
        </p:txBody>
      </p:sp>
      <p:pic>
        <p:nvPicPr>
          <p:cNvPr id="7" name="Content Placeholder 6">
            <a:extLst>
              <a:ext uri="{FF2B5EF4-FFF2-40B4-BE49-F238E27FC236}">
                <a16:creationId xmlns:a16="http://schemas.microsoft.com/office/drawing/2014/main" id="{C7A3ADE2-5839-B9B1-A6DA-F96786B6DD13}"/>
              </a:ext>
            </a:extLst>
          </p:cNvPr>
          <p:cNvPicPr>
            <a:picLocks noGrp="1" noChangeAspect="1"/>
          </p:cNvPicPr>
          <p:nvPr>
            <p:ph idx="1"/>
          </p:nvPr>
        </p:nvPicPr>
        <p:blipFill>
          <a:blip r:embed="rId2"/>
          <a:stretch>
            <a:fillRect/>
          </a:stretch>
        </p:blipFill>
        <p:spPr>
          <a:xfrm>
            <a:off x="1599488" y="1282180"/>
            <a:ext cx="8782818" cy="4466978"/>
          </a:xfrm>
          <a:prstGeom prst="rect">
            <a:avLst/>
          </a:prstGeom>
        </p:spPr>
      </p:pic>
    </p:spTree>
    <p:extLst>
      <p:ext uri="{BB962C8B-B14F-4D97-AF65-F5344CB8AC3E}">
        <p14:creationId xmlns:p14="http://schemas.microsoft.com/office/powerpoint/2010/main" val="350372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1009</Words>
  <Application>Microsoft Macintosh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Cambria Math</vt:lpstr>
      <vt:lpstr>Office Theme</vt:lpstr>
      <vt:lpstr>Principal Component Analysis (PCA)</vt:lpstr>
      <vt:lpstr>PowerPoint Presentation</vt:lpstr>
      <vt:lpstr>PCA – An intuitive understanding</vt:lpstr>
      <vt:lpstr>Change of basis</vt:lpstr>
      <vt:lpstr>Change of basis</vt:lpstr>
      <vt:lpstr>Change of basis</vt:lpstr>
      <vt:lpstr>Change of basis</vt:lpstr>
      <vt:lpstr>Change of basis</vt:lpstr>
      <vt:lpstr>Example of transformations</vt:lpstr>
      <vt:lpstr>Open Questions</vt:lpstr>
      <vt:lpstr>PCA Key Assumptions</vt:lpstr>
      <vt:lpstr>PCA Key Assumptions</vt:lpstr>
      <vt:lpstr>PCA Key Assumptions</vt:lpstr>
      <vt:lpstr>Covariance Matrix</vt:lpstr>
      <vt:lpstr>Covariance Matrix</vt:lpstr>
      <vt:lpstr>Covariance Matrix</vt:lpstr>
      <vt:lpstr>Covariance Matrix</vt:lpstr>
      <vt:lpstr>Covariance Matrix and PCA</vt:lpstr>
      <vt:lpstr>What we must do</vt:lpstr>
      <vt:lpstr>PCA – The Key Assumptions</vt:lpstr>
      <vt:lpstr>PCA – How to diagonalise C</vt:lpstr>
      <vt:lpstr>PCA – Dimensionality Reduction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54</cp:revision>
  <dcterms:created xsi:type="dcterms:W3CDTF">2024-01-15T20:38:29Z</dcterms:created>
  <dcterms:modified xsi:type="dcterms:W3CDTF">2024-01-15T21:38:19Z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2024-01-15T20:40:49Z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5d9e4783-74a8-45b2-8fa4-c43e6c09017e</vt:lpwstr>
  </property>
  <property fmtid="{D5CDD505-2E9C-101B-9397-08002B2CF9AE}" pid="8" name="MSIP_Label_e8b0afbd-3cf7-4707-aee4-8dc9d855de29_ContentBits">
    <vt:lpwstr>0</vt:lpwstr>
  </property>
</Properties>
</file>