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347" r:id="rId3"/>
    <p:sldId id="348" r:id="rId4"/>
    <p:sldId id="349" r:id="rId5"/>
    <p:sldId id="350" r:id="rId6"/>
    <p:sldId id="301" r:id="rId7"/>
    <p:sldId id="321" r:id="rId8"/>
    <p:sldId id="303" r:id="rId9"/>
    <p:sldId id="320" r:id="rId10"/>
    <p:sldId id="351" r:id="rId11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0068"/>
  </p:normalViewPr>
  <p:slideViewPr>
    <p:cSldViewPr snapToGrid="0">
      <p:cViewPr varScale="1">
        <p:scale>
          <a:sx n="153" d="100"/>
          <a:sy n="153" d="100"/>
        </p:scale>
        <p:origin x="9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585393"/>
            <a:ext cx="7688100" cy="12741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Introduction to Learning</a:t>
            </a:r>
          </a:p>
          <a:p>
            <a:pPr algn="ctr">
              <a:spcBef>
                <a:spcPts val="0"/>
              </a:spcBef>
            </a:pPr>
            <a:endParaRPr lang="en-GB" sz="350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Dr.</a:t>
            </a:r>
            <a:r>
              <a:rPr lang="en-GB" sz="2000" dirty="0">
                <a:latin typeface="Arial" panose="020B0604020202020204" pitchFamily="34" charset="0"/>
              </a:rPr>
              <a:t> Umberto Michelucci</a:t>
            </a: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umberto.michelucci@toelt.ai</a:t>
            </a:r>
            <a:endParaRPr lang="en-GB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1E59-F51A-EA73-CDAC-F4E3077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Learning is in its most fundamental form an optimisation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249458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3EAF-35F7-26AA-78F7-FB8E3344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36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90466" y="1383478"/>
            <a:ext cx="79310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Supervised machine learning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from features and their corresponding labels. Supervised machine learning is analogous to learning a subject by studying a set of questions and their corresponding answers. After mastering the mapping between questions and answers, a student can then provide answers to new (never-before-seen) questions on the same topic.”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dirty="0"/>
              <a:t>https://developers.google.com/machine-learning/glossary#supervised_machine_learning</a:t>
            </a:r>
          </a:p>
        </p:txBody>
      </p:sp>
    </p:spTree>
    <p:extLst>
      <p:ext uri="{BB962C8B-B14F-4D97-AF65-F5344CB8AC3E}">
        <p14:creationId xmlns:p14="http://schemas.microsoft.com/office/powerpoint/2010/main" val="2967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972931"/>
            <a:ext cx="79310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Unsupervised machine learning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to find patterns in a dataset, typically an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most common use of unsupervised machine learning is to cluster data into groups of similar examples. For example, an unsupervised machine learning algorithm can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songs based on various properties of the music. The resulting clusters can become an input to other machine learning algorithms (for example, to a music recommendation service). Clustering can help when useful labels are scarce or absent. For example, in domains such as anti-abuse and fraud, clusters can help humans better understand the data.”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developers.google.com</a:t>
            </a:r>
            <a:r>
              <a:rPr lang="en-GB" sz="1050" dirty="0"/>
              <a:t>/machine-learning/</a:t>
            </a:r>
            <a:r>
              <a:rPr lang="en-GB" sz="1050" dirty="0" err="1"/>
              <a:t>glossary#unsupervised_machine_learning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8814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972931"/>
            <a:ext cx="7931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Semi-supervised machine learning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Semi-supervised learning falls between unsupervised learning (without any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training data) and supervised learning (with completely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training data). Some of the training examples are missing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training labels, yet many machine-learning researchers have found that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unlabeled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when used in conjunction with a small amount of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labeled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can produce a considerable improvement in learning accuracy.”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en.wikipedia.org</a:t>
            </a:r>
            <a:r>
              <a:rPr lang="en-GB" sz="1050" dirty="0"/>
              <a:t>/wiki/</a:t>
            </a:r>
            <a:r>
              <a:rPr lang="en-GB" sz="1050" dirty="0" err="1"/>
              <a:t>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325988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6E6-73B2-AD25-4753-1E2A5DCF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4" y="37129"/>
            <a:ext cx="7886700" cy="994172"/>
          </a:xfrm>
        </p:spPr>
        <p:txBody>
          <a:bodyPr>
            <a:normAutofit/>
          </a:bodyPr>
          <a:lstStyle/>
          <a:p>
            <a:r>
              <a:rPr lang="en-CH" dirty="0"/>
              <a:t>An intuitive understanding of learning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238C8-E7DB-20D1-EEDE-4539EBC1A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21438"/>
            <a:ext cx="3556000" cy="238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/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2000"/>
                  </a:spcBef>
                  <a:spcAft>
                    <a:spcPts val="1200"/>
                  </a:spcAft>
                  <a:tabLst>
                    <a:tab pos="365760" algn="l"/>
                  </a:tabLst>
                </a:pPr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diagram that gives an intuitive understanding of what learning is.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inputs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numbers (or parameters)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output of the network. The algorithm itself is the depicted intuitively as the irregular shape in the middle of the figure.</a:t>
                </a:r>
                <a:endParaRPr lang="en-CH" sz="1800" i="1" dirty="0">
                  <a:effectLst/>
                  <a:latin typeface="Arial Narrow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blipFill>
                <a:blip r:embed="rId3"/>
                <a:stretch>
                  <a:fillRect l="-322" t="-2083" r="-804"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D8ED34-3FEA-6613-E79E-AAEC5718ADA0}"/>
              </a:ext>
            </a:extLst>
          </p:cNvPr>
          <p:cNvSpPr txBox="1"/>
          <p:nvPr/>
        </p:nvSpPr>
        <p:spPr>
          <a:xfrm>
            <a:off x="843762" y="31134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34856-910C-CBED-CC7C-BE2CDBCAFB5D}"/>
              </a:ext>
            </a:extLst>
          </p:cNvPr>
          <p:cNvSpPr/>
          <p:nvPr/>
        </p:nvSpPr>
        <p:spPr>
          <a:xfrm>
            <a:off x="271669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06FF-8790-D13F-1344-DFE93F31B0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56805" y="2442542"/>
            <a:ext cx="1059891" cy="855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32257-7E66-9F82-CF3C-E13EE063B7C2}"/>
              </a:ext>
            </a:extLst>
          </p:cNvPr>
          <p:cNvSpPr txBox="1"/>
          <p:nvPr/>
        </p:nvSpPr>
        <p:spPr>
          <a:xfrm>
            <a:off x="6849578" y="1323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FB755-BBE1-F2A4-3F98-F724C6C4933F}"/>
              </a:ext>
            </a:extLst>
          </p:cNvPr>
          <p:cNvSpPr/>
          <p:nvPr/>
        </p:nvSpPr>
        <p:spPr>
          <a:xfrm>
            <a:off x="612250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F47A-D21D-458B-FC99-D2FAD91A29D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>
            <a:off x="6350000" y="1692693"/>
            <a:ext cx="995868" cy="62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mal brain MRI | Radiology Case | Radiopaedia.org">
            <a:extLst>
              <a:ext uri="{FF2B5EF4-FFF2-40B4-BE49-F238E27FC236}">
                <a16:creationId xmlns:a16="http://schemas.microsoft.com/office/drawing/2014/main" id="{AAF8A79B-207E-80BF-BDD9-9C0914E9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9" y="129887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Tabular Data • Excel Table • My Online Training Hub">
            <a:extLst>
              <a:ext uri="{FF2B5EF4-FFF2-40B4-BE49-F238E27FC236}">
                <a16:creationId xmlns:a16="http://schemas.microsoft.com/office/drawing/2014/main" id="{EAB10227-202B-F740-50F5-B8CCC5E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1083305"/>
            <a:ext cx="1713271" cy="7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apparent fixational drift in eye-tracking data due to filters or eyeball  rotation? | SpringerLink">
            <a:extLst>
              <a:ext uri="{FF2B5EF4-FFF2-40B4-BE49-F238E27FC236}">
                <a16:creationId xmlns:a16="http://schemas.microsoft.com/office/drawing/2014/main" id="{2F272628-389B-BFCF-1760-7ED9177A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1" y="2027980"/>
            <a:ext cx="998032" cy="6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B69BC-D893-C7BE-5CF0-56F4A338C8B6}"/>
              </a:ext>
            </a:extLst>
          </p:cNvPr>
          <p:cNvSpPr txBox="1"/>
          <p:nvPr/>
        </p:nvSpPr>
        <p:spPr>
          <a:xfrm>
            <a:off x="8022131" y="78885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1,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2,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3,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6F5E-FF08-B901-1886-345C8BCB767A}"/>
              </a:ext>
            </a:extLst>
          </p:cNvPr>
          <p:cNvSpPr txBox="1"/>
          <p:nvPr/>
        </p:nvSpPr>
        <p:spPr>
          <a:xfrm>
            <a:off x="7908959" y="1749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1.73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Normal brain MRI | Radiology Case | Radiopaedia.org">
            <a:extLst>
              <a:ext uri="{FF2B5EF4-FFF2-40B4-BE49-F238E27FC236}">
                <a16:creationId xmlns:a16="http://schemas.microsoft.com/office/drawing/2014/main" id="{6F39E6A4-B0F1-6CE6-6EB2-1A0D7381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3" y="217526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5D4A82-AAE8-F613-ADB8-B0CEE1DEFA69}"/>
              </a:ext>
            </a:extLst>
          </p:cNvPr>
          <p:cNvSpPr txBox="1"/>
          <p:nvPr/>
        </p:nvSpPr>
        <p:spPr>
          <a:xfrm>
            <a:off x="268570" y="1314529"/>
            <a:ext cx="873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An algorithm that learns is typically nothing else than a mathematical function that depends on a set of parameters that are tuned, hopefully in some smart way, to make the algorithm output as close as possible to some expected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3673136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definition of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0D28-FE2D-309E-EAEF-6E37CA6F6487}"/>
              </a:ext>
            </a:extLst>
          </p:cNvPr>
          <p:cNvSpPr txBox="1"/>
          <p:nvPr/>
        </p:nvSpPr>
        <p:spPr>
          <a:xfrm>
            <a:off x="3717839" y="392126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A341-6C15-79A1-EE06-CC7ADA6537C9}"/>
              </a:ext>
            </a:extLst>
          </p:cNvPr>
          <p:cNvSpPr/>
          <p:nvPr/>
        </p:nvSpPr>
        <p:spPr>
          <a:xfrm>
            <a:off x="3324988" y="1900820"/>
            <a:ext cx="1878780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B6A2-40E5-33A8-8E6C-CC50BE300C5A}"/>
              </a:ext>
            </a:extLst>
          </p:cNvPr>
          <p:cNvCxnSpPr>
            <a:cxnSpLocks/>
          </p:cNvCxnSpPr>
          <p:nvPr/>
        </p:nvCxnSpPr>
        <p:spPr>
          <a:xfrm flipV="1">
            <a:off x="4635627" y="2237859"/>
            <a:ext cx="270152" cy="168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8E3C5-AC9F-B73A-4085-062A957291D9}"/>
              </a:ext>
            </a:extLst>
          </p:cNvPr>
          <p:cNvSpPr txBox="1"/>
          <p:nvPr/>
        </p:nvSpPr>
        <p:spPr>
          <a:xfrm>
            <a:off x="634330" y="3188905"/>
            <a:ext cx="269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BC231-EE00-CF4E-D27B-A5572DFAECAF}"/>
              </a:ext>
            </a:extLst>
          </p:cNvPr>
          <p:cNvSpPr/>
          <p:nvPr/>
        </p:nvSpPr>
        <p:spPr>
          <a:xfrm>
            <a:off x="4436901" y="1597532"/>
            <a:ext cx="663734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0F4B7-7FFD-FA46-A49A-51F8FB4FEA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79659" y="1841152"/>
            <a:ext cx="2457166" cy="13477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D97D7-6AE8-5420-CC84-C54B6AC30D0D}"/>
              </a:ext>
            </a:extLst>
          </p:cNvPr>
          <p:cNvSpPr/>
          <p:nvPr/>
        </p:nvSpPr>
        <p:spPr>
          <a:xfrm>
            <a:off x="5897651" y="1388744"/>
            <a:ext cx="2262793" cy="26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7883D-CFB7-AD66-8F68-8500D86C0B1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561460" y="1652196"/>
            <a:ext cx="935174" cy="1427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1AFA6-D0B7-8FE8-AE4C-42EADBE4C768}"/>
              </a:ext>
            </a:extLst>
          </p:cNvPr>
          <p:cNvSpPr txBox="1"/>
          <p:nvPr/>
        </p:nvSpPr>
        <p:spPr>
          <a:xfrm>
            <a:off x="6310010" y="3079564"/>
            <a:ext cx="237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  <a:endParaRPr lang="en-CH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17" grpId="0" animBg="1"/>
      <p:bldP spid="29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8F0-100C-41FE-AA45-3352DAA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Learning for an algorithm means finding the best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 dirty="0"/>
                  <a:t> </a:t>
                </a:r>
                <a:r>
                  <a:rPr lang="en-US" dirty="0"/>
                  <a:t>to </a:t>
                </a:r>
                <a:r>
                  <a:rPr lang="en-US" b="1" u="sng" dirty="0"/>
                  <a:t>minimize</a:t>
                </a:r>
                <a:r>
                  <a:rPr lang="en-US" dirty="0"/>
                  <a:t> the loss function given a set of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Remember: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Labels (or target variables)</a:t>
                </a: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  <a:blipFill>
                <a:blip r:embed="rId2"/>
                <a:stretch>
                  <a:fillRect l="-804" t="-2752" r="-1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B2BAED-24D3-20CA-314F-ED0734A8150C}"/>
              </a:ext>
            </a:extLst>
          </p:cNvPr>
          <p:cNvSpPr txBox="1"/>
          <p:nvPr/>
        </p:nvSpPr>
        <p:spPr>
          <a:xfrm>
            <a:off x="5148302" y="2653599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mathematical formula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measure “closeness”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44BE6-7B1E-D64E-330F-921588D8B415}"/>
              </a:ext>
            </a:extLst>
          </p:cNvPr>
          <p:cNvSpPr/>
          <p:nvPr/>
        </p:nvSpPr>
        <p:spPr>
          <a:xfrm>
            <a:off x="2277840" y="1684541"/>
            <a:ext cx="163669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7CF34-D0D3-3136-D2C8-5FF0AABEF979}"/>
              </a:ext>
            </a:extLst>
          </p:cNvPr>
          <p:cNvCxnSpPr>
            <a:cxnSpLocks/>
          </p:cNvCxnSpPr>
          <p:nvPr/>
        </p:nvCxnSpPr>
        <p:spPr>
          <a:xfrm flipH="1" flipV="1">
            <a:off x="3733170" y="2022639"/>
            <a:ext cx="1468921" cy="881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5E5A-B5A2-531F-6EF1-4847B697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" y="135532"/>
            <a:ext cx="7886700" cy="502243"/>
          </a:xfrm>
        </p:spPr>
        <p:txBody>
          <a:bodyPr>
            <a:normAutofit fontScale="90000"/>
          </a:bodyPr>
          <a:lstStyle/>
          <a:p>
            <a:r>
              <a:rPr lang="en-CH"/>
              <a:t>Example of learning</a:t>
            </a:r>
          </a:p>
        </p:txBody>
      </p:sp>
      <p:pic>
        <p:nvPicPr>
          <p:cNvPr id="3074" name="Picture 2" descr="A Practical Approach to Linear Regression in Machine Learning | by Ashwin  Raj | Towards Data Science">
            <a:extLst>
              <a:ext uri="{FF2B5EF4-FFF2-40B4-BE49-F238E27FC236}">
                <a16:creationId xmlns:a16="http://schemas.microsoft.com/office/drawing/2014/main" id="{04788929-A5E0-C7D1-C405-9B7F1856F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08" y="637775"/>
            <a:ext cx="5106583" cy="38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4DAC0-61B2-02C0-4DE8-8D0E91B1702D}"/>
              </a:ext>
            </a:extLst>
          </p:cNvPr>
          <p:cNvSpPr txBox="1"/>
          <p:nvPr/>
        </p:nvSpPr>
        <p:spPr>
          <a:xfrm>
            <a:off x="7388391" y="4881010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50"/>
              <a:t>Image © Towarddatascience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88843-BA68-45EC-319A-B62833A19C12}"/>
              </a:ext>
            </a:extLst>
          </p:cNvPr>
          <p:cNvCxnSpPr/>
          <p:nvPr/>
        </p:nvCxnSpPr>
        <p:spPr>
          <a:xfrm flipV="1">
            <a:off x="2351314" y="1191025"/>
            <a:ext cx="5037077" cy="2750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9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12726</TotalTime>
  <Words>527</Words>
  <Application>Microsoft Macintosh PowerPoint</Application>
  <PresentationFormat>On-screen Show (16:9)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Narrow</vt:lpstr>
      <vt:lpstr>Cambria Math</vt:lpstr>
      <vt:lpstr>Wingdings</vt:lpstr>
      <vt:lpstr>Arial</vt:lpstr>
      <vt:lpstr>Office Theme</vt:lpstr>
      <vt:lpstr>PowerPoint Presentation</vt:lpstr>
      <vt:lpstr>Terminology</vt:lpstr>
      <vt:lpstr>PowerPoint Presentation</vt:lpstr>
      <vt:lpstr>PowerPoint Presentation</vt:lpstr>
      <vt:lpstr>PowerPoint Presentation</vt:lpstr>
      <vt:lpstr>An intuitive understanding of learning</vt:lpstr>
      <vt:lpstr>An intuitive definition of learning</vt:lpstr>
      <vt:lpstr>Learning</vt:lpstr>
      <vt:lpstr>Example of learning</vt:lpstr>
      <vt:lpstr>Learning is in its most fundamental form an optimisation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144</cp:revision>
  <dcterms:modified xsi:type="dcterms:W3CDTF">2024-01-11T08:07:10Z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2023-10-02T13:26:16Z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f0aa4c1c-4928-4284-ac0a-34bcf3060b30</vt:lpwstr>
  </property>
  <property fmtid="{D5CDD505-2E9C-101B-9397-08002B2CF9AE}" pid="8" name="MSIP_Label_e8b0afbd-3cf7-4707-aee4-8dc9d855de29_ContentBits">
    <vt:lpwstr>0</vt:lpwstr>
  </property>
</Properties>
</file>