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2"/>
  </p:notesMasterIdLst>
  <p:sldIdLst>
    <p:sldId id="256" r:id="rId2"/>
    <p:sldId id="259" r:id="rId3"/>
    <p:sldId id="269" r:id="rId4"/>
    <p:sldId id="278" r:id="rId5"/>
    <p:sldId id="270" r:id="rId6"/>
    <p:sldId id="271" r:id="rId7"/>
    <p:sldId id="277" r:id="rId8"/>
    <p:sldId id="315" r:id="rId9"/>
    <p:sldId id="317" r:id="rId10"/>
    <p:sldId id="318" r:id="rId11"/>
    <p:sldId id="319" r:id="rId12"/>
    <p:sldId id="316" r:id="rId13"/>
    <p:sldId id="308" r:id="rId14"/>
    <p:sldId id="279" r:id="rId15"/>
    <p:sldId id="310" r:id="rId16"/>
    <p:sldId id="280" r:id="rId17"/>
    <p:sldId id="281" r:id="rId18"/>
    <p:sldId id="282" r:id="rId19"/>
    <p:sldId id="283" r:id="rId20"/>
    <p:sldId id="284" r:id="rId21"/>
    <p:sldId id="285" r:id="rId22"/>
    <p:sldId id="286" r:id="rId23"/>
    <p:sldId id="257" r:id="rId24"/>
    <p:sldId id="287" r:id="rId25"/>
    <p:sldId id="290" r:id="rId26"/>
    <p:sldId id="314" r:id="rId27"/>
    <p:sldId id="311" r:id="rId28"/>
    <p:sldId id="303" r:id="rId29"/>
    <p:sldId id="261" r:id="rId30"/>
    <p:sldId id="292" r:id="rId31"/>
    <p:sldId id="291" r:id="rId32"/>
    <p:sldId id="293" r:id="rId33"/>
    <p:sldId id="294" r:id="rId34"/>
    <p:sldId id="296" r:id="rId35"/>
    <p:sldId id="295" r:id="rId36"/>
    <p:sldId id="297" r:id="rId37"/>
    <p:sldId id="313" r:id="rId38"/>
    <p:sldId id="300" r:id="rId39"/>
    <p:sldId id="301" r:id="rId40"/>
    <p:sldId id="302" r:id="rId41"/>
    <p:sldId id="298" r:id="rId42"/>
    <p:sldId id="299" r:id="rId43"/>
    <p:sldId id="304" r:id="rId44"/>
    <p:sldId id="305" r:id="rId45"/>
    <p:sldId id="306" r:id="rId46"/>
    <p:sldId id="320" r:id="rId47"/>
    <p:sldId id="309" r:id="rId48"/>
    <p:sldId id="321" r:id="rId49"/>
    <p:sldId id="263" r:id="rId50"/>
    <p:sldId id="267" r:id="rId51"/>
  </p:sldIdLst>
  <p:sldSz cx="9144000" cy="5143500" type="screen16x9"/>
  <p:notesSz cx="6858000" cy="9144000"/>
  <p:embeddedFontLst>
    <p:embeddedFont>
      <p:font typeface="Consolas" panose="020B0609020204030204" pitchFamily="49" charset="0"/>
      <p:regular r:id="rId53"/>
      <p:bold r:id="rId54"/>
      <p:italic r:id="rId55"/>
      <p:boldItalic r:id="rId56"/>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8"/>
    <p:restoredTop sz="90068"/>
  </p:normalViewPr>
  <p:slideViewPr>
    <p:cSldViewPr snapToGrid="0">
      <p:cViewPr varScale="1">
        <p:scale>
          <a:sx n="153" d="100"/>
          <a:sy n="153" d="100"/>
        </p:scale>
        <p:origin x="91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Linear Algebra, Calculus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Linear Algebra, Calculus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11.01.2024</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11.01.2024</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11.01.2024</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11.01.2024</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11.01.2024</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11.01.2024</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11.01.2024</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11.01.2024</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11.01.2024</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11.01.2024</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11.01.2024</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11.01.2024</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7" name="Picture 6">
            <a:extLst>
              <a:ext uri="{FF2B5EF4-FFF2-40B4-BE49-F238E27FC236}">
                <a16:creationId xmlns:a16="http://schemas.microsoft.com/office/drawing/2014/main" id="{A5149550-2844-26C3-AEB7-3BD213F8F3E2}"/>
              </a:ext>
            </a:extLst>
          </p:cNvPr>
          <p:cNvPicPr>
            <a:picLocks noChangeAspect="1"/>
          </p:cNvPicPr>
          <p:nvPr userDrawn="1"/>
        </p:nvPicPr>
        <p:blipFill>
          <a:blip r:embed="rId13"/>
          <a:stretch>
            <a:fillRect/>
          </a:stretch>
        </p:blipFill>
        <p:spPr>
          <a:xfrm>
            <a:off x="7017026" y="127396"/>
            <a:ext cx="2000250" cy="171450"/>
          </a:xfrm>
          <a:prstGeom prst="rect">
            <a:avLst/>
          </a:prstGeom>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454726"/>
            <a:ext cx="7688100" cy="1970117"/>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dirty="0">
                <a:latin typeface="Arial" panose="020B0604020202020204" pitchFamily="34" charset="0"/>
              </a:rPr>
              <a:t>Python and scikit-learn</a:t>
            </a:r>
          </a:p>
          <a:p>
            <a:pPr algn="ctr">
              <a:spcBef>
                <a:spcPts val="0"/>
              </a:spcBef>
            </a:pPr>
            <a:r>
              <a:rPr lang="en-GB" sz="3500" dirty="0">
                <a:latin typeface="Arial" panose="020B0604020202020204" pitchFamily="34" charset="0"/>
              </a:rPr>
              <a:t>Topics relevant to Machine Learning</a:t>
            </a:r>
          </a:p>
          <a:p>
            <a:pPr algn="ctr">
              <a:spcBef>
                <a:spcPts val="0"/>
              </a:spcBef>
            </a:pPr>
            <a:br>
              <a:rPr lang="en-GB" sz="3500" dirty="0">
                <a:latin typeface="Arial" panose="020B0604020202020204" pitchFamily="34" charset="0"/>
              </a:rPr>
            </a:br>
            <a:endParaRPr lang="en-GB" sz="3500" dirty="0">
              <a:latin typeface="Arial" panose="020B0604020202020204" pitchFamily="34" charset="0"/>
            </a:endParaRP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a:latin typeface="Arial" panose="020B0604020202020204" pitchFamily="34" charset="0"/>
              </a:rPr>
              <a:t>Dr. U. Michelucci (TOELT)</a:t>
            </a:r>
          </a:p>
          <a:p>
            <a:pPr algn="ctr">
              <a:spcBef>
                <a:spcPts val="0"/>
              </a:spcBef>
            </a:pPr>
            <a:r>
              <a:rPr lang="en-GB" sz="2200">
                <a:latin typeface="Arial" panose="020B0604020202020204" pitchFamily="34" charset="0"/>
              </a:rPr>
              <a:t>(with slides from M. Sperti, POLITO)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Detailed Data Management:</a:t>
            </a:r>
            <a:r>
              <a:rPr lang="en-GB" dirty="0">
                <a:solidFill>
                  <a:srgbClr val="374151"/>
                </a:solidFill>
                <a:cs typeface="Arial" panose="020B0604020202020204" pitchFamily="34" charset="0"/>
              </a:rPr>
              <a:t> </a:t>
            </a:r>
            <a:r>
              <a:rPr lang="en-GB" b="0" i="0" dirty="0">
                <a:solidFill>
                  <a:srgbClr val="374151"/>
                </a:solidFill>
                <a:effectLst/>
                <a:cs typeface="Arial" panose="020B0604020202020204" pitchFamily="34" charset="0"/>
              </a:rPr>
              <a:t>If possible, share the dataset or provide a detailed description of how it can be obtained and </a:t>
            </a:r>
            <a:r>
              <a:rPr lang="en-GB" b="0" i="0" dirty="0" err="1">
                <a:solidFill>
                  <a:srgbClr val="374151"/>
                </a:solidFill>
                <a:effectLst/>
                <a:cs typeface="Arial" panose="020B0604020202020204" pitchFamily="34" charset="0"/>
              </a:rPr>
              <a:t>preprocessed</a:t>
            </a:r>
            <a:r>
              <a:rPr lang="en-GB" b="0" i="0" dirty="0">
                <a:solidFill>
                  <a:srgbClr val="374151"/>
                </a:solidFill>
                <a:effectLst/>
                <a:cs typeface="Arial" panose="020B0604020202020204" pitchFamily="34" charset="0"/>
              </a:rPr>
              <a:t>. Include scripts used for data </a:t>
            </a:r>
            <a:r>
              <a:rPr lang="en-GB" b="0" i="0" dirty="0" err="1">
                <a:solidFill>
                  <a:srgbClr val="374151"/>
                </a:solidFill>
                <a:effectLst/>
                <a:cs typeface="Arial" panose="020B0604020202020204" pitchFamily="34" charset="0"/>
              </a:rPr>
              <a:t>preprocessing</a:t>
            </a:r>
            <a:r>
              <a:rPr lang="en-GB" b="0" i="0" dirty="0">
                <a:solidFill>
                  <a:srgbClr val="374151"/>
                </a:solidFill>
                <a:effectLst/>
                <a:cs typeface="Arial" panose="020B0604020202020204" pitchFamily="34" charset="0"/>
              </a:rPr>
              <a:t> and cleaning.</a:t>
            </a:r>
          </a:p>
          <a:p>
            <a:pPr marL="0" indent="0" algn="l">
              <a:buNone/>
            </a:pPr>
            <a:r>
              <a:rPr lang="en-GB" b="1" i="0" dirty="0">
                <a:solidFill>
                  <a:srgbClr val="374151"/>
                </a:solidFill>
                <a:effectLst/>
                <a:cs typeface="Arial" panose="020B0604020202020204" pitchFamily="34" charset="0"/>
              </a:rPr>
              <a:t>Share Hyperparameters and Configuration Files: </a:t>
            </a:r>
            <a:r>
              <a:rPr lang="en-GB" b="0" i="0" dirty="0">
                <a:solidFill>
                  <a:srgbClr val="374151"/>
                </a:solidFill>
                <a:effectLst/>
                <a:cs typeface="Arial" panose="020B0604020202020204" pitchFamily="34" charset="0"/>
              </a:rPr>
              <a:t>Document all hyperparameters and model configurations used during training. Use configuration files to manage hyperparameters, which are easier to track and replicate.</a:t>
            </a:r>
          </a:p>
          <a:p>
            <a:pPr marL="0" indent="0" algn="l">
              <a:buNone/>
            </a:pPr>
            <a:r>
              <a:rPr lang="en-GB" b="1" i="0" dirty="0">
                <a:solidFill>
                  <a:srgbClr val="374151"/>
                </a:solidFill>
                <a:effectLst/>
                <a:cs typeface="Arial" panose="020B0604020202020204" pitchFamily="34" charset="0"/>
              </a:rPr>
              <a:t>Model Checkpointing: </a:t>
            </a:r>
            <a:r>
              <a:rPr lang="en-GB" b="0" i="0" dirty="0">
                <a:solidFill>
                  <a:srgbClr val="374151"/>
                </a:solidFill>
                <a:effectLst/>
                <a:cs typeface="Arial" panose="020B0604020202020204" pitchFamily="34" charset="0"/>
              </a:rPr>
              <a:t>Save and version model checkpoints during and after training to allow for exact model recreation.</a:t>
            </a:r>
          </a:p>
        </p:txBody>
      </p:sp>
    </p:spTree>
    <p:extLst>
      <p:ext uri="{BB962C8B-B14F-4D97-AF65-F5344CB8AC3E}">
        <p14:creationId xmlns:p14="http://schemas.microsoft.com/office/powerpoint/2010/main" val="305295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Use a Seed for Data Splits: </a:t>
            </a:r>
            <a:r>
              <a:rPr lang="en-GB" b="0" i="0" dirty="0">
                <a:solidFill>
                  <a:srgbClr val="374151"/>
                </a:solidFill>
                <a:effectLst/>
                <a:cs typeface="Arial" panose="020B0604020202020204" pitchFamily="34" charset="0"/>
              </a:rPr>
              <a:t>If the data is split into training, validation, and test sets, ensure the splits are reproducible by using a seed.</a:t>
            </a:r>
          </a:p>
          <a:p>
            <a:pPr marL="0" indent="0" algn="l">
              <a:buNone/>
            </a:pPr>
            <a:r>
              <a:rPr lang="en-GB" b="1" i="0" dirty="0">
                <a:solidFill>
                  <a:srgbClr val="374151"/>
                </a:solidFill>
                <a:effectLst/>
                <a:cs typeface="Arial" panose="020B0604020202020204" pitchFamily="34" charset="0"/>
              </a:rPr>
              <a:t>Logging and Experiment Tracking: </a:t>
            </a:r>
            <a:r>
              <a:rPr lang="en-GB" b="0" i="0" dirty="0">
                <a:solidFill>
                  <a:srgbClr val="374151"/>
                </a:solidFill>
                <a:effectLst/>
                <a:cs typeface="Arial" panose="020B0604020202020204" pitchFamily="34" charset="0"/>
              </a:rPr>
              <a:t>Use experiment tracking tools (like </a:t>
            </a:r>
            <a:r>
              <a:rPr lang="en-GB" b="0" i="0" dirty="0" err="1">
                <a:solidFill>
                  <a:srgbClr val="374151"/>
                </a:solidFill>
                <a:effectLst/>
                <a:cs typeface="Arial" panose="020B0604020202020204" pitchFamily="34" charset="0"/>
              </a:rPr>
              <a:t>MLflow</a:t>
            </a:r>
            <a:r>
              <a:rPr lang="en-GB" b="0" i="0" dirty="0">
                <a:solidFill>
                  <a:srgbClr val="374151"/>
                </a:solidFill>
                <a:effectLst/>
                <a:cs typeface="Arial" panose="020B0604020202020204" pitchFamily="34" charset="0"/>
              </a:rPr>
              <a:t>, </a:t>
            </a:r>
            <a:r>
              <a:rPr lang="en-GB" b="0" i="0" dirty="0" err="1">
                <a:solidFill>
                  <a:srgbClr val="374151"/>
                </a:solidFill>
                <a:effectLst/>
                <a:cs typeface="Arial" panose="020B0604020202020204" pitchFamily="34" charset="0"/>
              </a:rPr>
              <a:t>TensorBoard</a:t>
            </a:r>
            <a:r>
              <a:rPr lang="en-GB" b="0" i="0" dirty="0">
                <a:solidFill>
                  <a:srgbClr val="374151"/>
                </a:solidFill>
                <a:effectLst/>
                <a:cs typeface="Arial" panose="020B0604020202020204" pitchFamily="34" charset="0"/>
              </a:rPr>
              <a:t>, or Weights &amp; Biases) to log experiments, including parameters, metrics, and results.</a:t>
            </a:r>
          </a:p>
          <a:p>
            <a:pPr marL="0" indent="0" algn="l">
              <a:buNone/>
            </a:pPr>
            <a:r>
              <a:rPr lang="en-GB" b="1" i="0" dirty="0">
                <a:solidFill>
                  <a:srgbClr val="374151"/>
                </a:solidFill>
                <a:effectLst/>
                <a:cs typeface="Arial" panose="020B0604020202020204" pitchFamily="34" charset="0"/>
              </a:rPr>
              <a:t>Automate the Workflow: </a:t>
            </a:r>
            <a:r>
              <a:rPr lang="en-GB" b="0" i="0" dirty="0">
                <a:solidFill>
                  <a:srgbClr val="374151"/>
                </a:solidFill>
                <a:effectLst/>
                <a:cs typeface="Arial" panose="020B0604020202020204" pitchFamily="34" charset="0"/>
              </a:rPr>
              <a:t>Use workflow automation tools to script the entire pipeline, from data </a:t>
            </a:r>
            <a:r>
              <a:rPr lang="en-GB" b="0" i="0" dirty="0" err="1">
                <a:solidFill>
                  <a:srgbClr val="374151"/>
                </a:solidFill>
                <a:effectLst/>
                <a:cs typeface="Arial" panose="020B0604020202020204" pitchFamily="34" charset="0"/>
              </a:rPr>
              <a:t>preprocessing</a:t>
            </a:r>
            <a:r>
              <a:rPr lang="en-GB" b="0" i="0" dirty="0">
                <a:solidFill>
                  <a:srgbClr val="374151"/>
                </a:solidFill>
                <a:effectLst/>
                <a:cs typeface="Arial" panose="020B0604020202020204" pitchFamily="34" charset="0"/>
              </a:rPr>
              <a:t> to model training and evaluation.</a:t>
            </a:r>
          </a:p>
          <a:p>
            <a:pPr marL="0" indent="0" algn="l">
              <a:buNone/>
            </a:pPr>
            <a:endParaRPr lang="en-GB" b="0" i="0" dirty="0">
              <a:solidFill>
                <a:srgbClr val="374151"/>
              </a:solidFill>
              <a:effectLst/>
              <a:cs typeface="Arial" panose="020B0604020202020204" pitchFamily="34" charset="0"/>
            </a:endParaRPr>
          </a:p>
          <a:p>
            <a:pPr marL="0" indent="0" algn="l">
              <a:buNone/>
            </a:pPr>
            <a:endParaRPr lang="en-GB" b="0" i="0" dirty="0">
              <a:solidFill>
                <a:srgbClr val="374151"/>
              </a:solidFill>
              <a:effectLst/>
              <a:cs typeface="Arial" panose="020B0604020202020204" pitchFamily="34" charset="0"/>
            </a:endParaRPr>
          </a:p>
        </p:txBody>
      </p:sp>
    </p:spTree>
    <p:extLst>
      <p:ext uri="{BB962C8B-B14F-4D97-AF65-F5344CB8AC3E}">
        <p14:creationId xmlns:p14="http://schemas.microsoft.com/office/powerpoint/2010/main" val="161839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924F-B9B1-DEC8-B8F1-8857CB0E384D}"/>
              </a:ext>
            </a:extLst>
          </p:cNvPr>
          <p:cNvSpPr>
            <a:spLocks noGrp="1"/>
          </p:cNvSpPr>
          <p:nvPr>
            <p:ph type="title"/>
          </p:nvPr>
        </p:nvSpPr>
        <p:spPr/>
        <p:txBody>
          <a:bodyPr/>
          <a:lstStyle/>
          <a:p>
            <a:r>
              <a:rPr lang="en-CH" dirty="0"/>
              <a:t>Tools for ML Reproducibility - Overview</a:t>
            </a:r>
          </a:p>
        </p:txBody>
      </p:sp>
      <p:sp>
        <p:nvSpPr>
          <p:cNvPr id="3" name="Text Placeholder 2">
            <a:extLst>
              <a:ext uri="{FF2B5EF4-FFF2-40B4-BE49-F238E27FC236}">
                <a16:creationId xmlns:a16="http://schemas.microsoft.com/office/drawing/2014/main" id="{6F19FE78-8084-BB9A-72F8-DCB29A2DD3C7}"/>
              </a:ext>
            </a:extLst>
          </p:cNvPr>
          <p:cNvSpPr>
            <a:spLocks noGrp="1"/>
          </p:cNvSpPr>
          <p:nvPr>
            <p:ph type="body" idx="1"/>
          </p:nvPr>
        </p:nvSpPr>
        <p:spPr/>
        <p:txBody>
          <a:bodyPr/>
          <a:lstStyle/>
          <a:p>
            <a:r>
              <a:rPr lang="en-CH" dirty="0"/>
              <a:t>An overview of the most used and important tool to use when doing research with machine learning</a:t>
            </a:r>
          </a:p>
        </p:txBody>
      </p:sp>
    </p:spTree>
    <p:extLst>
      <p:ext uri="{BB962C8B-B14F-4D97-AF65-F5344CB8AC3E}">
        <p14:creationId xmlns:p14="http://schemas.microsoft.com/office/powerpoint/2010/main" val="144874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14</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16</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2183064897"/>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689-C9F2-AC66-E26A-745EBE2A2AA4}"/>
              </a:ext>
            </a:extLst>
          </p:cNvPr>
          <p:cNvSpPr>
            <a:spLocks noGrp="1"/>
          </p:cNvSpPr>
          <p:nvPr>
            <p:ph type="title"/>
          </p:nvPr>
        </p:nvSpPr>
        <p:spPr/>
        <p:txBody>
          <a:bodyPr/>
          <a:lstStyle/>
          <a:p>
            <a:r>
              <a:rPr lang="en-GB"/>
              <a:t>P</a:t>
            </a:r>
            <a:r>
              <a:rPr lang="en-CH"/>
              <a:t>ython Libraries and machine learning pipelines</a:t>
            </a:r>
          </a:p>
        </p:txBody>
      </p:sp>
    </p:spTree>
    <p:extLst>
      <p:ext uri="{BB962C8B-B14F-4D97-AF65-F5344CB8AC3E}">
        <p14:creationId xmlns:p14="http://schemas.microsoft.com/office/powerpoint/2010/main" val="2250356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738664"/>
          </a:xfrm>
          <a:prstGeom prst="rect">
            <a:avLst/>
          </a:prstGeom>
          <a:noFill/>
        </p:spPr>
        <p:txBody>
          <a:bodyPr wrap="square" lIns="0" tIns="0" rIns="0" bIns="0" rtlCol="0">
            <a:spAutoFit/>
          </a:bodyPr>
          <a:lstStyle/>
          <a:p>
            <a:pPr algn="ctr"/>
            <a:r>
              <a:rPr lang="de-CH" sz="1600" dirty="0" err="1"/>
              <a:t>scikit-learn</a:t>
            </a:r>
            <a:endParaRPr lang="de-CH" sz="1600" dirty="0"/>
          </a:p>
          <a:p>
            <a:pPr algn="ctr"/>
            <a:r>
              <a:rPr lang="de-CH" sz="1600" dirty="0" err="1"/>
              <a:t>TensorFlow</a:t>
            </a:r>
            <a:r>
              <a:rPr lang="de-CH" sz="1600" dirty="0"/>
              <a:t>/</a:t>
            </a:r>
            <a:r>
              <a:rPr lang="de-CH" sz="1600" dirty="0" err="1"/>
              <a:t>pyTorch</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492443"/>
          </a:xfrm>
          <a:prstGeom prst="rect">
            <a:avLst/>
          </a:prstGeom>
          <a:noFill/>
        </p:spPr>
        <p:txBody>
          <a:bodyPr wrap="square" lIns="0" tIns="0" rIns="0" bIns="0" rtlCol="0">
            <a:spAutoFit/>
          </a:bodyPr>
          <a:lstStyle/>
          <a:p>
            <a:pPr algn="ctr"/>
            <a:r>
              <a:rPr lang="de-CH" sz="1600" dirty="0" err="1"/>
              <a:t>TensorFlow</a:t>
            </a:r>
            <a:r>
              <a:rPr lang="de-CH" sz="1600" dirty="0"/>
              <a:t>/</a:t>
            </a:r>
            <a:r>
              <a:rPr lang="de-CH" sz="1600" dirty="0" err="1"/>
              <a:t>pyTorch</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a:p>
            <a:pPr marL="0" indent="0">
              <a:buNone/>
            </a:pPr>
            <a:endParaRPr lang="en-GB"/>
          </a:p>
          <a:p>
            <a:pPr marL="0" indent="0">
              <a:buNone/>
            </a:pPr>
            <a:r>
              <a:rPr lang="en-GB"/>
              <a:t>“</a:t>
            </a:r>
            <a:r>
              <a:rPr lang="en-GB" b="1" u="sng"/>
              <a:t>Reproducibility</a:t>
            </a:r>
            <a:r>
              <a:rPr lang="en-GB"/>
              <a:t>” refers to independent researchers arriving at the same results using their own data and methods, while “</a:t>
            </a:r>
            <a:r>
              <a:rPr lang="en-GB" b="1" u="sng"/>
              <a:t>replicability</a:t>
            </a:r>
            <a:r>
              <a:rPr lang="en-GB"/>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dirty="0"/>
              <a:t>A collection allows us to put many values in a single “variable”</a:t>
            </a:r>
          </a:p>
          <a:p>
            <a:r>
              <a:rPr lang="en-GB" dirty="0"/>
              <a:t>A collection is nice because we can carry all many values around in one convenient package.</a:t>
            </a:r>
          </a:p>
          <a:p>
            <a:pPr marL="0" indent="0">
              <a:buNone/>
            </a:pPr>
            <a:endParaRPr lang="en-CH" dirty="0"/>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dirty="0"/>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dirty="0"/>
              <a:t>Most of our variables have one value in them - when we put a new value in the variable, the old value is overwritten</a:t>
            </a:r>
          </a:p>
          <a:p>
            <a:pPr marL="0" indent="0">
              <a:buNone/>
            </a:pPr>
            <a:endParaRPr lang="en-GB" dirty="0"/>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dirty="0"/>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dirty="0"/>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dirty="0"/>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898-D4C0-DDC0-ED0F-A6E22986C95A}"/>
              </a:ext>
            </a:extLst>
          </p:cNvPr>
          <p:cNvSpPr>
            <a:spLocks noGrp="1"/>
          </p:cNvSpPr>
          <p:nvPr>
            <p:ph type="title"/>
          </p:nvPr>
        </p:nvSpPr>
        <p:spPr/>
        <p:txBody>
          <a:bodyPr/>
          <a:lstStyle/>
          <a:p>
            <a:r>
              <a:rPr lang="en-CH"/>
              <a:t>Problems with plain Python and lists</a:t>
            </a:r>
          </a:p>
        </p:txBody>
      </p:sp>
      <p:sp>
        <p:nvSpPr>
          <p:cNvPr id="3" name="Content Placeholder 2">
            <a:extLst>
              <a:ext uri="{FF2B5EF4-FFF2-40B4-BE49-F238E27FC236}">
                <a16:creationId xmlns:a16="http://schemas.microsoft.com/office/drawing/2014/main" id="{AD7C655E-B13C-B3FE-F61D-B2CFEC85DB00}"/>
              </a:ext>
            </a:extLst>
          </p:cNvPr>
          <p:cNvSpPr>
            <a:spLocks noGrp="1"/>
          </p:cNvSpPr>
          <p:nvPr>
            <p:ph idx="1"/>
          </p:nvPr>
        </p:nvSpPr>
        <p:spPr/>
        <p:txBody>
          <a:bodyPr/>
          <a:lstStyle/>
          <a:p>
            <a:r>
              <a:rPr lang="en-GB" dirty="0"/>
              <a:t>L</a:t>
            </a:r>
            <a:r>
              <a:rPr lang="en-CH" dirty="0"/>
              <a:t>ists does not behave like mathematical objects…</a:t>
            </a:r>
          </a:p>
          <a:p>
            <a:pPr marL="0" indent="0">
              <a:buNone/>
            </a:pPr>
            <a:endParaRPr lang="en-CH" dirty="0"/>
          </a:p>
          <a:p>
            <a:pPr marL="0" indent="0">
              <a:buNone/>
            </a:pPr>
            <a:r>
              <a:rPr lang="en-CH" dirty="0"/>
              <a:t>Example:</a:t>
            </a:r>
          </a:p>
          <a:p>
            <a:pPr marL="0" indent="0">
              <a:buNone/>
            </a:pPr>
            <a:r>
              <a:rPr lang="en-GB">
                <a:latin typeface="Consolas" panose="020B0609020204030204" pitchFamily="49" charset="0"/>
                <a:cs typeface="Consolas" panose="020B0609020204030204" pitchFamily="49" charset="0"/>
              </a:rPr>
              <a:t>a = [1, 2, 3, 4]</a:t>
            </a:r>
          </a:p>
          <a:p>
            <a:pPr marL="0" indent="0">
              <a:buNone/>
            </a:pPr>
            <a:r>
              <a:rPr lang="en-GB">
                <a:latin typeface="Consolas" panose="020B0609020204030204" pitchFamily="49" charset="0"/>
                <a:cs typeface="Consolas" panose="020B0609020204030204" pitchFamily="49" charset="0"/>
              </a:rPr>
              <a:t>b = [5, 6, 7, 8]</a:t>
            </a:r>
          </a:p>
          <a:p>
            <a:pPr marL="0" indent="0">
              <a:buNone/>
            </a:pPr>
            <a:r>
              <a:rPr lang="en-GB">
                <a:latin typeface="Consolas" panose="020B0609020204030204" pitchFamily="49" charset="0"/>
                <a:cs typeface="Consolas" panose="020B0609020204030204" pitchFamily="49" charset="0"/>
              </a:rPr>
              <a:t>a+b</a:t>
            </a:r>
          </a:p>
          <a:p>
            <a:pPr marL="0" indent="0">
              <a:buNone/>
            </a:pPr>
            <a:r>
              <a:rPr lang="en-GB">
                <a:latin typeface="Consolas" panose="020B0609020204030204" pitchFamily="49" charset="0"/>
                <a:cs typeface="Consolas" panose="020B0609020204030204" pitchFamily="49" charset="0"/>
              </a:rPr>
              <a:t>&gt;&gt;&gt; </a:t>
            </a:r>
            <a:r>
              <a:rPr lang="en-CH">
                <a:latin typeface="Consolas" panose="020B0609020204030204" pitchFamily="49" charset="0"/>
                <a:cs typeface="Consolas" panose="020B0609020204030204" pitchFamily="49" charset="0"/>
              </a:rPr>
              <a:t>[1, 2, 3, 4, 5, 6, 7, 8]</a:t>
            </a:r>
          </a:p>
        </p:txBody>
      </p:sp>
    </p:spTree>
    <p:extLst>
      <p:ext uri="{BB962C8B-B14F-4D97-AF65-F5344CB8AC3E}">
        <p14:creationId xmlns:p14="http://schemas.microsoft.com/office/powerpoint/2010/main" val="2899366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285E-7383-D401-93CB-FFF9D46F2537}"/>
              </a:ext>
            </a:extLst>
          </p:cNvPr>
          <p:cNvSpPr>
            <a:spLocks noGrp="1"/>
          </p:cNvSpPr>
          <p:nvPr>
            <p:ph type="title"/>
          </p:nvPr>
        </p:nvSpPr>
        <p:spPr/>
        <p:txBody>
          <a:bodyPr/>
          <a:lstStyle/>
          <a:p>
            <a:r>
              <a:rPr lang="en-CH" dirty="0"/>
              <a:t>Best Practices</a:t>
            </a:r>
          </a:p>
        </p:txBody>
      </p:sp>
      <p:sp>
        <p:nvSpPr>
          <p:cNvPr id="3" name="Text Placeholder 2">
            <a:extLst>
              <a:ext uri="{FF2B5EF4-FFF2-40B4-BE49-F238E27FC236}">
                <a16:creationId xmlns:a16="http://schemas.microsoft.com/office/drawing/2014/main" id="{267F0AA6-DAB3-EEE7-7EA1-1BE8935148BA}"/>
              </a:ext>
            </a:extLst>
          </p:cNvPr>
          <p:cNvSpPr>
            <a:spLocks noGrp="1"/>
          </p:cNvSpPr>
          <p:nvPr>
            <p:ph type="body" idx="1"/>
          </p:nvPr>
        </p:nvSpPr>
        <p:spPr/>
        <p:txBody>
          <a:bodyPr/>
          <a:lstStyle/>
          <a:p>
            <a:r>
              <a:rPr lang="en-CH" dirty="0"/>
              <a:t>No really, try to do things right.</a:t>
            </a:r>
          </a:p>
        </p:txBody>
      </p:sp>
    </p:spTree>
    <p:extLst>
      <p:ext uri="{BB962C8B-B14F-4D97-AF65-F5344CB8AC3E}">
        <p14:creationId xmlns:p14="http://schemas.microsoft.com/office/powerpoint/2010/main" val="437642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dirty="0"/>
              <a:t>Write functions only if you really need to re-use them (and as few as possible) (really!)</a:t>
            </a:r>
          </a:p>
          <a:p>
            <a:r>
              <a:rPr lang="en-CH" dirty="0"/>
              <a:t>Write a piece of code for </a:t>
            </a:r>
            <a:r>
              <a:rPr lang="en-CH" b="1" u="sng" dirty="0"/>
              <a:t>each</a:t>
            </a:r>
            <a:r>
              <a:rPr lang="en-CH" dirty="0"/>
              <a:t> experiment you perform. Do not modify existing code and note the results! Each experiments must be reproducible and documented (what happens after 6 months? Will you remember all details? </a:t>
            </a:r>
            <a:r>
              <a:rPr lang="en-GB" dirty="0"/>
              <a:t>A</a:t>
            </a:r>
            <a:r>
              <a:rPr lang="en-CH" dirty="0"/>
              <a:t>ll parameters?)</a:t>
            </a:r>
          </a:p>
          <a:p>
            <a:r>
              <a:rPr lang="en-CH" dirty="0"/>
              <a:t>Save all resulits/models</a:t>
            </a:r>
          </a:p>
        </p:txBody>
      </p:sp>
    </p:spTree>
    <p:extLst>
      <p:ext uri="{BB962C8B-B14F-4D97-AF65-F5344CB8AC3E}">
        <p14:creationId xmlns:p14="http://schemas.microsoft.com/office/powerpoint/2010/main" val="3435977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ED3BA-4248-0EA4-653F-6D39FF2F9B9A}"/>
              </a:ext>
            </a:extLst>
          </p:cNvPr>
          <p:cNvPicPr>
            <a:picLocks noChangeAspect="1"/>
          </p:cNvPicPr>
          <p:nvPr/>
        </p:nvPicPr>
        <p:blipFill>
          <a:blip r:embed="rId2"/>
          <a:stretch>
            <a:fillRect/>
          </a:stretch>
        </p:blipFill>
        <p:spPr>
          <a:xfrm>
            <a:off x="2118647" y="1447800"/>
            <a:ext cx="4906706" cy="2247900"/>
          </a:xfrm>
          <a:prstGeom prst="rect">
            <a:avLst/>
          </a:prstGeom>
        </p:spPr>
      </p:pic>
    </p:spTree>
    <p:extLst>
      <p:ext uri="{BB962C8B-B14F-4D97-AF65-F5344CB8AC3E}">
        <p14:creationId xmlns:p14="http://schemas.microsoft.com/office/powerpoint/2010/main" val="3071964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a:xfrm>
            <a:off x="237952" y="149153"/>
            <a:ext cx="7886700" cy="549116"/>
          </a:xfrm>
        </p:spPr>
        <p:txBody>
          <a:bodyPr/>
          <a:lstStyle/>
          <a:p>
            <a:r>
              <a:rPr lang="en-CH" dirty="0"/>
              <a:t>Related topics remarks </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a:xfrm>
            <a:off x="628650" y="997528"/>
            <a:ext cx="7886700" cy="3872128"/>
          </a:xfrm>
        </p:spPr>
        <p:txBody>
          <a:bodyPr>
            <a:normAutofit/>
          </a:bodyPr>
          <a:lstStyle/>
          <a:p>
            <a:r>
              <a:rPr lang="en-GB" dirty="0"/>
              <a:t>It is important to understand algorithms. Operations, especially in deep learning, are repeated millions of times </a:t>
            </a:r>
            <a:r>
              <a:rPr lang="en-GB" dirty="0">
                <a:sym typeface="Wingdings" pitchFamily="2" charset="2"/>
              </a:rPr>
              <a:t> thus saving time in each iteration is very important.</a:t>
            </a:r>
          </a:p>
          <a:p>
            <a:r>
              <a:rPr lang="en-GB" dirty="0">
                <a:sym typeface="Wingdings" pitchFamily="2" charset="2"/>
              </a:rPr>
              <a:t>Bad programming will have a huge impact on your code in terms of performance and stability. </a:t>
            </a:r>
          </a:p>
          <a:p>
            <a:pPr marL="0" indent="0" algn="ctr">
              <a:buNone/>
            </a:pPr>
            <a:r>
              <a:rPr lang="en-GB" sz="2800" b="1" dirty="0">
                <a:sym typeface="Wingdings" pitchFamily="2" charset="2"/>
              </a:rPr>
              <a:t>Over-engineering is always a bad idea. Your code must be as simple as possible and as complex as necessary  it is easy to loose control of what your code does. </a:t>
            </a:r>
            <a:endParaRPr lang="en-CH" sz="2800" b="1" dirty="0"/>
          </a:p>
        </p:txBody>
      </p:sp>
    </p:spTree>
    <p:extLst>
      <p:ext uri="{BB962C8B-B14F-4D97-AF65-F5344CB8AC3E}">
        <p14:creationId xmlns:p14="http://schemas.microsoft.com/office/powerpoint/2010/main" val="343698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dirty="0"/>
              <a:t>When writing a scientific paper it is </a:t>
            </a:r>
            <a:r>
              <a:rPr lang="en-CH" b="1" dirty="0"/>
              <a:t>NOT</a:t>
            </a:r>
            <a:r>
              <a:rPr lang="en-CH" dirty="0"/>
              <a:t> </a:t>
            </a:r>
            <a:r>
              <a:rPr lang="en-CH" b="1" dirty="0"/>
              <a:t>acceptable</a:t>
            </a:r>
            <a:r>
              <a:rPr lang="en-CH" dirty="0"/>
              <a:t> to simply say (for example): “To train the model we have used the function XXXXX from scikit-learn (or from matlab)”. </a:t>
            </a:r>
          </a:p>
          <a:p>
            <a:r>
              <a:rPr lang="en-CH" dirty="0"/>
              <a:t>You have to describe all steps that the funtions is going through. Your description must be so precise, that someone could re-implement everything in a different programming language. </a:t>
            </a:r>
            <a:r>
              <a:rPr lang="en-CH" dirty="0">
                <a:sym typeface="Wingdings" pitchFamily="2" charset="2"/>
              </a:rPr>
              <a:t> This is why the scikit-learn technical documentation is so important.</a:t>
            </a:r>
            <a:endParaRPr lang="en-CH" dirty="0"/>
          </a:p>
        </p:txBody>
      </p:sp>
    </p:spTree>
    <p:extLst>
      <p:ext uri="{BB962C8B-B14F-4D97-AF65-F5344CB8AC3E}">
        <p14:creationId xmlns:p14="http://schemas.microsoft.com/office/powerpoint/2010/main" val="304264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44C3-B5DF-1FDE-99DC-BEFFD3C29269}"/>
              </a:ext>
            </a:extLst>
          </p:cNvPr>
          <p:cNvSpPr>
            <a:spLocks noGrp="1"/>
          </p:cNvSpPr>
          <p:nvPr>
            <p:ph type="title"/>
          </p:nvPr>
        </p:nvSpPr>
        <p:spPr/>
        <p:txBody>
          <a:bodyPr/>
          <a:lstStyle/>
          <a:p>
            <a:r>
              <a:rPr lang="en-CH" dirty="0"/>
              <a:t>Reproducibility – Important Steps in Machine Learning</a:t>
            </a:r>
          </a:p>
        </p:txBody>
      </p:sp>
      <p:sp>
        <p:nvSpPr>
          <p:cNvPr id="3" name="Text Placeholder 2">
            <a:extLst>
              <a:ext uri="{FF2B5EF4-FFF2-40B4-BE49-F238E27FC236}">
                <a16:creationId xmlns:a16="http://schemas.microsoft.com/office/drawing/2014/main" id="{CDB3F6BE-2578-D6E4-22E8-BE85ADB61968}"/>
              </a:ext>
            </a:extLst>
          </p:cNvPr>
          <p:cNvSpPr>
            <a:spLocks noGrp="1"/>
          </p:cNvSpPr>
          <p:nvPr>
            <p:ph type="body" idx="1"/>
          </p:nvPr>
        </p:nvSpPr>
        <p:spPr/>
        <p:txBody>
          <a:bodyPr/>
          <a:lstStyle/>
          <a:p>
            <a:r>
              <a:rPr lang="en-CH" dirty="0"/>
              <a:t>An overview of important steps to take to make machine learning research reproducible</a:t>
            </a:r>
          </a:p>
        </p:txBody>
      </p:sp>
    </p:spTree>
    <p:extLst>
      <p:ext uri="{BB962C8B-B14F-4D97-AF65-F5344CB8AC3E}">
        <p14:creationId xmlns:p14="http://schemas.microsoft.com/office/powerpoint/2010/main" val="321310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Set Random Seeds:</a:t>
            </a:r>
            <a:r>
              <a:rPr lang="en-GB" dirty="0">
                <a:solidFill>
                  <a:srgbClr val="374151"/>
                </a:solidFill>
                <a:cs typeface="Arial" panose="020B0604020202020204" pitchFamily="34" charset="0"/>
              </a:rPr>
              <a:t> </a:t>
            </a:r>
            <a:r>
              <a:rPr lang="en-GB" b="0" i="0" dirty="0">
                <a:solidFill>
                  <a:srgbClr val="374151"/>
                </a:solidFill>
                <a:effectLst/>
                <a:cs typeface="Arial" panose="020B0604020202020204" pitchFamily="34" charset="0"/>
              </a:rPr>
              <a:t>Initialize random number generators with fixed seeds to ensure consistent results in processes like data shuffling, weight initialization, and data splitting.</a:t>
            </a:r>
          </a:p>
          <a:p>
            <a:pPr marL="0" indent="0" algn="l">
              <a:buNone/>
            </a:pPr>
            <a:r>
              <a:rPr lang="en-GB" b="1" i="0" dirty="0">
                <a:solidFill>
                  <a:srgbClr val="374151"/>
                </a:solidFill>
                <a:effectLst/>
                <a:cs typeface="Arial" panose="020B0604020202020204" pitchFamily="34" charset="0"/>
              </a:rPr>
              <a:t>Version Control for Code: </a:t>
            </a:r>
            <a:r>
              <a:rPr lang="en-GB" b="0" i="0" dirty="0">
                <a:solidFill>
                  <a:srgbClr val="374151"/>
                </a:solidFill>
                <a:effectLst/>
                <a:cs typeface="Arial" panose="020B0604020202020204" pitchFamily="34" charset="0"/>
              </a:rPr>
              <a:t>Use version control systems like Git to track and manage changes in your code.</a:t>
            </a:r>
          </a:p>
          <a:p>
            <a:pPr marL="0" indent="0" algn="l">
              <a:buNone/>
            </a:pPr>
            <a:r>
              <a:rPr lang="en-GB" b="1" i="0" dirty="0">
                <a:solidFill>
                  <a:srgbClr val="374151"/>
                </a:solidFill>
                <a:effectLst/>
                <a:cs typeface="Arial" panose="020B0604020202020204" pitchFamily="34" charset="0"/>
              </a:rPr>
              <a:t>Document the Environment: </a:t>
            </a:r>
            <a:r>
              <a:rPr lang="en-GB" b="0" i="0" dirty="0">
                <a:solidFill>
                  <a:srgbClr val="374151"/>
                </a:solidFill>
                <a:effectLst/>
                <a:cs typeface="Arial" panose="020B0604020202020204" pitchFamily="34" charset="0"/>
              </a:rPr>
              <a:t>Specify and share the versions of the programming language, machine learning libraries, and other dependencies used (e.g., Python, TensorFlow, scikit-learn). Tools like Docker or </a:t>
            </a:r>
            <a:r>
              <a:rPr lang="en-GB" b="0" i="0" dirty="0" err="1">
                <a:solidFill>
                  <a:srgbClr val="374151"/>
                </a:solidFill>
                <a:effectLst/>
                <a:cs typeface="Arial" panose="020B0604020202020204" pitchFamily="34" charset="0"/>
              </a:rPr>
              <a:t>Conda</a:t>
            </a:r>
            <a:r>
              <a:rPr lang="en-GB" b="0" i="0" dirty="0">
                <a:solidFill>
                  <a:srgbClr val="374151"/>
                </a:solidFill>
                <a:effectLst/>
                <a:cs typeface="Arial" panose="020B0604020202020204" pitchFamily="34" charset="0"/>
              </a:rPr>
              <a:t> can be used to create reproducible environments.</a:t>
            </a:r>
          </a:p>
          <a:p>
            <a:pPr marL="0" indent="0" algn="l">
              <a:buNone/>
            </a:pPr>
            <a:endParaRPr lang="en-GB" b="0" i="0" dirty="0">
              <a:solidFill>
                <a:srgbClr val="374151"/>
              </a:solidFill>
              <a:effectLst/>
              <a:cs typeface="Arial" panose="020B0604020202020204" pitchFamily="34" charset="0"/>
            </a:endParaRPr>
          </a:p>
          <a:p>
            <a:pPr marL="0" indent="0" algn="l">
              <a:buNone/>
            </a:pPr>
            <a:endParaRPr lang="en-GB" b="0" i="0" dirty="0">
              <a:solidFill>
                <a:srgbClr val="374151"/>
              </a:solidFill>
              <a:effectLst/>
              <a:cs typeface="Arial" panose="020B0604020202020204" pitchFamily="34" charset="0"/>
            </a:endParaRPr>
          </a:p>
          <a:p>
            <a:endParaRPr lang="en-CH" dirty="0">
              <a:cs typeface="Arial" panose="020B0604020202020204" pitchFamily="34" charset="0"/>
            </a:endParaRPr>
          </a:p>
        </p:txBody>
      </p:sp>
    </p:spTree>
    <p:extLst>
      <p:ext uri="{BB962C8B-B14F-4D97-AF65-F5344CB8AC3E}">
        <p14:creationId xmlns:p14="http://schemas.microsoft.com/office/powerpoint/2010/main" val="1325699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13389</TotalTime>
  <Words>3076</Words>
  <Application>Microsoft Macintosh PowerPoint</Application>
  <PresentationFormat>On-screen Show (16:9)</PresentationFormat>
  <Paragraphs>341</Paragraphs>
  <Slides>50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Cabin</vt:lpstr>
      <vt:lpstr>Wingdings</vt:lpstr>
      <vt:lpstr>Courier New</vt:lpstr>
      <vt:lpstr>Arial</vt:lpstr>
      <vt:lpstr>Consolas</vt:lpstr>
      <vt:lpstr>Office Theme</vt:lpstr>
      <vt:lpstr>PowerPoint Presentation</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Tools and reproducibility</vt:lpstr>
      <vt:lpstr>Reproducibility – Important Steps in Machine Learning</vt:lpstr>
      <vt:lpstr>Reproducibility in Machine Learning – How to achieve it (I/III)</vt:lpstr>
      <vt:lpstr>Reproducibility in Machine Learning – How to achieve it (II/III)</vt:lpstr>
      <vt:lpstr>Reproducibility in Machine Learning – How to achieve it (III/III)</vt:lpstr>
      <vt:lpstr>Tools for ML Reproducibility - Overview</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Python Libraries and machine learning pipelines</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Problems with plain Python and lists</vt:lpstr>
      <vt:lpstr>PowerPoint Presentation</vt:lpstr>
      <vt:lpstr>What is numpy (and scipy)</vt:lpstr>
      <vt:lpstr>Numpy vs. code python</vt:lpstr>
      <vt:lpstr>Notes about loops with numpy</vt:lpstr>
      <vt:lpstr>Vectorized Code</vt:lpstr>
      <vt:lpstr>Scikit-learn</vt:lpstr>
      <vt:lpstr>An online resource</vt:lpstr>
      <vt:lpstr>Advantages of scikit-learn</vt:lpstr>
      <vt:lpstr>Best Practices</vt:lpstr>
      <vt:lpstr>Some best practices</vt:lpstr>
      <vt:lpstr>PowerPoint Presentation</vt:lpstr>
      <vt:lpstr>Related topics remarks </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Michelucci Umberto HSLU I</cp:lastModifiedBy>
  <cp:revision>256</cp:revision>
  <dcterms:modified xsi:type="dcterms:W3CDTF">2024-01-11T08:28:43Z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2023-10-02T17:15:58Z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c2c69101-af1c-41e9-8c62-40036f7ada6d</vt:lpwstr>
  </property>
  <property fmtid="{D5CDD505-2E9C-101B-9397-08002B2CF9AE}" pid="8" name="MSIP_Label_e8b0afbd-3cf7-4707-aee4-8dc9d855de29_ContentBits">
    <vt:lpwstr>0</vt:lpwstr>
  </property>
</Properties>
</file>