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49"/>
  </p:notesMasterIdLst>
  <p:sldIdLst>
    <p:sldId id="256" r:id="rId2"/>
    <p:sldId id="259" r:id="rId3"/>
    <p:sldId id="269" r:id="rId4"/>
    <p:sldId id="278" r:id="rId5"/>
    <p:sldId id="270" r:id="rId6"/>
    <p:sldId id="271" r:id="rId7"/>
    <p:sldId id="277" r:id="rId8"/>
    <p:sldId id="308" r:id="rId9"/>
    <p:sldId id="279" r:id="rId10"/>
    <p:sldId id="310" r:id="rId11"/>
    <p:sldId id="280" r:id="rId12"/>
    <p:sldId id="281" r:id="rId13"/>
    <p:sldId id="282" r:id="rId14"/>
    <p:sldId id="283" r:id="rId15"/>
    <p:sldId id="284" r:id="rId16"/>
    <p:sldId id="285" r:id="rId17"/>
    <p:sldId id="286" r:id="rId18"/>
    <p:sldId id="257" r:id="rId19"/>
    <p:sldId id="287" r:id="rId20"/>
    <p:sldId id="288" r:id="rId21"/>
    <p:sldId id="289" r:id="rId22"/>
    <p:sldId id="290" r:id="rId23"/>
    <p:sldId id="314" r:id="rId24"/>
    <p:sldId id="311" r:id="rId25"/>
    <p:sldId id="303" r:id="rId26"/>
    <p:sldId id="261" r:id="rId27"/>
    <p:sldId id="292" r:id="rId28"/>
    <p:sldId id="291" r:id="rId29"/>
    <p:sldId id="293" r:id="rId30"/>
    <p:sldId id="294" r:id="rId31"/>
    <p:sldId id="296" r:id="rId32"/>
    <p:sldId id="295" r:id="rId33"/>
    <p:sldId id="297" r:id="rId34"/>
    <p:sldId id="313" r:id="rId35"/>
    <p:sldId id="300" r:id="rId36"/>
    <p:sldId id="301" r:id="rId37"/>
    <p:sldId id="302" r:id="rId38"/>
    <p:sldId id="312" r:id="rId39"/>
    <p:sldId id="298" r:id="rId40"/>
    <p:sldId id="299" r:id="rId41"/>
    <p:sldId id="304" r:id="rId42"/>
    <p:sldId id="305" r:id="rId43"/>
    <p:sldId id="306" r:id="rId44"/>
    <p:sldId id="307" r:id="rId45"/>
    <p:sldId id="309" r:id="rId46"/>
    <p:sldId id="263" r:id="rId47"/>
    <p:sldId id="267" r:id="rId48"/>
  </p:sldIdLst>
  <p:sldSz cx="9144000" cy="5143500" type="screen16x9"/>
  <p:notesSz cx="6858000" cy="9144000"/>
  <p:embeddedFontLst>
    <p:embeddedFont>
      <p:font typeface="Calibri" panose="020F0502020204030204" pitchFamily="34" charset="0"/>
      <p:regular r:id="rId50"/>
      <p:bold r:id="rId51"/>
      <p:italic r:id="rId52"/>
      <p:boldItalic r:id="rId53"/>
    </p:embeddedFont>
    <p:embeddedFont>
      <p:font typeface="Consolas" panose="020B0609020204030204" pitchFamily="49" charset="0"/>
      <p:regular r:id="rId54"/>
      <p:bold r:id="rId55"/>
      <p:italic r:id="rId56"/>
      <p:boldItalic r:id="rId57"/>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08"/>
    <p:restoredTop sz="90068"/>
  </p:normalViewPr>
  <p:slideViewPr>
    <p:cSldViewPr snapToGrid="0">
      <p:cViewPr varScale="1">
        <p:scale>
          <a:sx n="153" d="100"/>
          <a:sy n="153" d="100"/>
        </p:scale>
        <p:origin x="912"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FC1CA-B5D5-2F43-BF6F-CF7C88DAA9A4}"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GB"/>
        </a:p>
      </dgm:t>
    </dgm:pt>
    <dgm:pt modelId="{224B4F60-E381-0046-BEB3-D5D22902F4C3}">
      <dgm:prSet phldrT="[Text]"/>
      <dgm:spPr/>
      <dgm:t>
        <a:bodyPr/>
        <a:lstStyle/>
        <a:p>
          <a:r>
            <a:rPr lang="en-GB">
              <a:latin typeface="Arial" panose="020B0604020202020204" pitchFamily="34" charset="0"/>
              <a:cs typeface="Arial" panose="020B0604020202020204" pitchFamily="34" charset="0"/>
            </a:rPr>
            <a:t>Linear Algebra, Calculus</a:t>
          </a:r>
        </a:p>
      </dgm:t>
    </dgm:pt>
    <dgm:pt modelId="{3125613B-6E6D-C24D-A406-E06B92220CED}" type="parTrans" cxnId="{BD8A4077-00C7-C744-9FD9-B27680F8909F}">
      <dgm:prSet/>
      <dgm:spPr/>
      <dgm:t>
        <a:bodyPr/>
        <a:lstStyle/>
        <a:p>
          <a:endParaRPr lang="en-GB">
            <a:latin typeface="Arial" panose="020B0604020202020204" pitchFamily="34" charset="0"/>
            <a:cs typeface="Arial" panose="020B0604020202020204" pitchFamily="34" charset="0"/>
          </a:endParaRPr>
        </a:p>
      </dgm:t>
    </dgm:pt>
    <dgm:pt modelId="{B41BD57A-52A3-BE4D-900F-6ED9BF22141E}" type="sibTrans" cxnId="{BD8A4077-00C7-C744-9FD9-B27680F8909F}">
      <dgm:prSet/>
      <dgm:spPr/>
      <dgm:t>
        <a:bodyPr/>
        <a:lstStyle/>
        <a:p>
          <a:endParaRPr lang="en-GB">
            <a:latin typeface="Arial" panose="020B0604020202020204" pitchFamily="34" charset="0"/>
            <a:cs typeface="Arial" panose="020B0604020202020204" pitchFamily="34" charset="0"/>
          </a:endParaRPr>
        </a:p>
      </dgm:t>
    </dgm:pt>
    <dgm:pt modelId="{EE8C6A28-A0F5-5E4B-8D5C-31B19F17BDA7}">
      <dgm:prSet phldrT="[Text]"/>
      <dgm:spPr/>
      <dgm:t>
        <a:bodyPr/>
        <a:lstStyle/>
        <a:p>
          <a:r>
            <a:rPr lang="en-GB">
              <a:latin typeface="Arial" panose="020B0604020202020204" pitchFamily="34" charset="0"/>
              <a:cs typeface="Arial" panose="020B0604020202020204" pitchFamily="34" charset="0"/>
            </a:rPr>
            <a:t>Programming</a:t>
          </a:r>
        </a:p>
      </dgm:t>
    </dgm:pt>
    <dgm:pt modelId="{AEFC1980-F862-614B-82F8-5097AAE3F228}" type="parTrans" cxnId="{D8880C1B-20A0-6A4C-81B9-054A80CD27EE}">
      <dgm:prSet/>
      <dgm:spPr/>
      <dgm:t>
        <a:bodyPr/>
        <a:lstStyle/>
        <a:p>
          <a:endParaRPr lang="en-GB">
            <a:latin typeface="Arial" panose="020B0604020202020204" pitchFamily="34" charset="0"/>
            <a:cs typeface="Arial" panose="020B0604020202020204" pitchFamily="34" charset="0"/>
          </a:endParaRPr>
        </a:p>
      </dgm:t>
    </dgm:pt>
    <dgm:pt modelId="{6E514DE5-1153-034B-BDFA-73DE7B2E3A7A}" type="sibTrans" cxnId="{D8880C1B-20A0-6A4C-81B9-054A80CD27EE}">
      <dgm:prSet/>
      <dgm:spPr/>
      <dgm:t>
        <a:bodyPr/>
        <a:lstStyle/>
        <a:p>
          <a:endParaRPr lang="en-GB">
            <a:latin typeface="Arial" panose="020B0604020202020204" pitchFamily="34" charset="0"/>
            <a:cs typeface="Arial" panose="020B0604020202020204" pitchFamily="34" charset="0"/>
          </a:endParaRPr>
        </a:p>
      </dgm:t>
    </dgm:pt>
    <dgm:pt modelId="{0529ABA1-05F2-1F4C-B013-1F8C79CA90BA}">
      <dgm:prSet phldrT="[Text]"/>
      <dgm:spPr/>
      <dgm:t>
        <a:bodyPr/>
        <a:lstStyle/>
        <a:p>
          <a:r>
            <a:rPr lang="en-GB">
              <a:latin typeface="Arial" panose="020B0604020202020204" pitchFamily="34" charset="0"/>
              <a:cs typeface="Arial" panose="020B0604020202020204" pitchFamily="34" charset="0"/>
            </a:rPr>
            <a:t>Statistics</a:t>
          </a:r>
        </a:p>
      </dgm:t>
    </dgm:pt>
    <dgm:pt modelId="{F82FAD6C-5988-6F44-A481-3BF95A001432}" type="parTrans" cxnId="{0695B23A-858B-8945-90C4-08298FCFBAA4}">
      <dgm:prSet/>
      <dgm:spPr/>
      <dgm:t>
        <a:bodyPr/>
        <a:lstStyle/>
        <a:p>
          <a:endParaRPr lang="en-GB">
            <a:latin typeface="Arial" panose="020B0604020202020204" pitchFamily="34" charset="0"/>
            <a:cs typeface="Arial" panose="020B0604020202020204" pitchFamily="34" charset="0"/>
          </a:endParaRPr>
        </a:p>
      </dgm:t>
    </dgm:pt>
    <dgm:pt modelId="{33228FCD-F44C-EE43-9B3C-71F62E67D449}" type="sibTrans" cxnId="{0695B23A-858B-8945-90C4-08298FCFBAA4}">
      <dgm:prSet/>
      <dgm:spPr/>
      <dgm:t>
        <a:bodyPr/>
        <a:lstStyle/>
        <a:p>
          <a:endParaRPr lang="en-GB">
            <a:latin typeface="Arial" panose="020B0604020202020204" pitchFamily="34" charset="0"/>
            <a:cs typeface="Arial" panose="020B0604020202020204" pitchFamily="34" charset="0"/>
          </a:endParaRPr>
        </a:p>
      </dgm:t>
    </dgm:pt>
    <dgm:pt modelId="{78E47EF5-4930-6B47-AE36-9AA08DF270E2}">
      <dgm:prSet phldrT="[Text]"/>
      <dgm:spPr/>
      <dgm:t>
        <a:bodyPr/>
        <a:lstStyle/>
        <a:p>
          <a:r>
            <a:rPr lang="en-GB">
              <a:latin typeface="Arial" panose="020B0604020202020204" pitchFamily="34" charset="0"/>
              <a:cs typeface="Arial" panose="020B0604020202020204" pitchFamily="34" charset="0"/>
            </a:rPr>
            <a:t>Engineering</a:t>
          </a:r>
        </a:p>
      </dgm:t>
    </dgm:pt>
    <dgm:pt modelId="{45FDAA80-81FF-EB48-B67B-E455EAC88CCF}" type="parTrans" cxnId="{213A7472-99AD-244A-9007-68142EF1DDAF}">
      <dgm:prSet/>
      <dgm:spPr/>
      <dgm:t>
        <a:bodyPr/>
        <a:lstStyle/>
        <a:p>
          <a:endParaRPr lang="en-GB">
            <a:latin typeface="Arial" panose="020B0604020202020204" pitchFamily="34" charset="0"/>
            <a:cs typeface="Arial" panose="020B0604020202020204" pitchFamily="34" charset="0"/>
          </a:endParaRPr>
        </a:p>
      </dgm:t>
    </dgm:pt>
    <dgm:pt modelId="{F0CDBB3F-56C3-264A-B615-5F947BA8D455}" type="sibTrans" cxnId="{213A7472-99AD-244A-9007-68142EF1DDAF}">
      <dgm:prSet/>
      <dgm:spPr/>
      <dgm:t>
        <a:bodyPr/>
        <a:lstStyle/>
        <a:p>
          <a:endParaRPr lang="en-GB">
            <a:latin typeface="Arial" panose="020B0604020202020204" pitchFamily="34" charset="0"/>
            <a:cs typeface="Arial" panose="020B0604020202020204" pitchFamily="34" charset="0"/>
          </a:endParaRPr>
        </a:p>
      </dgm:t>
    </dgm:pt>
    <dgm:pt modelId="{8325FC25-6BDA-B944-BF33-EFC8B21B28FA}" type="pres">
      <dgm:prSet presAssocID="{B59FC1CA-B5D5-2F43-BF6F-CF7C88DAA9A4}" presName="diagram" presStyleCnt="0">
        <dgm:presLayoutVars>
          <dgm:dir/>
          <dgm:resizeHandles val="exact"/>
        </dgm:presLayoutVars>
      </dgm:prSet>
      <dgm:spPr/>
    </dgm:pt>
    <dgm:pt modelId="{F30BAC6D-6F45-0A48-B7FB-DF07A9E05CE5}" type="pres">
      <dgm:prSet presAssocID="{224B4F60-E381-0046-BEB3-D5D22902F4C3}" presName="node" presStyleLbl="node1" presStyleIdx="0" presStyleCnt="4">
        <dgm:presLayoutVars>
          <dgm:bulletEnabled val="1"/>
        </dgm:presLayoutVars>
      </dgm:prSet>
      <dgm:spPr/>
    </dgm:pt>
    <dgm:pt modelId="{F277DAAA-AFF6-714F-A177-2101DE0541F7}" type="pres">
      <dgm:prSet presAssocID="{B41BD57A-52A3-BE4D-900F-6ED9BF22141E}" presName="sibTrans" presStyleCnt="0"/>
      <dgm:spPr/>
    </dgm:pt>
    <dgm:pt modelId="{C568A2DD-CCD6-D84C-B6B9-A7F828AB7A09}" type="pres">
      <dgm:prSet presAssocID="{EE8C6A28-A0F5-5E4B-8D5C-31B19F17BDA7}" presName="node" presStyleLbl="node1" presStyleIdx="1" presStyleCnt="4">
        <dgm:presLayoutVars>
          <dgm:bulletEnabled val="1"/>
        </dgm:presLayoutVars>
      </dgm:prSet>
      <dgm:spPr/>
    </dgm:pt>
    <dgm:pt modelId="{45382BA9-FD47-E54C-A815-6CC0B27BD95C}" type="pres">
      <dgm:prSet presAssocID="{6E514DE5-1153-034B-BDFA-73DE7B2E3A7A}" presName="sibTrans" presStyleCnt="0"/>
      <dgm:spPr/>
    </dgm:pt>
    <dgm:pt modelId="{32C029E2-FDFB-FF40-A8D3-75CDD73A3D62}" type="pres">
      <dgm:prSet presAssocID="{0529ABA1-05F2-1F4C-B013-1F8C79CA90BA}" presName="node" presStyleLbl="node1" presStyleIdx="2" presStyleCnt="4">
        <dgm:presLayoutVars>
          <dgm:bulletEnabled val="1"/>
        </dgm:presLayoutVars>
      </dgm:prSet>
      <dgm:spPr/>
    </dgm:pt>
    <dgm:pt modelId="{546E1DC2-D125-0848-B104-FC9AA610E35B}" type="pres">
      <dgm:prSet presAssocID="{33228FCD-F44C-EE43-9B3C-71F62E67D449}" presName="sibTrans" presStyleCnt="0"/>
      <dgm:spPr/>
    </dgm:pt>
    <dgm:pt modelId="{C05371C7-3BFD-774F-900B-AE2AC10BF806}" type="pres">
      <dgm:prSet presAssocID="{78E47EF5-4930-6B47-AE36-9AA08DF270E2}" presName="node" presStyleLbl="node1" presStyleIdx="3" presStyleCnt="4">
        <dgm:presLayoutVars>
          <dgm:bulletEnabled val="1"/>
        </dgm:presLayoutVars>
      </dgm:prSet>
      <dgm:spPr/>
    </dgm:pt>
  </dgm:ptLst>
  <dgm:cxnLst>
    <dgm:cxn modelId="{D8880C1B-20A0-6A4C-81B9-054A80CD27EE}" srcId="{B59FC1CA-B5D5-2F43-BF6F-CF7C88DAA9A4}" destId="{EE8C6A28-A0F5-5E4B-8D5C-31B19F17BDA7}" srcOrd="1" destOrd="0" parTransId="{AEFC1980-F862-614B-82F8-5097AAE3F228}" sibTransId="{6E514DE5-1153-034B-BDFA-73DE7B2E3A7A}"/>
    <dgm:cxn modelId="{0695B23A-858B-8945-90C4-08298FCFBAA4}" srcId="{B59FC1CA-B5D5-2F43-BF6F-CF7C88DAA9A4}" destId="{0529ABA1-05F2-1F4C-B013-1F8C79CA90BA}" srcOrd="2" destOrd="0" parTransId="{F82FAD6C-5988-6F44-A481-3BF95A001432}" sibTransId="{33228FCD-F44C-EE43-9B3C-71F62E67D449}"/>
    <dgm:cxn modelId="{1EC0875B-9F1C-CB40-AC84-9CC4928B2829}" type="presOf" srcId="{224B4F60-E381-0046-BEB3-D5D22902F4C3}" destId="{F30BAC6D-6F45-0A48-B7FB-DF07A9E05CE5}" srcOrd="0" destOrd="0" presId="urn:microsoft.com/office/officeart/2005/8/layout/default"/>
    <dgm:cxn modelId="{213A7472-99AD-244A-9007-68142EF1DDAF}" srcId="{B59FC1CA-B5D5-2F43-BF6F-CF7C88DAA9A4}" destId="{78E47EF5-4930-6B47-AE36-9AA08DF270E2}" srcOrd="3" destOrd="0" parTransId="{45FDAA80-81FF-EB48-B67B-E455EAC88CCF}" sibTransId="{F0CDBB3F-56C3-264A-B615-5F947BA8D455}"/>
    <dgm:cxn modelId="{BD8A4077-00C7-C744-9FD9-B27680F8909F}" srcId="{B59FC1CA-B5D5-2F43-BF6F-CF7C88DAA9A4}" destId="{224B4F60-E381-0046-BEB3-D5D22902F4C3}" srcOrd="0" destOrd="0" parTransId="{3125613B-6E6D-C24D-A406-E06B92220CED}" sibTransId="{B41BD57A-52A3-BE4D-900F-6ED9BF22141E}"/>
    <dgm:cxn modelId="{2AA1479B-EBF9-6043-ADE3-BAB975F42AD8}" type="presOf" srcId="{78E47EF5-4930-6B47-AE36-9AA08DF270E2}" destId="{C05371C7-3BFD-774F-900B-AE2AC10BF806}" srcOrd="0" destOrd="0" presId="urn:microsoft.com/office/officeart/2005/8/layout/default"/>
    <dgm:cxn modelId="{395238B2-517F-1D4F-9CC6-A40D1B01484D}" type="presOf" srcId="{B59FC1CA-B5D5-2F43-BF6F-CF7C88DAA9A4}" destId="{8325FC25-6BDA-B944-BF33-EFC8B21B28FA}" srcOrd="0" destOrd="0" presId="urn:microsoft.com/office/officeart/2005/8/layout/default"/>
    <dgm:cxn modelId="{6BF5EDBD-40C7-D441-9C4A-262B29271D1F}" type="presOf" srcId="{EE8C6A28-A0F5-5E4B-8D5C-31B19F17BDA7}" destId="{C568A2DD-CCD6-D84C-B6B9-A7F828AB7A09}" srcOrd="0" destOrd="0" presId="urn:microsoft.com/office/officeart/2005/8/layout/default"/>
    <dgm:cxn modelId="{7EEA31C1-3CD5-7D41-A080-0E502C735118}" type="presOf" srcId="{0529ABA1-05F2-1F4C-B013-1F8C79CA90BA}" destId="{32C029E2-FDFB-FF40-A8D3-75CDD73A3D62}" srcOrd="0" destOrd="0" presId="urn:microsoft.com/office/officeart/2005/8/layout/default"/>
    <dgm:cxn modelId="{1D166B78-CCB4-D747-B77C-ACF04E2DE90B}" type="presParOf" srcId="{8325FC25-6BDA-B944-BF33-EFC8B21B28FA}" destId="{F30BAC6D-6F45-0A48-B7FB-DF07A9E05CE5}" srcOrd="0" destOrd="0" presId="urn:microsoft.com/office/officeart/2005/8/layout/default"/>
    <dgm:cxn modelId="{1946791A-A26A-3449-9E65-2E6C3FF99335}" type="presParOf" srcId="{8325FC25-6BDA-B944-BF33-EFC8B21B28FA}" destId="{F277DAAA-AFF6-714F-A177-2101DE0541F7}" srcOrd="1" destOrd="0" presId="urn:microsoft.com/office/officeart/2005/8/layout/default"/>
    <dgm:cxn modelId="{203AA52F-FF34-8B40-83D0-5E96C95FE37D}" type="presParOf" srcId="{8325FC25-6BDA-B944-BF33-EFC8B21B28FA}" destId="{C568A2DD-CCD6-D84C-B6B9-A7F828AB7A09}" srcOrd="2" destOrd="0" presId="urn:microsoft.com/office/officeart/2005/8/layout/default"/>
    <dgm:cxn modelId="{8C1E2149-499E-C148-AA53-BB84F3855FA6}" type="presParOf" srcId="{8325FC25-6BDA-B944-BF33-EFC8B21B28FA}" destId="{45382BA9-FD47-E54C-A815-6CC0B27BD95C}" srcOrd="3" destOrd="0" presId="urn:microsoft.com/office/officeart/2005/8/layout/default"/>
    <dgm:cxn modelId="{C01BE34C-A3B3-9D45-B0F6-71FA1504913A}" type="presParOf" srcId="{8325FC25-6BDA-B944-BF33-EFC8B21B28FA}" destId="{32C029E2-FDFB-FF40-A8D3-75CDD73A3D62}" srcOrd="4" destOrd="0" presId="urn:microsoft.com/office/officeart/2005/8/layout/default"/>
    <dgm:cxn modelId="{09683C72-9838-6649-810D-B5C9BD86F576}" type="presParOf" srcId="{8325FC25-6BDA-B944-BF33-EFC8B21B28FA}" destId="{546E1DC2-D125-0848-B104-FC9AA610E35B}" srcOrd="5" destOrd="0" presId="urn:microsoft.com/office/officeart/2005/8/layout/default"/>
    <dgm:cxn modelId="{59DB5604-9F90-D442-AE29-7F14FAE7E854}" type="presParOf" srcId="{8325FC25-6BDA-B944-BF33-EFC8B21B28FA}" destId="{C05371C7-3BFD-774F-900B-AE2AC10BF80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BAC6D-6F45-0A48-B7FB-DF07A9E05CE5}">
      <dsp:nvSpPr>
        <dsp:cNvPr id="0" name=""/>
        <dsp:cNvSpPr/>
      </dsp:nvSpPr>
      <dsp:spPr>
        <a:xfrm>
          <a:off x="1311048" y="1635"/>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Linear Algebra, Calculus</a:t>
          </a:r>
        </a:p>
      </dsp:txBody>
      <dsp:txXfrm>
        <a:off x="1311048" y="1635"/>
        <a:ext cx="2506953" cy="1504172"/>
      </dsp:txXfrm>
    </dsp:sp>
    <dsp:sp modelId="{C568A2DD-CCD6-D84C-B6B9-A7F828AB7A09}">
      <dsp:nvSpPr>
        <dsp:cNvPr id="0" name=""/>
        <dsp:cNvSpPr/>
      </dsp:nvSpPr>
      <dsp:spPr>
        <a:xfrm>
          <a:off x="4068697" y="1635"/>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Programming</a:t>
          </a:r>
        </a:p>
      </dsp:txBody>
      <dsp:txXfrm>
        <a:off x="4068697" y="1635"/>
        <a:ext cx="2506953" cy="1504172"/>
      </dsp:txXfrm>
    </dsp:sp>
    <dsp:sp modelId="{32C029E2-FDFB-FF40-A8D3-75CDD73A3D62}">
      <dsp:nvSpPr>
        <dsp:cNvPr id="0" name=""/>
        <dsp:cNvSpPr/>
      </dsp:nvSpPr>
      <dsp:spPr>
        <a:xfrm>
          <a:off x="1311048" y="1756503"/>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Statistics</a:t>
          </a:r>
        </a:p>
      </dsp:txBody>
      <dsp:txXfrm>
        <a:off x="1311048" y="1756503"/>
        <a:ext cx="2506953" cy="1504172"/>
      </dsp:txXfrm>
    </dsp:sp>
    <dsp:sp modelId="{C05371C7-3BFD-774F-900B-AE2AC10BF806}">
      <dsp:nvSpPr>
        <dsp:cNvPr id="0" name=""/>
        <dsp:cNvSpPr/>
      </dsp:nvSpPr>
      <dsp:spPr>
        <a:xfrm>
          <a:off x="4068697" y="1756503"/>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Engineering</a:t>
          </a:r>
        </a:p>
      </dsp:txBody>
      <dsp:txXfrm>
        <a:off x="4068697" y="1756503"/>
        <a:ext cx="2506953" cy="15041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63fa506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63fa506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263508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3447-B0F6-F0D5-7653-F27C2504EA76}"/>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09139723-5E46-2E1A-5D27-B64D1C62188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DD210E08-A48A-AB28-ECB1-03B6AA7C104B}"/>
              </a:ext>
            </a:extLst>
          </p:cNvPr>
          <p:cNvSpPr>
            <a:spLocks noGrp="1"/>
          </p:cNvSpPr>
          <p:nvPr>
            <p:ph type="dt" sz="half" idx="10"/>
          </p:nvPr>
        </p:nvSpPr>
        <p:spPr/>
        <p:txBody>
          <a:bodyPr/>
          <a:lstStyle/>
          <a:p>
            <a:fld id="{383FCE59-ED68-1145-BEA5-66C22E95295E}" type="datetimeFigureOut">
              <a:t>02.10.2023</a:t>
            </a:fld>
            <a:endParaRPr lang="en-CH"/>
          </a:p>
        </p:txBody>
      </p:sp>
      <p:sp>
        <p:nvSpPr>
          <p:cNvPr id="5" name="Footer Placeholder 4">
            <a:extLst>
              <a:ext uri="{FF2B5EF4-FFF2-40B4-BE49-F238E27FC236}">
                <a16:creationId xmlns:a16="http://schemas.microsoft.com/office/drawing/2014/main" id="{11B726A2-6ADD-A115-D781-B4207DBFBB4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30DA7E-4E26-BE86-CE14-5AF9FE4A80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863082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A8BC-7271-F02F-276C-00C6F0027DFE}"/>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021AF4F-9DD0-37B4-6315-56EA12B670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0AAC8D-DAB8-E0CF-3D96-01880C7BBBE7}"/>
              </a:ext>
            </a:extLst>
          </p:cNvPr>
          <p:cNvSpPr>
            <a:spLocks noGrp="1"/>
          </p:cNvSpPr>
          <p:nvPr>
            <p:ph type="dt" sz="half" idx="10"/>
          </p:nvPr>
        </p:nvSpPr>
        <p:spPr/>
        <p:txBody>
          <a:bodyPr/>
          <a:lstStyle/>
          <a:p>
            <a:fld id="{383FCE59-ED68-1145-BEA5-66C22E95295E}" type="datetimeFigureOut">
              <a:t>02.10.2023</a:t>
            </a:fld>
            <a:endParaRPr lang="en-CH"/>
          </a:p>
        </p:txBody>
      </p:sp>
      <p:sp>
        <p:nvSpPr>
          <p:cNvPr id="5" name="Footer Placeholder 4">
            <a:extLst>
              <a:ext uri="{FF2B5EF4-FFF2-40B4-BE49-F238E27FC236}">
                <a16:creationId xmlns:a16="http://schemas.microsoft.com/office/drawing/2014/main" id="{3B20D502-1103-6C64-C5D1-8C17B17279B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3B2EB52-1705-E5BC-C1D5-2901AFA926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193444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279FD-8BFA-E047-47E0-0FEB5975CB66}"/>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A34073D-B3D3-6B38-C8AF-2365CBEB920B}"/>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C319FD-76FB-ACFB-7E25-3B7E8321A7E4}"/>
              </a:ext>
            </a:extLst>
          </p:cNvPr>
          <p:cNvSpPr>
            <a:spLocks noGrp="1"/>
          </p:cNvSpPr>
          <p:nvPr>
            <p:ph type="dt" sz="half" idx="10"/>
          </p:nvPr>
        </p:nvSpPr>
        <p:spPr/>
        <p:txBody>
          <a:bodyPr/>
          <a:lstStyle/>
          <a:p>
            <a:fld id="{383FCE59-ED68-1145-BEA5-66C22E95295E}" type="datetimeFigureOut">
              <a:t>02.10.2023</a:t>
            </a:fld>
            <a:endParaRPr lang="en-CH"/>
          </a:p>
        </p:txBody>
      </p:sp>
      <p:sp>
        <p:nvSpPr>
          <p:cNvPr id="5" name="Footer Placeholder 4">
            <a:extLst>
              <a:ext uri="{FF2B5EF4-FFF2-40B4-BE49-F238E27FC236}">
                <a16:creationId xmlns:a16="http://schemas.microsoft.com/office/drawing/2014/main" id="{FD32E4A3-8F7F-75EC-FA98-68597E69900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EC2F659-5AE3-A70C-86EA-BED6180FA4D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5141367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08CA-B4A0-7774-F40D-9999D0BCA05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69A3CBF-5145-B96A-0D4D-E698F2C364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F612BF4-37BB-7B06-7673-A0A29C1E8B93}"/>
              </a:ext>
            </a:extLst>
          </p:cNvPr>
          <p:cNvSpPr>
            <a:spLocks noGrp="1"/>
          </p:cNvSpPr>
          <p:nvPr>
            <p:ph type="dt" sz="half" idx="10"/>
          </p:nvPr>
        </p:nvSpPr>
        <p:spPr/>
        <p:txBody>
          <a:bodyPr/>
          <a:lstStyle/>
          <a:p>
            <a:fld id="{383FCE59-ED68-1145-BEA5-66C22E95295E}" type="datetimeFigureOut">
              <a:t>02.10.2023</a:t>
            </a:fld>
            <a:endParaRPr lang="en-CH"/>
          </a:p>
        </p:txBody>
      </p:sp>
      <p:sp>
        <p:nvSpPr>
          <p:cNvPr id="5" name="Footer Placeholder 4">
            <a:extLst>
              <a:ext uri="{FF2B5EF4-FFF2-40B4-BE49-F238E27FC236}">
                <a16:creationId xmlns:a16="http://schemas.microsoft.com/office/drawing/2014/main" id="{5026B9BE-49D0-9F8E-C0C0-F69AB72B06E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106DBB6-A2BC-DAB6-AF82-A6B0B9F085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530602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A038-13FC-14CD-564F-22E956AD27BA}"/>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D3A331A-86A1-3AB5-07D7-351950D653A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0B7967-8998-30AA-B036-E8BCC69C1998}"/>
              </a:ext>
            </a:extLst>
          </p:cNvPr>
          <p:cNvSpPr>
            <a:spLocks noGrp="1"/>
          </p:cNvSpPr>
          <p:nvPr>
            <p:ph type="dt" sz="half" idx="10"/>
          </p:nvPr>
        </p:nvSpPr>
        <p:spPr/>
        <p:txBody>
          <a:bodyPr/>
          <a:lstStyle/>
          <a:p>
            <a:fld id="{383FCE59-ED68-1145-BEA5-66C22E95295E}" type="datetimeFigureOut">
              <a:t>02.10.2023</a:t>
            </a:fld>
            <a:endParaRPr lang="en-CH"/>
          </a:p>
        </p:txBody>
      </p:sp>
      <p:sp>
        <p:nvSpPr>
          <p:cNvPr id="5" name="Footer Placeholder 4">
            <a:extLst>
              <a:ext uri="{FF2B5EF4-FFF2-40B4-BE49-F238E27FC236}">
                <a16:creationId xmlns:a16="http://schemas.microsoft.com/office/drawing/2014/main" id="{945C0E01-5D61-5557-19B3-D5C3B19BFEB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840025B-44E7-2741-7EB6-FD19796612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226318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1330-7233-03DE-14BD-C0B391535F2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1F3E178-890D-148C-159B-A4AA099AD282}"/>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68FE0E4-4AE6-9597-2501-9902E5F53FC5}"/>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4E98D6E-6128-A60B-3C84-B4716F9B5CCF}"/>
              </a:ext>
            </a:extLst>
          </p:cNvPr>
          <p:cNvSpPr>
            <a:spLocks noGrp="1"/>
          </p:cNvSpPr>
          <p:nvPr>
            <p:ph type="dt" sz="half" idx="10"/>
          </p:nvPr>
        </p:nvSpPr>
        <p:spPr/>
        <p:txBody>
          <a:bodyPr/>
          <a:lstStyle/>
          <a:p>
            <a:fld id="{383FCE59-ED68-1145-BEA5-66C22E95295E}" type="datetimeFigureOut">
              <a:t>02.10.2023</a:t>
            </a:fld>
            <a:endParaRPr lang="en-CH"/>
          </a:p>
        </p:txBody>
      </p:sp>
      <p:sp>
        <p:nvSpPr>
          <p:cNvPr id="6" name="Footer Placeholder 5">
            <a:extLst>
              <a:ext uri="{FF2B5EF4-FFF2-40B4-BE49-F238E27FC236}">
                <a16:creationId xmlns:a16="http://schemas.microsoft.com/office/drawing/2014/main" id="{4D610A78-41E8-7365-2272-B0C9D98F6FD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EAF1D7B-8382-5466-58E8-B0B9BCE24DB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007089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999F-ABBD-A26F-443F-3956CDB5223A}"/>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85532F9-5012-0CEF-B164-6766E67453C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7D4E1153-5C16-24DE-1CD2-BDBC86AFA0CC}"/>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BA3E2454-B65C-6898-F2D6-1180B0D0B20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5379F4E5-D3D8-D6F7-0C38-A494749642D7}"/>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0AA1123-7B3F-7592-F417-C552122FB705}"/>
              </a:ext>
            </a:extLst>
          </p:cNvPr>
          <p:cNvSpPr>
            <a:spLocks noGrp="1"/>
          </p:cNvSpPr>
          <p:nvPr>
            <p:ph type="dt" sz="half" idx="10"/>
          </p:nvPr>
        </p:nvSpPr>
        <p:spPr/>
        <p:txBody>
          <a:bodyPr/>
          <a:lstStyle/>
          <a:p>
            <a:fld id="{383FCE59-ED68-1145-BEA5-66C22E95295E}" type="datetimeFigureOut">
              <a:t>02.10.2023</a:t>
            </a:fld>
            <a:endParaRPr lang="en-CH"/>
          </a:p>
        </p:txBody>
      </p:sp>
      <p:sp>
        <p:nvSpPr>
          <p:cNvPr id="8" name="Footer Placeholder 7">
            <a:extLst>
              <a:ext uri="{FF2B5EF4-FFF2-40B4-BE49-F238E27FC236}">
                <a16:creationId xmlns:a16="http://schemas.microsoft.com/office/drawing/2014/main" id="{6EFDA411-A721-3E9B-E705-C1AE96FF187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4E040E71-C48F-578D-2D0A-6433389F27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146638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C4FA-75E1-59FF-8767-009C3DA876D6}"/>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95FD68C8-A5E7-2861-6722-BCA4B1C97205}"/>
              </a:ext>
            </a:extLst>
          </p:cNvPr>
          <p:cNvSpPr>
            <a:spLocks noGrp="1"/>
          </p:cNvSpPr>
          <p:nvPr>
            <p:ph type="dt" sz="half" idx="10"/>
          </p:nvPr>
        </p:nvSpPr>
        <p:spPr/>
        <p:txBody>
          <a:bodyPr/>
          <a:lstStyle/>
          <a:p>
            <a:fld id="{383FCE59-ED68-1145-BEA5-66C22E95295E}" type="datetimeFigureOut">
              <a:t>02.10.2023</a:t>
            </a:fld>
            <a:endParaRPr lang="en-CH"/>
          </a:p>
        </p:txBody>
      </p:sp>
      <p:sp>
        <p:nvSpPr>
          <p:cNvPr id="4" name="Footer Placeholder 3">
            <a:extLst>
              <a:ext uri="{FF2B5EF4-FFF2-40B4-BE49-F238E27FC236}">
                <a16:creationId xmlns:a16="http://schemas.microsoft.com/office/drawing/2014/main" id="{5FD02712-3074-00D0-68F8-943183F2991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C75FD2C2-D499-48CE-AC1B-90B9B0F0AD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9325212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7CD8A-6DD1-DA9E-8CA3-CB69EE5F2061}"/>
              </a:ext>
            </a:extLst>
          </p:cNvPr>
          <p:cNvSpPr>
            <a:spLocks noGrp="1"/>
          </p:cNvSpPr>
          <p:nvPr>
            <p:ph type="dt" sz="half" idx="10"/>
          </p:nvPr>
        </p:nvSpPr>
        <p:spPr/>
        <p:txBody>
          <a:bodyPr/>
          <a:lstStyle/>
          <a:p>
            <a:fld id="{383FCE59-ED68-1145-BEA5-66C22E95295E}" type="datetimeFigureOut">
              <a:t>02.10.2023</a:t>
            </a:fld>
            <a:endParaRPr lang="en-CH"/>
          </a:p>
        </p:txBody>
      </p:sp>
      <p:sp>
        <p:nvSpPr>
          <p:cNvPr id="3" name="Footer Placeholder 2">
            <a:extLst>
              <a:ext uri="{FF2B5EF4-FFF2-40B4-BE49-F238E27FC236}">
                <a16:creationId xmlns:a16="http://schemas.microsoft.com/office/drawing/2014/main" id="{D84DE98A-E748-8D99-B7B8-E76635C831E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AC2F601-1072-D7E4-7FE9-446DD655DC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4876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3384-76F9-FEDA-BED1-4B94693848AB}"/>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37336B6-D1C6-09F5-0B08-F3C3706BC1E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A8293C86-F587-44DB-34E7-2685C3F997E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1582A5A8-643B-07C3-4213-15DD674EA49A}"/>
              </a:ext>
            </a:extLst>
          </p:cNvPr>
          <p:cNvSpPr>
            <a:spLocks noGrp="1"/>
          </p:cNvSpPr>
          <p:nvPr>
            <p:ph type="dt" sz="half" idx="10"/>
          </p:nvPr>
        </p:nvSpPr>
        <p:spPr/>
        <p:txBody>
          <a:bodyPr/>
          <a:lstStyle/>
          <a:p>
            <a:fld id="{383FCE59-ED68-1145-BEA5-66C22E95295E}" type="datetimeFigureOut">
              <a:t>02.10.2023</a:t>
            </a:fld>
            <a:endParaRPr lang="en-CH"/>
          </a:p>
        </p:txBody>
      </p:sp>
      <p:sp>
        <p:nvSpPr>
          <p:cNvPr id="6" name="Footer Placeholder 5">
            <a:extLst>
              <a:ext uri="{FF2B5EF4-FFF2-40B4-BE49-F238E27FC236}">
                <a16:creationId xmlns:a16="http://schemas.microsoft.com/office/drawing/2014/main" id="{862B686B-38AB-087F-C952-289E41D8720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B0E64ED-5080-5F3E-7124-C97B03E97B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0629543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9780-0E79-C392-3C93-EE87DB31428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79322BAA-DC96-87FA-9ADC-DBC8D5CAE13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AB4FD41F-E20F-BAB2-36E2-93F9AE25951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2961D1C2-3802-70C1-FDF9-009ACA370D5C}"/>
              </a:ext>
            </a:extLst>
          </p:cNvPr>
          <p:cNvSpPr>
            <a:spLocks noGrp="1"/>
          </p:cNvSpPr>
          <p:nvPr>
            <p:ph type="dt" sz="half" idx="10"/>
          </p:nvPr>
        </p:nvSpPr>
        <p:spPr/>
        <p:txBody>
          <a:bodyPr/>
          <a:lstStyle/>
          <a:p>
            <a:fld id="{383FCE59-ED68-1145-BEA5-66C22E95295E}" type="datetimeFigureOut">
              <a:t>02.10.2023</a:t>
            </a:fld>
            <a:endParaRPr lang="en-CH"/>
          </a:p>
        </p:txBody>
      </p:sp>
      <p:sp>
        <p:nvSpPr>
          <p:cNvPr id="6" name="Footer Placeholder 5">
            <a:extLst>
              <a:ext uri="{FF2B5EF4-FFF2-40B4-BE49-F238E27FC236}">
                <a16:creationId xmlns:a16="http://schemas.microsoft.com/office/drawing/2014/main" id="{269F4547-B40B-B61E-8BB4-57D5098A745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C01357B-44EE-2B18-3D00-D14BEA14BA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1574912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8B44EA-2FE7-BEC3-614F-B5EE3CF55BB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ECC288E-6383-BDE1-9067-4994D727C09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1FF8E38-701F-2151-343D-205275F687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0" i="0">
                <a:solidFill>
                  <a:schemeClr val="tx1">
                    <a:tint val="75000"/>
                  </a:schemeClr>
                </a:solidFill>
                <a:latin typeface="Arial" panose="020B0604020202020204" pitchFamily="34" charset="0"/>
              </a:defRPr>
            </a:lvl1pPr>
          </a:lstStyle>
          <a:p>
            <a:fld id="{383FCE59-ED68-1145-BEA5-66C22E95295E}" type="datetimeFigureOut">
              <a:rPr lang="en-CH"/>
              <a:pPr/>
              <a:t>02.10.2023</a:t>
            </a:fld>
            <a:endParaRPr lang="en-CH"/>
          </a:p>
        </p:txBody>
      </p:sp>
      <p:sp>
        <p:nvSpPr>
          <p:cNvPr id="5" name="Footer Placeholder 4">
            <a:extLst>
              <a:ext uri="{FF2B5EF4-FFF2-40B4-BE49-F238E27FC236}">
                <a16:creationId xmlns:a16="http://schemas.microsoft.com/office/drawing/2014/main" id="{3C705E1F-73B2-5B80-A5F2-A2824424952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0" i="0">
                <a:solidFill>
                  <a:schemeClr val="tx1">
                    <a:tint val="75000"/>
                  </a:schemeClr>
                </a:solidFill>
                <a:latin typeface="Arial" panose="020B0604020202020204" pitchFamily="34" charset="0"/>
              </a:defRPr>
            </a:lvl1pPr>
          </a:lstStyle>
          <a:p>
            <a:endParaRPr lang="en-CH"/>
          </a:p>
        </p:txBody>
      </p:sp>
      <p:sp>
        <p:nvSpPr>
          <p:cNvPr id="6" name="Slide Number Placeholder 5">
            <a:extLst>
              <a:ext uri="{FF2B5EF4-FFF2-40B4-BE49-F238E27FC236}">
                <a16:creationId xmlns:a16="http://schemas.microsoft.com/office/drawing/2014/main" id="{1F9C31D7-966E-973F-D5CC-573AC84CB64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0" i="0">
                <a:solidFill>
                  <a:schemeClr val="tx1">
                    <a:tint val="75000"/>
                  </a:schemeClr>
                </a:solidFill>
                <a:latin typeface="Arial" panose="020B0604020202020204" pitchFamily="34" charset="0"/>
              </a:defRPr>
            </a:lvl1pPr>
          </a:lstStyle>
          <a:p>
            <a:fld id="{00000000-1234-1234-1234-123412341234}" type="slidenum">
              <a:rPr lang="en"/>
              <a:pPr/>
              <a:t>‹#›</a:t>
            </a:fld>
            <a:endParaRPr lang="en"/>
          </a:p>
        </p:txBody>
      </p:sp>
      <p:pic>
        <p:nvPicPr>
          <p:cNvPr id="7" name="Picture 6">
            <a:extLst>
              <a:ext uri="{FF2B5EF4-FFF2-40B4-BE49-F238E27FC236}">
                <a16:creationId xmlns:a16="http://schemas.microsoft.com/office/drawing/2014/main" id="{A5149550-2844-26C3-AEB7-3BD213F8F3E2}"/>
              </a:ext>
            </a:extLst>
          </p:cNvPr>
          <p:cNvPicPr>
            <a:picLocks noChangeAspect="1"/>
          </p:cNvPicPr>
          <p:nvPr userDrawn="1"/>
        </p:nvPicPr>
        <p:blipFill>
          <a:blip r:embed="rId13"/>
          <a:stretch>
            <a:fillRect/>
          </a:stretch>
        </p:blipFill>
        <p:spPr>
          <a:xfrm>
            <a:off x="7017026" y="127396"/>
            <a:ext cx="2000250" cy="171450"/>
          </a:xfrm>
          <a:prstGeom prst="rect">
            <a:avLst/>
          </a:prstGeom>
        </p:spPr>
      </p:pic>
    </p:spTree>
    <p:extLst>
      <p:ext uri="{BB962C8B-B14F-4D97-AF65-F5344CB8AC3E}">
        <p14:creationId xmlns:p14="http://schemas.microsoft.com/office/powerpoint/2010/main" val="388221340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685800" rtl="0" eaLnBrk="1" latinLnBrk="0" hangingPunct="1">
        <a:lnSpc>
          <a:spcPct val="90000"/>
        </a:lnSpc>
        <a:spcBef>
          <a:spcPct val="0"/>
        </a:spcBef>
        <a:buNone/>
        <a:defRPr sz="3300" b="0" i="0" kern="1200">
          <a:solidFill>
            <a:schemeClr val="tx1"/>
          </a:solidFill>
          <a:latin typeface="Arial" panose="020B060402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ab.github.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esktop.github.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ocs.anaconda.com/anaconda/navigator/"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hyperlink" Target="https://inria.github.io/scikit-learn-mooc/index.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scikit-learn.org/stable/modules/linear_model.html#logistic-regression"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erriam-webster.com/dictionary/TL%3BD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4" name="Google Shape;140;p18">
            <a:extLst>
              <a:ext uri="{FF2B5EF4-FFF2-40B4-BE49-F238E27FC236}">
                <a16:creationId xmlns:a16="http://schemas.microsoft.com/office/drawing/2014/main" id="{7F5A3122-3E3A-CD45-6D2C-F293F7210016}"/>
              </a:ext>
            </a:extLst>
          </p:cNvPr>
          <p:cNvSpPr txBox="1">
            <a:spLocks/>
          </p:cNvSpPr>
          <p:nvPr/>
        </p:nvSpPr>
        <p:spPr>
          <a:xfrm>
            <a:off x="727950" y="1454726"/>
            <a:ext cx="7688100" cy="1970117"/>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3500" dirty="0">
                <a:latin typeface="Arial" panose="020B0604020202020204" pitchFamily="34" charset="0"/>
              </a:rPr>
              <a:t>Python and scikit-learn</a:t>
            </a:r>
          </a:p>
          <a:p>
            <a:pPr algn="ctr">
              <a:spcBef>
                <a:spcPts val="0"/>
              </a:spcBef>
            </a:pPr>
            <a:r>
              <a:rPr lang="en-GB" sz="3500" dirty="0">
                <a:latin typeface="Arial" panose="020B0604020202020204" pitchFamily="34" charset="0"/>
              </a:rPr>
              <a:t>Topics relevant to Machine Learning</a:t>
            </a:r>
          </a:p>
          <a:p>
            <a:pPr algn="ctr">
              <a:spcBef>
                <a:spcPts val="0"/>
              </a:spcBef>
            </a:pPr>
            <a:br>
              <a:rPr lang="en-GB" sz="3500" dirty="0">
                <a:latin typeface="Arial" panose="020B0604020202020204" pitchFamily="34" charset="0"/>
              </a:rPr>
            </a:br>
            <a:endParaRPr lang="en-GB" sz="3500" dirty="0">
              <a:latin typeface="Arial" panose="020B0604020202020204" pitchFamily="34" charset="0"/>
            </a:endParaRPr>
          </a:p>
        </p:txBody>
      </p:sp>
      <p:sp>
        <p:nvSpPr>
          <p:cNvPr id="5" name="Google Shape;141;p18">
            <a:extLst>
              <a:ext uri="{FF2B5EF4-FFF2-40B4-BE49-F238E27FC236}">
                <a16:creationId xmlns:a16="http://schemas.microsoft.com/office/drawing/2014/main" id="{483CA9A4-68E8-EA01-231B-927598F3571C}"/>
              </a:ext>
            </a:extLst>
          </p:cNvPr>
          <p:cNvSpPr txBox="1">
            <a:spLocks/>
          </p:cNvSpPr>
          <p:nvPr/>
        </p:nvSpPr>
        <p:spPr>
          <a:xfrm>
            <a:off x="727950" y="3950879"/>
            <a:ext cx="7688100" cy="979500"/>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2200">
                <a:latin typeface="Arial" panose="020B0604020202020204" pitchFamily="34" charset="0"/>
              </a:rPr>
              <a:t>Dr. U. Michelucci (TOELT)</a:t>
            </a:r>
          </a:p>
          <a:p>
            <a:pPr algn="ctr">
              <a:spcBef>
                <a:spcPts val="0"/>
              </a:spcBef>
            </a:pPr>
            <a:r>
              <a:rPr lang="en-GB" sz="2200">
                <a:latin typeface="Arial" panose="020B0604020202020204" pitchFamily="34" charset="0"/>
              </a:rPr>
              <a:t>(with slides from M. Sperti, POLITO)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6AB1-EA30-A76D-7DE7-4A9C4657DDB9}"/>
              </a:ext>
            </a:extLst>
          </p:cNvPr>
          <p:cNvSpPr>
            <a:spLocks noGrp="1"/>
          </p:cNvSpPr>
          <p:nvPr>
            <p:ph type="title"/>
          </p:nvPr>
        </p:nvSpPr>
        <p:spPr>
          <a:xfrm>
            <a:off x="431420" y="273844"/>
            <a:ext cx="7886700" cy="994172"/>
          </a:xfrm>
        </p:spPr>
        <p:txBody>
          <a:bodyPr/>
          <a:lstStyle/>
          <a:p>
            <a:r>
              <a:rPr lang="en-CH"/>
              <a:t>GitHub (very) basics</a:t>
            </a:r>
          </a:p>
        </p:txBody>
      </p:sp>
      <p:sp>
        <p:nvSpPr>
          <p:cNvPr id="5" name="Rectangle 4">
            <a:extLst>
              <a:ext uri="{FF2B5EF4-FFF2-40B4-BE49-F238E27FC236}">
                <a16:creationId xmlns:a16="http://schemas.microsoft.com/office/drawing/2014/main" id="{42D20234-7953-06F8-EF85-DEAF3B47BFF1}"/>
              </a:ext>
            </a:extLst>
          </p:cNvPr>
          <p:cNvSpPr/>
          <p:nvPr/>
        </p:nvSpPr>
        <p:spPr>
          <a:xfrm>
            <a:off x="841861" y="1198418"/>
            <a:ext cx="7820891" cy="160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Rectangle 5">
            <a:extLst>
              <a:ext uri="{FF2B5EF4-FFF2-40B4-BE49-F238E27FC236}">
                <a16:creationId xmlns:a16="http://schemas.microsoft.com/office/drawing/2014/main" id="{0A11D175-66D2-02F2-C1BF-CBC89010FD5B}"/>
              </a:ext>
            </a:extLst>
          </p:cNvPr>
          <p:cNvSpPr/>
          <p:nvPr/>
        </p:nvSpPr>
        <p:spPr>
          <a:xfrm>
            <a:off x="841862" y="2923092"/>
            <a:ext cx="4094018" cy="16002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TextBox 6">
            <a:extLst>
              <a:ext uri="{FF2B5EF4-FFF2-40B4-BE49-F238E27FC236}">
                <a16:creationId xmlns:a16="http://schemas.microsoft.com/office/drawing/2014/main" id="{30A73936-1BB6-25FA-3A6C-6437836217DD}"/>
              </a:ext>
            </a:extLst>
          </p:cNvPr>
          <p:cNvSpPr txBox="1"/>
          <p:nvPr/>
        </p:nvSpPr>
        <p:spPr>
          <a:xfrm rot="16200000">
            <a:off x="-259723" y="1669408"/>
            <a:ext cx="1556837" cy="646331"/>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ONLINE </a:t>
            </a:r>
          </a:p>
          <a:p>
            <a:pPr algn="ctr"/>
            <a:r>
              <a:rPr lang="en-CH">
                <a:latin typeface="Arial" panose="020B0604020202020204" pitchFamily="34" charset="0"/>
                <a:cs typeface="Arial" panose="020B0604020202020204" pitchFamily="34" charset="0"/>
              </a:rPr>
              <a:t>(GitHub.com)</a:t>
            </a:r>
          </a:p>
        </p:txBody>
      </p:sp>
      <p:sp>
        <p:nvSpPr>
          <p:cNvPr id="8" name="TextBox 7">
            <a:extLst>
              <a:ext uri="{FF2B5EF4-FFF2-40B4-BE49-F238E27FC236}">
                <a16:creationId xmlns:a16="http://schemas.microsoft.com/office/drawing/2014/main" id="{70721713-27EC-70D5-5290-DE69E75A1F58}"/>
              </a:ext>
            </a:extLst>
          </p:cNvPr>
          <p:cNvSpPr txBox="1"/>
          <p:nvPr/>
        </p:nvSpPr>
        <p:spPr>
          <a:xfrm rot="16200000">
            <a:off x="-191434" y="3538525"/>
            <a:ext cx="1420261" cy="369332"/>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Your Laptop</a:t>
            </a:r>
          </a:p>
        </p:txBody>
      </p:sp>
      <p:sp>
        <p:nvSpPr>
          <p:cNvPr id="9" name="Rectangle 8">
            <a:extLst>
              <a:ext uri="{FF2B5EF4-FFF2-40B4-BE49-F238E27FC236}">
                <a16:creationId xmlns:a16="http://schemas.microsoft.com/office/drawing/2014/main" id="{B0A1C4C3-DC3A-52EC-2FE5-5B83970B7330}"/>
              </a:ext>
            </a:extLst>
          </p:cNvPr>
          <p:cNvSpPr/>
          <p:nvPr/>
        </p:nvSpPr>
        <p:spPr>
          <a:xfrm>
            <a:off x="1118951"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1</a:t>
            </a:r>
          </a:p>
        </p:txBody>
      </p:sp>
      <p:sp>
        <p:nvSpPr>
          <p:cNvPr id="10" name="Rectangle 9">
            <a:extLst>
              <a:ext uri="{FF2B5EF4-FFF2-40B4-BE49-F238E27FC236}">
                <a16:creationId xmlns:a16="http://schemas.microsoft.com/office/drawing/2014/main" id="{DFF3DB97-751E-79A0-3AA3-692C82508FD1}"/>
              </a:ext>
            </a:extLst>
          </p:cNvPr>
          <p:cNvSpPr/>
          <p:nvPr/>
        </p:nvSpPr>
        <p:spPr>
          <a:xfrm>
            <a:off x="1118951" y="3354259"/>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Y</a:t>
            </a:r>
            <a:r>
              <a:rPr lang="en-CH" sz="1400">
                <a:latin typeface="Arial" panose="020B0604020202020204" pitchFamily="34" charset="0"/>
                <a:cs typeface="Arial" panose="020B0604020202020204" pitchFamily="34" charset="0"/>
              </a:rPr>
              <a:t>our copy of Repository</a:t>
            </a:r>
          </a:p>
        </p:txBody>
      </p:sp>
      <p:cxnSp>
        <p:nvCxnSpPr>
          <p:cNvPr id="12" name="Straight Arrow Connector 11">
            <a:extLst>
              <a:ext uri="{FF2B5EF4-FFF2-40B4-BE49-F238E27FC236}">
                <a16:creationId xmlns:a16="http://schemas.microsoft.com/office/drawing/2014/main" id="{8EDA2294-163B-6AC7-8995-C434C64A50E5}"/>
              </a:ext>
            </a:extLst>
          </p:cNvPr>
          <p:cNvCxnSpPr>
            <a:stCxn id="9" idx="2"/>
            <a:endCxn id="10" idx="0"/>
          </p:cNvCxnSpPr>
          <p:nvPr/>
        </p:nvCxnSpPr>
        <p:spPr>
          <a:xfrm>
            <a:off x="1766651" y="2361504"/>
            <a:ext cx="0" cy="992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307F736-00D5-A5F1-E838-B313B925BF18}"/>
              </a:ext>
            </a:extLst>
          </p:cNvPr>
          <p:cNvSpPr txBox="1"/>
          <p:nvPr/>
        </p:nvSpPr>
        <p:spPr>
          <a:xfrm>
            <a:off x="1759721" y="2431730"/>
            <a:ext cx="74121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clone</a:t>
            </a:r>
          </a:p>
        </p:txBody>
      </p:sp>
      <p:sp>
        <p:nvSpPr>
          <p:cNvPr id="14" name="Rectangle 13">
            <a:extLst>
              <a:ext uri="{FF2B5EF4-FFF2-40B4-BE49-F238E27FC236}">
                <a16:creationId xmlns:a16="http://schemas.microsoft.com/office/drawing/2014/main" id="{050BA49B-462B-8683-09EF-98DAAA9066F0}"/>
              </a:ext>
            </a:extLst>
          </p:cNvPr>
          <p:cNvSpPr/>
          <p:nvPr/>
        </p:nvSpPr>
        <p:spPr>
          <a:xfrm>
            <a:off x="3328702" y="3354260"/>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cxnSp>
        <p:nvCxnSpPr>
          <p:cNvPr id="16" name="Straight Arrow Connector 15">
            <a:extLst>
              <a:ext uri="{FF2B5EF4-FFF2-40B4-BE49-F238E27FC236}">
                <a16:creationId xmlns:a16="http://schemas.microsoft.com/office/drawing/2014/main" id="{B642ACEF-A713-5DC4-E8AA-4EE34C021B5E}"/>
              </a:ext>
            </a:extLst>
          </p:cNvPr>
          <p:cNvCxnSpPr>
            <a:stCxn id="10" idx="3"/>
            <a:endCxn id="14" idx="1"/>
          </p:cNvCxnSpPr>
          <p:nvPr/>
        </p:nvCxnSpPr>
        <p:spPr>
          <a:xfrm>
            <a:off x="2414351" y="3723191"/>
            <a:ext cx="9143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42D62E8-265D-EB1A-4A59-849AE2E49DF4}"/>
              </a:ext>
            </a:extLst>
          </p:cNvPr>
          <p:cNvSpPr txBox="1"/>
          <p:nvPr/>
        </p:nvSpPr>
        <p:spPr>
          <a:xfrm>
            <a:off x="2395195" y="340002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sp>
        <p:nvSpPr>
          <p:cNvPr id="20" name="Rectangle 19">
            <a:extLst>
              <a:ext uri="{FF2B5EF4-FFF2-40B4-BE49-F238E27FC236}">
                <a16:creationId xmlns:a16="http://schemas.microsoft.com/office/drawing/2014/main" id="{F1FD1BE3-68D6-2C48-7ABE-3985698B49FC}"/>
              </a:ext>
            </a:extLst>
          </p:cNvPr>
          <p:cNvSpPr/>
          <p:nvPr/>
        </p:nvSpPr>
        <p:spPr>
          <a:xfrm>
            <a:off x="3328702"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2</a:t>
            </a:r>
          </a:p>
        </p:txBody>
      </p:sp>
      <p:cxnSp>
        <p:nvCxnSpPr>
          <p:cNvPr id="22" name="Straight Arrow Connector 21">
            <a:extLst>
              <a:ext uri="{FF2B5EF4-FFF2-40B4-BE49-F238E27FC236}">
                <a16:creationId xmlns:a16="http://schemas.microsoft.com/office/drawing/2014/main" id="{F6EF85A6-07D1-7B19-75CE-C4F5A4AA6CBB}"/>
              </a:ext>
            </a:extLst>
          </p:cNvPr>
          <p:cNvCxnSpPr>
            <a:stCxn id="14" idx="0"/>
            <a:endCxn id="20" idx="2"/>
          </p:cNvCxnSpPr>
          <p:nvPr/>
        </p:nvCxnSpPr>
        <p:spPr>
          <a:xfrm flipV="1">
            <a:off x="3976402" y="2361504"/>
            <a:ext cx="0" cy="99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EE1BF9B-5565-F6BE-4186-F11CA633D5DC}"/>
              </a:ext>
            </a:extLst>
          </p:cNvPr>
          <p:cNvSpPr txBox="1"/>
          <p:nvPr/>
        </p:nvSpPr>
        <p:spPr>
          <a:xfrm>
            <a:off x="3976402"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24" name="Rectangle 23">
            <a:extLst>
              <a:ext uri="{FF2B5EF4-FFF2-40B4-BE49-F238E27FC236}">
                <a16:creationId xmlns:a16="http://schemas.microsoft.com/office/drawing/2014/main" id="{65409800-7F56-1804-B435-475B5C5B2872}"/>
              </a:ext>
            </a:extLst>
          </p:cNvPr>
          <p:cNvSpPr/>
          <p:nvPr/>
        </p:nvSpPr>
        <p:spPr>
          <a:xfrm>
            <a:off x="5109014" y="2920648"/>
            <a:ext cx="3553738" cy="16002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Rectangle 24">
            <a:extLst>
              <a:ext uri="{FF2B5EF4-FFF2-40B4-BE49-F238E27FC236}">
                <a16:creationId xmlns:a16="http://schemas.microsoft.com/office/drawing/2014/main" id="{D1E7597E-6067-C675-152F-74C166607AF9}"/>
              </a:ext>
            </a:extLst>
          </p:cNvPr>
          <p:cNvSpPr/>
          <p:nvPr/>
        </p:nvSpPr>
        <p:spPr>
          <a:xfrm>
            <a:off x="536534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My</a:t>
            </a:r>
            <a:r>
              <a:rPr lang="en-CH" sz="1400">
                <a:latin typeface="Arial" panose="020B0604020202020204" pitchFamily="34" charset="0"/>
                <a:cs typeface="Arial" panose="020B0604020202020204" pitchFamily="34" charset="0"/>
              </a:rPr>
              <a:t> copy of Repository</a:t>
            </a:r>
          </a:p>
        </p:txBody>
      </p:sp>
      <p:cxnSp>
        <p:nvCxnSpPr>
          <p:cNvPr id="27" name="Straight Arrow Connector 26">
            <a:extLst>
              <a:ext uri="{FF2B5EF4-FFF2-40B4-BE49-F238E27FC236}">
                <a16:creationId xmlns:a16="http://schemas.microsoft.com/office/drawing/2014/main" id="{18F9EDB7-FBD0-9471-79B7-2F08EF17CC41}"/>
              </a:ext>
            </a:extLst>
          </p:cNvPr>
          <p:cNvCxnSpPr>
            <a:stCxn id="20" idx="3"/>
            <a:endCxn id="25" idx="0"/>
          </p:cNvCxnSpPr>
          <p:nvPr/>
        </p:nvCxnSpPr>
        <p:spPr>
          <a:xfrm>
            <a:off x="4624102" y="1992573"/>
            <a:ext cx="1388942" cy="13592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84FCD51-601C-F41E-BFFA-D3BBF0C89ACF}"/>
              </a:ext>
            </a:extLst>
          </p:cNvPr>
          <p:cNvSpPr txBox="1"/>
          <p:nvPr/>
        </p:nvSpPr>
        <p:spPr>
          <a:xfrm>
            <a:off x="5153201" y="2089851"/>
            <a:ext cx="867566" cy="646331"/>
          </a:xfrm>
          <a:prstGeom prst="rect">
            <a:avLst/>
          </a:prstGeom>
          <a:noFill/>
        </p:spPr>
        <p:txBody>
          <a:bodyPr wrap="square" rtlCol="0">
            <a:spAutoFit/>
          </a:bodyPr>
          <a:lstStyle/>
          <a:p>
            <a:pPr algn="r"/>
            <a:r>
              <a:rPr lang="en-GB">
                <a:latin typeface="Arial" panose="020B0604020202020204" pitchFamily="34" charset="0"/>
                <a:cs typeface="Arial" panose="020B0604020202020204" pitchFamily="34" charset="0"/>
              </a:rPr>
              <a:t>C</a:t>
            </a:r>
            <a:r>
              <a:rPr lang="en-CH">
                <a:latin typeface="Arial" panose="020B0604020202020204" pitchFamily="34" charset="0"/>
                <a:cs typeface="Arial" panose="020B0604020202020204" pitchFamily="34" charset="0"/>
              </a:rPr>
              <a:t>lone</a:t>
            </a:r>
          </a:p>
          <a:p>
            <a:pPr algn="r"/>
            <a:r>
              <a:rPr lang="en-CH">
                <a:latin typeface="Arial" panose="020B0604020202020204" pitchFamily="34" charset="0"/>
                <a:cs typeface="Arial" panose="020B0604020202020204" pitchFamily="34" charset="0"/>
              </a:rPr>
              <a:t>pull</a:t>
            </a:r>
          </a:p>
        </p:txBody>
      </p:sp>
      <p:sp>
        <p:nvSpPr>
          <p:cNvPr id="29" name="Rectangle 28">
            <a:extLst>
              <a:ext uri="{FF2B5EF4-FFF2-40B4-BE49-F238E27FC236}">
                <a16:creationId xmlns:a16="http://schemas.microsoft.com/office/drawing/2014/main" id="{D4380595-7DE6-4F64-1494-6843960498B9}"/>
              </a:ext>
            </a:extLst>
          </p:cNvPr>
          <p:cNvSpPr/>
          <p:nvPr/>
        </p:nvSpPr>
        <p:spPr>
          <a:xfrm>
            <a:off x="722738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sp>
        <p:nvSpPr>
          <p:cNvPr id="30" name="TextBox 29">
            <a:extLst>
              <a:ext uri="{FF2B5EF4-FFF2-40B4-BE49-F238E27FC236}">
                <a16:creationId xmlns:a16="http://schemas.microsoft.com/office/drawing/2014/main" id="{10BD4809-C866-C401-D29E-3618CDEAD693}"/>
              </a:ext>
            </a:extLst>
          </p:cNvPr>
          <p:cNvSpPr txBox="1"/>
          <p:nvPr/>
        </p:nvSpPr>
        <p:spPr>
          <a:xfrm>
            <a:off x="6435673" y="298666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cxnSp>
        <p:nvCxnSpPr>
          <p:cNvPr id="32" name="Straight Arrow Connector 31">
            <a:extLst>
              <a:ext uri="{FF2B5EF4-FFF2-40B4-BE49-F238E27FC236}">
                <a16:creationId xmlns:a16="http://schemas.microsoft.com/office/drawing/2014/main" id="{0DBE25A2-6177-775D-A332-60E1B618568B}"/>
              </a:ext>
            </a:extLst>
          </p:cNvPr>
          <p:cNvCxnSpPr>
            <a:stCxn id="25" idx="3"/>
            <a:endCxn id="29" idx="1"/>
          </p:cNvCxnSpPr>
          <p:nvPr/>
        </p:nvCxnSpPr>
        <p:spPr>
          <a:xfrm>
            <a:off x="6660744" y="3720748"/>
            <a:ext cx="566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38A9B9E-39AB-B7D1-D6C7-88DC19CAD589}"/>
              </a:ext>
            </a:extLst>
          </p:cNvPr>
          <p:cNvSpPr/>
          <p:nvPr/>
        </p:nvSpPr>
        <p:spPr>
          <a:xfrm>
            <a:off x="7227384"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3</a:t>
            </a:r>
          </a:p>
        </p:txBody>
      </p:sp>
      <p:cxnSp>
        <p:nvCxnSpPr>
          <p:cNvPr id="35" name="Straight Arrow Connector 34">
            <a:extLst>
              <a:ext uri="{FF2B5EF4-FFF2-40B4-BE49-F238E27FC236}">
                <a16:creationId xmlns:a16="http://schemas.microsoft.com/office/drawing/2014/main" id="{468009F2-B481-C8B5-C0DE-71A28811CF18}"/>
              </a:ext>
            </a:extLst>
          </p:cNvPr>
          <p:cNvCxnSpPr>
            <a:stCxn id="29" idx="0"/>
            <a:endCxn id="33" idx="2"/>
          </p:cNvCxnSpPr>
          <p:nvPr/>
        </p:nvCxnSpPr>
        <p:spPr>
          <a:xfrm flipV="1">
            <a:off x="7875084" y="2361504"/>
            <a:ext cx="0" cy="99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75E6A1B-C19E-26DF-C7D8-3E3B8A144179}"/>
              </a:ext>
            </a:extLst>
          </p:cNvPr>
          <p:cNvSpPr txBox="1"/>
          <p:nvPr/>
        </p:nvSpPr>
        <p:spPr>
          <a:xfrm>
            <a:off x="7155949"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38" name="TextBox 37">
            <a:extLst>
              <a:ext uri="{FF2B5EF4-FFF2-40B4-BE49-F238E27FC236}">
                <a16:creationId xmlns:a16="http://schemas.microsoft.com/office/drawing/2014/main" id="{2972E65D-EC89-B325-FA83-802EAC2BB2B8}"/>
              </a:ext>
            </a:extLst>
          </p:cNvPr>
          <p:cNvSpPr txBox="1"/>
          <p:nvPr/>
        </p:nvSpPr>
        <p:spPr>
          <a:xfrm rot="5400000">
            <a:off x="8240977" y="3496338"/>
            <a:ext cx="1261885" cy="369332"/>
          </a:xfrm>
          <a:prstGeom prst="rect">
            <a:avLst/>
          </a:prstGeom>
          <a:noFill/>
          <a:ln>
            <a:solidFill>
              <a:schemeClr val="accent2"/>
            </a:solidFill>
          </a:ln>
        </p:spPr>
        <p:txBody>
          <a:bodyPr wrap="none" rtlCol="0">
            <a:spAutoFit/>
          </a:bodyPr>
          <a:lstStyle/>
          <a:p>
            <a:pPr algn="ctr"/>
            <a:r>
              <a:rPr lang="en-CH">
                <a:latin typeface="Arial" panose="020B0604020202020204" pitchFamily="34" charset="0"/>
                <a:cs typeface="Arial" panose="020B0604020202020204" pitchFamily="34" charset="0"/>
              </a:rPr>
              <a:t>My Laptop</a:t>
            </a:r>
          </a:p>
        </p:txBody>
      </p:sp>
    </p:spTree>
    <p:extLst>
      <p:ext uri="{BB962C8B-B14F-4D97-AF65-F5344CB8AC3E}">
        <p14:creationId xmlns:p14="http://schemas.microsoft.com/office/powerpoint/2010/main" val="5805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1"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animBg="1"/>
      <p:bldP spid="17" grpId="0"/>
      <p:bldP spid="20" grpId="0" animBg="1"/>
      <p:bldP spid="23" grpId="0"/>
      <p:bldP spid="23" grpId="1"/>
      <p:bldP spid="25" grpId="0" animBg="1"/>
      <p:bldP spid="28" grpId="1"/>
      <p:bldP spid="29" grpId="0" animBg="1"/>
      <p:bldP spid="30" grpId="0"/>
      <p:bldP spid="33" grpId="0" animBg="1"/>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16" y="324823"/>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dirty="0"/>
              <a:t>M. Sperti</a:t>
            </a:r>
          </a:p>
        </p:txBody>
      </p:sp>
      <p:sp>
        <p:nvSpPr>
          <p:cNvPr id="3" name="Segnaposto numero diapositiva 2">
            <a:extLst>
              <a:ext uri="{FF2B5EF4-FFF2-40B4-BE49-F238E27FC236}">
                <a16:creationId xmlns:a16="http://schemas.microsoft.com/office/drawing/2014/main" id="{AA07D3B7-CE9F-4190-8A56-5026B1C147C5}"/>
              </a:ext>
            </a:extLst>
          </p:cNvPr>
          <p:cNvSpPr>
            <a:spLocks noGrp="1"/>
          </p:cNvSpPr>
          <p:nvPr>
            <p:ph type="sldNum" sz="quarter" idx="12"/>
          </p:nvPr>
        </p:nvSpPr>
        <p:spPr/>
        <p:txBody>
          <a:bodyPr/>
          <a:lstStyle/>
          <a:p>
            <a:fld id="{5C698F4D-197E-4845-BBB0-609ADBAC2AB0}" type="slidenum">
              <a:rPr lang="en-US" smtClean="0"/>
              <a:t>11</a:t>
            </a:fld>
            <a:endParaRPr lang="en-US"/>
          </a:p>
        </p:txBody>
      </p:sp>
      <p:sp>
        <p:nvSpPr>
          <p:cNvPr id="4" name="CasellaDiTesto 3">
            <a:extLst>
              <a:ext uri="{FF2B5EF4-FFF2-40B4-BE49-F238E27FC236}">
                <a16:creationId xmlns:a16="http://schemas.microsoft.com/office/drawing/2014/main" id="{070ED262-B3A6-4624-9B16-4DAF0506C728}"/>
              </a:ext>
            </a:extLst>
          </p:cNvPr>
          <p:cNvSpPr txBox="1"/>
          <p:nvPr/>
        </p:nvSpPr>
        <p:spPr>
          <a:xfrm>
            <a:off x="337352" y="1754966"/>
            <a:ext cx="8469298" cy="2585323"/>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Whether you’re </a:t>
            </a:r>
            <a:r>
              <a:rPr lang="en-US" b="1" dirty="0">
                <a:latin typeface="Arial" panose="020B0604020202020204" pitchFamily="34" charset="0"/>
                <a:cs typeface="Arial" panose="020B0604020202020204" pitchFamily="34" charset="0"/>
              </a:rPr>
              <a:t>visualizing data</a:t>
            </a:r>
            <a:r>
              <a:rPr lang="en-US" dirty="0">
                <a:latin typeface="Arial" panose="020B0604020202020204" pitchFamily="34" charset="0"/>
                <a:cs typeface="Arial" panose="020B0604020202020204" pitchFamily="34" charset="0"/>
              </a:rPr>
              <a:t> or building a new game, there’s a whole community and set of tools on GitHub that can help you do it even better (1).</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is a </a:t>
            </a:r>
            <a:r>
              <a:rPr lang="en-US" b="1" dirty="0">
                <a:latin typeface="Arial" panose="020B0604020202020204" pitchFamily="34" charset="0"/>
                <a:cs typeface="Arial" panose="020B0604020202020204" pitchFamily="34" charset="0"/>
              </a:rPr>
              <a:t>development platform</a:t>
            </a:r>
            <a:r>
              <a:rPr lang="en-US" dirty="0">
                <a:latin typeface="Arial" panose="020B0604020202020204" pitchFamily="34" charset="0"/>
                <a:cs typeface="Arial" panose="020B0604020202020204" pitchFamily="34" charset="0"/>
              </a:rPr>
              <a:t>, where you can host and review code, manage projects, and build software alongside 50 million developers (2).</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helps you to:</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Write better code</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Manage a research project</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Share code with your team-mates </a:t>
            </a:r>
            <a:r>
              <a:rPr lang="en-US" dirty="0">
                <a:latin typeface="Arial" panose="020B0604020202020204" pitchFamily="34" charset="0"/>
                <a:cs typeface="Arial" panose="020B0604020202020204" pitchFamily="34" charset="0"/>
              </a:rPr>
              <a:t>(private repositories) or with the entire GitHub community (public repositories)</a:t>
            </a:r>
          </a:p>
        </p:txBody>
      </p:sp>
      <p:sp>
        <p:nvSpPr>
          <p:cNvPr id="8" name="CasellaDiTesto 7">
            <a:extLst>
              <a:ext uri="{FF2B5EF4-FFF2-40B4-BE49-F238E27FC236}">
                <a16:creationId xmlns:a16="http://schemas.microsoft.com/office/drawing/2014/main" id="{BC629013-34B1-4E84-89D3-075480E3400C}"/>
              </a:ext>
            </a:extLst>
          </p:cNvPr>
          <p:cNvSpPr txBox="1"/>
          <p:nvPr/>
        </p:nvSpPr>
        <p:spPr>
          <a:xfrm>
            <a:off x="6068528" y="4320162"/>
            <a:ext cx="2836244"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https://lab.github.com/</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90654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058218" y="35124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Basics</a:t>
            </a:r>
          </a:p>
        </p:txBody>
      </p:sp>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11" y="324615"/>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4" name="CasellaDiTesto 3">
            <a:extLst>
              <a:ext uri="{FF2B5EF4-FFF2-40B4-BE49-F238E27FC236}">
                <a16:creationId xmlns:a16="http://schemas.microsoft.com/office/drawing/2014/main" id="{070ED262-B3A6-4624-9B16-4DAF0506C728}"/>
              </a:ext>
            </a:extLst>
          </p:cNvPr>
          <p:cNvSpPr txBox="1"/>
          <p:nvPr/>
        </p:nvSpPr>
        <p:spPr>
          <a:xfrm>
            <a:off x="417250" y="1695614"/>
            <a:ext cx="8309500" cy="329320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an account on </a:t>
            </a:r>
            <a:r>
              <a:rPr lang="en-US" sz="1600" dirty="0">
                <a:latin typeface="Arial" panose="020B0604020202020204" pitchFamily="34" charset="0"/>
                <a:cs typeface="Arial" panose="020B0604020202020204" pitchFamily="34" charset="0"/>
                <a:hlinkClick r:id="rId3"/>
              </a:rPr>
              <a:t>https://github.com/</a:t>
            </a:r>
            <a:r>
              <a:rPr lang="en-US" sz="1600" dirty="0">
                <a:latin typeface="Arial" panose="020B0604020202020204" pitchFamily="34" charset="0"/>
                <a:cs typeface="Arial" panose="020B0604020202020204" pitchFamily="34" charset="0"/>
              </a:rPr>
              <a:t> (it’s free!)  </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your first repository</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Share with your collaborators</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Windows user, download </a:t>
            </a:r>
            <a:r>
              <a:rPr lang="en-US" sz="1600" b="1" dirty="0">
                <a:latin typeface="Arial" panose="020B0604020202020204" pitchFamily="34" charset="0"/>
                <a:cs typeface="Arial" panose="020B0604020202020204" pitchFamily="34" charset="0"/>
              </a:rPr>
              <a:t>GitHub Desktop </a:t>
            </a:r>
            <a:r>
              <a:rPr lang="en-US" sz="1600" dirty="0">
                <a:latin typeface="Arial" panose="020B0604020202020204" pitchFamily="34" charset="0"/>
                <a:cs typeface="Arial" panose="020B0604020202020204" pitchFamily="34" charset="0"/>
              </a:rPr>
              <a:t>app (1)</a:t>
            </a:r>
            <a:endParaRPr lang="en-US" sz="1600" b="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Linux user, you don’t need to download anything (you will update your repositories by terminal)</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There are four fundamental actions you can perform using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a change inside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 committed change to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an update from GitHub</a:t>
            </a:r>
          </a:p>
        </p:txBody>
      </p:sp>
      <p:sp>
        <p:nvSpPr>
          <p:cNvPr id="7" name="CasellaDiTesto 6">
            <a:extLst>
              <a:ext uri="{FF2B5EF4-FFF2-40B4-BE49-F238E27FC236}">
                <a16:creationId xmlns:a16="http://schemas.microsoft.com/office/drawing/2014/main" id="{56185EB0-084D-4816-82C3-F084A5060645}"/>
              </a:ext>
            </a:extLst>
          </p:cNvPr>
          <p:cNvSpPr txBox="1"/>
          <p:nvPr/>
        </p:nvSpPr>
        <p:spPr>
          <a:xfrm>
            <a:off x="5429250" y="4489340"/>
            <a:ext cx="2043113" cy="253916"/>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4"/>
              </a:rPr>
              <a:t>https://desktop.github.com/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2548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628647" y="1042289"/>
            <a:ext cx="7886704" cy="1815882"/>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 can create your own repository or open an existing one (e.g. shared with you by one of your team-mates)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Once you have your own repository in GitHub, to use it on your laptop, you must </a:t>
            </a: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it (</a:t>
            </a:r>
            <a:r>
              <a:rPr lang="en-US" sz="1600" i="1" dirty="0">
                <a:latin typeface="Arial" panose="020B0604020202020204" pitchFamily="34" charset="0"/>
                <a:cs typeface="Arial" panose="020B0604020202020204" pitchFamily="34" charset="0"/>
              </a:rPr>
              <a:t>you must perform this step only once, each time you want to use a new repository</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7" name="Gruppo 16">
            <a:extLst>
              <a:ext uri="{FF2B5EF4-FFF2-40B4-BE49-F238E27FC236}">
                <a16:creationId xmlns:a16="http://schemas.microsoft.com/office/drawing/2014/main" id="{93F0CD49-9151-4653-A54C-76D651B50C4A}"/>
              </a:ext>
            </a:extLst>
          </p:cNvPr>
          <p:cNvGrpSpPr/>
          <p:nvPr/>
        </p:nvGrpSpPr>
        <p:grpSpPr>
          <a:xfrm>
            <a:off x="1957388" y="2395835"/>
            <a:ext cx="4696189" cy="2200871"/>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2"/>
              <a:ext cx="1131897"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Tree>
    <p:extLst>
      <p:ext uri="{BB962C8B-B14F-4D97-AF65-F5344CB8AC3E}">
        <p14:creationId xmlns:p14="http://schemas.microsoft.com/office/powerpoint/2010/main" val="3817131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514902" y="1042289"/>
            <a:ext cx="8114194" cy="1569660"/>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Now, you have a new local folder, and you can begin to work on it</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When you finish your local work, to update changes and to share changes with other collaborators, you must </a:t>
            </a: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changes and </a:t>
            </a: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them to GitHub (</a:t>
            </a:r>
            <a:r>
              <a:rPr lang="en-US" sz="1600" i="1" dirty="0">
                <a:latin typeface="Arial" panose="020B0604020202020204" pitchFamily="34" charset="0"/>
                <a:cs typeface="Arial" panose="020B0604020202020204" pitchFamily="34" charset="0"/>
              </a:rPr>
              <a:t>you must perform this step every time you have something new to update/share</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Tree>
    <p:extLst>
      <p:ext uri="{BB962C8B-B14F-4D97-AF65-F5344CB8AC3E}">
        <p14:creationId xmlns:p14="http://schemas.microsoft.com/office/powerpoint/2010/main" val="2032065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479391" y="1042289"/>
            <a:ext cx="8185216" cy="132343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Finally, if you want to update your repository with changes made by other collaborators you must </a:t>
            </a: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the changes from GitHub (</a:t>
            </a:r>
            <a:r>
              <a:rPr lang="en-US" sz="1600" i="1" dirty="0">
                <a:latin typeface="Arial" panose="020B0604020202020204" pitchFamily="34" charset="0"/>
                <a:cs typeface="Arial" panose="020B0604020202020204" pitchFamily="34" charset="0"/>
              </a:rPr>
              <a:t>you must perform this step every time you have something new to download</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
        <p:nvSpPr>
          <p:cNvPr id="10" name="Freccia in giù 9">
            <a:extLst>
              <a:ext uri="{FF2B5EF4-FFF2-40B4-BE49-F238E27FC236}">
                <a16:creationId xmlns:a16="http://schemas.microsoft.com/office/drawing/2014/main" id="{3B9273C6-EE4D-4954-BB18-560A467948A8}"/>
              </a:ext>
            </a:extLst>
          </p:cNvPr>
          <p:cNvSpPr/>
          <p:nvPr/>
        </p:nvSpPr>
        <p:spPr>
          <a:xfrm>
            <a:off x="6128138" y="2658781"/>
            <a:ext cx="525439" cy="757238"/>
          </a:xfrm>
          <a:prstGeom prst="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CasellaDiTesto 11">
            <a:extLst>
              <a:ext uri="{FF2B5EF4-FFF2-40B4-BE49-F238E27FC236}">
                <a16:creationId xmlns:a16="http://schemas.microsoft.com/office/drawing/2014/main" id="{DF251CFD-200B-4FCC-BA2E-DCEB2C5FABC0}"/>
              </a:ext>
            </a:extLst>
          </p:cNvPr>
          <p:cNvSpPr txBox="1"/>
          <p:nvPr/>
        </p:nvSpPr>
        <p:spPr>
          <a:xfrm rot="16200000">
            <a:off x="6012238" y="2759244"/>
            <a:ext cx="757238" cy="300082"/>
          </a:xfrm>
          <a:prstGeom prst="rect">
            <a:avLst/>
          </a:prstGeom>
          <a:noFill/>
        </p:spPr>
        <p:txBody>
          <a:bodyPr wrap="square" rtlCol="0">
            <a:spAutoFit/>
          </a:bodyPr>
          <a:lstStyle/>
          <a:p>
            <a:r>
              <a:rPr lang="en-US" sz="1350" b="1" dirty="0">
                <a:solidFill>
                  <a:schemeClr val="accent1">
                    <a:lumMod val="50000"/>
                  </a:schemeClr>
                </a:solidFill>
                <a:latin typeface="Arial" panose="020B0604020202020204" pitchFamily="34" charset="0"/>
                <a:cs typeface="Arial" panose="020B0604020202020204" pitchFamily="34" charset="0"/>
              </a:rPr>
              <a:t>PULL</a:t>
            </a:r>
          </a:p>
        </p:txBody>
      </p:sp>
    </p:spTree>
    <p:extLst>
      <p:ext uri="{BB962C8B-B14F-4D97-AF65-F5344CB8AC3E}">
        <p14:creationId xmlns:p14="http://schemas.microsoft.com/office/powerpoint/2010/main" val="1614511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414463" y="44605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Introduction to</a:t>
            </a:r>
          </a:p>
        </p:txBody>
      </p:sp>
      <p:pic>
        <p:nvPicPr>
          <p:cNvPr id="2" name="Picture 4" descr="See the source image">
            <a:extLst>
              <a:ext uri="{FF2B5EF4-FFF2-40B4-BE49-F238E27FC236}">
                <a16:creationId xmlns:a16="http://schemas.microsoft.com/office/drawing/2014/main" id="{13B97F86-D44C-4769-BE41-1494B1E5D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176" y="228942"/>
            <a:ext cx="924099" cy="918979"/>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73877A18-8AD4-4D17-9B11-1662F721DC77}"/>
              </a:ext>
            </a:extLst>
          </p:cNvPr>
          <p:cNvSpPr>
            <a:spLocks noGrp="1"/>
          </p:cNvSpPr>
          <p:nvPr>
            <p:ph type="ftr" sz="quarter" idx="11"/>
          </p:nvPr>
        </p:nvSpPr>
        <p:spPr/>
        <p:txBody>
          <a:bodyPr/>
          <a:lstStyle/>
          <a:p>
            <a:r>
              <a:rPr lang="en-US"/>
              <a:t>M. Sperti</a:t>
            </a:r>
          </a:p>
        </p:txBody>
      </p:sp>
      <p:sp>
        <p:nvSpPr>
          <p:cNvPr id="7" name="CasellaDiTesto 6">
            <a:extLst>
              <a:ext uri="{FF2B5EF4-FFF2-40B4-BE49-F238E27FC236}">
                <a16:creationId xmlns:a16="http://schemas.microsoft.com/office/drawing/2014/main" id="{1C1186EB-FF3B-411C-8142-DF5E309ED08A}"/>
              </a:ext>
            </a:extLst>
          </p:cNvPr>
          <p:cNvSpPr txBox="1"/>
          <p:nvPr/>
        </p:nvSpPr>
        <p:spPr>
          <a:xfrm>
            <a:off x="399689" y="1463754"/>
            <a:ext cx="8264917"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is an open-source web application that allows you to create and share documents that contain </a:t>
            </a:r>
            <a:r>
              <a:rPr lang="en-US" sz="1600" b="1" dirty="0">
                <a:latin typeface="Arial" panose="020B0604020202020204" pitchFamily="34" charset="0"/>
                <a:cs typeface="Arial" panose="020B0604020202020204" pitchFamily="34" charset="0"/>
              </a:rPr>
              <a:t>live code, equations, visualizations and narrative text</a:t>
            </a:r>
            <a:r>
              <a:rPr lang="en-US" sz="1600" dirty="0">
                <a:latin typeface="Arial" panose="020B0604020202020204" pitchFamily="34" charset="0"/>
                <a:cs typeface="Arial" panose="020B0604020202020204" pitchFamily="34" charset="0"/>
              </a:rPr>
              <a:t>. Uses include data cleaning and transformation, numerical simulation, statistical modeling, data visualization, machine learning, and much more (1)</a:t>
            </a:r>
          </a:p>
        </p:txBody>
      </p:sp>
      <p:sp>
        <p:nvSpPr>
          <p:cNvPr id="9" name="CasellaDiTesto 8">
            <a:extLst>
              <a:ext uri="{FF2B5EF4-FFF2-40B4-BE49-F238E27FC236}">
                <a16:creationId xmlns:a16="http://schemas.microsoft.com/office/drawing/2014/main" id="{650E8A5B-4636-441D-9FCD-F93310D75526}"/>
              </a:ext>
            </a:extLst>
          </p:cNvPr>
          <p:cNvSpPr txBox="1"/>
          <p:nvPr/>
        </p:nvSpPr>
        <p:spPr>
          <a:xfrm>
            <a:off x="4859824" y="446057"/>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Notebooks</a:t>
            </a:r>
          </a:p>
        </p:txBody>
      </p:sp>
      <p:sp>
        <p:nvSpPr>
          <p:cNvPr id="11" name="CasellaDiTesto 10">
            <a:extLst>
              <a:ext uri="{FF2B5EF4-FFF2-40B4-BE49-F238E27FC236}">
                <a16:creationId xmlns:a16="http://schemas.microsoft.com/office/drawing/2014/main" id="{B2562C41-B4A0-4EA2-8613-0BD7D996ED8E}"/>
              </a:ext>
            </a:extLst>
          </p:cNvPr>
          <p:cNvSpPr txBox="1"/>
          <p:nvPr/>
        </p:nvSpPr>
        <p:spPr>
          <a:xfrm>
            <a:off x="3873561" y="4185808"/>
            <a:ext cx="4027566"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https://jupyter.org/</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https://docs.anaconda.com/anaconda/navigator/</a:t>
            </a:r>
            <a:r>
              <a:rPr lang="en-US" sz="1050" dirty="0">
                <a:latin typeface="Arial" panose="020B0604020202020204" pitchFamily="34" charset="0"/>
                <a:cs typeface="Arial" panose="020B0604020202020204" pitchFamily="34" charset="0"/>
              </a:rPr>
              <a:t> </a:t>
            </a:r>
          </a:p>
        </p:txBody>
      </p:sp>
      <p:sp>
        <p:nvSpPr>
          <p:cNvPr id="13" name="CasellaDiTesto 12">
            <a:extLst>
              <a:ext uri="{FF2B5EF4-FFF2-40B4-BE49-F238E27FC236}">
                <a16:creationId xmlns:a16="http://schemas.microsoft.com/office/drawing/2014/main" id="{0C05EDD2-906C-4007-9E8A-E458C298A941}"/>
              </a:ext>
            </a:extLst>
          </p:cNvPr>
          <p:cNvSpPr txBox="1"/>
          <p:nvPr/>
        </p:nvSpPr>
        <p:spPr>
          <a:xfrm>
            <a:off x="399689" y="2681023"/>
            <a:ext cx="8353694"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TOELT, we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to write interactive code in </a:t>
            </a:r>
            <a:r>
              <a:rPr lang="en-US" sz="1600" b="1" dirty="0">
                <a:latin typeface="Arial" panose="020B0604020202020204" pitchFamily="34" charset="0"/>
                <a:cs typeface="Arial" panose="020B0604020202020204" pitchFamily="34" charset="0"/>
              </a:rPr>
              <a:t>Python</a:t>
            </a:r>
            <a:r>
              <a:rPr lang="en-US" sz="1600" dirty="0">
                <a:latin typeface="Arial" panose="020B0604020202020204" pitchFamily="34" charset="0"/>
                <a:cs typeface="Arial" panose="020B0604020202020204" pitchFamily="34" charset="0"/>
              </a:rPr>
              <a:t> programming language, but many other languages are supported</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To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you can:</a:t>
            </a:r>
          </a:p>
          <a:p>
            <a:pPr marL="557213" lvl="1"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Install </a:t>
            </a:r>
            <a:r>
              <a:rPr lang="en-US" sz="1600" b="1" dirty="0">
                <a:latin typeface="Arial" panose="020B0604020202020204" pitchFamily="34" charset="0"/>
                <a:cs typeface="Arial" panose="020B0604020202020204" pitchFamily="34" charset="0"/>
              </a:rPr>
              <a:t>Anaconda Navigator</a:t>
            </a:r>
            <a:r>
              <a:rPr lang="en-US" sz="1600" dirty="0">
                <a:latin typeface="Arial" panose="020B0604020202020204" pitchFamily="34" charset="0"/>
                <a:cs typeface="Arial" panose="020B0604020202020204" pitchFamily="34" charset="0"/>
              </a:rPr>
              <a:t> (2) and add 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application</a:t>
            </a:r>
          </a:p>
        </p:txBody>
      </p:sp>
    </p:spTree>
    <p:extLst>
      <p:ext uri="{BB962C8B-B14F-4D97-AF65-F5344CB8AC3E}">
        <p14:creationId xmlns:p14="http://schemas.microsoft.com/office/powerpoint/2010/main" val="1413854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607344" y="346046"/>
            <a:ext cx="59293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Organize your Code’s Repository</a:t>
            </a:r>
          </a:p>
        </p:txBody>
      </p:sp>
      <p:pic>
        <p:nvPicPr>
          <p:cNvPr id="3" name="Picture 6" descr="See the source image">
            <a:extLst>
              <a:ext uri="{FF2B5EF4-FFF2-40B4-BE49-F238E27FC236}">
                <a16:creationId xmlns:a16="http://schemas.microsoft.com/office/drawing/2014/main" id="{BBE4E044-A64D-46C2-852B-483360B7D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722" y="3793224"/>
            <a:ext cx="1270718" cy="1058932"/>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piè di pagina 5">
            <a:extLst>
              <a:ext uri="{FF2B5EF4-FFF2-40B4-BE49-F238E27FC236}">
                <a16:creationId xmlns:a16="http://schemas.microsoft.com/office/drawing/2014/main" id="{77765E1B-5ECB-4C77-A892-AAE981EF6B94}"/>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0D193621-5562-4840-9959-2702EF2C0F80}"/>
              </a:ext>
            </a:extLst>
          </p:cNvPr>
          <p:cNvSpPr txBox="1"/>
          <p:nvPr/>
        </p:nvSpPr>
        <p:spPr>
          <a:xfrm>
            <a:off x="426129" y="1204897"/>
            <a:ext cx="8291744" cy="2062103"/>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Your work repository should contain:</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Data</a:t>
            </a:r>
            <a:r>
              <a:rPr lang="en-US" sz="1600" dirty="0">
                <a:latin typeface="Arial" panose="020B0604020202020204" pitchFamily="34" charset="0"/>
                <a:cs typeface="Arial" panose="020B0604020202020204" pitchFamily="34" charset="0"/>
              </a:rPr>
              <a:t> you received (both the raw data and all the data on which you performed cleaning, missing values imputation, normalization,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Code</a:t>
            </a:r>
            <a:r>
              <a:rPr lang="en-US" sz="1600" dirty="0">
                <a:latin typeface="Arial" panose="020B0604020202020204" pitchFamily="34" charset="0"/>
                <a:cs typeface="Arial" panose="020B0604020202020204" pitchFamily="34" charset="0"/>
              </a:rPr>
              <a:t> you wrote to perform every step of your research project (dataset preparation, model development, model validation, results inspection,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Literature </a:t>
            </a:r>
            <a:r>
              <a:rPr lang="en-US" sz="1600" dirty="0">
                <a:latin typeface="Arial" panose="020B0604020202020204" pitchFamily="34" charset="0"/>
                <a:cs typeface="Arial" panose="020B0604020202020204" pitchFamily="34" charset="0"/>
              </a:rPr>
              <a:t>to know the state-of-the-art in the topic you are studying</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Paper Preparation Folder </a:t>
            </a:r>
            <a:r>
              <a:rPr lang="en-US" sz="1600" dirty="0">
                <a:latin typeface="Arial" panose="020B0604020202020204" pitchFamily="34" charset="0"/>
                <a:cs typeface="Arial" panose="020B0604020202020204" pitchFamily="34" charset="0"/>
              </a:rPr>
              <a:t>to have all the materials you need to prepare a scientific paper in the same place</a:t>
            </a:r>
            <a:endParaRPr lang="en-US" sz="1600" b="1" dirty="0">
              <a:latin typeface="Arial" panose="020B0604020202020204" pitchFamily="34" charset="0"/>
              <a:cs typeface="Arial" panose="020B0604020202020204" pitchFamily="34" charset="0"/>
            </a:endParaRPr>
          </a:p>
        </p:txBody>
      </p:sp>
      <p:pic>
        <p:nvPicPr>
          <p:cNvPr id="4" name="Picture 6" descr="See the source image">
            <a:extLst>
              <a:ext uri="{FF2B5EF4-FFF2-40B4-BE49-F238E27FC236}">
                <a16:creationId xmlns:a16="http://schemas.microsoft.com/office/drawing/2014/main" id="{6BCEDFF8-CF8C-496D-8503-82DF02CAD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560" y="3845253"/>
            <a:ext cx="1270718" cy="105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44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a:bodyPr>
          <a:lstStyle/>
          <a:p>
            <a:r>
              <a:rPr lang="en-CH"/>
              <a:t>Machine Learning Pipeline (reminder)</a:t>
            </a:r>
          </a:p>
        </p:txBody>
      </p:sp>
      <p:sp>
        <p:nvSpPr>
          <p:cNvPr id="4" name="Rechteck 5">
            <a:extLst>
              <a:ext uri="{FF2B5EF4-FFF2-40B4-BE49-F238E27FC236}">
                <a16:creationId xmlns:a16="http://schemas.microsoft.com/office/drawing/2014/main" id="{9FBFE0DD-F109-1098-D047-7773C603C006}"/>
              </a:ext>
            </a:extLst>
          </p:cNvPr>
          <p:cNvSpPr/>
          <p:nvPr/>
        </p:nvSpPr>
        <p:spPr>
          <a:xfrm>
            <a:off x="436487"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 (ingest)</a:t>
            </a:r>
          </a:p>
        </p:txBody>
      </p:sp>
      <p:sp>
        <p:nvSpPr>
          <p:cNvPr id="5" name="Rechteck 7">
            <a:extLst>
              <a:ext uri="{FF2B5EF4-FFF2-40B4-BE49-F238E27FC236}">
                <a16:creationId xmlns:a16="http://schemas.microsoft.com/office/drawing/2014/main" id="{753FF22D-0479-D500-E510-E341B6C4881F}"/>
              </a:ext>
            </a:extLst>
          </p:cNvPr>
          <p:cNvSpPr/>
          <p:nvPr/>
        </p:nvSpPr>
        <p:spPr>
          <a:xfrm>
            <a:off x="1775373"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956767"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941451"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4061495"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5261023"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341144"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669169"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516607"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601625"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805547"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925591"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6125119"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444054"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885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479394" y="390711"/>
            <a:ext cx="818521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The Repository’s Structure – a suggestion</a:t>
            </a:r>
          </a:p>
        </p:txBody>
      </p:sp>
      <p:grpSp>
        <p:nvGrpSpPr>
          <p:cNvPr id="3" name="Gruppo 2">
            <a:extLst>
              <a:ext uri="{FF2B5EF4-FFF2-40B4-BE49-F238E27FC236}">
                <a16:creationId xmlns:a16="http://schemas.microsoft.com/office/drawing/2014/main" id="{90414DA4-1C72-4AF8-A230-0895E127A52A}"/>
              </a:ext>
            </a:extLst>
          </p:cNvPr>
          <p:cNvGrpSpPr/>
          <p:nvPr/>
        </p:nvGrpSpPr>
        <p:grpSpPr>
          <a:xfrm>
            <a:off x="1524367" y="1585851"/>
            <a:ext cx="6095267" cy="3045915"/>
            <a:chOff x="679155" y="1981118"/>
            <a:chExt cx="8127023" cy="4061220"/>
          </a:xfrm>
        </p:grpSpPr>
        <p:sp>
          <p:nvSpPr>
            <p:cNvPr id="4" name="Rettangolo con angoli arrotondati 3">
              <a:extLst>
                <a:ext uri="{FF2B5EF4-FFF2-40B4-BE49-F238E27FC236}">
                  <a16:creationId xmlns:a16="http://schemas.microsoft.com/office/drawing/2014/main" id="{C4F7C4C0-C7AD-42AA-8B13-7A451F25D072}"/>
                </a:ext>
              </a:extLst>
            </p:cNvPr>
            <p:cNvSpPr/>
            <p:nvPr/>
          </p:nvSpPr>
          <p:spPr>
            <a:xfrm>
              <a:off x="3663580" y="1981118"/>
              <a:ext cx="1605516" cy="61491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6" name="Rettangolo con angoli arrotondati 5">
              <a:extLst>
                <a:ext uri="{FF2B5EF4-FFF2-40B4-BE49-F238E27FC236}">
                  <a16:creationId xmlns:a16="http://schemas.microsoft.com/office/drawing/2014/main" id="{019B2A1E-DB54-4D50-B638-BD54F108E852}"/>
                </a:ext>
              </a:extLst>
            </p:cNvPr>
            <p:cNvSpPr/>
            <p:nvPr/>
          </p:nvSpPr>
          <p:spPr>
            <a:xfrm>
              <a:off x="3663576" y="2836370"/>
              <a:ext cx="1605516" cy="69421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8" name="Rettangolo con angoli arrotondati 7">
              <a:extLst>
                <a:ext uri="{FF2B5EF4-FFF2-40B4-BE49-F238E27FC236}">
                  <a16:creationId xmlns:a16="http://schemas.microsoft.com/office/drawing/2014/main" id="{57CD7D75-C615-4D4E-89DD-FA9569162C4A}"/>
                </a:ext>
              </a:extLst>
            </p:cNvPr>
            <p:cNvSpPr/>
            <p:nvPr/>
          </p:nvSpPr>
          <p:spPr>
            <a:xfrm>
              <a:off x="3663574" y="3742577"/>
              <a:ext cx="1605519" cy="563969"/>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Literature</a:t>
              </a:r>
            </a:p>
          </p:txBody>
        </p:sp>
        <p:sp>
          <p:nvSpPr>
            <p:cNvPr id="10" name="Rettangolo con angoli arrotondati 9">
              <a:extLst>
                <a:ext uri="{FF2B5EF4-FFF2-40B4-BE49-F238E27FC236}">
                  <a16:creationId xmlns:a16="http://schemas.microsoft.com/office/drawing/2014/main" id="{7ED916D8-66D0-4BD4-B5AC-1107DAA79E43}"/>
                </a:ext>
              </a:extLst>
            </p:cNvPr>
            <p:cNvSpPr/>
            <p:nvPr/>
          </p:nvSpPr>
          <p:spPr>
            <a:xfrm>
              <a:off x="3663574" y="4803841"/>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Paper Preparation / results</a:t>
              </a:r>
            </a:p>
          </p:txBody>
        </p:sp>
        <p:sp>
          <p:nvSpPr>
            <p:cNvPr id="14" name="Rettangolo con angoli arrotondati 13">
              <a:extLst>
                <a:ext uri="{FF2B5EF4-FFF2-40B4-BE49-F238E27FC236}">
                  <a16:creationId xmlns:a16="http://schemas.microsoft.com/office/drawing/2014/main" id="{50D1C3E6-4422-48BB-901A-094BD14B3EF2}"/>
                </a:ext>
              </a:extLst>
            </p:cNvPr>
            <p:cNvSpPr/>
            <p:nvPr/>
          </p:nvSpPr>
          <p:spPr>
            <a:xfrm>
              <a:off x="5970832" y="467746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6" name="Rettangolo con angoli arrotondati 15">
              <a:extLst>
                <a:ext uri="{FF2B5EF4-FFF2-40B4-BE49-F238E27FC236}">
                  <a16:creationId xmlns:a16="http://schemas.microsoft.com/office/drawing/2014/main" id="{20E6CC90-5EC2-4944-8518-B6D0D3F6251A}"/>
                </a:ext>
              </a:extLst>
            </p:cNvPr>
            <p:cNvSpPr/>
            <p:nvPr/>
          </p:nvSpPr>
          <p:spPr>
            <a:xfrm>
              <a:off x="5970832" y="541252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8" name="Rettangolo con angoli arrotondati 17">
              <a:extLst>
                <a:ext uri="{FF2B5EF4-FFF2-40B4-BE49-F238E27FC236}">
                  <a16:creationId xmlns:a16="http://schemas.microsoft.com/office/drawing/2014/main" id="{96776124-3982-4894-984D-5F5A823A2918}"/>
                </a:ext>
              </a:extLst>
            </p:cNvPr>
            <p:cNvSpPr/>
            <p:nvPr/>
          </p:nvSpPr>
          <p:spPr>
            <a:xfrm>
              <a:off x="7749999" y="5147628"/>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20" name="Rettangolo con angoli arrotondati 19">
              <a:extLst>
                <a:ext uri="{FF2B5EF4-FFF2-40B4-BE49-F238E27FC236}">
                  <a16:creationId xmlns:a16="http://schemas.microsoft.com/office/drawing/2014/main" id="{D3617F70-11B8-4347-B56E-11E254A69389}"/>
                </a:ext>
              </a:extLst>
            </p:cNvPr>
            <p:cNvSpPr/>
            <p:nvPr/>
          </p:nvSpPr>
          <p:spPr>
            <a:xfrm>
              <a:off x="7750000" y="5678173"/>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sp>
          <p:nvSpPr>
            <p:cNvPr id="26" name="Rettangolo con angoli arrotondati 25">
              <a:extLst>
                <a:ext uri="{FF2B5EF4-FFF2-40B4-BE49-F238E27FC236}">
                  <a16:creationId xmlns:a16="http://schemas.microsoft.com/office/drawing/2014/main" id="{4D7D6941-06FB-4067-9E27-F1C1B1ED9E65}"/>
                </a:ext>
              </a:extLst>
            </p:cNvPr>
            <p:cNvSpPr/>
            <p:nvPr/>
          </p:nvSpPr>
          <p:spPr>
            <a:xfrm>
              <a:off x="679155" y="3295466"/>
              <a:ext cx="2101704" cy="72833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1"/>
                  </a:solidFill>
                </a:rPr>
                <a:t>YourProjectName</a:t>
              </a:r>
            </a:p>
          </p:txBody>
        </p:sp>
        <p:cxnSp>
          <p:nvCxnSpPr>
            <p:cNvPr id="28" name="Connettore a gomito 27">
              <a:extLst>
                <a:ext uri="{FF2B5EF4-FFF2-40B4-BE49-F238E27FC236}">
                  <a16:creationId xmlns:a16="http://schemas.microsoft.com/office/drawing/2014/main" id="{75FB2367-7C27-4887-B720-4E3B21A2E20A}"/>
                </a:ext>
              </a:extLst>
            </p:cNvPr>
            <p:cNvCxnSpPr>
              <a:stCxn id="26" idx="3"/>
              <a:endCxn id="4" idx="1"/>
            </p:cNvCxnSpPr>
            <p:nvPr/>
          </p:nvCxnSpPr>
          <p:spPr>
            <a:xfrm flipV="1">
              <a:off x="2780860" y="2288577"/>
              <a:ext cx="882721" cy="1371055"/>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ttore a gomito 29">
              <a:extLst>
                <a:ext uri="{FF2B5EF4-FFF2-40B4-BE49-F238E27FC236}">
                  <a16:creationId xmlns:a16="http://schemas.microsoft.com/office/drawing/2014/main" id="{B934F5E1-8E5F-45B7-B788-C3F4E2941D74}"/>
                </a:ext>
              </a:extLst>
            </p:cNvPr>
            <p:cNvCxnSpPr>
              <a:cxnSpLocks/>
              <a:stCxn id="26" idx="3"/>
              <a:endCxn id="6" idx="1"/>
            </p:cNvCxnSpPr>
            <p:nvPr/>
          </p:nvCxnSpPr>
          <p:spPr>
            <a:xfrm flipV="1">
              <a:off x="2780860" y="3183479"/>
              <a:ext cx="882717" cy="476152"/>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a gomito 30">
              <a:extLst>
                <a:ext uri="{FF2B5EF4-FFF2-40B4-BE49-F238E27FC236}">
                  <a16:creationId xmlns:a16="http://schemas.microsoft.com/office/drawing/2014/main" id="{1A5564D4-B58F-459F-9932-FC9EF33C13B5}"/>
                </a:ext>
              </a:extLst>
            </p:cNvPr>
            <p:cNvCxnSpPr>
              <a:cxnSpLocks/>
              <a:stCxn id="26" idx="3"/>
              <a:endCxn id="8" idx="1"/>
            </p:cNvCxnSpPr>
            <p:nvPr/>
          </p:nvCxnSpPr>
          <p:spPr>
            <a:xfrm>
              <a:off x="2780859" y="3659631"/>
              <a:ext cx="882714" cy="364930"/>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ttore a gomito 33">
              <a:extLst>
                <a:ext uri="{FF2B5EF4-FFF2-40B4-BE49-F238E27FC236}">
                  <a16:creationId xmlns:a16="http://schemas.microsoft.com/office/drawing/2014/main" id="{BACCBEC5-496C-4095-9C02-BE5E4D043B8F}"/>
                </a:ext>
              </a:extLst>
            </p:cNvPr>
            <p:cNvCxnSpPr>
              <a:cxnSpLocks/>
              <a:stCxn id="26" idx="3"/>
              <a:endCxn id="10" idx="1"/>
            </p:cNvCxnSpPr>
            <p:nvPr/>
          </p:nvCxnSpPr>
          <p:spPr>
            <a:xfrm>
              <a:off x="2780859" y="3659631"/>
              <a:ext cx="882714" cy="14879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a gomito 51">
              <a:extLst>
                <a:ext uri="{FF2B5EF4-FFF2-40B4-BE49-F238E27FC236}">
                  <a16:creationId xmlns:a16="http://schemas.microsoft.com/office/drawing/2014/main" id="{0466AEDA-CB55-4A32-A506-A466BED19E7A}"/>
                </a:ext>
              </a:extLst>
            </p:cNvPr>
            <p:cNvCxnSpPr>
              <a:cxnSpLocks/>
              <a:stCxn id="10" idx="3"/>
              <a:endCxn id="14" idx="1"/>
            </p:cNvCxnSpPr>
            <p:nvPr/>
          </p:nvCxnSpPr>
          <p:spPr>
            <a:xfrm flipV="1">
              <a:off x="5269093" y="4859551"/>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ttore a gomito 54">
              <a:extLst>
                <a:ext uri="{FF2B5EF4-FFF2-40B4-BE49-F238E27FC236}">
                  <a16:creationId xmlns:a16="http://schemas.microsoft.com/office/drawing/2014/main" id="{77ABD559-F9A4-4EC7-BE59-1060C1C7DFD0}"/>
                </a:ext>
              </a:extLst>
            </p:cNvPr>
            <p:cNvCxnSpPr>
              <a:cxnSpLocks/>
              <a:stCxn id="10" idx="3"/>
              <a:endCxn id="16" idx="1"/>
            </p:cNvCxnSpPr>
            <p:nvPr/>
          </p:nvCxnSpPr>
          <p:spPr>
            <a:xfrm>
              <a:off x="5269093" y="5147627"/>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ttore a gomito 65">
              <a:extLst>
                <a:ext uri="{FF2B5EF4-FFF2-40B4-BE49-F238E27FC236}">
                  <a16:creationId xmlns:a16="http://schemas.microsoft.com/office/drawing/2014/main" id="{1178D854-9CE6-451D-A280-7D45891B80A0}"/>
                </a:ext>
              </a:extLst>
            </p:cNvPr>
            <p:cNvCxnSpPr>
              <a:cxnSpLocks/>
              <a:stCxn id="16" idx="3"/>
              <a:endCxn id="18" idx="1"/>
            </p:cNvCxnSpPr>
            <p:nvPr/>
          </p:nvCxnSpPr>
          <p:spPr>
            <a:xfrm flipV="1">
              <a:off x="7126238" y="5329711"/>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ttore a gomito 66">
              <a:extLst>
                <a:ext uri="{FF2B5EF4-FFF2-40B4-BE49-F238E27FC236}">
                  <a16:creationId xmlns:a16="http://schemas.microsoft.com/office/drawing/2014/main" id="{DF6A72EB-90CF-45AE-AE8D-2FEBE97893B9}"/>
                </a:ext>
              </a:extLst>
            </p:cNvPr>
            <p:cNvCxnSpPr>
              <a:cxnSpLocks/>
              <a:stCxn id="16" idx="3"/>
              <a:endCxn id="20" idx="1"/>
            </p:cNvCxnSpPr>
            <p:nvPr/>
          </p:nvCxnSpPr>
          <p:spPr>
            <a:xfrm>
              <a:off x="7126238" y="5594611"/>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ttangolo con angoli arrotondati 1">
              <a:extLst>
                <a:ext uri="{FF2B5EF4-FFF2-40B4-BE49-F238E27FC236}">
                  <a16:creationId xmlns:a16="http://schemas.microsoft.com/office/drawing/2014/main" id="{C4A0A7A9-F216-4FF6-BFFD-6341881CFD33}"/>
                </a:ext>
              </a:extLst>
            </p:cNvPr>
            <p:cNvSpPr/>
            <p:nvPr/>
          </p:nvSpPr>
          <p:spPr>
            <a:xfrm>
              <a:off x="5970831" y="2836370"/>
              <a:ext cx="1155407" cy="6942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Raw Data</a:t>
              </a:r>
            </a:p>
          </p:txBody>
        </p:sp>
        <p:cxnSp>
          <p:nvCxnSpPr>
            <p:cNvPr id="9" name="Connettore 2 8">
              <a:extLst>
                <a:ext uri="{FF2B5EF4-FFF2-40B4-BE49-F238E27FC236}">
                  <a16:creationId xmlns:a16="http://schemas.microsoft.com/office/drawing/2014/main" id="{0C68B171-6DB9-4201-87A9-42B49D12E81A}"/>
                </a:ext>
              </a:extLst>
            </p:cNvPr>
            <p:cNvCxnSpPr>
              <a:cxnSpLocks/>
              <a:stCxn id="6" idx="3"/>
              <a:endCxn id="2" idx="1"/>
            </p:cNvCxnSpPr>
            <p:nvPr/>
          </p:nvCxnSpPr>
          <p:spPr>
            <a:xfrm>
              <a:off x="5269093" y="3183479"/>
              <a:ext cx="701739"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 name="Segnaposto piè di pagina 4">
            <a:extLst>
              <a:ext uri="{FF2B5EF4-FFF2-40B4-BE49-F238E27FC236}">
                <a16:creationId xmlns:a16="http://schemas.microsoft.com/office/drawing/2014/main" id="{BCB95629-714E-46BF-87B0-69B45A189EE8}"/>
              </a:ext>
            </a:extLst>
          </p:cNvPr>
          <p:cNvSpPr>
            <a:spLocks noGrp="1"/>
          </p:cNvSpPr>
          <p:nvPr>
            <p:ph type="ftr" sz="quarter" idx="11"/>
          </p:nvPr>
        </p:nvSpPr>
        <p:spPr/>
        <p:txBody>
          <a:bodyPr/>
          <a:lstStyle/>
          <a:p>
            <a:r>
              <a:rPr lang="en-US"/>
              <a:t>M. Sperti</a:t>
            </a:r>
          </a:p>
        </p:txBody>
      </p:sp>
      <p:sp>
        <p:nvSpPr>
          <p:cNvPr id="15" name="Rectangle 14">
            <a:extLst>
              <a:ext uri="{FF2B5EF4-FFF2-40B4-BE49-F238E27FC236}">
                <a16:creationId xmlns:a16="http://schemas.microsoft.com/office/drawing/2014/main" id="{5EA718E8-C976-D47F-6392-B39E5F22774C}"/>
              </a:ext>
            </a:extLst>
          </p:cNvPr>
          <p:cNvSpPr/>
          <p:nvPr/>
        </p:nvSpPr>
        <p:spPr>
          <a:xfrm>
            <a:off x="5405718" y="2047038"/>
            <a:ext cx="1057835" cy="8599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7" name="TextBox 16">
            <a:extLst>
              <a:ext uri="{FF2B5EF4-FFF2-40B4-BE49-F238E27FC236}">
                <a16:creationId xmlns:a16="http://schemas.microsoft.com/office/drawing/2014/main" id="{C38B75A2-2A1C-0689-A51D-CBB1BA5A0817}"/>
              </a:ext>
            </a:extLst>
          </p:cNvPr>
          <p:cNvSpPr txBox="1"/>
          <p:nvPr/>
        </p:nvSpPr>
        <p:spPr>
          <a:xfrm>
            <a:off x="6495926" y="2302956"/>
            <a:ext cx="813043" cy="369332"/>
          </a:xfrm>
          <a:prstGeom prst="rect">
            <a:avLst/>
          </a:prstGeom>
          <a:noFill/>
        </p:spPr>
        <p:txBody>
          <a:bodyPr wrap="none" rtlCol="0">
            <a:spAutoFit/>
          </a:bodyPr>
          <a:lstStyle/>
          <a:p>
            <a:r>
              <a:rPr lang="en-CH">
                <a:latin typeface="Arial" panose="020B0604020202020204" pitchFamily="34" charset="0"/>
                <a:cs typeface="Arial" panose="020B0604020202020204" pitchFamily="34" charset="0"/>
              </a:rPr>
              <a:t>Ingest</a:t>
            </a:r>
          </a:p>
        </p:txBody>
      </p:sp>
      <p:sp>
        <p:nvSpPr>
          <p:cNvPr id="19" name="Rectangle 18">
            <a:extLst>
              <a:ext uri="{FF2B5EF4-FFF2-40B4-BE49-F238E27FC236}">
                <a16:creationId xmlns:a16="http://schemas.microsoft.com/office/drawing/2014/main" id="{BCE7C15A-7651-5F50-F680-AD1334E145C8}"/>
              </a:ext>
            </a:extLst>
          </p:cNvPr>
          <p:cNvSpPr/>
          <p:nvPr/>
        </p:nvSpPr>
        <p:spPr>
          <a:xfrm>
            <a:off x="3669890" y="2183600"/>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TextBox 20">
            <a:extLst>
              <a:ext uri="{FF2B5EF4-FFF2-40B4-BE49-F238E27FC236}">
                <a16:creationId xmlns:a16="http://schemas.microsoft.com/office/drawing/2014/main" id="{6C1B92B6-A44D-5CC4-5AFA-0D39DDA34020}"/>
              </a:ext>
            </a:extLst>
          </p:cNvPr>
          <p:cNvSpPr txBox="1"/>
          <p:nvPr/>
        </p:nvSpPr>
        <p:spPr>
          <a:xfrm>
            <a:off x="1748118" y="2013975"/>
            <a:ext cx="213555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Data Preparation</a:t>
            </a:r>
          </a:p>
        </p:txBody>
      </p:sp>
      <p:sp>
        <p:nvSpPr>
          <p:cNvPr id="22" name="Rectangle 21">
            <a:extLst>
              <a:ext uri="{FF2B5EF4-FFF2-40B4-BE49-F238E27FC236}">
                <a16:creationId xmlns:a16="http://schemas.microsoft.com/office/drawing/2014/main" id="{5FF63971-EAD1-474F-B688-24EABC285937}"/>
              </a:ext>
            </a:extLst>
          </p:cNvPr>
          <p:cNvSpPr/>
          <p:nvPr/>
        </p:nvSpPr>
        <p:spPr>
          <a:xfrm>
            <a:off x="3669890" y="1483921"/>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3" name="TextBox 22">
            <a:extLst>
              <a:ext uri="{FF2B5EF4-FFF2-40B4-BE49-F238E27FC236}">
                <a16:creationId xmlns:a16="http://schemas.microsoft.com/office/drawing/2014/main" id="{4A2531DF-DC8A-7572-706F-A2735B52FB14}"/>
              </a:ext>
            </a:extLst>
          </p:cNvPr>
          <p:cNvSpPr txBox="1"/>
          <p:nvPr/>
        </p:nvSpPr>
        <p:spPr>
          <a:xfrm>
            <a:off x="479394" y="1314296"/>
            <a:ext cx="3404276"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development / training</a:t>
            </a:r>
          </a:p>
        </p:txBody>
      </p:sp>
      <p:sp>
        <p:nvSpPr>
          <p:cNvPr id="24" name="Rectangle 23">
            <a:extLst>
              <a:ext uri="{FF2B5EF4-FFF2-40B4-BE49-F238E27FC236}">
                <a16:creationId xmlns:a16="http://schemas.microsoft.com/office/drawing/2014/main" id="{3C7C08D8-37BF-5039-F0A6-015CE6669459}"/>
              </a:ext>
            </a:extLst>
          </p:cNvPr>
          <p:cNvSpPr/>
          <p:nvPr/>
        </p:nvSpPr>
        <p:spPr>
          <a:xfrm>
            <a:off x="5405718" y="3482478"/>
            <a:ext cx="1057835" cy="10481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TextBox 24">
            <a:extLst>
              <a:ext uri="{FF2B5EF4-FFF2-40B4-BE49-F238E27FC236}">
                <a16:creationId xmlns:a16="http://schemas.microsoft.com/office/drawing/2014/main" id="{C9774C79-ACDB-DFD4-769E-55B50284FDEB}"/>
              </a:ext>
            </a:extLst>
          </p:cNvPr>
          <p:cNvSpPr txBox="1"/>
          <p:nvPr/>
        </p:nvSpPr>
        <p:spPr>
          <a:xfrm>
            <a:off x="3514165" y="4232035"/>
            <a:ext cx="187508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validation</a:t>
            </a:r>
          </a:p>
        </p:txBody>
      </p:sp>
    </p:spTree>
    <p:extLst>
      <p:ext uri="{BB962C8B-B14F-4D97-AF65-F5344CB8AC3E}">
        <p14:creationId xmlns:p14="http://schemas.microsoft.com/office/powerpoint/2010/main" val="2806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9" grpId="0" animBg="1"/>
      <p:bldP spid="21" grpId="0"/>
      <p:bldP spid="22" grpId="0" animBg="1"/>
      <p:bldP spid="23" grpId="0"/>
      <p:bldP spid="24" grpId="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DCCD-3BFE-15FE-1E45-65F5E45B0956}"/>
              </a:ext>
            </a:extLst>
          </p:cNvPr>
          <p:cNvSpPr>
            <a:spLocks noGrp="1"/>
          </p:cNvSpPr>
          <p:nvPr>
            <p:ph type="title"/>
          </p:nvPr>
        </p:nvSpPr>
        <p:spPr>
          <a:xfrm>
            <a:off x="246264" y="199029"/>
            <a:ext cx="7886700" cy="994172"/>
          </a:xfrm>
        </p:spPr>
        <p:txBody>
          <a:bodyPr/>
          <a:lstStyle/>
          <a:p>
            <a:r>
              <a:rPr lang="en-CH"/>
              <a:t>Skills for a machine learning project</a:t>
            </a:r>
          </a:p>
        </p:txBody>
      </p:sp>
      <p:graphicFrame>
        <p:nvGraphicFramePr>
          <p:cNvPr id="4" name="Content Placeholder 3">
            <a:extLst>
              <a:ext uri="{FF2B5EF4-FFF2-40B4-BE49-F238E27FC236}">
                <a16:creationId xmlns:a16="http://schemas.microsoft.com/office/drawing/2014/main" id="{FB0B99C9-B04F-841B-2B56-C18D020DB82F}"/>
              </a:ext>
            </a:extLst>
          </p:cNvPr>
          <p:cNvGraphicFramePr>
            <a:graphicFrameLocks noGrp="1"/>
          </p:cNvGraphicFramePr>
          <p:nvPr>
            <p:ph idx="1"/>
            <p:extLst>
              <p:ext uri="{D42A27DB-BD31-4B8C-83A1-F6EECF244321}">
                <p14:modId xmlns:p14="http://schemas.microsoft.com/office/powerpoint/2010/main" val="2183064897"/>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8DFB305-B333-E3A9-9562-A7B4CDEFA180}"/>
              </a:ext>
            </a:extLst>
          </p:cNvPr>
          <p:cNvSpPr/>
          <p:nvPr/>
        </p:nvSpPr>
        <p:spPr>
          <a:xfrm>
            <a:off x="4572000" y="1263535"/>
            <a:ext cx="2759825" cy="34664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43578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37324" y="326417"/>
            <a:ext cx="526935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Data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3523E7FF-60E3-49A3-9249-E5DE7C9EDD05}"/>
              </a:ext>
            </a:extLst>
          </p:cNvPr>
          <p:cNvSpPr txBox="1"/>
          <p:nvPr/>
        </p:nvSpPr>
        <p:spPr>
          <a:xfrm>
            <a:off x="532661" y="1204897"/>
            <a:ext cx="8078680" cy="1477328"/>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Let’s analyze in more detail the template repository we created. Let’s start from the Data Folder</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In this practical example, we will use a toy dataset (the famous Iris Dataset) </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Data Folder contains Raw Data Folder, in which we put the data we have, without modifying them</a:t>
            </a:r>
          </a:p>
        </p:txBody>
      </p:sp>
      <p:pic>
        <p:nvPicPr>
          <p:cNvPr id="9" name="Immagine 8">
            <a:extLst>
              <a:ext uri="{FF2B5EF4-FFF2-40B4-BE49-F238E27FC236}">
                <a16:creationId xmlns:a16="http://schemas.microsoft.com/office/drawing/2014/main" id="{21B140C8-D110-4AA5-9846-8A772FDCDF78}"/>
              </a:ext>
            </a:extLst>
          </p:cNvPr>
          <p:cNvPicPr>
            <a:picLocks noChangeAspect="1"/>
          </p:cNvPicPr>
          <p:nvPr/>
        </p:nvPicPr>
        <p:blipFill>
          <a:blip r:embed="rId2"/>
          <a:stretch>
            <a:fillRect/>
          </a:stretch>
        </p:blipFill>
        <p:spPr>
          <a:xfrm>
            <a:off x="6397228" y="3948917"/>
            <a:ext cx="964406" cy="542925"/>
          </a:xfrm>
          <a:prstGeom prst="rect">
            <a:avLst/>
          </a:prstGeom>
        </p:spPr>
      </p:pic>
      <p:pic>
        <p:nvPicPr>
          <p:cNvPr id="11" name="Immagine 10">
            <a:extLst>
              <a:ext uri="{FF2B5EF4-FFF2-40B4-BE49-F238E27FC236}">
                <a16:creationId xmlns:a16="http://schemas.microsoft.com/office/drawing/2014/main" id="{A7E5CE3D-31B4-448C-AC33-0F024EDA45EA}"/>
              </a:ext>
            </a:extLst>
          </p:cNvPr>
          <p:cNvPicPr>
            <a:picLocks noChangeAspect="1"/>
          </p:cNvPicPr>
          <p:nvPr/>
        </p:nvPicPr>
        <p:blipFill>
          <a:blip r:embed="rId3"/>
          <a:stretch>
            <a:fillRect/>
          </a:stretch>
        </p:blipFill>
        <p:spPr>
          <a:xfrm>
            <a:off x="4700588" y="2796062"/>
            <a:ext cx="1578769" cy="1364456"/>
          </a:xfrm>
          <a:prstGeom prst="rect">
            <a:avLst/>
          </a:prstGeom>
        </p:spPr>
      </p:pic>
      <p:sp>
        <p:nvSpPr>
          <p:cNvPr id="15" name="Freccia curva 14">
            <a:extLst>
              <a:ext uri="{FF2B5EF4-FFF2-40B4-BE49-F238E27FC236}">
                <a16:creationId xmlns:a16="http://schemas.microsoft.com/office/drawing/2014/main" id="{916820F6-E93C-411A-8D67-7E671F95AB0F}"/>
              </a:ext>
            </a:extLst>
          </p:cNvPr>
          <p:cNvSpPr/>
          <p:nvPr/>
        </p:nvSpPr>
        <p:spPr>
          <a:xfrm rot="5400000">
            <a:off x="6299306" y="3220351"/>
            <a:ext cx="726265" cy="605434"/>
          </a:xfrm>
          <a:prstGeom prst="bentArrow">
            <a:avLst>
              <a:gd name="adj1" fmla="val 8924"/>
              <a:gd name="adj2" fmla="val 12707"/>
              <a:gd name="adj3" fmla="val 25000"/>
              <a:gd name="adj4" fmla="val 4375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 name="CasellaDiTesto 15">
            <a:extLst>
              <a:ext uri="{FF2B5EF4-FFF2-40B4-BE49-F238E27FC236}">
                <a16:creationId xmlns:a16="http://schemas.microsoft.com/office/drawing/2014/main" id="{BCB4F876-04B2-4357-94AF-B2033A78B91D}"/>
              </a:ext>
            </a:extLst>
          </p:cNvPr>
          <p:cNvSpPr txBox="1"/>
          <p:nvPr/>
        </p:nvSpPr>
        <p:spPr>
          <a:xfrm>
            <a:off x="532662" y="3010988"/>
            <a:ext cx="3839314" cy="1477328"/>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In the readme.md file, you must put a short description of the raw data (number of samples, number of features, number of missing values, etc.)</a:t>
            </a:r>
          </a:p>
        </p:txBody>
      </p:sp>
    </p:spTree>
    <p:extLst>
      <p:ext uri="{BB962C8B-B14F-4D97-AF65-F5344CB8AC3E}">
        <p14:creationId xmlns:p14="http://schemas.microsoft.com/office/powerpoint/2010/main" val="1880463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7"/>
            <a:ext cx="53350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Code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F7743FEA-7CE9-4E70-A7EF-2777FD40055F}"/>
              </a:ext>
            </a:extLst>
          </p:cNvPr>
          <p:cNvSpPr txBox="1"/>
          <p:nvPr/>
        </p:nvSpPr>
        <p:spPr>
          <a:xfrm>
            <a:off x="328475" y="1034769"/>
            <a:ext cx="4379258" cy="2800767"/>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Code folder should contain all code you wrote to perform your experiments on data</a:t>
            </a:r>
          </a:p>
          <a:p>
            <a:pPr marL="214313" indent="-214313" algn="just">
              <a:buFont typeface="Arial" panose="020B0604020202020204" pitchFamily="34" charset="0"/>
              <a:buChar char="•"/>
            </a:pPr>
            <a:r>
              <a:rPr lang="en-US" sz="1600" i="1" dirty="0">
                <a:latin typeface="Arial" panose="020B0604020202020204" pitchFamily="34" charset="0"/>
                <a:cs typeface="Arial" panose="020B0604020202020204" pitchFamily="34" charset="0"/>
              </a:rPr>
              <a:t>To make code reproducible, it is fundamental that you save every data you produce </a:t>
            </a:r>
            <a:r>
              <a:rPr lang="en-US" sz="1600" dirty="0">
                <a:latin typeface="Arial" panose="020B0604020202020204" pitchFamily="34" charset="0"/>
                <a:cs typeface="Arial" panose="020B0604020202020204" pitchFamily="34" charset="0"/>
              </a:rPr>
              <a:t>(e.g. every x and y data used to make plots)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For example, on the right, an </a:t>
            </a:r>
            <a:r>
              <a:rPr lang="en-US" sz="1600" dirty="0" err="1">
                <a:latin typeface="Arial" panose="020B0604020202020204" pitchFamily="34" charset="0"/>
                <a:cs typeface="Arial" panose="020B0604020202020204" pitchFamily="34" charset="0"/>
              </a:rPr>
              <a:t>extract</a:t>
            </a:r>
            <a:r>
              <a:rPr lang="en-US" sz="1600" dirty="0">
                <a:latin typeface="Arial" panose="020B0604020202020204" pitchFamily="34" charset="0"/>
                <a:cs typeface="Arial" panose="020B0604020202020204" pitchFamily="34" charset="0"/>
              </a:rPr>
              <a:t> of the code to generate a plot of the three first PCA components of Iris Dataset is shown</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Below, an extract of the save section of the PCA data is shown</a:t>
            </a:r>
          </a:p>
        </p:txBody>
      </p:sp>
      <p:pic>
        <p:nvPicPr>
          <p:cNvPr id="15" name="Immagine 14">
            <a:extLst>
              <a:ext uri="{FF2B5EF4-FFF2-40B4-BE49-F238E27FC236}">
                <a16:creationId xmlns:a16="http://schemas.microsoft.com/office/drawing/2014/main" id="{0B9AFB16-0216-4657-914C-5B442326B6D4}"/>
              </a:ext>
            </a:extLst>
          </p:cNvPr>
          <p:cNvPicPr>
            <a:picLocks noChangeAspect="1"/>
          </p:cNvPicPr>
          <p:nvPr/>
        </p:nvPicPr>
        <p:blipFill rotWithShape="1">
          <a:blip r:embed="rId2"/>
          <a:srcRect r="37951"/>
          <a:stretch/>
        </p:blipFill>
        <p:spPr>
          <a:xfrm>
            <a:off x="4939935" y="1034769"/>
            <a:ext cx="2675303" cy="3508890"/>
          </a:xfrm>
          <a:prstGeom prst="rect">
            <a:avLst/>
          </a:prstGeom>
        </p:spPr>
      </p:pic>
      <p:pic>
        <p:nvPicPr>
          <p:cNvPr id="17" name="Immagine 16">
            <a:extLst>
              <a:ext uri="{FF2B5EF4-FFF2-40B4-BE49-F238E27FC236}">
                <a16:creationId xmlns:a16="http://schemas.microsoft.com/office/drawing/2014/main" id="{FE0FF936-AD16-4A4A-90C1-31C4F60ECF9A}"/>
              </a:ext>
            </a:extLst>
          </p:cNvPr>
          <p:cNvPicPr>
            <a:picLocks noChangeAspect="1"/>
          </p:cNvPicPr>
          <p:nvPr/>
        </p:nvPicPr>
        <p:blipFill rotWithShape="1">
          <a:blip r:embed="rId3"/>
          <a:srcRect r="42357"/>
          <a:stretch/>
        </p:blipFill>
        <p:spPr>
          <a:xfrm>
            <a:off x="1707388" y="3868101"/>
            <a:ext cx="3232547" cy="835819"/>
          </a:xfrm>
          <a:prstGeom prst="rect">
            <a:avLst/>
          </a:prstGeom>
        </p:spPr>
      </p:pic>
    </p:spTree>
    <p:extLst>
      <p:ext uri="{BB962C8B-B14F-4D97-AF65-F5344CB8AC3E}">
        <p14:creationId xmlns:p14="http://schemas.microsoft.com/office/powerpoint/2010/main" val="235065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6"/>
            <a:ext cx="5335013" cy="923330"/>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a:t>
            </a:r>
          </a:p>
          <a:p>
            <a:pPr algn="ctr"/>
            <a:r>
              <a:rPr lang="en-US" sz="2700" b="1" dirty="0">
                <a:latin typeface="Arial" panose="020B0604020202020204" pitchFamily="34" charset="0"/>
                <a:cs typeface="Arial" panose="020B0604020202020204" pitchFamily="34" charset="0"/>
              </a:rPr>
              <a:t>Paper Preparation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8BBA63B7-0194-48E6-9E59-DE63C155E4D9}"/>
              </a:ext>
            </a:extLst>
          </p:cNvPr>
          <p:cNvSpPr txBox="1"/>
          <p:nvPr/>
        </p:nvSpPr>
        <p:spPr>
          <a:xfrm>
            <a:off x="319216" y="1272445"/>
            <a:ext cx="8196134" cy="1077218"/>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This folder should contain all final data and code you need to reproduce every plot necessary to your paper</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It is fundamental that you save each figure (selecting a sufficient resolution) and each data you need to generate that figure</a:t>
            </a:r>
          </a:p>
        </p:txBody>
      </p:sp>
      <p:pic>
        <p:nvPicPr>
          <p:cNvPr id="4" name="Immagine 3">
            <a:extLst>
              <a:ext uri="{FF2B5EF4-FFF2-40B4-BE49-F238E27FC236}">
                <a16:creationId xmlns:a16="http://schemas.microsoft.com/office/drawing/2014/main" id="{04C4E26A-E2C9-4776-B537-712CFFCB4A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36456" y="3643135"/>
            <a:ext cx="1714501" cy="498764"/>
          </a:xfrm>
          <a:prstGeom prst="rect">
            <a:avLst/>
          </a:prstGeom>
        </p:spPr>
      </p:pic>
      <p:grpSp>
        <p:nvGrpSpPr>
          <p:cNvPr id="22" name="Gruppo 21">
            <a:extLst>
              <a:ext uri="{FF2B5EF4-FFF2-40B4-BE49-F238E27FC236}">
                <a16:creationId xmlns:a16="http://schemas.microsoft.com/office/drawing/2014/main" id="{5EBA2DBE-CBB2-4FA7-8C21-29DDB3111A83}"/>
              </a:ext>
            </a:extLst>
          </p:cNvPr>
          <p:cNvGrpSpPr/>
          <p:nvPr/>
        </p:nvGrpSpPr>
        <p:grpSpPr>
          <a:xfrm>
            <a:off x="1904493" y="3481236"/>
            <a:ext cx="3856953" cy="1023652"/>
            <a:chOff x="-793343" y="3995336"/>
            <a:chExt cx="5142604" cy="1364869"/>
          </a:xfrm>
        </p:grpSpPr>
        <p:sp>
          <p:nvSpPr>
            <p:cNvPr id="11" name="Rettangolo con angoli arrotondati 10">
              <a:extLst>
                <a:ext uri="{FF2B5EF4-FFF2-40B4-BE49-F238E27FC236}">
                  <a16:creationId xmlns:a16="http://schemas.microsoft.com/office/drawing/2014/main" id="{10B54799-5F69-403E-BEC1-4992DB9B86E5}"/>
                </a:ext>
              </a:extLst>
            </p:cNvPr>
            <p:cNvSpPr/>
            <p:nvPr/>
          </p:nvSpPr>
          <p:spPr>
            <a:xfrm>
              <a:off x="-793343" y="4121708"/>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Paper Preparation</a:t>
              </a:r>
            </a:p>
          </p:txBody>
        </p:sp>
        <p:sp>
          <p:nvSpPr>
            <p:cNvPr id="12" name="Rettangolo con angoli arrotondati 11">
              <a:extLst>
                <a:ext uri="{FF2B5EF4-FFF2-40B4-BE49-F238E27FC236}">
                  <a16:creationId xmlns:a16="http://schemas.microsoft.com/office/drawing/2014/main" id="{E2C11C36-938E-446A-B7D7-E26DD2EDAE58}"/>
                </a:ext>
              </a:extLst>
            </p:cNvPr>
            <p:cNvSpPr/>
            <p:nvPr/>
          </p:nvSpPr>
          <p:spPr>
            <a:xfrm>
              <a:off x="1513915" y="399533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3" name="Rettangolo con angoli arrotondati 12">
              <a:extLst>
                <a:ext uri="{FF2B5EF4-FFF2-40B4-BE49-F238E27FC236}">
                  <a16:creationId xmlns:a16="http://schemas.microsoft.com/office/drawing/2014/main" id="{1B031D7A-56A5-4075-83B2-E9A0FBBE552C}"/>
                </a:ext>
              </a:extLst>
            </p:cNvPr>
            <p:cNvSpPr/>
            <p:nvPr/>
          </p:nvSpPr>
          <p:spPr>
            <a:xfrm>
              <a:off x="1513915" y="473039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4" name="Rettangolo con angoli arrotondati 13">
              <a:extLst>
                <a:ext uri="{FF2B5EF4-FFF2-40B4-BE49-F238E27FC236}">
                  <a16:creationId xmlns:a16="http://schemas.microsoft.com/office/drawing/2014/main" id="{E58D2E5C-C7D3-4D85-AF0F-BBE4D80CF038}"/>
                </a:ext>
              </a:extLst>
            </p:cNvPr>
            <p:cNvSpPr/>
            <p:nvPr/>
          </p:nvSpPr>
          <p:spPr>
            <a:xfrm>
              <a:off x="3293082" y="4465495"/>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15" name="Rettangolo con angoli arrotondati 14">
              <a:extLst>
                <a:ext uri="{FF2B5EF4-FFF2-40B4-BE49-F238E27FC236}">
                  <a16:creationId xmlns:a16="http://schemas.microsoft.com/office/drawing/2014/main" id="{837B106C-1900-46E6-8A6C-984156935CDC}"/>
                </a:ext>
              </a:extLst>
            </p:cNvPr>
            <p:cNvSpPr/>
            <p:nvPr/>
          </p:nvSpPr>
          <p:spPr>
            <a:xfrm>
              <a:off x="3293083" y="4996040"/>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cxnSp>
          <p:nvCxnSpPr>
            <p:cNvPr id="16" name="Connettore a gomito 15">
              <a:extLst>
                <a:ext uri="{FF2B5EF4-FFF2-40B4-BE49-F238E27FC236}">
                  <a16:creationId xmlns:a16="http://schemas.microsoft.com/office/drawing/2014/main" id="{D3C33DAD-B0F9-4AAC-92D7-F47D304D857D}"/>
                </a:ext>
              </a:extLst>
            </p:cNvPr>
            <p:cNvCxnSpPr>
              <a:cxnSpLocks/>
              <a:stCxn id="11" idx="3"/>
              <a:endCxn id="12" idx="1"/>
            </p:cNvCxnSpPr>
            <p:nvPr/>
          </p:nvCxnSpPr>
          <p:spPr>
            <a:xfrm flipV="1">
              <a:off x="812176" y="4177418"/>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a gomito 16">
              <a:extLst>
                <a:ext uri="{FF2B5EF4-FFF2-40B4-BE49-F238E27FC236}">
                  <a16:creationId xmlns:a16="http://schemas.microsoft.com/office/drawing/2014/main" id="{CAAE4990-8CAE-49B0-84D7-D354FAA42A88}"/>
                </a:ext>
              </a:extLst>
            </p:cNvPr>
            <p:cNvCxnSpPr>
              <a:cxnSpLocks/>
              <a:stCxn id="11" idx="3"/>
              <a:endCxn id="13" idx="1"/>
            </p:cNvCxnSpPr>
            <p:nvPr/>
          </p:nvCxnSpPr>
          <p:spPr>
            <a:xfrm>
              <a:off x="812176" y="4465494"/>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a gomito 17">
              <a:extLst>
                <a:ext uri="{FF2B5EF4-FFF2-40B4-BE49-F238E27FC236}">
                  <a16:creationId xmlns:a16="http://schemas.microsoft.com/office/drawing/2014/main" id="{0F84A53B-C70B-44B2-A0D6-C534B3AA887F}"/>
                </a:ext>
              </a:extLst>
            </p:cNvPr>
            <p:cNvCxnSpPr>
              <a:cxnSpLocks/>
              <a:stCxn id="13" idx="3"/>
              <a:endCxn id="14" idx="1"/>
            </p:cNvCxnSpPr>
            <p:nvPr/>
          </p:nvCxnSpPr>
          <p:spPr>
            <a:xfrm flipV="1">
              <a:off x="2669321" y="4647578"/>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a gomito 18">
              <a:extLst>
                <a:ext uri="{FF2B5EF4-FFF2-40B4-BE49-F238E27FC236}">
                  <a16:creationId xmlns:a16="http://schemas.microsoft.com/office/drawing/2014/main" id="{9A2FC736-E176-4D87-9300-11380F7581AA}"/>
                </a:ext>
              </a:extLst>
            </p:cNvPr>
            <p:cNvCxnSpPr>
              <a:cxnSpLocks/>
              <a:stCxn id="13" idx="3"/>
              <a:endCxn id="15" idx="1"/>
            </p:cNvCxnSpPr>
            <p:nvPr/>
          </p:nvCxnSpPr>
          <p:spPr>
            <a:xfrm>
              <a:off x="2669321" y="4912478"/>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Immagine 23">
            <a:extLst>
              <a:ext uri="{FF2B5EF4-FFF2-40B4-BE49-F238E27FC236}">
                <a16:creationId xmlns:a16="http://schemas.microsoft.com/office/drawing/2014/main" id="{5C3A2B3B-A9AD-465E-9C44-2E0EB7D742B8}"/>
              </a:ext>
            </a:extLst>
          </p:cNvPr>
          <p:cNvPicPr>
            <a:picLocks noChangeAspect="1"/>
          </p:cNvPicPr>
          <p:nvPr/>
        </p:nvPicPr>
        <p:blipFill rotWithShape="1">
          <a:blip r:embed="rId3"/>
          <a:srcRect l="1" t="9498" r="-959" b="71302"/>
          <a:stretch/>
        </p:blipFill>
        <p:spPr>
          <a:xfrm>
            <a:off x="3439252" y="2372362"/>
            <a:ext cx="4090261" cy="987557"/>
          </a:xfrm>
          <a:prstGeom prst="rect">
            <a:avLst/>
          </a:prstGeom>
        </p:spPr>
      </p:pic>
      <p:pic>
        <p:nvPicPr>
          <p:cNvPr id="6" name="Immagine 5">
            <a:extLst>
              <a:ext uri="{FF2B5EF4-FFF2-40B4-BE49-F238E27FC236}">
                <a16:creationId xmlns:a16="http://schemas.microsoft.com/office/drawing/2014/main" id="{F6471CDB-DBDA-48A7-AFC0-DDD22AF33DCA}"/>
              </a:ext>
            </a:extLst>
          </p:cNvPr>
          <p:cNvPicPr>
            <a:picLocks noChangeAspect="1"/>
          </p:cNvPicPr>
          <p:nvPr/>
        </p:nvPicPr>
        <p:blipFill>
          <a:blip r:embed="rId4"/>
          <a:stretch>
            <a:fillRect/>
          </a:stretch>
        </p:blipFill>
        <p:spPr>
          <a:xfrm>
            <a:off x="5936456" y="4259872"/>
            <a:ext cx="1714501" cy="459686"/>
          </a:xfrm>
          <a:prstGeom prst="rect">
            <a:avLst/>
          </a:prstGeom>
        </p:spPr>
      </p:pic>
    </p:spTree>
    <p:extLst>
      <p:ext uri="{BB962C8B-B14F-4D97-AF65-F5344CB8AC3E}">
        <p14:creationId xmlns:p14="http://schemas.microsoft.com/office/powerpoint/2010/main" val="2272396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9689-C9F2-AC66-E26A-745EBE2A2AA4}"/>
              </a:ext>
            </a:extLst>
          </p:cNvPr>
          <p:cNvSpPr>
            <a:spLocks noGrp="1"/>
          </p:cNvSpPr>
          <p:nvPr>
            <p:ph type="title"/>
          </p:nvPr>
        </p:nvSpPr>
        <p:spPr/>
        <p:txBody>
          <a:bodyPr/>
          <a:lstStyle/>
          <a:p>
            <a:r>
              <a:rPr lang="en-GB"/>
              <a:t>P</a:t>
            </a:r>
            <a:r>
              <a:rPr lang="en-CH"/>
              <a:t>ython Libraries and machine learning pipelines</a:t>
            </a:r>
          </a:p>
        </p:txBody>
      </p:sp>
    </p:spTree>
    <p:extLst>
      <p:ext uri="{BB962C8B-B14F-4D97-AF65-F5344CB8AC3E}">
        <p14:creationId xmlns:p14="http://schemas.microsoft.com/office/powerpoint/2010/main" val="2250356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fontScale="90000"/>
          </a:bodyPr>
          <a:lstStyle/>
          <a:p>
            <a:r>
              <a:rPr lang="en-CH"/>
              <a:t>Machine Learning Pipeline and Python Libraries</a:t>
            </a:r>
          </a:p>
        </p:txBody>
      </p:sp>
      <p:sp>
        <p:nvSpPr>
          <p:cNvPr id="4" name="Rechteck 5">
            <a:extLst>
              <a:ext uri="{FF2B5EF4-FFF2-40B4-BE49-F238E27FC236}">
                <a16:creationId xmlns:a16="http://schemas.microsoft.com/office/drawing/2014/main" id="{9FBFE0DD-F109-1098-D047-7773C603C006}"/>
              </a:ext>
            </a:extLst>
          </p:cNvPr>
          <p:cNvSpPr/>
          <p:nvPr/>
        </p:nvSpPr>
        <p:spPr>
          <a:xfrm>
            <a:off x="140648"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a:t>
            </a:r>
          </a:p>
        </p:txBody>
      </p:sp>
      <p:sp>
        <p:nvSpPr>
          <p:cNvPr id="5" name="Rechteck 7">
            <a:extLst>
              <a:ext uri="{FF2B5EF4-FFF2-40B4-BE49-F238E27FC236}">
                <a16:creationId xmlns:a16="http://schemas.microsoft.com/office/drawing/2014/main" id="{753FF22D-0479-D500-E510-E341B6C4881F}"/>
              </a:ext>
            </a:extLst>
          </p:cNvPr>
          <p:cNvSpPr/>
          <p:nvPr/>
        </p:nvSpPr>
        <p:spPr>
          <a:xfrm>
            <a:off x="1479534"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660928"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645612"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3765656"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4965184"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045305"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373330"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sp>
        <p:nvSpPr>
          <p:cNvPr id="12" name="Textfeld 14">
            <a:extLst>
              <a:ext uri="{FF2B5EF4-FFF2-40B4-BE49-F238E27FC236}">
                <a16:creationId xmlns:a16="http://schemas.microsoft.com/office/drawing/2014/main" id="{49A1C9D7-A62E-17F2-A3A0-C0B0EDAC9CA0}"/>
              </a:ext>
            </a:extLst>
          </p:cNvPr>
          <p:cNvSpPr txBox="1"/>
          <p:nvPr/>
        </p:nvSpPr>
        <p:spPr>
          <a:xfrm>
            <a:off x="333812" y="1851672"/>
            <a:ext cx="693791" cy="215444"/>
          </a:xfrm>
          <a:prstGeom prst="rect">
            <a:avLst/>
          </a:prstGeom>
          <a:noFill/>
        </p:spPr>
        <p:txBody>
          <a:bodyPr wrap="square" lIns="0" tIns="0" rIns="0" bIns="0" rtlCol="0">
            <a:spAutoFit/>
          </a:bodyPr>
          <a:lstStyle/>
          <a:p>
            <a:pPr algn="ctr"/>
            <a:r>
              <a:rPr lang="de-CH" sz="1400" b="1" dirty="0" err="1"/>
              <a:t>Ingest</a:t>
            </a:r>
            <a:endParaRPr lang="de-CH" sz="1400" b="1" dirty="0"/>
          </a:p>
        </p:txBody>
      </p:sp>
      <p:sp>
        <p:nvSpPr>
          <p:cNvPr id="13" name="Textfeld 16">
            <a:extLst>
              <a:ext uri="{FF2B5EF4-FFF2-40B4-BE49-F238E27FC236}">
                <a16:creationId xmlns:a16="http://schemas.microsoft.com/office/drawing/2014/main" id="{488F8163-11A5-2551-91ED-96D6767DDC98}"/>
              </a:ext>
            </a:extLst>
          </p:cNvPr>
          <p:cNvSpPr txBox="1"/>
          <p:nvPr/>
        </p:nvSpPr>
        <p:spPr>
          <a:xfrm>
            <a:off x="1549648" y="1851672"/>
            <a:ext cx="818486" cy="215444"/>
          </a:xfrm>
          <a:prstGeom prst="rect">
            <a:avLst/>
          </a:prstGeom>
          <a:noFill/>
        </p:spPr>
        <p:txBody>
          <a:bodyPr wrap="square" lIns="0" tIns="0" rIns="0" bIns="0" rtlCol="0">
            <a:spAutoFit/>
          </a:bodyPr>
          <a:lstStyle/>
          <a:p>
            <a:pPr algn="ctr"/>
            <a:r>
              <a:rPr lang="de-CH" sz="1400" b="1" dirty="0" err="1"/>
              <a:t>Prepare</a:t>
            </a:r>
            <a:endParaRPr lang="de-CH" sz="1400" b="1" dirty="0"/>
          </a:p>
        </p:txBody>
      </p:sp>
      <p:sp>
        <p:nvSpPr>
          <p:cNvPr id="14" name="Textfeld 17">
            <a:extLst>
              <a:ext uri="{FF2B5EF4-FFF2-40B4-BE49-F238E27FC236}">
                <a16:creationId xmlns:a16="http://schemas.microsoft.com/office/drawing/2014/main" id="{13968667-9D8C-0286-5F51-78B2D6096E77}"/>
              </a:ext>
            </a:extLst>
          </p:cNvPr>
          <p:cNvSpPr txBox="1"/>
          <p:nvPr/>
        </p:nvSpPr>
        <p:spPr>
          <a:xfrm>
            <a:off x="2730764" y="1851672"/>
            <a:ext cx="693791" cy="215444"/>
          </a:xfrm>
          <a:prstGeom prst="rect">
            <a:avLst/>
          </a:prstGeom>
          <a:noFill/>
        </p:spPr>
        <p:txBody>
          <a:bodyPr wrap="square" lIns="0" tIns="0" rIns="0" bIns="0" rtlCol="0">
            <a:spAutoFit/>
          </a:bodyPr>
          <a:lstStyle/>
          <a:p>
            <a:pPr algn="ctr"/>
            <a:r>
              <a:rPr lang="de-CH" sz="1400" b="1" dirty="0"/>
              <a:t>Train</a:t>
            </a:r>
          </a:p>
        </p:txBody>
      </p:sp>
      <p:sp>
        <p:nvSpPr>
          <p:cNvPr id="15" name="Textfeld 18">
            <a:extLst>
              <a:ext uri="{FF2B5EF4-FFF2-40B4-BE49-F238E27FC236}">
                <a16:creationId xmlns:a16="http://schemas.microsoft.com/office/drawing/2014/main" id="{B0533DDD-1061-554E-E3DE-D49BC1D560EF}"/>
              </a:ext>
            </a:extLst>
          </p:cNvPr>
          <p:cNvSpPr txBox="1"/>
          <p:nvPr/>
        </p:nvSpPr>
        <p:spPr>
          <a:xfrm>
            <a:off x="3765655" y="1851672"/>
            <a:ext cx="864098" cy="215444"/>
          </a:xfrm>
          <a:prstGeom prst="rect">
            <a:avLst/>
          </a:prstGeom>
          <a:noFill/>
        </p:spPr>
        <p:txBody>
          <a:bodyPr wrap="square" lIns="0" tIns="0" rIns="0" bIns="0" rtlCol="0">
            <a:spAutoFit/>
          </a:bodyPr>
          <a:lstStyle/>
          <a:p>
            <a:pPr algn="ctr"/>
            <a:r>
              <a:rPr lang="de-CH" sz="1400" b="1" dirty="0" err="1"/>
              <a:t>Validate</a:t>
            </a:r>
            <a:endParaRPr lang="de-CH" sz="1400" b="1" dirty="0"/>
          </a:p>
        </p:txBody>
      </p:sp>
      <p:sp>
        <p:nvSpPr>
          <p:cNvPr id="16" name="Textfeld 19">
            <a:extLst>
              <a:ext uri="{FF2B5EF4-FFF2-40B4-BE49-F238E27FC236}">
                <a16:creationId xmlns:a16="http://schemas.microsoft.com/office/drawing/2014/main" id="{752E5591-12B7-E9D3-E30D-C736A961E523}"/>
              </a:ext>
            </a:extLst>
          </p:cNvPr>
          <p:cNvSpPr txBox="1"/>
          <p:nvPr/>
        </p:nvSpPr>
        <p:spPr>
          <a:xfrm>
            <a:off x="6027275" y="1851672"/>
            <a:ext cx="1138970" cy="215444"/>
          </a:xfrm>
          <a:prstGeom prst="rect">
            <a:avLst/>
          </a:prstGeom>
          <a:noFill/>
        </p:spPr>
        <p:txBody>
          <a:bodyPr wrap="square" lIns="0" tIns="0" rIns="0" bIns="0" rtlCol="0">
            <a:spAutoFit/>
          </a:bodyPr>
          <a:lstStyle/>
          <a:p>
            <a:pPr algn="ctr"/>
            <a:r>
              <a:rPr lang="de-CH" sz="1400" b="1" dirty="0" err="1"/>
              <a:t>Deployment</a:t>
            </a:r>
            <a:endParaRPr lang="de-CH" sz="1400" b="1" dirty="0"/>
          </a:p>
        </p:txBody>
      </p:sp>
      <p:sp>
        <p:nvSpPr>
          <p:cNvPr id="17" name="Textfeld 20">
            <a:extLst>
              <a:ext uri="{FF2B5EF4-FFF2-40B4-BE49-F238E27FC236}">
                <a16:creationId xmlns:a16="http://schemas.microsoft.com/office/drawing/2014/main" id="{A73322ED-F42D-F9D4-A373-A6D5BBCB3028}"/>
              </a:ext>
            </a:extLst>
          </p:cNvPr>
          <p:cNvSpPr txBox="1"/>
          <p:nvPr/>
        </p:nvSpPr>
        <p:spPr>
          <a:xfrm>
            <a:off x="7373331" y="1851741"/>
            <a:ext cx="864094" cy="215306"/>
          </a:xfrm>
          <a:prstGeom prst="rect">
            <a:avLst/>
          </a:prstGeom>
          <a:noFill/>
        </p:spPr>
        <p:txBody>
          <a:bodyPr wrap="square" lIns="0" tIns="0" rIns="0" bIns="0" rtlCol="0">
            <a:spAutoFit/>
          </a:bodyPr>
          <a:lstStyle/>
          <a:p>
            <a:pPr algn="ctr"/>
            <a:r>
              <a:rPr lang="de-CH" sz="1400" b="1" dirty="0"/>
              <a:t>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220768"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305786"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509708"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629752"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5829280"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148215"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 name="Geschweifte Klammer rechts 1">
            <a:extLst>
              <a:ext uri="{FF2B5EF4-FFF2-40B4-BE49-F238E27FC236}">
                <a16:creationId xmlns:a16="http://schemas.microsoft.com/office/drawing/2014/main" id="{074B6294-EA74-E8D7-D157-7022DD53B264}"/>
              </a:ext>
            </a:extLst>
          </p:cNvPr>
          <p:cNvSpPr/>
          <p:nvPr/>
        </p:nvSpPr>
        <p:spPr>
          <a:xfrm rot="5400000">
            <a:off x="1174521" y="2338151"/>
            <a:ext cx="229853" cy="229760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dirty="0"/>
          </a:p>
        </p:txBody>
      </p:sp>
      <p:sp>
        <p:nvSpPr>
          <p:cNvPr id="25" name="Textfeld 2">
            <a:extLst>
              <a:ext uri="{FF2B5EF4-FFF2-40B4-BE49-F238E27FC236}">
                <a16:creationId xmlns:a16="http://schemas.microsoft.com/office/drawing/2014/main" id="{4F7F0B44-6BB5-36F1-44DC-FD4336A7B034}"/>
              </a:ext>
            </a:extLst>
          </p:cNvPr>
          <p:cNvSpPr txBox="1"/>
          <p:nvPr/>
        </p:nvSpPr>
        <p:spPr>
          <a:xfrm>
            <a:off x="909876" y="3636970"/>
            <a:ext cx="598924" cy="246221"/>
          </a:xfrm>
          <a:prstGeom prst="rect">
            <a:avLst/>
          </a:prstGeom>
          <a:noFill/>
        </p:spPr>
        <p:txBody>
          <a:bodyPr wrap="square" lIns="0" tIns="0" rIns="0" bIns="0" rtlCol="0">
            <a:spAutoFit/>
          </a:bodyPr>
          <a:lstStyle/>
          <a:p>
            <a:pPr algn="ctr"/>
            <a:r>
              <a:rPr lang="de-CH" sz="1600" dirty="0" err="1"/>
              <a:t>pandas</a:t>
            </a:r>
            <a:endParaRPr lang="de-CH" sz="1600" dirty="0"/>
          </a:p>
        </p:txBody>
      </p:sp>
      <p:sp>
        <p:nvSpPr>
          <p:cNvPr id="26" name="Textfeld 30">
            <a:extLst>
              <a:ext uri="{FF2B5EF4-FFF2-40B4-BE49-F238E27FC236}">
                <a16:creationId xmlns:a16="http://schemas.microsoft.com/office/drawing/2014/main" id="{D327770B-1346-5A3A-BCA3-A6F52664497B}"/>
              </a:ext>
            </a:extLst>
          </p:cNvPr>
          <p:cNvSpPr txBox="1"/>
          <p:nvPr/>
        </p:nvSpPr>
        <p:spPr>
          <a:xfrm>
            <a:off x="2771478" y="4653633"/>
            <a:ext cx="598924" cy="246221"/>
          </a:xfrm>
          <a:prstGeom prst="rect">
            <a:avLst/>
          </a:prstGeom>
          <a:noFill/>
        </p:spPr>
        <p:txBody>
          <a:bodyPr wrap="square" lIns="0" tIns="0" rIns="0" bIns="0" rtlCol="0">
            <a:spAutoFit/>
          </a:bodyPr>
          <a:lstStyle/>
          <a:p>
            <a:pPr algn="ctr"/>
            <a:r>
              <a:rPr lang="de-CH" sz="1600" dirty="0" err="1"/>
              <a:t>numpy</a:t>
            </a:r>
            <a:endParaRPr lang="de-CH" sz="1600" dirty="0"/>
          </a:p>
        </p:txBody>
      </p:sp>
      <p:sp>
        <p:nvSpPr>
          <p:cNvPr id="27" name="Geschweifte Klammer rechts 34">
            <a:extLst>
              <a:ext uri="{FF2B5EF4-FFF2-40B4-BE49-F238E27FC236}">
                <a16:creationId xmlns:a16="http://schemas.microsoft.com/office/drawing/2014/main" id="{4F3C36A0-EABC-8631-55C2-B74E3271DDD5}"/>
              </a:ext>
            </a:extLst>
          </p:cNvPr>
          <p:cNvSpPr/>
          <p:nvPr/>
        </p:nvSpPr>
        <p:spPr>
          <a:xfrm rot="5400000">
            <a:off x="2977034" y="2909954"/>
            <a:ext cx="187812" cy="3117624"/>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8" name="Textfeld 38">
            <a:extLst>
              <a:ext uri="{FF2B5EF4-FFF2-40B4-BE49-F238E27FC236}">
                <a16:creationId xmlns:a16="http://schemas.microsoft.com/office/drawing/2014/main" id="{69584D5B-A6C8-4E63-08C2-DB96A6641E27}"/>
              </a:ext>
            </a:extLst>
          </p:cNvPr>
          <p:cNvSpPr txBox="1"/>
          <p:nvPr/>
        </p:nvSpPr>
        <p:spPr>
          <a:xfrm>
            <a:off x="3181686" y="3650799"/>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29" name="Textfeld 39">
            <a:extLst>
              <a:ext uri="{FF2B5EF4-FFF2-40B4-BE49-F238E27FC236}">
                <a16:creationId xmlns:a16="http://schemas.microsoft.com/office/drawing/2014/main" id="{E5C16BE1-540D-6721-58CF-5734E95D0BF5}"/>
              </a:ext>
            </a:extLst>
          </p:cNvPr>
          <p:cNvSpPr txBox="1"/>
          <p:nvPr/>
        </p:nvSpPr>
        <p:spPr>
          <a:xfrm>
            <a:off x="6626817" y="3878654"/>
            <a:ext cx="993746" cy="246221"/>
          </a:xfrm>
          <a:prstGeom prst="rect">
            <a:avLst/>
          </a:prstGeom>
          <a:noFill/>
        </p:spPr>
        <p:txBody>
          <a:bodyPr wrap="square" lIns="0" tIns="0" rIns="0" bIns="0" rtlCol="0">
            <a:spAutoFit/>
          </a:bodyPr>
          <a:lstStyle/>
          <a:p>
            <a:pPr algn="ctr"/>
            <a:r>
              <a:rPr lang="de-CH" sz="1600" dirty="0" err="1"/>
              <a:t>TensorFlow</a:t>
            </a:r>
            <a:endParaRPr lang="de-CH" sz="1600" dirty="0"/>
          </a:p>
        </p:txBody>
      </p:sp>
      <p:sp>
        <p:nvSpPr>
          <p:cNvPr id="30" name="Geschweifte Klammer rechts 41">
            <a:extLst>
              <a:ext uri="{FF2B5EF4-FFF2-40B4-BE49-F238E27FC236}">
                <a16:creationId xmlns:a16="http://schemas.microsoft.com/office/drawing/2014/main" id="{E6B68131-7869-C4B3-D321-CC8230D21D17}"/>
              </a:ext>
            </a:extLst>
          </p:cNvPr>
          <p:cNvSpPr/>
          <p:nvPr/>
        </p:nvSpPr>
        <p:spPr>
          <a:xfrm rot="5400000">
            <a:off x="3550746" y="2500769"/>
            <a:ext cx="207750" cy="1950261"/>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1" name="Geschweifte Klammer rechts 42">
            <a:extLst>
              <a:ext uri="{FF2B5EF4-FFF2-40B4-BE49-F238E27FC236}">
                <a16:creationId xmlns:a16="http://schemas.microsoft.com/office/drawing/2014/main" id="{1C127419-2469-EE39-1369-EDECF1A83BF8}"/>
              </a:ext>
            </a:extLst>
          </p:cNvPr>
          <p:cNvSpPr/>
          <p:nvPr/>
        </p:nvSpPr>
        <p:spPr>
          <a:xfrm rot="5400000">
            <a:off x="7048884" y="2391235"/>
            <a:ext cx="207751" cy="216933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2" name="Textfeld 43">
            <a:extLst>
              <a:ext uri="{FF2B5EF4-FFF2-40B4-BE49-F238E27FC236}">
                <a16:creationId xmlns:a16="http://schemas.microsoft.com/office/drawing/2014/main" id="{E1399E6E-963A-AD10-6BDB-5F8F6145168C}"/>
              </a:ext>
            </a:extLst>
          </p:cNvPr>
          <p:cNvSpPr txBox="1"/>
          <p:nvPr/>
        </p:nvSpPr>
        <p:spPr>
          <a:xfrm>
            <a:off x="6650755" y="3672554"/>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33" name="Textfeld 44">
            <a:extLst>
              <a:ext uri="{FF2B5EF4-FFF2-40B4-BE49-F238E27FC236}">
                <a16:creationId xmlns:a16="http://schemas.microsoft.com/office/drawing/2014/main" id="{7A5A6EA2-F458-6037-5516-E2A95CBE78F6}"/>
              </a:ext>
            </a:extLst>
          </p:cNvPr>
          <p:cNvSpPr txBox="1"/>
          <p:nvPr/>
        </p:nvSpPr>
        <p:spPr>
          <a:xfrm>
            <a:off x="778954" y="3867696"/>
            <a:ext cx="906488" cy="246221"/>
          </a:xfrm>
          <a:prstGeom prst="rect">
            <a:avLst/>
          </a:prstGeom>
          <a:noFill/>
        </p:spPr>
        <p:txBody>
          <a:bodyPr wrap="square" lIns="0" tIns="0" rIns="0" bIns="0" rtlCol="0">
            <a:spAutoFit/>
          </a:bodyPr>
          <a:lstStyle/>
          <a:p>
            <a:pPr algn="ctr"/>
            <a:r>
              <a:rPr lang="de-CH" sz="1600" dirty="0" err="1"/>
              <a:t>matplotlib</a:t>
            </a:r>
            <a:endParaRPr lang="de-CH" sz="1600" dirty="0"/>
          </a:p>
        </p:txBody>
      </p:sp>
      <p:sp>
        <p:nvSpPr>
          <p:cNvPr id="34" name="Textfeld 45">
            <a:extLst>
              <a:ext uri="{FF2B5EF4-FFF2-40B4-BE49-F238E27FC236}">
                <a16:creationId xmlns:a16="http://schemas.microsoft.com/office/drawing/2014/main" id="{48518A12-83C2-3195-5BAB-5CAE935453CE}"/>
              </a:ext>
            </a:extLst>
          </p:cNvPr>
          <p:cNvSpPr txBox="1"/>
          <p:nvPr/>
        </p:nvSpPr>
        <p:spPr>
          <a:xfrm>
            <a:off x="788720" y="4092104"/>
            <a:ext cx="906488" cy="246221"/>
          </a:xfrm>
          <a:prstGeom prst="rect">
            <a:avLst/>
          </a:prstGeom>
          <a:noFill/>
        </p:spPr>
        <p:txBody>
          <a:bodyPr wrap="square" lIns="0" tIns="0" rIns="0" bIns="0" rtlCol="0">
            <a:spAutoFit/>
          </a:bodyPr>
          <a:lstStyle/>
          <a:p>
            <a:pPr algn="ctr"/>
            <a:r>
              <a:rPr lang="de-CH" sz="1600" dirty="0" err="1"/>
              <a:t>scipy</a:t>
            </a:r>
            <a:endParaRPr lang="de-CH" sz="1600" dirty="0"/>
          </a:p>
        </p:txBody>
      </p:sp>
      <p:cxnSp>
        <p:nvCxnSpPr>
          <p:cNvPr id="35" name="Gerade Verbindung mit Pfeil 4">
            <a:extLst>
              <a:ext uri="{FF2B5EF4-FFF2-40B4-BE49-F238E27FC236}">
                <a16:creationId xmlns:a16="http://schemas.microsoft.com/office/drawing/2014/main" id="{06CA79B1-80E2-33E0-8E91-98989BF90CEC}"/>
              </a:ext>
            </a:extLst>
          </p:cNvPr>
          <p:cNvCxnSpPr>
            <a:cxnSpLocks/>
          </p:cNvCxnSpPr>
          <p:nvPr/>
        </p:nvCxnSpPr>
        <p:spPr>
          <a:xfrm>
            <a:off x="1027603" y="1959394"/>
            <a:ext cx="52204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15">
            <a:extLst>
              <a:ext uri="{FF2B5EF4-FFF2-40B4-BE49-F238E27FC236}">
                <a16:creationId xmlns:a16="http://schemas.microsoft.com/office/drawing/2014/main" id="{5C6AA719-79E2-79ED-5155-0B7AB26BB59E}"/>
              </a:ext>
            </a:extLst>
          </p:cNvPr>
          <p:cNvCxnSpPr>
            <a:cxnSpLocks/>
          </p:cNvCxnSpPr>
          <p:nvPr/>
        </p:nvCxnSpPr>
        <p:spPr>
          <a:xfrm>
            <a:off x="2368134" y="1959394"/>
            <a:ext cx="36263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46">
            <a:extLst>
              <a:ext uri="{FF2B5EF4-FFF2-40B4-BE49-F238E27FC236}">
                <a16:creationId xmlns:a16="http://schemas.microsoft.com/office/drawing/2014/main" id="{A844CAD2-F269-B057-9079-36E5EEC10F8D}"/>
              </a:ext>
            </a:extLst>
          </p:cNvPr>
          <p:cNvCxnSpPr>
            <a:cxnSpLocks/>
          </p:cNvCxnSpPr>
          <p:nvPr/>
        </p:nvCxnSpPr>
        <p:spPr>
          <a:xfrm>
            <a:off x="3424555" y="1959394"/>
            <a:ext cx="3411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48">
            <a:extLst>
              <a:ext uri="{FF2B5EF4-FFF2-40B4-BE49-F238E27FC236}">
                <a16:creationId xmlns:a16="http://schemas.microsoft.com/office/drawing/2014/main" id="{E39E1194-CC44-8FB2-15F5-919BF9917209}"/>
              </a:ext>
            </a:extLst>
          </p:cNvPr>
          <p:cNvCxnSpPr>
            <a:cxnSpLocks/>
          </p:cNvCxnSpPr>
          <p:nvPr/>
        </p:nvCxnSpPr>
        <p:spPr>
          <a:xfrm>
            <a:off x="4629753" y="1959394"/>
            <a:ext cx="139752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50">
            <a:extLst>
              <a:ext uri="{FF2B5EF4-FFF2-40B4-BE49-F238E27FC236}">
                <a16:creationId xmlns:a16="http://schemas.microsoft.com/office/drawing/2014/main" id="{6B75F00A-4B29-569F-01DB-69DC19EF6BE2}"/>
              </a:ext>
            </a:extLst>
          </p:cNvPr>
          <p:cNvCxnSpPr>
            <a:cxnSpLocks/>
          </p:cNvCxnSpPr>
          <p:nvPr/>
        </p:nvCxnSpPr>
        <p:spPr>
          <a:xfrm>
            <a:off x="7166245" y="1959360"/>
            <a:ext cx="207086" cy="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89">
            <a:extLst>
              <a:ext uri="{FF2B5EF4-FFF2-40B4-BE49-F238E27FC236}">
                <a16:creationId xmlns:a16="http://schemas.microsoft.com/office/drawing/2014/main" id="{30277A4C-6C34-8396-316F-8FE9F590E118}"/>
              </a:ext>
            </a:extLst>
          </p:cNvPr>
          <p:cNvCxnSpPr>
            <a:stCxn id="15" idx="0"/>
            <a:endCxn id="13" idx="0"/>
          </p:cNvCxnSpPr>
          <p:nvPr/>
        </p:nvCxnSpPr>
        <p:spPr>
          <a:xfrm rot="16200000" flipV="1">
            <a:off x="3078298" y="732265"/>
            <a:ext cx="12700" cy="2238813"/>
          </a:xfrm>
          <a:prstGeom prst="bentConnector3">
            <a:avLst>
              <a:gd name="adj1" fmla="val 4088354"/>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92">
            <a:extLst>
              <a:ext uri="{FF2B5EF4-FFF2-40B4-BE49-F238E27FC236}">
                <a16:creationId xmlns:a16="http://schemas.microsoft.com/office/drawing/2014/main" id="{94B11F7E-877E-B32B-1D41-DA4A75AC1BED}"/>
              </a:ext>
            </a:extLst>
          </p:cNvPr>
          <p:cNvCxnSpPr>
            <a:cxnSpLocks/>
            <a:stCxn id="15" idx="2"/>
            <a:endCxn id="14" idx="2"/>
          </p:cNvCxnSpPr>
          <p:nvPr/>
        </p:nvCxnSpPr>
        <p:spPr>
          <a:xfrm rot="5400000">
            <a:off x="3637682" y="1507094"/>
            <a:ext cx="12700" cy="1120044"/>
          </a:xfrm>
          <a:prstGeom prst="bentConnector3">
            <a:avLst>
              <a:gd name="adj1" fmla="val 180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94">
            <a:extLst>
              <a:ext uri="{FF2B5EF4-FFF2-40B4-BE49-F238E27FC236}">
                <a16:creationId xmlns:a16="http://schemas.microsoft.com/office/drawing/2014/main" id="{D8921F53-BDE0-196C-4A56-2E2D3BB09534}"/>
              </a:ext>
            </a:extLst>
          </p:cNvPr>
          <p:cNvCxnSpPr>
            <a:stCxn id="17" idx="0"/>
            <a:endCxn id="14" idx="0"/>
          </p:cNvCxnSpPr>
          <p:nvPr/>
        </p:nvCxnSpPr>
        <p:spPr>
          <a:xfrm rot="16200000" flipV="1">
            <a:off x="5441485" y="-512152"/>
            <a:ext cx="69" cy="4727718"/>
          </a:xfrm>
          <a:prstGeom prst="bentConnector3">
            <a:avLst>
              <a:gd name="adj1" fmla="val 1091605797"/>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23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2E13-1FDE-7DEF-92E0-AF823ADDF520}"/>
              </a:ext>
            </a:extLst>
          </p:cNvPr>
          <p:cNvSpPr>
            <a:spLocks noGrp="1"/>
          </p:cNvSpPr>
          <p:nvPr>
            <p:ph type="title"/>
          </p:nvPr>
        </p:nvSpPr>
        <p:spPr/>
        <p:txBody>
          <a:bodyPr/>
          <a:lstStyle/>
          <a:p>
            <a:r>
              <a:rPr lang="en-CH"/>
              <a:t>Python</a:t>
            </a:r>
          </a:p>
        </p:txBody>
      </p:sp>
    </p:spTree>
    <p:extLst>
      <p:ext uri="{BB962C8B-B14F-4D97-AF65-F5344CB8AC3E}">
        <p14:creationId xmlns:p14="http://schemas.microsoft.com/office/powerpoint/2010/main" val="1752467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71C5-F3C6-2ACF-EC82-873148651CB5}"/>
              </a:ext>
            </a:extLst>
          </p:cNvPr>
          <p:cNvSpPr>
            <a:spLocks noGrp="1"/>
          </p:cNvSpPr>
          <p:nvPr>
            <p:ph type="title"/>
          </p:nvPr>
        </p:nvSpPr>
        <p:spPr/>
        <p:txBody>
          <a:bodyPr/>
          <a:lstStyle/>
          <a:p>
            <a:r>
              <a:rPr lang="en-CH"/>
              <a:t>Algorithms and Data Structures</a:t>
            </a:r>
          </a:p>
        </p:txBody>
      </p:sp>
      <p:sp>
        <p:nvSpPr>
          <p:cNvPr id="3" name="Content Placeholder 2">
            <a:extLst>
              <a:ext uri="{FF2B5EF4-FFF2-40B4-BE49-F238E27FC236}">
                <a16:creationId xmlns:a16="http://schemas.microsoft.com/office/drawing/2014/main" id="{E1810339-21F8-B70A-2721-83FB0E342271}"/>
              </a:ext>
            </a:extLst>
          </p:cNvPr>
          <p:cNvSpPr>
            <a:spLocks noGrp="1"/>
          </p:cNvSpPr>
          <p:nvPr>
            <p:ph idx="1"/>
          </p:nvPr>
        </p:nvSpPr>
        <p:spPr/>
        <p:txBody>
          <a:bodyPr>
            <a:normAutofit/>
          </a:bodyPr>
          <a:lstStyle/>
          <a:p>
            <a:pPr marL="0" indent="0">
              <a:buNone/>
            </a:pPr>
            <a:r>
              <a:rPr lang="en-US"/>
              <a:t>Algorithm</a:t>
            </a:r>
          </a:p>
          <a:p>
            <a:r>
              <a:rPr lang="en-US"/>
              <a:t> A set of rules or steps used to solve a problem</a:t>
            </a:r>
          </a:p>
          <a:p>
            <a:endParaRPr lang="en-US"/>
          </a:p>
          <a:p>
            <a:pPr marL="0" indent="0">
              <a:buNone/>
            </a:pPr>
            <a:r>
              <a:rPr lang="en-US"/>
              <a:t>Data Structure</a:t>
            </a:r>
          </a:p>
          <a:p>
            <a:r>
              <a:rPr lang="en-US"/>
              <a:t> A particular way of organizing data in a computer</a:t>
            </a:r>
          </a:p>
          <a:p>
            <a:pPr marL="0" indent="0">
              <a:buNone/>
            </a:pPr>
            <a:endParaRPr lang="en-CH"/>
          </a:p>
        </p:txBody>
      </p:sp>
      <p:sp>
        <p:nvSpPr>
          <p:cNvPr id="4" name="TextBox 3">
            <a:extLst>
              <a:ext uri="{FF2B5EF4-FFF2-40B4-BE49-F238E27FC236}">
                <a16:creationId xmlns:a16="http://schemas.microsoft.com/office/drawing/2014/main" id="{650CCA5C-2DFC-F456-E0D6-855974E0A083}"/>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93136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2F90-A265-E540-A062-7CE5B3DC11E8}"/>
              </a:ext>
            </a:extLst>
          </p:cNvPr>
          <p:cNvSpPr>
            <a:spLocks noGrp="1"/>
          </p:cNvSpPr>
          <p:nvPr>
            <p:ph type="title"/>
          </p:nvPr>
        </p:nvSpPr>
        <p:spPr/>
        <p:txBody>
          <a:bodyPr/>
          <a:lstStyle/>
          <a:p>
            <a:r>
              <a:rPr lang="en-GB"/>
              <a:t>A List is a Kind of Collection</a:t>
            </a:r>
            <a:endParaRPr lang="en-CH"/>
          </a:p>
        </p:txBody>
      </p:sp>
      <p:sp>
        <p:nvSpPr>
          <p:cNvPr id="3" name="Content Placeholder 2">
            <a:extLst>
              <a:ext uri="{FF2B5EF4-FFF2-40B4-BE49-F238E27FC236}">
                <a16:creationId xmlns:a16="http://schemas.microsoft.com/office/drawing/2014/main" id="{F1A348A2-62B9-1614-366E-40845E4054E0}"/>
              </a:ext>
            </a:extLst>
          </p:cNvPr>
          <p:cNvSpPr>
            <a:spLocks noGrp="1"/>
          </p:cNvSpPr>
          <p:nvPr>
            <p:ph idx="1"/>
          </p:nvPr>
        </p:nvSpPr>
        <p:spPr/>
        <p:txBody>
          <a:bodyPr/>
          <a:lstStyle/>
          <a:p>
            <a:r>
              <a:rPr lang="en-GB"/>
              <a:t>A collection allows us to put many values in a single “variable”</a:t>
            </a:r>
          </a:p>
          <a:p>
            <a:r>
              <a:rPr lang="en-GB"/>
              <a:t>A collection is nice because we can carry all many values around in one convenient package.</a:t>
            </a:r>
          </a:p>
          <a:p>
            <a:pPr marL="0" indent="0">
              <a:buNone/>
            </a:pPr>
            <a:endParaRPr lang="en-CH"/>
          </a:p>
          <a:p>
            <a:pPr marL="0" indent="0">
              <a:buNone/>
            </a:pPr>
            <a:r>
              <a:rPr lang="en-GB">
                <a:latin typeface="Consolas" panose="020B0609020204030204" pitchFamily="49" charset="0"/>
                <a:cs typeface="Consolas" panose="020B0609020204030204" pitchFamily="49" charset="0"/>
              </a:rPr>
              <a:t>friends = [ 'Joseph', 'Glenn', 'Sally' ]</a:t>
            </a:r>
          </a:p>
          <a:p>
            <a:pPr marL="0" indent="0">
              <a:buNone/>
            </a:pPr>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carryon = [ 'socks', 'shirt', 'perfume' ]</a:t>
            </a:r>
          </a:p>
          <a:p>
            <a:pPr marL="0" indent="0">
              <a:buNone/>
            </a:pPr>
            <a:endParaRPr lang="en-CH"/>
          </a:p>
        </p:txBody>
      </p:sp>
      <p:sp>
        <p:nvSpPr>
          <p:cNvPr id="6" name="TextBox 5">
            <a:extLst>
              <a:ext uri="{FF2B5EF4-FFF2-40B4-BE49-F238E27FC236}">
                <a16:creationId xmlns:a16="http://schemas.microsoft.com/office/drawing/2014/main" id="{55D360C3-1C63-2C31-8827-EDA98DD5BA8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39279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E773-94C8-0790-CBF4-68D75C776839}"/>
              </a:ext>
            </a:extLst>
          </p:cNvPr>
          <p:cNvSpPr>
            <a:spLocks noGrp="1"/>
          </p:cNvSpPr>
          <p:nvPr>
            <p:ph type="title"/>
          </p:nvPr>
        </p:nvSpPr>
        <p:spPr/>
        <p:txBody>
          <a:bodyPr/>
          <a:lstStyle/>
          <a:p>
            <a:r>
              <a:rPr lang="en-GB"/>
              <a:t>What is not a “Collection”?</a:t>
            </a:r>
            <a:endParaRPr lang="en-CH"/>
          </a:p>
        </p:txBody>
      </p:sp>
      <p:sp>
        <p:nvSpPr>
          <p:cNvPr id="3" name="Content Placeholder 2">
            <a:extLst>
              <a:ext uri="{FF2B5EF4-FFF2-40B4-BE49-F238E27FC236}">
                <a16:creationId xmlns:a16="http://schemas.microsoft.com/office/drawing/2014/main" id="{98DB3C6C-231D-07DA-0707-9DCC4DD40F69}"/>
              </a:ext>
            </a:extLst>
          </p:cNvPr>
          <p:cNvSpPr>
            <a:spLocks noGrp="1"/>
          </p:cNvSpPr>
          <p:nvPr>
            <p:ph idx="1"/>
          </p:nvPr>
        </p:nvSpPr>
        <p:spPr/>
        <p:txBody>
          <a:bodyPr/>
          <a:lstStyle/>
          <a:p>
            <a:pPr marL="0" indent="0">
              <a:buNone/>
            </a:pPr>
            <a:r>
              <a:rPr lang="en-GB"/>
              <a:t>Most of our variables have one value in them - when we put a new value in the variable, the old value is overwritten</a:t>
            </a:r>
          </a:p>
          <a:p>
            <a:pPr marL="0" indent="0">
              <a:buNone/>
            </a:pPr>
            <a:endParaRPr lang="en-GB"/>
          </a:p>
          <a:p>
            <a:pPr marL="0" indent="0">
              <a:buNone/>
            </a:pPr>
            <a:r>
              <a:rPr lang="en-GB">
                <a:latin typeface="Consolas" panose="020B0609020204030204" pitchFamily="49" charset="0"/>
                <a:cs typeface="Consolas" panose="020B0609020204030204" pitchFamily="49" charset="0"/>
              </a:rPr>
              <a:t>$ python</a:t>
            </a:r>
          </a:p>
          <a:p>
            <a:pPr marL="0" indent="0">
              <a:buNone/>
            </a:pPr>
            <a:r>
              <a:rPr lang="en-GB">
                <a:latin typeface="Consolas" panose="020B0609020204030204" pitchFamily="49" charset="0"/>
                <a:cs typeface="Consolas" panose="020B0609020204030204" pitchFamily="49" charset="0"/>
              </a:rPr>
              <a:t>&gt;&gt;&gt; x = 2</a:t>
            </a:r>
          </a:p>
          <a:p>
            <a:pPr marL="0" indent="0">
              <a:buNone/>
            </a:pPr>
            <a:r>
              <a:rPr lang="en-GB">
                <a:latin typeface="Consolas" panose="020B0609020204030204" pitchFamily="49" charset="0"/>
                <a:cs typeface="Consolas" panose="020B0609020204030204" pitchFamily="49" charset="0"/>
              </a:rPr>
              <a:t>&gt;&gt;&gt; x = 4</a:t>
            </a:r>
          </a:p>
          <a:p>
            <a:pPr marL="0" indent="0">
              <a:buNone/>
            </a:pPr>
            <a:r>
              <a:rPr lang="en-GB">
                <a:latin typeface="Consolas" panose="020B0609020204030204" pitchFamily="49" charset="0"/>
                <a:cs typeface="Consolas" panose="020B0609020204030204" pitchFamily="49" charset="0"/>
              </a:rPr>
              <a:t>&gt;&gt;&gt; print(x)</a:t>
            </a:r>
          </a:p>
          <a:p>
            <a:pPr marL="0" indent="0">
              <a:buNone/>
            </a:pPr>
            <a:r>
              <a:rPr lang="en-GB">
                <a:latin typeface="Consolas" panose="020B0609020204030204" pitchFamily="49" charset="0"/>
                <a:cs typeface="Consolas" panose="020B0609020204030204" pitchFamily="49" charset="0"/>
              </a:rPr>
              <a:t>4</a:t>
            </a:r>
          </a:p>
          <a:p>
            <a:endParaRPr lang="en-CH"/>
          </a:p>
        </p:txBody>
      </p:sp>
      <p:sp>
        <p:nvSpPr>
          <p:cNvPr id="4" name="TextBox 3">
            <a:extLst>
              <a:ext uri="{FF2B5EF4-FFF2-40B4-BE49-F238E27FC236}">
                <a16:creationId xmlns:a16="http://schemas.microsoft.com/office/drawing/2014/main" id="{EBE59914-ECE3-624C-B86D-DED6243D0821}"/>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1152027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8439-6E4C-214B-3DF9-B34C20B3C12C}"/>
              </a:ext>
            </a:extLst>
          </p:cNvPr>
          <p:cNvSpPr>
            <a:spLocks noGrp="1"/>
          </p:cNvSpPr>
          <p:nvPr>
            <p:ph type="title"/>
          </p:nvPr>
        </p:nvSpPr>
        <p:spPr/>
        <p:txBody>
          <a:bodyPr/>
          <a:lstStyle/>
          <a:p>
            <a:r>
              <a:rPr lang="en-GB"/>
              <a:t>List Constants</a:t>
            </a:r>
            <a:endParaRPr lang="en-CH"/>
          </a:p>
        </p:txBody>
      </p:sp>
      <p:sp>
        <p:nvSpPr>
          <p:cNvPr id="3" name="Content Placeholder 2">
            <a:extLst>
              <a:ext uri="{FF2B5EF4-FFF2-40B4-BE49-F238E27FC236}">
                <a16:creationId xmlns:a16="http://schemas.microsoft.com/office/drawing/2014/main" id="{C3CE3AD9-AACC-34B7-740A-EC354B25A395}"/>
              </a:ext>
            </a:extLst>
          </p:cNvPr>
          <p:cNvSpPr>
            <a:spLocks noGrp="1"/>
          </p:cNvSpPr>
          <p:nvPr>
            <p:ph idx="1"/>
          </p:nvPr>
        </p:nvSpPr>
        <p:spPr>
          <a:xfrm>
            <a:off x="628650" y="1369219"/>
            <a:ext cx="4229100" cy="3263504"/>
          </a:xfrm>
        </p:spPr>
        <p:txBody>
          <a:bodyPr/>
          <a:lstStyle/>
          <a:p>
            <a:r>
              <a:rPr lang="en-GB"/>
              <a:t>List constants are surrounded by square brackets and the elements in the list are separated by commas</a:t>
            </a:r>
          </a:p>
          <a:p>
            <a:r>
              <a:rPr lang="en-GB"/>
              <a:t>A list element can be any Python object - even another list</a:t>
            </a:r>
          </a:p>
          <a:p>
            <a:r>
              <a:rPr lang="en-GB"/>
              <a:t>A list can be empty</a:t>
            </a:r>
          </a:p>
          <a:p>
            <a:endParaRPr lang="en-CH"/>
          </a:p>
        </p:txBody>
      </p:sp>
      <p:sp>
        <p:nvSpPr>
          <p:cNvPr id="5" name="TextBox 4">
            <a:extLst>
              <a:ext uri="{FF2B5EF4-FFF2-40B4-BE49-F238E27FC236}">
                <a16:creationId xmlns:a16="http://schemas.microsoft.com/office/drawing/2014/main" id="{BBE6BE02-0FAB-AFE4-9321-A75F6355D296}"/>
              </a:ext>
            </a:extLst>
          </p:cNvPr>
          <p:cNvSpPr txBox="1"/>
          <p:nvPr/>
        </p:nvSpPr>
        <p:spPr>
          <a:xfrm>
            <a:off x="5207000" y="1198940"/>
            <a:ext cx="3771900" cy="3139321"/>
          </a:xfrm>
          <a:prstGeom prst="rect">
            <a:avLst/>
          </a:prstGeom>
          <a:noFill/>
        </p:spPr>
        <p:txBody>
          <a:bodyPr wrap="square">
            <a:spAutoFit/>
          </a:bodyPr>
          <a:lstStyle/>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&gt;&gt;&gt; print([1, 24, 76])</a:t>
            </a: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24, 76]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24, 98.6]</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24, 98.6]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[ 1, [5, 6], 7]</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[5, 6], 7]</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a:t>
            </a:r>
          </a:p>
        </p:txBody>
      </p:sp>
      <p:sp>
        <p:nvSpPr>
          <p:cNvPr id="6" name="TextBox 5">
            <a:extLst>
              <a:ext uri="{FF2B5EF4-FFF2-40B4-BE49-F238E27FC236}">
                <a16:creationId xmlns:a16="http://schemas.microsoft.com/office/drawing/2014/main" id="{22E50FE4-1FA7-24BB-511F-8DA93F6E029D}"/>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75088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1369219"/>
            <a:ext cx="7886700" cy="3380334"/>
          </a:xfrm>
        </p:spPr>
        <p:txBody>
          <a:bodyPr>
            <a:normAutofit/>
          </a:bodyPr>
          <a:lstStyle/>
          <a:p>
            <a:pPr marL="0" indent="0">
              <a:buNone/>
            </a:pPr>
            <a:r>
              <a:rPr lang="en-GB"/>
              <a:t>“</a:t>
            </a:r>
            <a:r>
              <a:rPr lang="en-GB" b="1" u="sng"/>
              <a:t>Reproducibility</a:t>
            </a:r>
            <a:r>
              <a:rPr lang="en-GB"/>
              <a:t>” refers to instances in which the original researcher's data and computer codes are used to regenerate the results, while “</a:t>
            </a:r>
            <a:r>
              <a:rPr lang="en-GB" b="1" u="sng"/>
              <a:t>replicability</a:t>
            </a:r>
            <a:r>
              <a:rPr lang="en-GB"/>
              <a:t>” refers to instances in which a researcher collects new data to arrive at the same scientific findings as a previous study.</a:t>
            </a:r>
          </a:p>
          <a:p>
            <a:pPr marL="0" indent="0">
              <a:buNone/>
            </a:pPr>
            <a:endParaRPr lang="en-GB"/>
          </a:p>
          <a:p>
            <a:pPr marL="0" indent="0">
              <a:buNone/>
            </a:pPr>
            <a:r>
              <a:rPr lang="en-GB"/>
              <a:t>“</a:t>
            </a:r>
            <a:r>
              <a:rPr lang="en-GB" b="1" u="sng"/>
              <a:t>Reproducibility</a:t>
            </a:r>
            <a:r>
              <a:rPr lang="en-GB"/>
              <a:t>” refers to independent researchers arriving at the same results using their own data and methods, while “</a:t>
            </a:r>
            <a:r>
              <a:rPr lang="en-GB" b="1" u="sng"/>
              <a:t>replicability</a:t>
            </a:r>
            <a:r>
              <a:rPr lang="en-GB"/>
              <a:t>” refers to a different team arriving at the same results using the original author's artifacts.</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656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E9D5-8D95-15A8-C750-ACA27E3ADBB5}"/>
              </a:ext>
            </a:extLst>
          </p:cNvPr>
          <p:cNvSpPr>
            <a:spLocks noGrp="1"/>
          </p:cNvSpPr>
          <p:nvPr>
            <p:ph type="title"/>
          </p:nvPr>
        </p:nvSpPr>
        <p:spPr/>
        <p:txBody>
          <a:bodyPr/>
          <a:lstStyle/>
          <a:p>
            <a:r>
              <a:rPr lang="en-GB"/>
              <a:t>Looking Inside Lists</a:t>
            </a:r>
            <a:endParaRPr lang="en-CH"/>
          </a:p>
        </p:txBody>
      </p:sp>
      <p:sp>
        <p:nvSpPr>
          <p:cNvPr id="3" name="Content Placeholder 2">
            <a:extLst>
              <a:ext uri="{FF2B5EF4-FFF2-40B4-BE49-F238E27FC236}">
                <a16:creationId xmlns:a16="http://schemas.microsoft.com/office/drawing/2014/main" id="{630D7DA5-0438-DECF-EB92-A2000B9D80EB}"/>
              </a:ext>
            </a:extLst>
          </p:cNvPr>
          <p:cNvSpPr>
            <a:spLocks noGrp="1"/>
          </p:cNvSpPr>
          <p:nvPr>
            <p:ph idx="1"/>
          </p:nvPr>
        </p:nvSpPr>
        <p:spPr>
          <a:xfrm>
            <a:off x="628650" y="1369219"/>
            <a:ext cx="7886700" cy="1894681"/>
          </a:xfrm>
        </p:spPr>
        <p:txBody>
          <a:bodyPr/>
          <a:lstStyle/>
          <a:p>
            <a:pPr marL="0" indent="0">
              <a:buNone/>
            </a:pPr>
            <a:r>
              <a:rPr lang="en-GB"/>
              <a:t>Just like strings, we can get at any single element in a list using an index specified in square brackets</a:t>
            </a:r>
          </a:p>
          <a:p>
            <a:pPr marL="0" lvl="0" indent="0">
              <a:buNone/>
            </a:pPr>
            <a:r>
              <a:rPr lang="en-GB" sz="1800">
                <a:latin typeface="Consolas" panose="020B0609020204030204" pitchFamily="49" charset="0"/>
                <a:cs typeface="Consolas" panose="020B0609020204030204" pitchFamily="49" charset="0"/>
              </a:rPr>
              <a:t>&gt;&gt;&gt; friends = [ 'Joseph', 'Glenn', 'Sally' ]</a:t>
            </a:r>
          </a:p>
          <a:p>
            <a:pPr marL="0" lvl="0" indent="0">
              <a:buNone/>
            </a:pPr>
            <a:r>
              <a:rPr lang="en-GB" sz="1800">
                <a:latin typeface="Consolas" panose="020B0609020204030204" pitchFamily="49" charset="0"/>
                <a:cs typeface="Consolas" panose="020B0609020204030204" pitchFamily="49" charset="0"/>
              </a:rPr>
              <a:t>&gt;&gt;&gt; print(friends[1])</a:t>
            </a:r>
          </a:p>
          <a:p>
            <a:pPr marL="0" lvl="0" indent="0">
              <a:buNone/>
            </a:pPr>
            <a:r>
              <a:rPr lang="en-GB" sz="1800">
                <a:latin typeface="Consolas" panose="020B0609020204030204" pitchFamily="49" charset="0"/>
                <a:cs typeface="Consolas" panose="020B0609020204030204" pitchFamily="49" charset="0"/>
              </a:rPr>
              <a:t>Glenn</a:t>
            </a:r>
          </a:p>
        </p:txBody>
      </p:sp>
      <p:sp>
        <p:nvSpPr>
          <p:cNvPr id="10" name="Shape 216">
            <a:extLst>
              <a:ext uri="{FF2B5EF4-FFF2-40B4-BE49-F238E27FC236}">
                <a16:creationId xmlns:a16="http://schemas.microsoft.com/office/drawing/2014/main" id="{BD8E032E-D043-FDA2-B66E-8DEEFDFA8EB0}"/>
              </a:ext>
            </a:extLst>
          </p:cNvPr>
          <p:cNvSpPr txBox="1"/>
          <p:nvPr/>
        </p:nvSpPr>
        <p:spPr>
          <a:xfrm>
            <a:off x="24701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0</a:t>
            </a:r>
          </a:p>
        </p:txBody>
      </p:sp>
      <p:sp>
        <p:nvSpPr>
          <p:cNvPr id="11" name="Shape 217">
            <a:extLst>
              <a:ext uri="{FF2B5EF4-FFF2-40B4-BE49-F238E27FC236}">
                <a16:creationId xmlns:a16="http://schemas.microsoft.com/office/drawing/2014/main" id="{980A9EB5-A172-192D-75EE-4662F4534906}"/>
              </a:ext>
            </a:extLst>
          </p:cNvPr>
          <p:cNvSpPr txBox="1"/>
          <p:nvPr/>
        </p:nvSpPr>
        <p:spPr>
          <a:xfrm>
            <a:off x="18986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Joseph</a:t>
            </a:r>
          </a:p>
        </p:txBody>
      </p:sp>
      <p:sp>
        <p:nvSpPr>
          <p:cNvPr id="12" name="Shape 219">
            <a:extLst>
              <a:ext uri="{FF2B5EF4-FFF2-40B4-BE49-F238E27FC236}">
                <a16:creationId xmlns:a16="http://schemas.microsoft.com/office/drawing/2014/main" id="{8741831B-FB43-BF4A-36C6-1A911B4A7E98}"/>
              </a:ext>
            </a:extLst>
          </p:cNvPr>
          <p:cNvSpPr txBox="1"/>
          <p:nvPr/>
        </p:nvSpPr>
        <p:spPr>
          <a:xfrm>
            <a:off x="43497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1</a:t>
            </a:r>
          </a:p>
        </p:txBody>
      </p:sp>
      <p:sp>
        <p:nvSpPr>
          <p:cNvPr id="13" name="Shape 220">
            <a:extLst>
              <a:ext uri="{FF2B5EF4-FFF2-40B4-BE49-F238E27FC236}">
                <a16:creationId xmlns:a16="http://schemas.microsoft.com/office/drawing/2014/main" id="{B26129BF-CCCB-E451-433D-3A716A081B4B}"/>
              </a:ext>
            </a:extLst>
          </p:cNvPr>
          <p:cNvSpPr txBox="1"/>
          <p:nvPr/>
        </p:nvSpPr>
        <p:spPr>
          <a:xfrm>
            <a:off x="37782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Glenn</a:t>
            </a:r>
          </a:p>
        </p:txBody>
      </p:sp>
      <p:sp>
        <p:nvSpPr>
          <p:cNvPr id="14" name="Shape 221">
            <a:extLst>
              <a:ext uri="{FF2B5EF4-FFF2-40B4-BE49-F238E27FC236}">
                <a16:creationId xmlns:a16="http://schemas.microsoft.com/office/drawing/2014/main" id="{F9581F0B-399F-AC09-15E8-01A4C9D34BA1}"/>
              </a:ext>
            </a:extLst>
          </p:cNvPr>
          <p:cNvSpPr txBox="1"/>
          <p:nvPr/>
        </p:nvSpPr>
        <p:spPr>
          <a:xfrm>
            <a:off x="62293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2</a:t>
            </a:r>
          </a:p>
        </p:txBody>
      </p:sp>
      <p:sp>
        <p:nvSpPr>
          <p:cNvPr id="15" name="Shape 222">
            <a:extLst>
              <a:ext uri="{FF2B5EF4-FFF2-40B4-BE49-F238E27FC236}">
                <a16:creationId xmlns:a16="http://schemas.microsoft.com/office/drawing/2014/main" id="{C178C529-0429-316F-A68B-02A19A8432E8}"/>
              </a:ext>
            </a:extLst>
          </p:cNvPr>
          <p:cNvSpPr txBox="1"/>
          <p:nvPr/>
        </p:nvSpPr>
        <p:spPr>
          <a:xfrm>
            <a:off x="56578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Sally</a:t>
            </a:r>
          </a:p>
        </p:txBody>
      </p:sp>
      <p:sp>
        <p:nvSpPr>
          <p:cNvPr id="16" name="TextBox 15">
            <a:extLst>
              <a:ext uri="{FF2B5EF4-FFF2-40B4-BE49-F238E27FC236}">
                <a16:creationId xmlns:a16="http://schemas.microsoft.com/office/drawing/2014/main" id="{CDCE6389-40A8-4710-F825-5D71CF18A116}"/>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315954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DA11-7CC8-4E9D-488E-BC11CF031738}"/>
              </a:ext>
            </a:extLst>
          </p:cNvPr>
          <p:cNvSpPr>
            <a:spLocks noGrp="1"/>
          </p:cNvSpPr>
          <p:nvPr>
            <p:ph type="title"/>
          </p:nvPr>
        </p:nvSpPr>
        <p:spPr/>
        <p:txBody>
          <a:bodyPr/>
          <a:lstStyle/>
          <a:p>
            <a:r>
              <a:rPr lang="en-CH"/>
              <a:t>Lists can be sliced</a:t>
            </a:r>
          </a:p>
        </p:txBody>
      </p:sp>
      <p:sp>
        <p:nvSpPr>
          <p:cNvPr id="3" name="Content Placeholder 2">
            <a:extLst>
              <a:ext uri="{FF2B5EF4-FFF2-40B4-BE49-F238E27FC236}">
                <a16:creationId xmlns:a16="http://schemas.microsoft.com/office/drawing/2014/main" id="{259E2623-2A8A-17DB-F8CF-1B87336E29AA}"/>
              </a:ext>
            </a:extLst>
          </p:cNvPr>
          <p:cNvSpPr>
            <a:spLocks noGrp="1"/>
          </p:cNvSpPr>
          <p:nvPr>
            <p:ph idx="1"/>
          </p:nvPr>
        </p:nvSpPr>
        <p:spPr/>
        <p:txBody>
          <a:bodyPr>
            <a:normAutofit lnSpcReduction="10000"/>
          </a:bodyPr>
          <a:lstStyle/>
          <a:p>
            <a:pPr marL="0" indent="0">
              <a:buNone/>
            </a:pPr>
            <a:r>
              <a:rPr lang="en-GB">
                <a:latin typeface="Consolas" panose="020B0609020204030204" pitchFamily="49" charset="0"/>
                <a:cs typeface="Consolas" panose="020B0609020204030204" pitchFamily="49" charset="0"/>
              </a:rPr>
              <a:t>&gt;&gt;&gt; t = [9, 41, 12, 3, 74, 15]</a:t>
            </a:r>
          </a:p>
          <a:p>
            <a:pPr marL="0" indent="0">
              <a:buNone/>
            </a:pPr>
            <a:r>
              <a:rPr lang="en-GB">
                <a:latin typeface="Consolas" panose="020B0609020204030204" pitchFamily="49" charset="0"/>
                <a:cs typeface="Consolas" panose="020B0609020204030204" pitchFamily="49" charset="0"/>
              </a:rPr>
              <a:t>&gt;&gt;&gt; t[1:3]</a:t>
            </a:r>
          </a:p>
          <a:p>
            <a:pPr marL="0" indent="0">
              <a:buNone/>
            </a:pPr>
            <a:r>
              <a:rPr lang="en-GB">
                <a:latin typeface="Consolas" panose="020B0609020204030204" pitchFamily="49" charset="0"/>
                <a:cs typeface="Consolas" panose="020B0609020204030204" pitchFamily="49" charset="0"/>
              </a:rPr>
              <a:t>[41,12]</a:t>
            </a:r>
          </a:p>
          <a:p>
            <a:pPr marL="0" indent="0">
              <a:buNone/>
            </a:pPr>
            <a:r>
              <a:rPr lang="en-GB">
                <a:latin typeface="Consolas" panose="020B0609020204030204" pitchFamily="49" charset="0"/>
                <a:cs typeface="Consolas" panose="020B0609020204030204" pitchFamily="49" charset="0"/>
              </a:rPr>
              <a:t>&gt;&gt;&gt; t[:4]</a:t>
            </a:r>
          </a:p>
          <a:p>
            <a:pPr marL="0" indent="0">
              <a:buNone/>
            </a:pPr>
            <a:r>
              <a:rPr lang="en-GB">
                <a:latin typeface="Consolas" panose="020B0609020204030204" pitchFamily="49" charset="0"/>
                <a:cs typeface="Consolas" panose="020B0609020204030204" pitchFamily="49" charset="0"/>
              </a:rPr>
              <a:t>[9, 41, 12, 3]</a:t>
            </a:r>
          </a:p>
          <a:p>
            <a:pPr marL="0" indent="0">
              <a:buNone/>
            </a:pPr>
            <a:r>
              <a:rPr lang="en-GB">
                <a:latin typeface="Consolas" panose="020B0609020204030204" pitchFamily="49" charset="0"/>
                <a:cs typeface="Consolas" panose="020B0609020204030204" pitchFamily="49" charset="0"/>
              </a:rPr>
              <a:t>&gt;&gt;&gt; t[3:]</a:t>
            </a:r>
          </a:p>
          <a:p>
            <a:pPr marL="0" indent="0">
              <a:buNone/>
            </a:pPr>
            <a:r>
              <a:rPr lang="en-GB">
                <a:latin typeface="Consolas" panose="020B0609020204030204" pitchFamily="49" charset="0"/>
                <a:cs typeface="Consolas" panose="020B0609020204030204" pitchFamily="49" charset="0"/>
              </a:rPr>
              <a:t>[3, 74, 15]</a:t>
            </a:r>
          </a:p>
          <a:p>
            <a:pPr marL="0" indent="0">
              <a:buNone/>
            </a:pPr>
            <a:r>
              <a:rPr lang="en-GB">
                <a:latin typeface="Consolas" panose="020B0609020204030204" pitchFamily="49" charset="0"/>
                <a:cs typeface="Consolas" panose="020B0609020204030204" pitchFamily="49" charset="0"/>
              </a:rPr>
              <a:t>&gt;&gt;&gt; t[:]</a:t>
            </a:r>
          </a:p>
          <a:p>
            <a:pPr marL="0" indent="0">
              <a:buNone/>
            </a:pPr>
            <a:r>
              <a:rPr lang="en-GB">
                <a:latin typeface="Consolas" panose="020B0609020204030204" pitchFamily="49" charset="0"/>
                <a:cs typeface="Consolas" panose="020B0609020204030204" pitchFamily="49" charset="0"/>
              </a:rPr>
              <a:t>[9, 41, 12, 3, 74, 15]</a:t>
            </a:r>
          </a:p>
        </p:txBody>
      </p:sp>
      <p:sp>
        <p:nvSpPr>
          <p:cNvPr id="7" name="Shape 265">
            <a:extLst>
              <a:ext uri="{FF2B5EF4-FFF2-40B4-BE49-F238E27FC236}">
                <a16:creationId xmlns:a16="http://schemas.microsoft.com/office/drawing/2014/main" id="{893BE3C1-3245-9A44-16E1-8E8A366D51B1}"/>
              </a:ext>
            </a:extLst>
          </p:cNvPr>
          <p:cNvSpPr txBox="1"/>
          <p:nvPr/>
        </p:nvSpPr>
        <p:spPr>
          <a:xfrm>
            <a:off x="5852425" y="1785525"/>
            <a:ext cx="2777225" cy="2197200"/>
          </a:xfrm>
          <a:prstGeom prst="rect">
            <a:avLst/>
          </a:prstGeom>
          <a:noFill/>
          <a:ln>
            <a:noFill/>
          </a:ln>
        </p:spPr>
        <p:txBody>
          <a:bodyPr lIns="0" tIns="0" rIns="0" bIns="0" anchor="ctr" anchorCtr="0">
            <a:noAutofit/>
          </a:bodyPr>
          <a:lstStyle/>
          <a:p>
            <a:pPr>
              <a:buClr>
                <a:srgbClr val="00FF00"/>
              </a:buClr>
              <a:buSzPct val="25000"/>
              <a:buFont typeface="Cabin"/>
              <a:buNone/>
            </a:pPr>
            <a:r>
              <a:rPr lang="en-US" sz="2000" kern="0">
                <a:latin typeface="Arial" charset="0"/>
                <a:ea typeface="Arial" charset="0"/>
                <a:cs typeface="Arial" charset="0"/>
                <a:sym typeface="Cabin"/>
              </a:rPr>
              <a:t>Remember:  Just like in strings, the second number is “up to but not including”</a:t>
            </a:r>
          </a:p>
        </p:txBody>
      </p:sp>
      <p:sp>
        <p:nvSpPr>
          <p:cNvPr id="8" name="TextBox 7">
            <a:extLst>
              <a:ext uri="{FF2B5EF4-FFF2-40B4-BE49-F238E27FC236}">
                <a16:creationId xmlns:a16="http://schemas.microsoft.com/office/drawing/2014/main" id="{9F15D308-FD42-9A64-30C4-0C03B32F5EF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791426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BC3F-5D5A-95D9-872B-FB44887D1B7C}"/>
              </a:ext>
            </a:extLst>
          </p:cNvPr>
          <p:cNvSpPr>
            <a:spLocks noGrp="1"/>
          </p:cNvSpPr>
          <p:nvPr>
            <p:ph type="title"/>
          </p:nvPr>
        </p:nvSpPr>
        <p:spPr/>
        <p:txBody>
          <a:bodyPr/>
          <a:lstStyle/>
          <a:p>
            <a:r>
              <a:rPr lang="en-CH"/>
              <a:t>A tale of two loops…</a:t>
            </a:r>
          </a:p>
        </p:txBody>
      </p:sp>
      <p:sp>
        <p:nvSpPr>
          <p:cNvPr id="3" name="Content Placeholder 2">
            <a:extLst>
              <a:ext uri="{FF2B5EF4-FFF2-40B4-BE49-F238E27FC236}">
                <a16:creationId xmlns:a16="http://schemas.microsoft.com/office/drawing/2014/main" id="{6FB51E4F-D524-A986-5612-0ABB217FF4D3}"/>
              </a:ext>
            </a:extLst>
          </p:cNvPr>
          <p:cNvSpPr>
            <a:spLocks noGrp="1"/>
          </p:cNvSpPr>
          <p:nvPr>
            <p:ph idx="1"/>
          </p:nvPr>
        </p:nvSpPr>
        <p:spPr/>
        <p:txBody>
          <a:bodyPr/>
          <a:lstStyle/>
          <a:p>
            <a:pPr marL="0" indent="0">
              <a:buNone/>
            </a:pPr>
            <a:r>
              <a:rPr lang="en-GB">
                <a:latin typeface="Consolas" panose="020B0609020204030204" pitchFamily="49" charset="0"/>
                <a:cs typeface="Consolas" panose="020B0609020204030204" pitchFamily="49" charset="0"/>
              </a:rPr>
              <a:t>friends = ['Joseph', 'Glenn', 'Sally']</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friend in friends :</a:t>
            </a:r>
          </a:p>
          <a:p>
            <a:pPr marL="0" indent="0">
              <a:buNone/>
            </a:pPr>
            <a:r>
              <a:rPr lang="en-GB">
                <a:latin typeface="Consolas" panose="020B0609020204030204" pitchFamily="49" charset="0"/>
                <a:cs typeface="Consolas" panose="020B0609020204030204" pitchFamily="49" charset="0"/>
              </a:rPr>
              <a:t>    print('Happy New Year:',  friend)</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i in range(len(friends)) :</a:t>
            </a:r>
          </a:p>
          <a:p>
            <a:pPr marL="0" indent="0">
              <a:buNone/>
            </a:pPr>
            <a:r>
              <a:rPr lang="en-GB">
                <a:latin typeface="Consolas" panose="020B0609020204030204" pitchFamily="49" charset="0"/>
                <a:cs typeface="Consolas" panose="020B0609020204030204" pitchFamily="49" charset="0"/>
              </a:rPr>
              <a:t>    friend = friends[i]</a:t>
            </a:r>
          </a:p>
          <a:p>
            <a:pPr marL="0" indent="0">
              <a:buNone/>
            </a:pPr>
            <a:r>
              <a:rPr lang="en-GB">
                <a:latin typeface="Consolas" panose="020B0609020204030204" pitchFamily="49" charset="0"/>
                <a:cs typeface="Consolas" panose="020B0609020204030204" pitchFamily="49" charset="0"/>
              </a:rPr>
              <a:t>    print('Happy New Year:',  friend)</a:t>
            </a:r>
          </a:p>
          <a:p>
            <a:endParaRPr lang="en-CH">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1027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ab = [lst1[i]*lst2[i] for i in range(len(lst1))]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2.06 s ± 326 ms per loop (mean ± std. dev. of 7 runs, 1 loop each) </a:t>
            </a:r>
          </a:p>
          <a:p>
            <a:pPr marL="0" indent="0">
              <a:buNone/>
            </a:pPr>
            <a:endParaRPr lang="en-CH"/>
          </a:p>
        </p:txBody>
      </p:sp>
    </p:spTree>
    <p:extLst>
      <p:ext uri="{BB962C8B-B14F-4D97-AF65-F5344CB8AC3E}">
        <p14:creationId xmlns:p14="http://schemas.microsoft.com/office/powerpoint/2010/main" val="211306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1898-D4C0-DDC0-ED0F-A6E22986C95A}"/>
              </a:ext>
            </a:extLst>
          </p:cNvPr>
          <p:cNvSpPr>
            <a:spLocks noGrp="1"/>
          </p:cNvSpPr>
          <p:nvPr>
            <p:ph type="title"/>
          </p:nvPr>
        </p:nvSpPr>
        <p:spPr/>
        <p:txBody>
          <a:bodyPr/>
          <a:lstStyle/>
          <a:p>
            <a:r>
              <a:rPr lang="en-CH"/>
              <a:t>Problems with plain Python and lists</a:t>
            </a:r>
          </a:p>
        </p:txBody>
      </p:sp>
      <p:sp>
        <p:nvSpPr>
          <p:cNvPr id="3" name="Content Placeholder 2">
            <a:extLst>
              <a:ext uri="{FF2B5EF4-FFF2-40B4-BE49-F238E27FC236}">
                <a16:creationId xmlns:a16="http://schemas.microsoft.com/office/drawing/2014/main" id="{AD7C655E-B13C-B3FE-F61D-B2CFEC85DB00}"/>
              </a:ext>
            </a:extLst>
          </p:cNvPr>
          <p:cNvSpPr>
            <a:spLocks noGrp="1"/>
          </p:cNvSpPr>
          <p:nvPr>
            <p:ph idx="1"/>
          </p:nvPr>
        </p:nvSpPr>
        <p:spPr/>
        <p:txBody>
          <a:bodyPr/>
          <a:lstStyle/>
          <a:p>
            <a:r>
              <a:rPr lang="en-GB"/>
              <a:t>L</a:t>
            </a:r>
            <a:r>
              <a:rPr lang="en-CH"/>
              <a:t>ists does not behave like mathematical objects…</a:t>
            </a:r>
          </a:p>
          <a:p>
            <a:pPr marL="0" indent="0">
              <a:buNone/>
            </a:pPr>
            <a:endParaRPr lang="en-CH"/>
          </a:p>
          <a:p>
            <a:pPr marL="0" indent="0">
              <a:buNone/>
            </a:pPr>
            <a:r>
              <a:rPr lang="en-CH"/>
              <a:t>Example:</a:t>
            </a:r>
          </a:p>
          <a:p>
            <a:pPr marL="0" indent="0">
              <a:buNone/>
            </a:pPr>
            <a:r>
              <a:rPr lang="en-GB">
                <a:latin typeface="Consolas" panose="020B0609020204030204" pitchFamily="49" charset="0"/>
                <a:cs typeface="Consolas" panose="020B0609020204030204" pitchFamily="49" charset="0"/>
              </a:rPr>
              <a:t>a = [1, 2, 3, 4]</a:t>
            </a:r>
          </a:p>
          <a:p>
            <a:pPr marL="0" indent="0">
              <a:buNone/>
            </a:pPr>
            <a:r>
              <a:rPr lang="en-GB">
                <a:latin typeface="Consolas" panose="020B0609020204030204" pitchFamily="49" charset="0"/>
                <a:cs typeface="Consolas" panose="020B0609020204030204" pitchFamily="49" charset="0"/>
              </a:rPr>
              <a:t>b = [5, 6, 7, 8]</a:t>
            </a:r>
          </a:p>
          <a:p>
            <a:pPr marL="0" indent="0">
              <a:buNone/>
            </a:pPr>
            <a:r>
              <a:rPr lang="en-GB">
                <a:latin typeface="Consolas" panose="020B0609020204030204" pitchFamily="49" charset="0"/>
                <a:cs typeface="Consolas" panose="020B0609020204030204" pitchFamily="49" charset="0"/>
              </a:rPr>
              <a:t>a+b</a:t>
            </a:r>
          </a:p>
          <a:p>
            <a:pPr marL="0" indent="0">
              <a:buNone/>
            </a:pPr>
            <a:r>
              <a:rPr lang="en-GB">
                <a:latin typeface="Consolas" panose="020B0609020204030204" pitchFamily="49" charset="0"/>
                <a:cs typeface="Consolas" panose="020B0609020204030204" pitchFamily="49" charset="0"/>
              </a:rPr>
              <a:t>&gt;&gt;&gt; </a:t>
            </a:r>
            <a:r>
              <a:rPr lang="en-CH">
                <a:latin typeface="Consolas" panose="020B0609020204030204" pitchFamily="49" charset="0"/>
                <a:cs typeface="Consolas" panose="020B0609020204030204" pitchFamily="49" charset="0"/>
              </a:rPr>
              <a:t>[1, 2, 3, 4, 5, 6, 7, 8]</a:t>
            </a:r>
          </a:p>
        </p:txBody>
      </p:sp>
    </p:spTree>
    <p:extLst>
      <p:ext uri="{BB962C8B-B14F-4D97-AF65-F5344CB8AC3E}">
        <p14:creationId xmlns:p14="http://schemas.microsoft.com/office/powerpoint/2010/main" val="2899366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5E7228-A074-DE37-F9D1-999F30A2D7D9}"/>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799072" y="1729066"/>
            <a:ext cx="3898433" cy="1949217"/>
          </a:xfrm>
          <a:prstGeom prst="rect">
            <a:avLst/>
          </a:prstGeom>
        </p:spPr>
      </p:pic>
    </p:spTree>
    <p:extLst>
      <p:ext uri="{BB962C8B-B14F-4D97-AF65-F5344CB8AC3E}">
        <p14:creationId xmlns:p14="http://schemas.microsoft.com/office/powerpoint/2010/main" val="1098273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E3AB-CA02-437C-CFF8-D2AE428DD8D7}"/>
              </a:ext>
            </a:extLst>
          </p:cNvPr>
          <p:cNvSpPr>
            <a:spLocks noGrp="1"/>
          </p:cNvSpPr>
          <p:nvPr>
            <p:ph type="title"/>
          </p:nvPr>
        </p:nvSpPr>
        <p:spPr/>
        <p:txBody>
          <a:bodyPr/>
          <a:lstStyle/>
          <a:p>
            <a:r>
              <a:rPr lang="en-CH"/>
              <a:t>What is numpy (and scipy)</a:t>
            </a:r>
          </a:p>
        </p:txBody>
      </p:sp>
      <p:sp>
        <p:nvSpPr>
          <p:cNvPr id="3" name="Content Placeholder 2">
            <a:extLst>
              <a:ext uri="{FF2B5EF4-FFF2-40B4-BE49-F238E27FC236}">
                <a16:creationId xmlns:a16="http://schemas.microsoft.com/office/drawing/2014/main" id="{19588855-A23E-1C52-E91E-9F3C6A2D0D3D}"/>
              </a:ext>
            </a:extLst>
          </p:cNvPr>
          <p:cNvSpPr>
            <a:spLocks noGrp="1"/>
          </p:cNvSpPr>
          <p:nvPr>
            <p:ph idx="1"/>
          </p:nvPr>
        </p:nvSpPr>
        <p:spPr>
          <a:xfrm>
            <a:off x="628650" y="1268016"/>
            <a:ext cx="7886700" cy="3601639"/>
          </a:xfrm>
        </p:spPr>
        <p:txBody>
          <a:bodyPr>
            <a:normAutofit lnSpcReduction="10000"/>
          </a:bodyPr>
          <a:lstStyle/>
          <a:p>
            <a:r>
              <a:rPr lang="en-GB" sz="2000" b="1"/>
              <a:t>NumPy</a:t>
            </a:r>
            <a:r>
              <a:rPr lang="en-GB" sz="2000"/>
              <a:t> is a module for Python. The name is an acronym for "Numeric Python" or "Numerical Python” (mostly written in C)</a:t>
            </a:r>
          </a:p>
          <a:p>
            <a:r>
              <a:rPr lang="en-GB" sz="2000" b="1"/>
              <a:t>NumPy</a:t>
            </a:r>
            <a:r>
              <a:rPr lang="en-GB" sz="2000"/>
              <a:t> enriches the programming language Python with powerful data structures, implementing multi-dimensional arrays and matrices.</a:t>
            </a:r>
          </a:p>
          <a:p>
            <a:r>
              <a:rPr lang="en-GB" sz="2000"/>
              <a:t>The implementation is even aiming at huge matrices and arrays, better know under the heading of "big data”</a:t>
            </a:r>
          </a:p>
          <a:p>
            <a:r>
              <a:rPr lang="en-GB" sz="2000" b="1"/>
              <a:t>SciPy</a:t>
            </a:r>
            <a:r>
              <a:rPr lang="en-GB" sz="2000"/>
              <a:t> (Scientific Python) needs Numpy, as it is based on the data structures of Numpy and furthermore its basic creation and manipulation functions. It extends the capabilities of NumPy with further useful functions for minimization, regression, Fourier-transformation and many others.</a:t>
            </a:r>
          </a:p>
          <a:p>
            <a:endParaRPr lang="en-CH" sz="2000"/>
          </a:p>
        </p:txBody>
      </p:sp>
      <p:sp>
        <p:nvSpPr>
          <p:cNvPr id="4" name="TextBox 3">
            <a:extLst>
              <a:ext uri="{FF2B5EF4-FFF2-40B4-BE49-F238E27FC236}">
                <a16:creationId xmlns:a16="http://schemas.microsoft.com/office/drawing/2014/main" id="{7DFACA7E-1139-6728-3192-9E08D7AD8CA7}"/>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1165536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A15C-E06B-AE26-088C-94D0AACF841E}"/>
              </a:ext>
            </a:extLst>
          </p:cNvPr>
          <p:cNvSpPr>
            <a:spLocks noGrp="1"/>
          </p:cNvSpPr>
          <p:nvPr>
            <p:ph type="title"/>
          </p:nvPr>
        </p:nvSpPr>
        <p:spPr/>
        <p:txBody>
          <a:bodyPr/>
          <a:lstStyle/>
          <a:p>
            <a:r>
              <a:rPr lang="en-GB"/>
              <a:t>N</a:t>
            </a:r>
            <a:r>
              <a:rPr lang="en-CH"/>
              <a:t>umpy vs. code python</a:t>
            </a:r>
          </a:p>
        </p:txBody>
      </p:sp>
      <p:sp>
        <p:nvSpPr>
          <p:cNvPr id="3" name="Content Placeholder 2">
            <a:extLst>
              <a:ext uri="{FF2B5EF4-FFF2-40B4-BE49-F238E27FC236}">
                <a16:creationId xmlns:a16="http://schemas.microsoft.com/office/drawing/2014/main" id="{ED19F422-0176-04A1-8051-0E58DD13CE27}"/>
              </a:ext>
            </a:extLst>
          </p:cNvPr>
          <p:cNvSpPr>
            <a:spLocks noGrp="1"/>
          </p:cNvSpPr>
          <p:nvPr>
            <p:ph idx="1"/>
          </p:nvPr>
        </p:nvSpPr>
        <p:spPr/>
        <p:txBody>
          <a:bodyPr/>
          <a:lstStyle/>
          <a:p>
            <a:pPr marL="0" indent="0">
              <a:buNone/>
            </a:pPr>
            <a:r>
              <a:rPr lang="en-GB"/>
              <a:t>The advantages of Core Python:</a:t>
            </a:r>
          </a:p>
          <a:p>
            <a:r>
              <a:rPr lang="en-GB"/>
              <a:t>high-level number objects: integers, floating point</a:t>
            </a:r>
          </a:p>
          <a:p>
            <a:r>
              <a:rPr lang="en-GB"/>
              <a:t>containers: lists with cheap insertion and append methods, dictionaries with fast lookup</a:t>
            </a:r>
          </a:p>
          <a:p>
            <a:pPr marL="0" indent="0">
              <a:buNone/>
            </a:pPr>
            <a:r>
              <a:rPr lang="en-GB"/>
              <a:t>Advantages of using Numpy with Python:</a:t>
            </a:r>
          </a:p>
          <a:p>
            <a:r>
              <a:rPr lang="en-GB"/>
              <a:t>array oriented computing</a:t>
            </a:r>
          </a:p>
          <a:p>
            <a:r>
              <a:rPr lang="en-GB"/>
              <a:t>efficiently implemented multi-dimensional arrays</a:t>
            </a:r>
          </a:p>
          <a:p>
            <a:r>
              <a:rPr lang="en-GB"/>
              <a:t>designed for scientific computation</a:t>
            </a:r>
          </a:p>
          <a:p>
            <a:endParaRPr lang="en-CH"/>
          </a:p>
        </p:txBody>
      </p:sp>
      <p:sp>
        <p:nvSpPr>
          <p:cNvPr id="4" name="TextBox 3">
            <a:extLst>
              <a:ext uri="{FF2B5EF4-FFF2-40B4-BE49-F238E27FC236}">
                <a16:creationId xmlns:a16="http://schemas.microsoft.com/office/drawing/2014/main" id="{52899488-7D5A-CD80-29C6-B7DF1C9F867E}"/>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33953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84A-3B80-977B-21D5-79204628047B}"/>
              </a:ext>
            </a:extLst>
          </p:cNvPr>
          <p:cNvSpPr>
            <a:spLocks noGrp="1"/>
          </p:cNvSpPr>
          <p:nvPr>
            <p:ph type="title"/>
          </p:nvPr>
        </p:nvSpPr>
        <p:spPr/>
        <p:txBody>
          <a:bodyPr/>
          <a:lstStyle/>
          <a:p>
            <a:r>
              <a:rPr lang="en-CH"/>
              <a:t>Hands-on</a:t>
            </a:r>
          </a:p>
        </p:txBody>
      </p:sp>
    </p:spTree>
    <p:extLst>
      <p:ext uri="{BB962C8B-B14F-4D97-AF65-F5344CB8AC3E}">
        <p14:creationId xmlns:p14="http://schemas.microsoft.com/office/powerpoint/2010/main" val="3093679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 with numpy</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normAutofit lnSpcReduction="10000"/>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import numpy as np</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list1_np = np.array(lst1)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list2_np = np.array(lst2)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out2 = np.multiply(list1_np, list2_np)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20.8 ms ± 2.5 ms per loop (mean ± std. dev. of 7 runs, 10 loops each) </a:t>
            </a:r>
          </a:p>
        </p:txBody>
      </p:sp>
    </p:spTree>
    <p:extLst>
      <p:ext uri="{BB962C8B-B14F-4D97-AF65-F5344CB8AC3E}">
        <p14:creationId xmlns:p14="http://schemas.microsoft.com/office/powerpoint/2010/main" val="34949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2050741"/>
            <a:ext cx="7886700" cy="2698811"/>
          </a:xfrm>
        </p:spPr>
        <p:txBody>
          <a:bodyPr>
            <a:normAutofit/>
          </a:bodyPr>
          <a:lstStyle/>
          <a:p>
            <a:pPr marL="0" indent="0">
              <a:buNone/>
            </a:pPr>
            <a:r>
              <a:rPr lang="en-GB"/>
              <a:t>“</a:t>
            </a:r>
            <a:r>
              <a:rPr lang="en-GB" b="1" u="sng"/>
              <a:t>Reproducibility</a:t>
            </a:r>
            <a:r>
              <a:rPr lang="en-GB"/>
              <a:t>” refers to instances in which the original researcher's data and computer codes are used to regenerate the results, while “</a:t>
            </a:r>
            <a:r>
              <a:rPr lang="en-GB" b="1" u="sng"/>
              <a:t>replicability</a:t>
            </a:r>
            <a:r>
              <a:rPr lang="en-GB"/>
              <a:t>” refers to instances in which a researcher collects new data to arrive at the same scientific findings as a previous study.</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1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08E4-CD56-6AA7-94ED-73811FF87EF9}"/>
              </a:ext>
            </a:extLst>
          </p:cNvPr>
          <p:cNvSpPr>
            <a:spLocks noGrp="1"/>
          </p:cNvSpPr>
          <p:nvPr>
            <p:ph type="title"/>
          </p:nvPr>
        </p:nvSpPr>
        <p:spPr/>
        <p:txBody>
          <a:bodyPr/>
          <a:lstStyle/>
          <a:p>
            <a:r>
              <a:rPr lang="en-CH"/>
              <a:t>Vectorized Code</a:t>
            </a:r>
          </a:p>
        </p:txBody>
      </p:sp>
      <p:pic>
        <p:nvPicPr>
          <p:cNvPr id="4" name="Content Placeholder 3">
            <a:extLst>
              <a:ext uri="{FF2B5EF4-FFF2-40B4-BE49-F238E27FC236}">
                <a16:creationId xmlns:a16="http://schemas.microsoft.com/office/drawing/2014/main" id="{C0C709F2-8121-D9C9-9164-F5030B3C7DFC}"/>
              </a:ext>
            </a:extLst>
          </p:cNvPr>
          <p:cNvPicPr>
            <a:picLocks noGrp="1" noChangeAspect="1"/>
          </p:cNvPicPr>
          <p:nvPr>
            <p:ph idx="1"/>
          </p:nvPr>
        </p:nvPicPr>
        <p:blipFill>
          <a:blip r:embed="rId2"/>
          <a:stretch>
            <a:fillRect/>
          </a:stretch>
        </p:blipFill>
        <p:spPr>
          <a:xfrm>
            <a:off x="608525" y="1550894"/>
            <a:ext cx="8203515" cy="2805953"/>
          </a:xfrm>
          <a:prstGeom prst="rect">
            <a:avLst/>
          </a:prstGeom>
        </p:spPr>
      </p:pic>
    </p:spTree>
    <p:extLst>
      <p:ext uri="{BB962C8B-B14F-4D97-AF65-F5344CB8AC3E}">
        <p14:creationId xmlns:p14="http://schemas.microsoft.com/office/powerpoint/2010/main" val="54953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AEB2-2898-2440-1E80-2789AFE14BF0}"/>
              </a:ext>
            </a:extLst>
          </p:cNvPr>
          <p:cNvSpPr>
            <a:spLocks noGrp="1"/>
          </p:cNvSpPr>
          <p:nvPr>
            <p:ph type="title"/>
          </p:nvPr>
        </p:nvSpPr>
        <p:spPr/>
        <p:txBody>
          <a:bodyPr/>
          <a:lstStyle/>
          <a:p>
            <a:r>
              <a:rPr lang="en-GB"/>
              <a:t>S</a:t>
            </a:r>
            <a:r>
              <a:rPr lang="en-CH"/>
              <a:t>cikit-learn</a:t>
            </a:r>
          </a:p>
        </p:txBody>
      </p:sp>
      <p:sp>
        <p:nvSpPr>
          <p:cNvPr id="3" name="Text Placeholder 2">
            <a:extLst>
              <a:ext uri="{FF2B5EF4-FFF2-40B4-BE49-F238E27FC236}">
                <a16:creationId xmlns:a16="http://schemas.microsoft.com/office/drawing/2014/main" id="{25759AE2-6E81-6AFD-6B07-721C3DCB8D42}"/>
              </a:ext>
            </a:extLst>
          </p:cNvPr>
          <p:cNvSpPr>
            <a:spLocks noGrp="1"/>
          </p:cNvSpPr>
          <p:nvPr>
            <p:ph type="body" idx="1"/>
          </p:nvPr>
        </p:nvSpPr>
        <p:spPr/>
        <p:txBody>
          <a:bodyPr/>
          <a:lstStyle/>
          <a:p>
            <a:r>
              <a:rPr lang="en-CH"/>
              <a:t>Machine Learning for Python</a:t>
            </a:r>
          </a:p>
        </p:txBody>
      </p:sp>
      <p:pic>
        <p:nvPicPr>
          <p:cNvPr id="1026" name="Picture 2">
            <a:extLst>
              <a:ext uri="{FF2B5EF4-FFF2-40B4-BE49-F238E27FC236}">
                <a16:creationId xmlns:a16="http://schemas.microsoft.com/office/drawing/2014/main" id="{FEEB7D35-8EEB-5F64-EBAE-5A18B3F7C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238" y="813010"/>
            <a:ext cx="3974146" cy="213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947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A898-ADE5-786B-3AB0-E918D836E358}"/>
              </a:ext>
            </a:extLst>
          </p:cNvPr>
          <p:cNvSpPr>
            <a:spLocks noGrp="1"/>
          </p:cNvSpPr>
          <p:nvPr>
            <p:ph type="title"/>
          </p:nvPr>
        </p:nvSpPr>
        <p:spPr/>
        <p:txBody>
          <a:bodyPr/>
          <a:lstStyle/>
          <a:p>
            <a:r>
              <a:rPr lang="en-CH"/>
              <a:t>An online resource</a:t>
            </a:r>
          </a:p>
        </p:txBody>
      </p:sp>
      <p:sp>
        <p:nvSpPr>
          <p:cNvPr id="3" name="Content Placeholder 2">
            <a:extLst>
              <a:ext uri="{FF2B5EF4-FFF2-40B4-BE49-F238E27FC236}">
                <a16:creationId xmlns:a16="http://schemas.microsoft.com/office/drawing/2014/main" id="{5EEE9A1C-8FEE-70D4-3B5C-BF48DE09BBF9}"/>
              </a:ext>
            </a:extLst>
          </p:cNvPr>
          <p:cNvSpPr>
            <a:spLocks noGrp="1"/>
          </p:cNvSpPr>
          <p:nvPr>
            <p:ph idx="1"/>
          </p:nvPr>
        </p:nvSpPr>
        <p:spPr>
          <a:xfrm>
            <a:off x="628650" y="1698171"/>
            <a:ext cx="7886700" cy="2934552"/>
          </a:xfrm>
        </p:spPr>
        <p:txBody>
          <a:bodyPr/>
          <a:lstStyle/>
          <a:p>
            <a:pPr marL="0" indent="0">
              <a:buNone/>
            </a:pPr>
            <a:r>
              <a:rPr lang="en-CH"/>
              <a:t>Nice online course</a:t>
            </a:r>
          </a:p>
          <a:p>
            <a:pPr marL="0" indent="0">
              <a:buNone/>
            </a:pPr>
            <a:endParaRPr lang="en-CH"/>
          </a:p>
          <a:p>
            <a:pPr marL="0" indent="0">
              <a:buNone/>
            </a:pPr>
            <a:r>
              <a:rPr lang="en-GB">
                <a:hlinkClick r:id="rId2"/>
              </a:rPr>
              <a:t>https://inria.github.io/scikit-learn-mooc/index.html</a:t>
            </a:r>
            <a:r>
              <a:rPr lang="en-GB"/>
              <a:t> </a:t>
            </a:r>
            <a:endParaRPr lang="en-CH"/>
          </a:p>
        </p:txBody>
      </p:sp>
    </p:spTree>
    <p:extLst>
      <p:ext uri="{BB962C8B-B14F-4D97-AF65-F5344CB8AC3E}">
        <p14:creationId xmlns:p14="http://schemas.microsoft.com/office/powerpoint/2010/main" val="1868986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36FC-C33C-0CB1-3484-D5E35894DE9F}"/>
              </a:ext>
            </a:extLst>
          </p:cNvPr>
          <p:cNvSpPr>
            <a:spLocks noGrp="1"/>
          </p:cNvSpPr>
          <p:nvPr>
            <p:ph type="title"/>
          </p:nvPr>
        </p:nvSpPr>
        <p:spPr/>
        <p:txBody>
          <a:bodyPr/>
          <a:lstStyle/>
          <a:p>
            <a:r>
              <a:rPr lang="en-CH"/>
              <a:t>Advantages of scikit-learn</a:t>
            </a:r>
          </a:p>
        </p:txBody>
      </p:sp>
      <p:sp>
        <p:nvSpPr>
          <p:cNvPr id="3" name="Content Placeholder 2">
            <a:extLst>
              <a:ext uri="{FF2B5EF4-FFF2-40B4-BE49-F238E27FC236}">
                <a16:creationId xmlns:a16="http://schemas.microsoft.com/office/drawing/2014/main" id="{A05611B5-42FC-B7FB-76DC-23852C0C1669}"/>
              </a:ext>
            </a:extLst>
          </p:cNvPr>
          <p:cNvSpPr>
            <a:spLocks noGrp="1"/>
          </p:cNvSpPr>
          <p:nvPr>
            <p:ph idx="1"/>
          </p:nvPr>
        </p:nvSpPr>
        <p:spPr>
          <a:xfrm>
            <a:off x="628650" y="1643169"/>
            <a:ext cx="7886700" cy="2989553"/>
          </a:xfrm>
        </p:spPr>
        <p:txBody>
          <a:bodyPr/>
          <a:lstStyle/>
          <a:p>
            <a:r>
              <a:rPr lang="en-CH"/>
              <a:t>Scikit-learn covers all parts of a machine learning pipeline (except for neural networks)</a:t>
            </a:r>
          </a:p>
          <a:p>
            <a:r>
              <a:rPr lang="en-GB"/>
              <a:t>S</a:t>
            </a:r>
            <a:r>
              <a:rPr lang="en-CH"/>
              <a:t>cikit-learn can be integrated and work well with other libraries (as TensorFlow)</a:t>
            </a:r>
          </a:p>
          <a:p>
            <a:r>
              <a:rPr lang="en-CH"/>
              <a:t>Scikit-learn has GREAT documentation that can be used in scientific publications </a:t>
            </a:r>
            <a:r>
              <a:rPr lang="en-CH">
                <a:sym typeface="Wingdings" pitchFamily="2" charset="2"/>
              </a:rPr>
              <a:t> Example: </a:t>
            </a:r>
            <a:r>
              <a:rPr lang="en-GB">
                <a:sym typeface="Wingdings" pitchFamily="2" charset="2"/>
                <a:hlinkClick r:id="rId2"/>
              </a:rPr>
              <a:t>https://scikit-learn.org/stable/modules/linear_model.html#logistic-regression</a:t>
            </a:r>
            <a:r>
              <a:rPr lang="en-GB">
                <a:sym typeface="Wingdings" pitchFamily="2" charset="2"/>
              </a:rPr>
              <a:t> </a:t>
            </a:r>
            <a:endParaRPr lang="en-CH"/>
          </a:p>
        </p:txBody>
      </p:sp>
    </p:spTree>
    <p:extLst>
      <p:ext uri="{BB962C8B-B14F-4D97-AF65-F5344CB8AC3E}">
        <p14:creationId xmlns:p14="http://schemas.microsoft.com/office/powerpoint/2010/main" val="20498900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D1EC-AAA1-5DAA-B455-CA266EBB46C3}"/>
              </a:ext>
            </a:extLst>
          </p:cNvPr>
          <p:cNvSpPr>
            <a:spLocks noGrp="1"/>
          </p:cNvSpPr>
          <p:nvPr>
            <p:ph type="title"/>
          </p:nvPr>
        </p:nvSpPr>
        <p:spPr/>
        <p:txBody>
          <a:bodyPr/>
          <a:lstStyle/>
          <a:p>
            <a:r>
              <a:rPr lang="en-GB"/>
              <a:t>S</a:t>
            </a:r>
            <a:r>
              <a:rPr lang="en-CH"/>
              <a:t>cikit-learn hands-on</a:t>
            </a:r>
          </a:p>
        </p:txBody>
      </p:sp>
    </p:spTree>
    <p:extLst>
      <p:ext uri="{BB962C8B-B14F-4D97-AF65-F5344CB8AC3E}">
        <p14:creationId xmlns:p14="http://schemas.microsoft.com/office/powerpoint/2010/main" val="2093818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3303-A13B-6651-B22A-A2CE7BE853DD}"/>
              </a:ext>
            </a:extLst>
          </p:cNvPr>
          <p:cNvSpPr>
            <a:spLocks noGrp="1"/>
          </p:cNvSpPr>
          <p:nvPr>
            <p:ph type="title"/>
          </p:nvPr>
        </p:nvSpPr>
        <p:spPr/>
        <p:txBody>
          <a:bodyPr/>
          <a:lstStyle/>
          <a:p>
            <a:r>
              <a:rPr lang="en-CH"/>
              <a:t>Some best practices</a:t>
            </a:r>
          </a:p>
        </p:txBody>
      </p:sp>
      <p:sp>
        <p:nvSpPr>
          <p:cNvPr id="3" name="Content Placeholder 2">
            <a:extLst>
              <a:ext uri="{FF2B5EF4-FFF2-40B4-BE49-F238E27FC236}">
                <a16:creationId xmlns:a16="http://schemas.microsoft.com/office/drawing/2014/main" id="{8438C190-DF45-8017-0829-34CA2F5A8D83}"/>
              </a:ext>
            </a:extLst>
          </p:cNvPr>
          <p:cNvSpPr>
            <a:spLocks noGrp="1"/>
          </p:cNvSpPr>
          <p:nvPr>
            <p:ph idx="1"/>
          </p:nvPr>
        </p:nvSpPr>
        <p:spPr/>
        <p:txBody>
          <a:bodyPr/>
          <a:lstStyle/>
          <a:p>
            <a:r>
              <a:rPr lang="en-CH"/>
              <a:t>Write functions only if you really need to re-use them</a:t>
            </a:r>
          </a:p>
          <a:p>
            <a:r>
              <a:rPr lang="en-CH"/>
              <a:t>Write a piece of code for </a:t>
            </a:r>
            <a:r>
              <a:rPr lang="en-CH" b="1" u="sng"/>
              <a:t>each</a:t>
            </a:r>
            <a:r>
              <a:rPr lang="en-CH"/>
              <a:t> experiment you perform. Do not modify existing code and note the results! Each experiments must be reproducible and documented (what happens after 6 months? Will you remember all details? </a:t>
            </a:r>
            <a:r>
              <a:rPr lang="en-GB"/>
              <a:t>A</a:t>
            </a:r>
            <a:r>
              <a:rPr lang="en-CH"/>
              <a:t>ll parameters?)</a:t>
            </a:r>
          </a:p>
        </p:txBody>
      </p:sp>
    </p:spTree>
    <p:extLst>
      <p:ext uri="{BB962C8B-B14F-4D97-AF65-F5344CB8AC3E}">
        <p14:creationId xmlns:p14="http://schemas.microsoft.com/office/powerpoint/2010/main" val="3435977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0C09-969B-2F64-C262-889B52837A97}"/>
              </a:ext>
            </a:extLst>
          </p:cNvPr>
          <p:cNvSpPr>
            <a:spLocks noGrp="1"/>
          </p:cNvSpPr>
          <p:nvPr>
            <p:ph type="title"/>
          </p:nvPr>
        </p:nvSpPr>
        <p:spPr/>
        <p:txBody>
          <a:bodyPr/>
          <a:lstStyle/>
          <a:p>
            <a:r>
              <a:rPr lang="en-CH"/>
              <a:t>Related topics remarks </a:t>
            </a:r>
          </a:p>
        </p:txBody>
      </p:sp>
      <p:sp>
        <p:nvSpPr>
          <p:cNvPr id="3" name="Content Placeholder 2">
            <a:extLst>
              <a:ext uri="{FF2B5EF4-FFF2-40B4-BE49-F238E27FC236}">
                <a16:creationId xmlns:a16="http://schemas.microsoft.com/office/drawing/2014/main" id="{5C2826F4-7C18-2376-334F-AA46F703B594}"/>
              </a:ext>
            </a:extLst>
          </p:cNvPr>
          <p:cNvSpPr>
            <a:spLocks noGrp="1"/>
          </p:cNvSpPr>
          <p:nvPr>
            <p:ph idx="1"/>
          </p:nvPr>
        </p:nvSpPr>
        <p:spPr/>
        <p:txBody>
          <a:bodyPr/>
          <a:lstStyle/>
          <a:p>
            <a:r>
              <a:rPr lang="en-GB"/>
              <a:t>It is important to understand algorithms. Operations, especially in deep learning, are repeated millions of times </a:t>
            </a:r>
            <a:r>
              <a:rPr lang="en-GB">
                <a:sym typeface="Wingdings" pitchFamily="2" charset="2"/>
              </a:rPr>
              <a:t> thus saving time in each iteration is very important.</a:t>
            </a:r>
          </a:p>
          <a:p>
            <a:r>
              <a:rPr lang="en-GB">
                <a:sym typeface="Wingdings" pitchFamily="2" charset="2"/>
              </a:rPr>
              <a:t>Bad programming will have a huge impact on your code in terms of performance and stability. </a:t>
            </a:r>
          </a:p>
          <a:p>
            <a:r>
              <a:rPr lang="en-GB">
                <a:sym typeface="Wingdings" pitchFamily="2" charset="2"/>
              </a:rPr>
              <a:t>Over-engineering is always a bad idea. Your code must be as simple as possible and as complex as necessary  it is easy to loos control of what your code does. </a:t>
            </a:r>
            <a:endParaRPr lang="en-CH"/>
          </a:p>
        </p:txBody>
      </p:sp>
    </p:spTree>
    <p:extLst>
      <p:ext uri="{BB962C8B-B14F-4D97-AF65-F5344CB8AC3E}">
        <p14:creationId xmlns:p14="http://schemas.microsoft.com/office/powerpoint/2010/main" val="3436984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5D43-587E-2D7F-BFEF-A2108DF6554F}"/>
              </a:ext>
            </a:extLst>
          </p:cNvPr>
          <p:cNvSpPr>
            <a:spLocks noGrp="1"/>
          </p:cNvSpPr>
          <p:nvPr>
            <p:ph type="title"/>
          </p:nvPr>
        </p:nvSpPr>
        <p:spPr/>
        <p:txBody>
          <a:bodyPr/>
          <a:lstStyle/>
          <a:p>
            <a:r>
              <a:rPr lang="en-CH"/>
              <a:t>Mentioning code in papers</a:t>
            </a:r>
          </a:p>
        </p:txBody>
      </p:sp>
      <p:sp>
        <p:nvSpPr>
          <p:cNvPr id="3" name="Content Placeholder 2">
            <a:extLst>
              <a:ext uri="{FF2B5EF4-FFF2-40B4-BE49-F238E27FC236}">
                <a16:creationId xmlns:a16="http://schemas.microsoft.com/office/drawing/2014/main" id="{1E06C73C-671B-C6A2-B0EF-55A4AF2A94A9}"/>
              </a:ext>
            </a:extLst>
          </p:cNvPr>
          <p:cNvSpPr>
            <a:spLocks noGrp="1"/>
          </p:cNvSpPr>
          <p:nvPr>
            <p:ph idx="1"/>
          </p:nvPr>
        </p:nvSpPr>
        <p:spPr/>
        <p:txBody>
          <a:bodyPr/>
          <a:lstStyle/>
          <a:p>
            <a:r>
              <a:rPr lang="en-CH"/>
              <a:t>When writing a scientific paper it is NOT acceptable to simply say (for example): “To train the model we have used the function XXXXX from scikit-learn (or from matlab)”. </a:t>
            </a:r>
          </a:p>
          <a:p>
            <a:r>
              <a:rPr lang="en-CH"/>
              <a:t>You have to describe all steps that the funtions is going through. Your description must be so precise, that someone could re-implement everything in a different programming language. </a:t>
            </a:r>
            <a:r>
              <a:rPr lang="en-CH">
                <a:sym typeface="Wingdings" pitchFamily="2" charset="2"/>
              </a:rPr>
              <a:t> This is why the scikit-learn technical documentation is so important.</a:t>
            </a:r>
            <a:endParaRPr lang="en-CH"/>
          </a:p>
        </p:txBody>
      </p:sp>
    </p:spTree>
    <p:extLst>
      <p:ext uri="{BB962C8B-B14F-4D97-AF65-F5344CB8AC3E}">
        <p14:creationId xmlns:p14="http://schemas.microsoft.com/office/powerpoint/2010/main" val="304264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p:txBody>
          <a:bodyPr/>
          <a:lstStyle/>
          <a:p>
            <a:r>
              <a:rPr lang="en-CH"/>
              <a:t>Reproducibility in Machine Learning</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p:txBody>
          <a:bodyPr/>
          <a:lstStyle/>
          <a:p>
            <a:pPr marL="0" indent="0">
              <a:buNone/>
            </a:pPr>
            <a:r>
              <a:rPr lang="en-GB" b="1"/>
              <a:t>Machine Learning View of reproducibility</a:t>
            </a:r>
          </a:p>
          <a:p>
            <a:pPr marL="0" indent="0">
              <a:buNone/>
            </a:pPr>
            <a:endParaRPr lang="en-GB"/>
          </a:p>
          <a:p>
            <a:pPr marL="0" indent="0">
              <a:buNone/>
            </a:pPr>
            <a:r>
              <a:rPr lang="en-GB"/>
              <a:t>By using the same dataset, and following the same steps other researchers must be able to obtain the “same” trained model that has the “same” performance by starting from scratch.</a:t>
            </a:r>
          </a:p>
          <a:p>
            <a:pPr marL="0" indent="0">
              <a:buNone/>
            </a:pPr>
            <a:endParaRPr lang="en-GB"/>
          </a:p>
          <a:p>
            <a:pPr marL="0" indent="0">
              <a:buNone/>
            </a:pPr>
            <a:r>
              <a:rPr lang="en-GB"/>
              <a:t>TL;DR (</a:t>
            </a:r>
            <a:r>
              <a:rPr lang="en-GB">
                <a:hlinkClick r:id="rId2"/>
              </a:rPr>
              <a:t>Too Long; Didn’t Read </a:t>
            </a:r>
            <a:r>
              <a:rPr lang="en-GB"/>
              <a:t>– Internet Slang)</a:t>
            </a:r>
          </a:p>
          <a:p>
            <a:pPr marL="0" indent="0">
              <a:buNone/>
            </a:pPr>
            <a:r>
              <a:rPr lang="en-CH"/>
              <a:t>Someone else must be able to get the same results you got. </a:t>
            </a:r>
            <a:endParaRPr lang="en-GB"/>
          </a:p>
        </p:txBody>
      </p:sp>
    </p:spTree>
    <p:extLst>
      <p:ext uri="{BB962C8B-B14F-4D97-AF65-F5344CB8AC3E}">
        <p14:creationId xmlns:p14="http://schemas.microsoft.com/office/powerpoint/2010/main" val="939662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6A4-1129-C42F-CA64-8F7D05E01BAE}"/>
              </a:ext>
            </a:extLst>
          </p:cNvPr>
          <p:cNvSpPr>
            <a:spLocks noGrp="1"/>
          </p:cNvSpPr>
          <p:nvPr>
            <p:ph type="title"/>
          </p:nvPr>
        </p:nvSpPr>
        <p:spPr/>
        <p:txBody>
          <a:bodyPr/>
          <a:lstStyle/>
          <a:p>
            <a:r>
              <a:rPr lang="en-CH"/>
              <a:t>Your task as scientists</a:t>
            </a:r>
          </a:p>
        </p:txBody>
      </p:sp>
      <p:sp>
        <p:nvSpPr>
          <p:cNvPr id="3" name="Content Placeholder 2">
            <a:extLst>
              <a:ext uri="{FF2B5EF4-FFF2-40B4-BE49-F238E27FC236}">
                <a16:creationId xmlns:a16="http://schemas.microsoft.com/office/drawing/2014/main" id="{27C51C2E-4DCB-02D9-23DB-9F22FD9E8BA8}"/>
              </a:ext>
            </a:extLst>
          </p:cNvPr>
          <p:cNvSpPr>
            <a:spLocks noGrp="1"/>
          </p:cNvSpPr>
          <p:nvPr>
            <p:ph idx="1"/>
          </p:nvPr>
        </p:nvSpPr>
        <p:spPr>
          <a:xfrm>
            <a:off x="628650" y="1347456"/>
            <a:ext cx="7886700" cy="3292194"/>
          </a:xfrm>
        </p:spPr>
        <p:txBody>
          <a:bodyPr>
            <a:normAutofit/>
          </a:bodyPr>
          <a:lstStyle/>
          <a:p>
            <a:pPr marL="0" indent="0">
              <a:buNone/>
            </a:pPr>
            <a:r>
              <a:rPr lang="en-CH" sz="2400"/>
              <a:t>One important task, as scientists, is to make sure that your work is </a:t>
            </a:r>
            <a:r>
              <a:rPr lang="en-CH" sz="2400" u="sng"/>
              <a:t>reproducible</a:t>
            </a:r>
            <a:r>
              <a:rPr lang="en-CH" sz="2400"/>
              <a:t>. If is not, your work is scientifically useless.</a:t>
            </a:r>
          </a:p>
          <a:p>
            <a:pPr marL="0" indent="0">
              <a:buNone/>
            </a:pPr>
            <a:endParaRPr lang="en-CH" sz="2400"/>
          </a:p>
          <a:p>
            <a:pPr marL="0" indent="0">
              <a:buNone/>
            </a:pPr>
            <a:r>
              <a:rPr lang="en-CH" sz="2400"/>
              <a:t>In addition your work must be </a:t>
            </a:r>
            <a:r>
              <a:rPr lang="en-CH" sz="2400" u="sng"/>
              <a:t>transparent</a:t>
            </a:r>
            <a:r>
              <a:rPr lang="en-CH" sz="2400" b="1" u="sng"/>
              <a:t>. </a:t>
            </a:r>
            <a:r>
              <a:rPr lang="en-CH" sz="2400"/>
              <a:t>All the steps must be clear and understandable. Another researcher must be able to re-implement (or understand) everything you did (every single step) from scratch.</a:t>
            </a:r>
          </a:p>
        </p:txBody>
      </p:sp>
    </p:spTree>
    <p:extLst>
      <p:ext uri="{BB962C8B-B14F-4D97-AF65-F5344CB8AC3E}">
        <p14:creationId xmlns:p14="http://schemas.microsoft.com/office/powerpoint/2010/main" val="396155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5C1E-3F52-F5B5-0263-25E7AD2697C2}"/>
              </a:ext>
            </a:extLst>
          </p:cNvPr>
          <p:cNvSpPr>
            <a:spLocks noGrp="1"/>
          </p:cNvSpPr>
          <p:nvPr>
            <p:ph type="title"/>
          </p:nvPr>
        </p:nvSpPr>
        <p:spPr/>
        <p:txBody>
          <a:bodyPr/>
          <a:lstStyle/>
          <a:p>
            <a:r>
              <a:rPr lang="en-CH"/>
              <a:t>Tools and reproducibility</a:t>
            </a:r>
          </a:p>
        </p:txBody>
      </p:sp>
      <p:sp>
        <p:nvSpPr>
          <p:cNvPr id="3" name="Content Placeholder 2">
            <a:extLst>
              <a:ext uri="{FF2B5EF4-FFF2-40B4-BE49-F238E27FC236}">
                <a16:creationId xmlns:a16="http://schemas.microsoft.com/office/drawing/2014/main" id="{A7D8109F-031C-046D-C1E8-40C7F0F98D6E}"/>
              </a:ext>
            </a:extLst>
          </p:cNvPr>
          <p:cNvSpPr>
            <a:spLocks noGrp="1"/>
          </p:cNvSpPr>
          <p:nvPr>
            <p:ph idx="1"/>
          </p:nvPr>
        </p:nvSpPr>
        <p:spPr>
          <a:xfrm>
            <a:off x="628650" y="1268016"/>
            <a:ext cx="7886700" cy="3364707"/>
          </a:xfrm>
        </p:spPr>
        <p:txBody>
          <a:bodyPr>
            <a:normAutofit/>
          </a:bodyPr>
          <a:lstStyle/>
          <a:p>
            <a:r>
              <a:rPr lang="en-CH"/>
              <a:t>You need to use the right tools, to ensure that your work is reproducible and transparent (and in the right way). This is what we will discuss today.</a:t>
            </a:r>
          </a:p>
          <a:p>
            <a:endParaRPr lang="en-CH"/>
          </a:p>
          <a:p>
            <a:pPr marL="0" indent="0">
              <a:buNone/>
            </a:pPr>
            <a:r>
              <a:rPr lang="en-CH"/>
              <a:t>Other reasons to use specific tools:</a:t>
            </a:r>
          </a:p>
          <a:p>
            <a:r>
              <a:rPr lang="en-CH"/>
              <a:t>Collaboration with multiple people</a:t>
            </a:r>
          </a:p>
          <a:p>
            <a:r>
              <a:rPr lang="en-CH"/>
              <a:t>Exchange of information</a:t>
            </a:r>
          </a:p>
          <a:p>
            <a:r>
              <a:rPr lang="en-CH"/>
              <a:t>Backups of your work</a:t>
            </a:r>
          </a:p>
          <a:p>
            <a:r>
              <a:rPr lang="en-GB"/>
              <a:t>e</a:t>
            </a:r>
            <a:r>
              <a:rPr lang="en-CH"/>
              <a:t>tc.</a:t>
            </a:r>
          </a:p>
        </p:txBody>
      </p:sp>
    </p:spTree>
    <p:extLst>
      <p:ext uri="{BB962C8B-B14F-4D97-AF65-F5344CB8AC3E}">
        <p14:creationId xmlns:p14="http://schemas.microsoft.com/office/powerpoint/2010/main" val="17419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36CF-70A3-BA43-8887-8846CCD82A43}"/>
              </a:ext>
            </a:extLst>
          </p:cNvPr>
          <p:cNvSpPr>
            <a:spLocks noGrp="1"/>
          </p:cNvSpPr>
          <p:nvPr>
            <p:ph type="title"/>
          </p:nvPr>
        </p:nvSpPr>
        <p:spPr/>
        <p:txBody>
          <a:bodyPr/>
          <a:lstStyle/>
          <a:p>
            <a:r>
              <a:rPr lang="en-CH"/>
              <a:t>Tools overview – the fundamental 3</a:t>
            </a:r>
          </a:p>
        </p:txBody>
      </p:sp>
      <p:sp>
        <p:nvSpPr>
          <p:cNvPr id="3" name="Content Placeholder 2">
            <a:extLst>
              <a:ext uri="{FF2B5EF4-FFF2-40B4-BE49-F238E27FC236}">
                <a16:creationId xmlns:a16="http://schemas.microsoft.com/office/drawing/2014/main" id="{383435E9-F863-4682-16FB-C41722EE2A12}"/>
              </a:ext>
            </a:extLst>
          </p:cNvPr>
          <p:cNvSpPr>
            <a:spLocks noGrp="1"/>
          </p:cNvSpPr>
          <p:nvPr>
            <p:ph idx="1"/>
          </p:nvPr>
        </p:nvSpPr>
        <p:spPr>
          <a:xfrm>
            <a:off x="2447566" y="1369219"/>
            <a:ext cx="6067783" cy="3263504"/>
          </a:xfrm>
        </p:spPr>
        <p:txBody>
          <a:bodyPr/>
          <a:lstStyle/>
          <a:p>
            <a:r>
              <a:rPr lang="en-CH"/>
              <a:t>GitHub </a:t>
            </a:r>
            <a:r>
              <a:rPr lang="en-CH">
                <a:sym typeface="Wingdings" pitchFamily="2" charset="2"/>
              </a:rPr>
              <a:t> code exchange; backup; versioning; make work on code in large teams easy</a:t>
            </a:r>
          </a:p>
          <a:p>
            <a:r>
              <a:rPr lang="en-GB">
                <a:sym typeface="Wingdings" pitchFamily="2" charset="2"/>
              </a:rPr>
              <a:t>P</a:t>
            </a:r>
            <a:r>
              <a:rPr lang="en-CH">
                <a:sym typeface="Wingdings" pitchFamily="2" charset="2"/>
              </a:rPr>
              <a:t>ython  a great programming language with more scientific computing functions that you will ever need (and a large community)</a:t>
            </a:r>
          </a:p>
          <a:p>
            <a:r>
              <a:rPr lang="en-CH">
                <a:sym typeface="Wingdings" pitchFamily="2" charset="2"/>
              </a:rPr>
              <a:t>Jupyter notebooks  A webbased programming environment great for documenting experiments, by mixing text, equations, plots and code</a:t>
            </a:r>
            <a:endParaRPr lang="en-CH"/>
          </a:p>
        </p:txBody>
      </p:sp>
      <p:pic>
        <p:nvPicPr>
          <p:cNvPr id="4" name="Picture 2" descr="See the source image">
            <a:extLst>
              <a:ext uri="{FF2B5EF4-FFF2-40B4-BE49-F238E27FC236}">
                <a16:creationId xmlns:a16="http://schemas.microsoft.com/office/drawing/2014/main" id="{73C812AD-3D62-949D-D4BB-54DB5062B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363" y="1194399"/>
            <a:ext cx="894555" cy="9225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ee the source image">
            <a:extLst>
              <a:ext uri="{FF2B5EF4-FFF2-40B4-BE49-F238E27FC236}">
                <a16:creationId xmlns:a16="http://schemas.microsoft.com/office/drawing/2014/main" id="{832280DF-9634-D5B5-F014-92243B718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905" y="3163730"/>
            <a:ext cx="697331" cy="6934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FB24B63-D7B3-284A-B497-5EA6D2EB13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2" y="2266483"/>
            <a:ext cx="2058944" cy="61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900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284116" y="301934"/>
            <a:ext cx="3009500"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Reproducibility</a:t>
            </a:r>
          </a:p>
        </p:txBody>
      </p:sp>
      <p:sp>
        <p:nvSpPr>
          <p:cNvPr id="2" name="Segnaposto piè di pagina 1">
            <a:extLst>
              <a:ext uri="{FF2B5EF4-FFF2-40B4-BE49-F238E27FC236}">
                <a16:creationId xmlns:a16="http://schemas.microsoft.com/office/drawing/2014/main" id="{46B623E6-57C9-4216-A211-F0D803268716}"/>
              </a:ext>
            </a:extLst>
          </p:cNvPr>
          <p:cNvSpPr>
            <a:spLocks noGrp="1"/>
          </p:cNvSpPr>
          <p:nvPr>
            <p:ph type="ftr" sz="quarter" idx="11"/>
          </p:nvPr>
        </p:nvSpPr>
        <p:spPr/>
        <p:txBody>
          <a:bodyPr/>
          <a:lstStyle/>
          <a:p>
            <a:r>
              <a:rPr lang="en-US"/>
              <a:t>M. Sperti</a:t>
            </a:r>
          </a:p>
        </p:txBody>
      </p:sp>
      <p:sp>
        <p:nvSpPr>
          <p:cNvPr id="3" name="Segnaposto numero diapositiva 2">
            <a:extLst>
              <a:ext uri="{FF2B5EF4-FFF2-40B4-BE49-F238E27FC236}">
                <a16:creationId xmlns:a16="http://schemas.microsoft.com/office/drawing/2014/main" id="{5AEF941B-58B3-4C4A-91A0-58A441FDB11A}"/>
              </a:ext>
            </a:extLst>
          </p:cNvPr>
          <p:cNvSpPr>
            <a:spLocks noGrp="1"/>
          </p:cNvSpPr>
          <p:nvPr>
            <p:ph type="sldNum" sz="quarter" idx="12"/>
          </p:nvPr>
        </p:nvSpPr>
        <p:spPr/>
        <p:txBody>
          <a:bodyPr/>
          <a:lstStyle/>
          <a:p>
            <a:fld id="{5C698F4D-197E-4845-BBB0-609ADBAC2AB0}" type="slidenum">
              <a:rPr lang="en-US" smtClean="0"/>
              <a:t>9</a:t>
            </a:fld>
            <a:endParaRPr lang="en-US"/>
          </a:p>
        </p:txBody>
      </p:sp>
      <p:sp>
        <p:nvSpPr>
          <p:cNvPr id="4" name="CasellaDiTesto 3">
            <a:extLst>
              <a:ext uri="{FF2B5EF4-FFF2-40B4-BE49-F238E27FC236}">
                <a16:creationId xmlns:a16="http://schemas.microsoft.com/office/drawing/2014/main" id="{DCE8520C-CF03-4BC8-89E9-2DE98E9287C0}"/>
              </a:ext>
            </a:extLst>
          </p:cNvPr>
          <p:cNvSpPr txBox="1"/>
          <p:nvPr/>
        </p:nvSpPr>
        <p:spPr>
          <a:xfrm>
            <a:off x="399495" y="986243"/>
            <a:ext cx="8345010" cy="3693319"/>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At the beginning of every research project (especially involving </a:t>
            </a:r>
            <a:r>
              <a:rPr lang="en-US" i="1" dirty="0">
                <a:latin typeface="Arial" panose="020B0604020202020204" pitchFamily="34" charset="0"/>
                <a:cs typeface="Arial" panose="020B0604020202020204" pitchFamily="34" charset="0"/>
              </a:rPr>
              <a:t>big amounts of data</a:t>
            </a:r>
            <a:r>
              <a:rPr lang="en-US" dirty="0">
                <a:latin typeface="Arial" panose="020B0604020202020204" pitchFamily="34" charset="0"/>
                <a:cs typeface="Arial" panose="020B0604020202020204" pitchFamily="34" charset="0"/>
              </a:rPr>
              <a:t>), it is fundamental to clearly organize data, code and documentation inside a unique place</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The reason for this is  </a:t>
            </a:r>
            <a:r>
              <a:rPr lang="en-US" i="1" dirty="0">
                <a:latin typeface="Arial" panose="020B0604020202020204" pitchFamily="34" charset="0"/>
                <a:cs typeface="Arial" panose="020B0604020202020204" pitchFamily="34" charset="0"/>
              </a:rPr>
              <a:t>reproducibility</a:t>
            </a:r>
          </a:p>
          <a:p>
            <a:pPr marL="214313" indent="-214313" algn="just">
              <a:buFont typeface="Arial" panose="020B0604020202020204" pitchFamily="34" charset="0"/>
              <a:buChar char="•"/>
            </a:pPr>
            <a:endParaRPr lang="en-US" i="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When you perform experiments and analysis on data, you must guarantee that every test you do is reproducible and that, given the same inputs, you always obtain the same outputs</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Moreover, this is very useful when you produce </a:t>
            </a:r>
            <a:r>
              <a:rPr lang="en-US" i="1" dirty="0">
                <a:latin typeface="Arial" panose="020B0604020202020204" pitchFamily="34" charset="0"/>
                <a:cs typeface="Arial" panose="020B0604020202020204" pitchFamily="34" charset="0"/>
              </a:rPr>
              <a:t>research papers</a:t>
            </a:r>
            <a:r>
              <a:rPr lang="en-US" dirty="0">
                <a:latin typeface="Arial" panose="020B0604020202020204" pitchFamily="34" charset="0"/>
                <a:cs typeface="Arial" panose="020B0604020202020204" pitchFamily="34" charset="0"/>
              </a:rPr>
              <a:t>, since you must clearly describe the operations you performed on data (in the </a:t>
            </a:r>
            <a:r>
              <a:rPr lang="en-US" i="1" dirty="0">
                <a:latin typeface="Arial" panose="020B0604020202020204" pitchFamily="34" charset="0"/>
                <a:cs typeface="Arial" panose="020B0604020202020204" pitchFamily="34" charset="0"/>
              </a:rPr>
              <a:t>methods</a:t>
            </a:r>
            <a:r>
              <a:rPr lang="en-US" dirty="0">
                <a:latin typeface="Arial" panose="020B0604020202020204" pitchFamily="34" charset="0"/>
                <a:cs typeface="Arial" panose="020B0604020202020204" pitchFamily="34" charset="0"/>
              </a:rPr>
              <a:t> section) and provide lots of figures to prove your findings</a:t>
            </a:r>
          </a:p>
        </p:txBody>
      </p:sp>
    </p:spTree>
    <p:extLst>
      <p:ext uri="{BB962C8B-B14F-4D97-AF65-F5344CB8AC3E}">
        <p14:creationId xmlns:p14="http://schemas.microsoft.com/office/powerpoint/2010/main" val="3155658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13373</TotalTime>
  <Words>2888</Words>
  <Application>Microsoft Macintosh PowerPoint</Application>
  <PresentationFormat>On-screen Show (16:9)</PresentationFormat>
  <Paragraphs>334</Paragraphs>
  <Slides>47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Consolas</vt:lpstr>
      <vt:lpstr>Calibri</vt:lpstr>
      <vt:lpstr>Cabin</vt:lpstr>
      <vt:lpstr>Courier New</vt:lpstr>
      <vt:lpstr>Office Theme</vt:lpstr>
      <vt:lpstr>PowerPoint Presentation</vt:lpstr>
      <vt:lpstr>Skills for a machine learning project</vt:lpstr>
      <vt:lpstr>Reproducibility and Replicability (two opposite definitions)</vt:lpstr>
      <vt:lpstr>Reproducibility and Replicability (two opposite definitions)</vt:lpstr>
      <vt:lpstr>Reproducibility in Machine Learning</vt:lpstr>
      <vt:lpstr>Your task as scientists</vt:lpstr>
      <vt:lpstr>Tools and reproducibility</vt:lpstr>
      <vt:lpstr>Tools overview – the fundamental 3</vt:lpstr>
      <vt:lpstr>PowerPoint Presentation</vt:lpstr>
      <vt:lpstr>GitHub (very)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Pipeline (reminder)</vt:lpstr>
      <vt:lpstr>PowerPoint Presentation</vt:lpstr>
      <vt:lpstr>PowerPoint Presentation</vt:lpstr>
      <vt:lpstr>PowerPoint Presentation</vt:lpstr>
      <vt:lpstr>PowerPoint Presentation</vt:lpstr>
      <vt:lpstr>Python Libraries and machine learning pipelines</vt:lpstr>
      <vt:lpstr>Machine Learning Pipeline and Python Libraries</vt:lpstr>
      <vt:lpstr>Python</vt:lpstr>
      <vt:lpstr>Algorithms and Data Structures</vt:lpstr>
      <vt:lpstr>A List is a Kind of Collection</vt:lpstr>
      <vt:lpstr>What is not a “Collection”?</vt:lpstr>
      <vt:lpstr>List Constants</vt:lpstr>
      <vt:lpstr>Looking Inside Lists</vt:lpstr>
      <vt:lpstr>Lists can be sliced</vt:lpstr>
      <vt:lpstr>A tale of two loops…</vt:lpstr>
      <vt:lpstr>Notes about loops</vt:lpstr>
      <vt:lpstr>Problems with plain Python and lists</vt:lpstr>
      <vt:lpstr>PowerPoint Presentation</vt:lpstr>
      <vt:lpstr>What is numpy (and scipy)</vt:lpstr>
      <vt:lpstr>Numpy vs. code python</vt:lpstr>
      <vt:lpstr>Hands-on</vt:lpstr>
      <vt:lpstr>Notes about loops with numpy</vt:lpstr>
      <vt:lpstr>Vectorized Code</vt:lpstr>
      <vt:lpstr>Scikit-learn</vt:lpstr>
      <vt:lpstr>An online resource</vt:lpstr>
      <vt:lpstr>Advantages of scikit-learn</vt:lpstr>
      <vt:lpstr>Scikit-learn hands-on</vt:lpstr>
      <vt:lpstr>Some best practices</vt:lpstr>
      <vt:lpstr>Related topics remarks </vt:lpstr>
      <vt:lpstr>Mentioning code in papers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Chalk Talk Neural Networks </dc:title>
  <cp:lastModifiedBy>Michelucci Umberto HSLU I</cp:lastModifiedBy>
  <cp:revision>237</cp:revision>
  <dcterms:modified xsi:type="dcterms:W3CDTF">2023-10-02T17:16:35Z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2023-10-02T17:15:58Z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c2c69101-af1c-41e9-8c62-40036f7ada6d</vt:lpwstr>
  </property>
  <property fmtid="{D5CDD505-2E9C-101B-9397-08002B2CF9AE}" pid="8" name="MSIP_Label_e8b0afbd-3cf7-4707-aee4-8dc9d855de29_ContentBits">
    <vt:lpwstr>0</vt:lpwstr>
  </property>
</Properties>
</file>