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4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A6E-514C-3A44-66D5-2C92CBCB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FC5D3-F2B6-6FCD-BE6F-07F80D0D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16AD-65DE-5120-22A8-54F81898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A407B-6DF9-EAB3-EC08-12513AB5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97E-FE5F-2DA4-804B-5EE6468C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27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66CC-B775-379A-6DF1-DD3EC5E5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66CA7-C110-22EA-99A5-C24015594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FB5E-2994-A6D5-2174-D8F416A8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37AE-77C2-1F97-545D-5B3006F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9FC3-D6C1-635C-6328-3E626842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335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C01D6-198A-68EF-C869-D9AF3118E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8F5A1-0588-E1E9-5326-E5E069BDF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5131D-15E8-4D65-7C07-E38FB9B3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7AAE-078B-39AB-0D2E-FE0474D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3F5F8-36B8-7B88-8857-24CC6858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849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2816-D9C2-E97B-3A3E-4D904BF4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622B-6E7E-DD6A-06C9-2A6DBD18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9C2AB-38F1-4D2E-2560-100EB08A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1DDBD-9AC4-80C2-A1CC-A2DCC175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54D3-13ED-4DDC-752C-0F05FE0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057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B838-488B-671A-DE0F-5F07AA80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8F9-91AB-D47C-67EF-1DBA10264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C7374-62A8-287D-2D04-F412C25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EF74B-9AA6-48A1-39ED-4EE56DA0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4FEF-FC88-40BD-A7CE-784E3797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36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7E97-A4D0-7158-EA50-285C31CD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F1A12-3C39-F5E5-3C0F-4D5DFAE9B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ECBF3-F92D-9305-AD9C-A77A627F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1335B-2EA5-C1D0-9D6D-0D1DE82A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974F-A049-AF4E-83BA-FF7DC0C4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8A026-8BCC-7DBC-DB70-44BB3AFC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2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4277-2DFA-77C0-8451-DD744989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912A6-A513-B5AE-3DE2-007EFAD5A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2AFBE-C04B-22A6-996B-F99BEFF93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059B8-B2BA-86EE-94F5-01E3EDEC8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FB777-B9DA-F49A-3823-5FBB1655D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3828F-A3D2-5EB9-A665-52943346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DCDB4-5BB7-53DD-F3F3-D6D62032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FB378-025C-D3C9-15F2-493EE46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8275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C97-1E6A-46BF-9BC7-D498AA9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62F45-7B55-72BD-3258-150E7B56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28794-7603-9812-0CFA-E4A36CF0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FB805-529F-75A8-2A49-90394DF9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9623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165C9-267E-986F-4262-5919B633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2620-73BF-E0BC-91EF-206E2EC4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3DABC-8B47-74E1-E91B-7D6AEF36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605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E79E-8755-4ABD-9D6C-71453D04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519D-E704-FD91-3674-BB9CF6EF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E35B5-C4DD-EA20-6A60-3CC293033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D9AB4-8D04-8B9D-108C-454749C3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92C18-F5A5-DAB8-242F-1C7AFF27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05396-0A47-6234-1AFE-03F3E472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114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D783-36D2-CFE0-23C2-A9BFA634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1612C-DB3B-37F1-F129-51D700FB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4B9A1-E359-5C97-2D3C-A6CC7F34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3989-7EAA-AD54-BAD0-53D17519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F5C22-E177-4383-07AD-B1FA1C5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0694-53E0-123D-F001-6EDC3B28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71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1EAE-DC17-BC12-BCC2-47E4EB7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9045-E7A7-9D23-CC59-521B15C3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1763-BA00-7188-F336-3E9B554F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3B28DD-7452-CA47-BFDD-DC011BE5125A}" type="datetimeFigureOut">
              <a:rPr lang="en-CH" smtClean="0"/>
              <a:t>13.01.2024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06134-FC1E-527F-5651-F4BC9D1C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A8F0-2142-42A8-8AB4-970528DB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6E169-59F4-A845-9EEC-FBA085D1DBA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29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3ACB-9B5E-B39A-B24D-6E50B1333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700D1-9697-4589-6110-3394BD8CA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Dr. Umberto Michelucci (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umberto.michelucci@toelt.ai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707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8A92-71EB-7D41-A456-5943807C0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Biggest trick in computer vision and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69637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412BD2C7-4EC4-5C48-A5DE-3C7C4B645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6259" y="1126625"/>
            <a:ext cx="5244080" cy="48412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59" y="154919"/>
            <a:ext cx="10515600" cy="706930"/>
          </a:xfrm>
        </p:spPr>
        <p:txBody>
          <a:bodyPr/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D4A11-05DA-F743-B76A-E9B159520EDF}"/>
              </a:ext>
            </a:extLst>
          </p:cNvPr>
          <p:cNvSpPr/>
          <p:nvPr/>
        </p:nvSpPr>
        <p:spPr>
          <a:xfrm>
            <a:off x="3059188" y="1099915"/>
            <a:ext cx="5338578" cy="115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3A38F-2BF7-734E-994F-C74AF8343F89}"/>
              </a:ext>
            </a:extLst>
          </p:cNvPr>
          <p:cNvSpPr txBox="1"/>
          <p:nvPr/>
        </p:nvSpPr>
        <p:spPr>
          <a:xfrm>
            <a:off x="1849821" y="149515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D63DD-91EF-B447-8713-BF8AF5C77A8B}"/>
              </a:ext>
            </a:extLst>
          </p:cNvPr>
          <p:cNvSpPr/>
          <p:nvPr/>
        </p:nvSpPr>
        <p:spPr>
          <a:xfrm>
            <a:off x="3059188" y="2259723"/>
            <a:ext cx="5338578" cy="1051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CAB83-3276-2249-ABDC-22637633124C}"/>
              </a:ext>
            </a:extLst>
          </p:cNvPr>
          <p:cNvSpPr txBox="1"/>
          <p:nvPr/>
        </p:nvSpPr>
        <p:spPr>
          <a:xfrm>
            <a:off x="1849821" y="260057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58714-0577-9842-A9B3-3E0B5827C03B}"/>
              </a:ext>
            </a:extLst>
          </p:cNvPr>
          <p:cNvSpPr/>
          <p:nvPr/>
        </p:nvSpPr>
        <p:spPr>
          <a:xfrm>
            <a:off x="3059188" y="3310758"/>
            <a:ext cx="5338578" cy="1250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11704-0A0A-5840-BEB6-D07A7F054120}"/>
              </a:ext>
            </a:extLst>
          </p:cNvPr>
          <p:cNvSpPr txBox="1"/>
          <p:nvPr/>
        </p:nvSpPr>
        <p:spPr>
          <a:xfrm>
            <a:off x="1849821" y="375145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BFC0C5-49D3-E44F-8746-1116B131B59C}"/>
              </a:ext>
            </a:extLst>
          </p:cNvPr>
          <p:cNvSpPr/>
          <p:nvPr/>
        </p:nvSpPr>
        <p:spPr>
          <a:xfrm>
            <a:off x="3059188" y="4570416"/>
            <a:ext cx="5338578" cy="13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A422CD-666E-4A47-BD1C-819D4B0ED296}"/>
              </a:ext>
            </a:extLst>
          </p:cNvPr>
          <p:cNvSpPr txBox="1"/>
          <p:nvPr/>
        </p:nvSpPr>
        <p:spPr>
          <a:xfrm>
            <a:off x="1849821" y="50846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78DAD5-0C2A-7A4E-AC39-0A116EF5B6F3}"/>
              </a:ext>
            </a:extLst>
          </p:cNvPr>
          <p:cNvSpPr txBox="1"/>
          <p:nvPr/>
        </p:nvSpPr>
        <p:spPr>
          <a:xfrm>
            <a:off x="8755618" y="4211948"/>
            <a:ext cx="3027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Bei diesem Ansatz muss das gesamte Netz mehrfach trainiert werden (zur Abstimmung der Hyperparameter). Dies kann langsam sein.</a:t>
            </a:r>
          </a:p>
        </p:txBody>
      </p:sp>
    </p:spTree>
    <p:extLst>
      <p:ext uri="{BB962C8B-B14F-4D97-AF65-F5344CB8AC3E}">
        <p14:creationId xmlns:p14="http://schemas.microsoft.com/office/powerpoint/2010/main" val="214266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F3F7-BCDD-504F-985B-00051C68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259" y="273120"/>
            <a:ext cx="8378958" cy="1067594"/>
          </a:xfrm>
        </p:spPr>
        <p:txBody>
          <a:bodyPr>
            <a:normAutofit fontScale="90000"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Wir können das Transfer Learning effizienter machen.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EC597-9D6C-A14A-A0D8-E80F787F044B}"/>
              </a:ext>
            </a:extLst>
          </p:cNvPr>
          <p:cNvSpPr txBox="1"/>
          <p:nvPr/>
        </p:nvSpPr>
        <p:spPr>
          <a:xfrm>
            <a:off x="378372" y="6395304"/>
            <a:ext cx="1106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Quelle: Michelucci, U. (2019). </a:t>
            </a:r>
            <a:r>
              <a:rPr lang="en-GB" sz="1400" i="1"/>
              <a:t>Advanced applied deep learning: convolutional neural networks and object detection</a:t>
            </a:r>
            <a:r>
              <a:rPr lang="en-GB" sz="1400"/>
              <a:t>. Apress.</a:t>
            </a:r>
            <a:endParaRPr lang="en-CH" sz="1400"/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1884AA90-698F-064A-8E82-E9D56AE9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1603177"/>
            <a:ext cx="11531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2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E69B-94CE-2A45-855E-22FFF6A8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205080"/>
            <a:ext cx="8222885" cy="1043545"/>
          </a:xfrm>
        </p:spPr>
        <p:txBody>
          <a:bodyPr>
            <a:normAutofit fontScale="90000"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Ein paar Zahlen (wie man effizienter wird)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0A649F2B-11BF-4D46-8D82-36E1C0EAA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19" y="2355728"/>
            <a:ext cx="2674658" cy="246919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F121B-BBEF-4A48-8C40-CBF8150772B0}"/>
              </a:ext>
            </a:extLst>
          </p:cNvPr>
          <p:cNvSpPr txBox="1"/>
          <p:nvPr/>
        </p:nvSpPr>
        <p:spPr>
          <a:xfrm>
            <a:off x="1357184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1 (Naïve)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EA1FF-E6FF-AC40-932A-3E4BE7867014}"/>
              </a:ext>
            </a:extLst>
          </p:cNvPr>
          <p:cNvSpPr txBox="1"/>
          <p:nvPr/>
        </p:nvSpPr>
        <p:spPr>
          <a:xfrm>
            <a:off x="1088874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4.5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3E335-B6F7-564D-982D-A45710B3ECD3}"/>
              </a:ext>
            </a:extLst>
          </p:cNvPr>
          <p:cNvSpPr txBox="1"/>
          <p:nvPr/>
        </p:nvSpPr>
        <p:spPr>
          <a:xfrm>
            <a:off x="8069251" y="1663749"/>
            <a:ext cx="26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Approach 2 (Smart)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2E8B5-2F16-C149-B9CC-69C0F7121699}"/>
              </a:ext>
            </a:extLst>
          </p:cNvPr>
          <p:cNvSpPr txBox="1"/>
          <p:nvPr/>
        </p:nvSpPr>
        <p:spPr>
          <a:xfrm>
            <a:off x="7482101" y="5147567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6 seconds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1C5AAEA-B5F5-0045-B2B9-8C8999A5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69" y="2510581"/>
            <a:ext cx="4713931" cy="17443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86A0A9-1FF1-1749-B12C-A3B0C030FB64}"/>
              </a:ext>
            </a:extLst>
          </p:cNvPr>
          <p:cNvSpPr txBox="1"/>
          <p:nvPr/>
        </p:nvSpPr>
        <p:spPr>
          <a:xfrm>
            <a:off x="838200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7.5 hours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DA082-7541-0143-BC8F-CA6C0121AF65}"/>
              </a:ext>
            </a:extLst>
          </p:cNvPr>
          <p:cNvSpPr txBox="1"/>
          <p:nvPr/>
        </p:nvSpPr>
        <p:spPr>
          <a:xfrm>
            <a:off x="7234966" y="5516899"/>
            <a:ext cx="302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100 EPOCH 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10 minutes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B8607-CD5D-E84C-BB5F-65F38F57A3ED}"/>
              </a:ext>
            </a:extLst>
          </p:cNvPr>
          <p:cNvSpPr txBox="1"/>
          <p:nvPr/>
        </p:nvSpPr>
        <p:spPr>
          <a:xfrm>
            <a:off x="593124" y="6149252"/>
            <a:ext cx="1150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Die Zahlen stammen aus einem Test mit einem "Hund/Katze"-Bilddatensatz von etwa 800 MB. Alle Informationen finden Sie unter Michelucci, U. (2019). </a:t>
            </a:r>
            <a:r>
              <a:rPr lang="en-GB" sz="1600" i="1"/>
              <a:t>Advanced applied deep learning: convolutional neural networks and object detection</a:t>
            </a:r>
            <a:r>
              <a:rPr lang="en-GB" sz="1600"/>
              <a:t>. Apress.</a:t>
            </a:r>
            <a:r>
              <a:rPr lang="en-CH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86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Transfer Learning</vt:lpstr>
      <vt:lpstr>Biggest trick in computer vision and deep learning</vt:lpstr>
      <vt:lpstr>Transfer Learning</vt:lpstr>
      <vt:lpstr>Wir können das Transfer Learning effizienter machen.</vt:lpstr>
      <vt:lpstr>Ein paar Zahlen (wie man effizienter wird)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Michelucci Umberto HSLU I</dc:creator>
  <cp:lastModifiedBy>Michelucci Umberto HSLU I</cp:lastModifiedBy>
  <cp:revision>1</cp:revision>
  <dcterms:created xsi:type="dcterms:W3CDTF">2024-01-13T08:50:17Z</dcterms:created>
  <dcterms:modified xsi:type="dcterms:W3CDTF">2024-01-13T08:51:10Z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2024-01-13T08:51:10Z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4b1b44a9-0996-4b26-98f5-20acc71a4397</vt:lpwstr>
  </property>
  <property fmtid="{D5CDD505-2E9C-101B-9397-08002B2CF9AE}" pid="8" name="MSIP_Label_e8b0afbd-3cf7-4707-aee4-8dc9d855de29_ContentBits">
    <vt:lpwstr>0</vt:lpwstr>
  </property>
</Properties>
</file>