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6"/>
  </p:notesMasterIdLst>
  <p:sldIdLst>
    <p:sldId id="256" r:id="rId2"/>
    <p:sldId id="258" r:id="rId3"/>
    <p:sldId id="261" r:id="rId4"/>
    <p:sldId id="262" r:id="rId5"/>
    <p:sldId id="279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9144000" cy="5143500" type="screen16x9"/>
  <p:notesSz cx="6858000" cy="9144000"/>
  <p:embeddedFontLst>
    <p:embeddedFont>
      <p:font typeface="Aldrich" panose="020B0604020202020204" charset="0"/>
      <p:regular r:id="rId17"/>
    </p:embeddedFont>
    <p:embeddedFont>
      <p:font typeface="Bai Jamjuree" panose="020B0604020202020204" charset="-34"/>
      <p:regular r:id="rId18"/>
      <p:bold r:id="rId19"/>
      <p:italic r:id="rId20"/>
      <p:boldItalic r:id="rId21"/>
    </p:embeddedFont>
    <p:embeddedFont>
      <p:font typeface="Elephant" panose="02020904090505020303" pitchFamily="18" charset="0"/>
      <p:regular r:id="rId22"/>
      <p:italic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F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E4F635-A35A-4913-BE5C-3AE31196EB26}" v="367" dt="2023-01-26T16:52:03.517"/>
  </p1510:revLst>
</p1510:revInfo>
</file>

<file path=ppt/tableStyles.xml><?xml version="1.0" encoding="utf-8"?>
<a:tblStyleLst xmlns:a="http://schemas.openxmlformats.org/drawingml/2006/main" def="{2D7B604F-8F98-4F8D-BEAD-D52E7E544903}">
  <a:tblStyle styleId="{2D7B604F-8F98-4F8D-BEAD-D52E7E5449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g127f379f98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0" name="Google Shape;2610;g127f379f98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855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0" name="Google Shape;3310;g13e9dbcaf0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1" name="Google Shape;3311;g13e9dbcaf0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747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45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1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 txBox="1">
            <a:spLocks noGrp="1"/>
          </p:cNvSpPr>
          <p:nvPr>
            <p:ph type="title" hasCustomPrompt="1"/>
          </p:nvPr>
        </p:nvSpPr>
        <p:spPr>
          <a:xfrm>
            <a:off x="817925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subTitle" idx="1"/>
          </p:nvPr>
        </p:nvSpPr>
        <p:spPr>
          <a:xfrm>
            <a:off x="1639675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2"/>
          </p:nvPr>
        </p:nvSpPr>
        <p:spPr>
          <a:xfrm>
            <a:off x="1639675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title" idx="3" hasCustomPrompt="1"/>
          </p:nvPr>
        </p:nvSpPr>
        <p:spPr>
          <a:xfrm>
            <a:off x="817925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4"/>
          </p:nvPr>
        </p:nvSpPr>
        <p:spPr>
          <a:xfrm>
            <a:off x="1639675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5"/>
          </p:nvPr>
        </p:nvSpPr>
        <p:spPr>
          <a:xfrm>
            <a:off x="1639675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title" idx="6" hasCustomPrompt="1"/>
          </p:nvPr>
        </p:nvSpPr>
        <p:spPr>
          <a:xfrm>
            <a:off x="817925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7"/>
          </p:nvPr>
        </p:nvSpPr>
        <p:spPr>
          <a:xfrm>
            <a:off x="1639675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13"/>
          <p:cNvSpPr txBox="1">
            <a:spLocks noGrp="1"/>
          </p:cNvSpPr>
          <p:nvPr>
            <p:ph type="subTitle" idx="8"/>
          </p:nvPr>
        </p:nvSpPr>
        <p:spPr>
          <a:xfrm>
            <a:off x="1639675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3"/>
          <p:cNvSpPr txBox="1">
            <a:spLocks noGrp="1"/>
          </p:cNvSpPr>
          <p:nvPr>
            <p:ph type="title" idx="9" hasCustomPrompt="1"/>
          </p:nvPr>
        </p:nvSpPr>
        <p:spPr>
          <a:xfrm>
            <a:off x="4707713" y="153507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67" name="Google Shape;567;p13"/>
          <p:cNvSpPr txBox="1">
            <a:spLocks noGrp="1"/>
          </p:cNvSpPr>
          <p:nvPr>
            <p:ph type="subTitle" idx="13"/>
          </p:nvPr>
        </p:nvSpPr>
        <p:spPr>
          <a:xfrm>
            <a:off x="5529413" y="148345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529413" y="183804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0" name="Google Shape;570;p13"/>
          <p:cNvSpPr txBox="1">
            <a:spLocks noGrp="1"/>
          </p:cNvSpPr>
          <p:nvPr>
            <p:ph type="subTitle" idx="16"/>
          </p:nvPr>
        </p:nvSpPr>
        <p:spPr>
          <a:xfrm>
            <a:off x="5529413" y="2497425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13"/>
          <p:cNvSpPr txBox="1">
            <a:spLocks noGrp="1"/>
          </p:cNvSpPr>
          <p:nvPr>
            <p:ph type="subTitle" idx="17"/>
          </p:nvPr>
        </p:nvSpPr>
        <p:spPr>
          <a:xfrm>
            <a:off x="5529413" y="2852015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13"/>
          <p:cNvSpPr txBox="1">
            <a:spLocks noGrp="1"/>
          </p:cNvSpPr>
          <p:nvPr>
            <p:ph type="title" idx="18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573" name="Google Shape;573;p13"/>
          <p:cNvSpPr txBox="1">
            <a:spLocks noGrp="1"/>
          </p:cNvSpPr>
          <p:nvPr>
            <p:ph type="subTitle" idx="19"/>
          </p:nvPr>
        </p:nvSpPr>
        <p:spPr>
          <a:xfrm>
            <a:off x="5529413" y="3511400"/>
            <a:ext cx="28872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3"/>
          <p:cNvSpPr txBox="1">
            <a:spLocks noGrp="1"/>
          </p:cNvSpPr>
          <p:nvPr>
            <p:ph type="subTitle" idx="20"/>
          </p:nvPr>
        </p:nvSpPr>
        <p:spPr>
          <a:xfrm>
            <a:off x="5529413" y="3865990"/>
            <a:ext cx="23493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576" name="Google Shape;576;p13"/>
          <p:cNvGrpSpPr/>
          <p:nvPr/>
        </p:nvGrpSpPr>
        <p:grpSpPr>
          <a:xfrm>
            <a:off x="8246982" y="3524700"/>
            <a:ext cx="1039906" cy="679800"/>
            <a:chOff x="4082325" y="3790650"/>
            <a:chExt cx="1039906" cy="679800"/>
          </a:xfrm>
        </p:grpSpPr>
        <p:sp>
          <p:nvSpPr>
            <p:cNvPr id="577" name="Google Shape;577;p1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13"/>
          <p:cNvGrpSpPr/>
          <p:nvPr/>
        </p:nvGrpSpPr>
        <p:grpSpPr>
          <a:xfrm>
            <a:off x="-846423" y="4392645"/>
            <a:ext cx="1965289" cy="517060"/>
            <a:chOff x="3539975" y="3523525"/>
            <a:chExt cx="745925" cy="196250"/>
          </a:xfrm>
        </p:grpSpPr>
        <p:sp>
          <p:nvSpPr>
            <p:cNvPr id="581" name="Google Shape;581;p1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3"/>
          <p:cNvGrpSpPr/>
          <p:nvPr/>
        </p:nvGrpSpPr>
        <p:grpSpPr>
          <a:xfrm flipH="1">
            <a:off x="-3594575" y="-199329"/>
            <a:ext cx="4000413" cy="3175881"/>
            <a:chOff x="5207925" y="-1994879"/>
            <a:chExt cx="4000413" cy="3175881"/>
          </a:xfrm>
        </p:grpSpPr>
        <p:sp>
          <p:nvSpPr>
            <p:cNvPr id="598" name="Google Shape;598;p1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8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1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6"/>
          <p:cNvSpPr txBox="1">
            <a:spLocks noGrp="1"/>
          </p:cNvSpPr>
          <p:nvPr>
            <p:ph type="title"/>
          </p:nvPr>
        </p:nvSpPr>
        <p:spPr>
          <a:xfrm>
            <a:off x="1116375" y="1556340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3" name="Google Shape;703;p16"/>
          <p:cNvSpPr txBox="1">
            <a:spLocks noGrp="1"/>
          </p:cNvSpPr>
          <p:nvPr>
            <p:ph type="title" idx="2" hasCustomPrompt="1"/>
          </p:nvPr>
        </p:nvSpPr>
        <p:spPr>
          <a:xfrm>
            <a:off x="5638521" y="1356584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4" name="Google Shape;704;p16"/>
          <p:cNvSpPr txBox="1">
            <a:spLocks noGrp="1"/>
          </p:cNvSpPr>
          <p:nvPr>
            <p:ph type="subTitle" idx="1"/>
          </p:nvPr>
        </p:nvSpPr>
        <p:spPr>
          <a:xfrm>
            <a:off x="1116121" y="3333247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6"/>
          <p:cNvGrpSpPr/>
          <p:nvPr/>
        </p:nvGrpSpPr>
        <p:grpSpPr>
          <a:xfrm>
            <a:off x="8428538" y="2148684"/>
            <a:ext cx="357454" cy="956304"/>
            <a:chOff x="357713" y="600975"/>
            <a:chExt cx="357454" cy="956304"/>
          </a:xfrm>
        </p:grpSpPr>
        <p:sp>
          <p:nvSpPr>
            <p:cNvPr id="706" name="Google Shape;706;p16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16"/>
          <p:cNvSpPr/>
          <p:nvPr/>
        </p:nvSpPr>
        <p:spPr>
          <a:xfrm flipH="1">
            <a:off x="5001370" y="48220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16"/>
          <p:cNvGrpSpPr/>
          <p:nvPr/>
        </p:nvGrpSpPr>
        <p:grpSpPr>
          <a:xfrm rot="10800000" flipH="1">
            <a:off x="5556872" y="4363371"/>
            <a:ext cx="3952129" cy="3175881"/>
            <a:chOff x="5256209" y="-1994879"/>
            <a:chExt cx="3952129" cy="3175881"/>
          </a:xfrm>
        </p:grpSpPr>
        <p:sp>
          <p:nvSpPr>
            <p:cNvPr id="712" name="Google Shape;712;p16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16"/>
          <p:cNvGrpSpPr/>
          <p:nvPr/>
        </p:nvGrpSpPr>
        <p:grpSpPr>
          <a:xfrm flipH="1">
            <a:off x="2974550" y="4422286"/>
            <a:ext cx="793256" cy="182899"/>
            <a:chOff x="2685575" y="2835950"/>
            <a:chExt cx="433000" cy="99825"/>
          </a:xfrm>
        </p:grpSpPr>
        <p:sp>
          <p:nvSpPr>
            <p:cNvPr id="715" name="Google Shape;715;p1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16"/>
          <p:cNvGrpSpPr/>
          <p:nvPr/>
        </p:nvGrpSpPr>
        <p:grpSpPr>
          <a:xfrm flipH="1">
            <a:off x="896693" y="1036495"/>
            <a:ext cx="283332" cy="284718"/>
            <a:chOff x="423709" y="3302025"/>
            <a:chExt cx="216416" cy="217475"/>
          </a:xfrm>
        </p:grpSpPr>
        <p:sp>
          <p:nvSpPr>
            <p:cNvPr id="720" name="Google Shape;720;p1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16"/>
          <p:cNvGrpSpPr/>
          <p:nvPr/>
        </p:nvGrpSpPr>
        <p:grpSpPr>
          <a:xfrm flipH="1">
            <a:off x="2106901" y="-974958"/>
            <a:ext cx="2019176" cy="2019176"/>
            <a:chOff x="1943325" y="-220375"/>
            <a:chExt cx="1298672" cy="1298672"/>
          </a:xfrm>
        </p:grpSpPr>
        <p:sp>
          <p:nvSpPr>
            <p:cNvPr id="723" name="Google Shape;723;p16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2" r:id="rId5"/>
    <p:sldLayoutId id="2147483684" r:id="rId6"/>
    <p:sldLayoutId id="2147483697" r:id="rId7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635257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dirty="0"/>
              <a:t>DATA SCIENCE</a:t>
            </a:r>
            <a:r>
              <a:rPr lang="en" dirty="0"/>
              <a:t> </a:t>
            </a:r>
            <a:r>
              <a:rPr lang="en" sz="4400" dirty="0">
                <a:solidFill>
                  <a:srgbClr val="72F49A"/>
                </a:solidFill>
              </a:rPr>
              <a:t>Project</a:t>
            </a:r>
            <a:r>
              <a:rPr lang="en" sz="4400" dirty="0">
                <a:solidFill>
                  <a:schemeClr val="dk2"/>
                </a:solidFill>
              </a:rPr>
              <a:t> Presentation</a:t>
            </a:r>
            <a:endParaRPr sz="5050" dirty="0">
              <a:solidFill>
                <a:schemeClr val="dk2"/>
              </a:solidFill>
            </a:endParaRPr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256634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686;p62">
            <a:extLst>
              <a:ext uri="{FF2B5EF4-FFF2-40B4-BE49-F238E27FC236}">
                <a16:creationId xmlns:a16="http://schemas.microsoft.com/office/drawing/2014/main" id="{6D285A57-5929-4C6A-C1DF-DA9B0552E776}"/>
              </a:ext>
            </a:extLst>
          </p:cNvPr>
          <p:cNvSpPr txBox="1">
            <a:spLocks/>
          </p:cNvSpPr>
          <p:nvPr/>
        </p:nvSpPr>
        <p:spPr>
          <a:xfrm>
            <a:off x="4508100" y="3824455"/>
            <a:ext cx="4635900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60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ldrich"/>
              <a:buNone/>
              <a:defRPr sz="52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pPr algn="l"/>
            <a:r>
              <a:rPr lang="en-US" sz="3200" dirty="0">
                <a:solidFill>
                  <a:schemeClr val="bg2"/>
                </a:solidFill>
              </a:rPr>
              <a:t>Presented By: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Ali Turk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C5DFA79-8863-CDDA-1322-1A3916B96BD4}"/>
              </a:ext>
            </a:extLst>
          </p:cNvPr>
          <p:cNvSpPr txBox="1">
            <a:spLocks/>
          </p:cNvSpPr>
          <p:nvPr/>
        </p:nvSpPr>
        <p:spPr>
          <a:xfrm>
            <a:off x="1033523" y="762894"/>
            <a:ext cx="4509600" cy="1287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500" dirty="0">
                <a:solidFill>
                  <a:schemeClr val="dk2"/>
                </a:solidFill>
                <a:latin typeface="Aldrich"/>
                <a:sym typeface="Aldrich"/>
              </a:rPr>
              <a:t>Gradient Boosting</a:t>
            </a:r>
            <a:endParaRPr lang="en-US" sz="4500" dirty="0">
              <a:solidFill>
                <a:schemeClr val="dk2"/>
              </a:solidFill>
              <a:latin typeface="Aldrich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43E91-779B-9365-AAF5-6102929E5A7A}"/>
              </a:ext>
            </a:extLst>
          </p:cNvPr>
          <p:cNvSpPr txBox="1"/>
          <p:nvPr/>
        </p:nvSpPr>
        <p:spPr>
          <a:xfrm>
            <a:off x="644769" y="702156"/>
            <a:ext cx="15032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7200" dirty="0">
                <a:solidFill>
                  <a:schemeClr val="lt2"/>
                </a:solidFill>
                <a:latin typeface="Aldrich"/>
                <a:sym typeface="Aldrich"/>
              </a:rPr>
              <a:t>08</a:t>
            </a:r>
            <a:endParaRPr lang="en-US" sz="7200" dirty="0">
              <a:solidFill>
                <a:schemeClr val="lt2"/>
              </a:solidFill>
              <a:latin typeface="Aldrich"/>
              <a:sym typeface="Aldrich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0C02D-497D-71E1-6C4B-2618D8780EEC}"/>
              </a:ext>
            </a:extLst>
          </p:cNvPr>
          <p:cNvSpPr txBox="1"/>
          <p:nvPr/>
        </p:nvSpPr>
        <p:spPr>
          <a:xfrm>
            <a:off x="385760" y="2111532"/>
            <a:ext cx="5052646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As we can see, the F-1 score is really low. It nearly appears that it is not forecasting any fraudulent transactions at all. Let's just use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RandomForest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for now.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EF189-AD50-7872-3A11-9F7FBC0F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578" y="1062929"/>
            <a:ext cx="2950720" cy="2097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D6809E-B000-25C0-7162-C45908BF8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613" y="3369182"/>
            <a:ext cx="2895851" cy="11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5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C5DFA79-8863-CDDA-1322-1A3916B96BD4}"/>
              </a:ext>
            </a:extLst>
          </p:cNvPr>
          <p:cNvSpPr txBox="1">
            <a:spLocks/>
          </p:cNvSpPr>
          <p:nvPr/>
        </p:nvSpPr>
        <p:spPr>
          <a:xfrm>
            <a:off x="479282" y="634217"/>
            <a:ext cx="4531705" cy="129035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>
                <a:solidFill>
                  <a:schemeClr val="dk2"/>
                </a:solidFill>
                <a:latin typeface="Aldrich"/>
                <a:sym typeface="Aldrich"/>
              </a:rPr>
              <a:t>Undersampling</a:t>
            </a:r>
          </a:p>
          <a:p>
            <a:pPr algn="ctr"/>
            <a:r>
              <a:rPr lang="en-US" sz="3600" dirty="0">
                <a:solidFill>
                  <a:schemeClr val="dk2"/>
                </a:solidFill>
                <a:latin typeface="Aldrich"/>
                <a:sym typeface="Aldrich"/>
              </a:rPr>
              <a:t>Oversampling</a:t>
            </a:r>
            <a:endParaRPr lang="en-US" sz="3600" dirty="0">
              <a:solidFill>
                <a:schemeClr val="dk2"/>
              </a:solidFill>
              <a:latin typeface="Aldrich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43E91-779B-9365-AAF5-6102929E5A7A}"/>
              </a:ext>
            </a:extLst>
          </p:cNvPr>
          <p:cNvSpPr txBox="1"/>
          <p:nvPr/>
        </p:nvSpPr>
        <p:spPr>
          <a:xfrm>
            <a:off x="6050514" y="959907"/>
            <a:ext cx="15032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7200" dirty="0">
                <a:solidFill>
                  <a:schemeClr val="lt2"/>
                </a:solidFill>
                <a:latin typeface="Aldrich"/>
                <a:sym typeface="Aldrich"/>
              </a:rPr>
              <a:t>09</a:t>
            </a:r>
            <a:endParaRPr lang="en-US" sz="7200" dirty="0">
              <a:solidFill>
                <a:schemeClr val="lt2"/>
              </a:solidFill>
              <a:latin typeface="Aldrich"/>
              <a:sym typeface="Aldrich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0C02D-497D-71E1-6C4B-2618D8780EEC}"/>
              </a:ext>
            </a:extLst>
          </p:cNvPr>
          <p:cNvSpPr txBox="1"/>
          <p:nvPr/>
        </p:nvSpPr>
        <p:spPr>
          <a:xfrm>
            <a:off x="791689" y="2167876"/>
            <a:ext cx="4531705" cy="134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Let's move on to dealing with unbalanced data. Oversampling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and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undersampling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are the two most used methods for dealing with unbalanced data. 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60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1626932" y="933403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Comparison </a:t>
            </a:r>
            <a:endParaRPr dirty="0"/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6023999" y="797359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10</a:t>
            </a:r>
            <a:endParaRPr sz="7200" dirty="0"/>
          </a:p>
        </p:txBody>
      </p:sp>
      <p:sp>
        <p:nvSpPr>
          <p:cNvPr id="3315" name="Google Shape;3315;p81"/>
          <p:cNvSpPr txBox="1">
            <a:spLocks noGrp="1"/>
          </p:cNvSpPr>
          <p:nvPr>
            <p:ph type="subTitle" idx="1"/>
          </p:nvPr>
        </p:nvSpPr>
        <p:spPr>
          <a:xfrm>
            <a:off x="767289" y="2350785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Finally, let's put everything together to compare the different statistics of the four RFM that we built.</a:t>
            </a:r>
          </a:p>
        </p:txBody>
      </p:sp>
      <p:sp>
        <p:nvSpPr>
          <p:cNvPr id="3317" name="Google Shape;3317;p81"/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4B0B5D3-E118-0C51-A930-AE975A4DE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437" y="3025733"/>
            <a:ext cx="41910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1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648024" y="621247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u="sng" dirty="0">
                <a:solidFill>
                  <a:schemeClr val="dk2"/>
                </a:solidFill>
              </a:rPr>
              <a:t>Final Graph</a:t>
            </a:r>
            <a:endParaRPr sz="6000" u="sng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1467299" y="504966"/>
            <a:ext cx="2427367" cy="92839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11</a:t>
            </a:r>
            <a:endParaRPr sz="6600" dirty="0"/>
          </a:p>
        </p:txBody>
      </p:sp>
      <p:sp>
        <p:nvSpPr>
          <p:cNvPr id="2766" name="Google Shape;2766;p64"/>
          <p:cNvSpPr txBox="1">
            <a:spLocks noGrp="1"/>
          </p:cNvSpPr>
          <p:nvPr>
            <p:ph type="subTitle" idx="1"/>
          </p:nvPr>
        </p:nvSpPr>
        <p:spPr>
          <a:xfrm>
            <a:off x="4363800" y="2273085"/>
            <a:ext cx="4780200" cy="34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1600" dirty="0"/>
              <a:t>Finally, let's take a look at another evaluation metric ROC and AUC, and see if we can extract some insights.</a:t>
            </a:r>
          </a:p>
          <a:p>
            <a:pPr marL="0" lvl="0" indent="0">
              <a:spcAft>
                <a:spcPts val="1600"/>
              </a:spcAft>
            </a:pPr>
            <a:endParaRPr sz="1600" dirty="0"/>
          </a:p>
        </p:txBody>
      </p: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2772;p64"/>
          <p:cNvSpPr/>
          <p:nvPr/>
        </p:nvSpPr>
        <p:spPr>
          <a:xfrm rot="10800000" flipH="1">
            <a:off x="8213524" y="3324276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5059A6-D2E7-976A-6813-910DF3D99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10" y="1315004"/>
            <a:ext cx="4049590" cy="368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2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29A87C-D887-09A3-8608-A30D84D4C0DB}"/>
              </a:ext>
            </a:extLst>
          </p:cNvPr>
          <p:cNvSpPr/>
          <p:nvPr/>
        </p:nvSpPr>
        <p:spPr>
          <a:xfrm>
            <a:off x="2771037" y="1887344"/>
            <a:ext cx="360192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0000" endA="300" endPos="50000" dist="29997" dir="5400000" sy="-100000" algn="bl" rotWithShape="0"/>
                </a:effectLst>
                <a:latin typeface="Elephant" panose="02020904090505020303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64446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60"/>
          <p:cNvSpPr/>
          <p:nvPr/>
        </p:nvSpPr>
        <p:spPr>
          <a:xfrm>
            <a:off x="951017" y="230569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3" name="Google Shape;2613;p60"/>
          <p:cNvSpPr/>
          <p:nvPr/>
        </p:nvSpPr>
        <p:spPr>
          <a:xfrm>
            <a:off x="4853293" y="286680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60"/>
          <p:cNvSpPr/>
          <p:nvPr/>
        </p:nvSpPr>
        <p:spPr>
          <a:xfrm>
            <a:off x="4840804" y="227020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60"/>
          <p:cNvSpPr/>
          <p:nvPr/>
        </p:nvSpPr>
        <p:spPr>
          <a:xfrm>
            <a:off x="951017" y="170585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60"/>
          <p:cNvSpPr/>
          <p:nvPr/>
        </p:nvSpPr>
        <p:spPr>
          <a:xfrm>
            <a:off x="4840804" y="1656457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60"/>
          <p:cNvSpPr/>
          <p:nvPr/>
        </p:nvSpPr>
        <p:spPr>
          <a:xfrm>
            <a:off x="951017" y="1062304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60"/>
          <p:cNvSpPr txBox="1">
            <a:spLocks noGrp="1"/>
          </p:cNvSpPr>
          <p:nvPr>
            <p:ph type="title" idx="21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19" name="Google Shape;2619;p60"/>
          <p:cNvSpPr txBox="1">
            <a:spLocks noGrp="1"/>
          </p:cNvSpPr>
          <p:nvPr>
            <p:ph type="title"/>
          </p:nvPr>
        </p:nvSpPr>
        <p:spPr>
          <a:xfrm>
            <a:off x="817925" y="984097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0" name="Google Shape;2620;p60"/>
          <p:cNvSpPr txBox="1">
            <a:spLocks noGrp="1"/>
          </p:cNvSpPr>
          <p:nvPr>
            <p:ph type="subTitle" idx="1"/>
          </p:nvPr>
        </p:nvSpPr>
        <p:spPr>
          <a:xfrm>
            <a:off x="1603372" y="1149340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2622" name="Google Shape;2622;p60"/>
          <p:cNvSpPr txBox="1">
            <a:spLocks noGrp="1"/>
          </p:cNvSpPr>
          <p:nvPr>
            <p:ph type="title" idx="3"/>
          </p:nvPr>
        </p:nvSpPr>
        <p:spPr>
          <a:xfrm>
            <a:off x="817925" y="1656351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3" name="Google Shape;2623;p60"/>
          <p:cNvSpPr txBox="1">
            <a:spLocks noGrp="1"/>
          </p:cNvSpPr>
          <p:nvPr>
            <p:ph type="subTitle" idx="4"/>
          </p:nvPr>
        </p:nvSpPr>
        <p:spPr>
          <a:xfrm>
            <a:off x="1639674" y="1805768"/>
            <a:ext cx="2932325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EDA</a:t>
            </a:r>
            <a:endParaRPr dirty="0"/>
          </a:p>
        </p:txBody>
      </p:sp>
      <p:sp>
        <p:nvSpPr>
          <p:cNvPr id="2625" name="Google Shape;2625;p60"/>
          <p:cNvSpPr txBox="1">
            <a:spLocks noGrp="1"/>
          </p:cNvSpPr>
          <p:nvPr>
            <p:ph type="title" idx="6"/>
          </p:nvPr>
        </p:nvSpPr>
        <p:spPr>
          <a:xfrm>
            <a:off x="829649" y="2261712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26" name="Google Shape;2626;p60"/>
          <p:cNvSpPr txBox="1">
            <a:spLocks noGrp="1"/>
          </p:cNvSpPr>
          <p:nvPr>
            <p:ph type="subTitle" idx="7"/>
          </p:nvPr>
        </p:nvSpPr>
        <p:spPr>
          <a:xfrm>
            <a:off x="1545891" y="2397711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Test Train Split</a:t>
            </a:r>
            <a:endParaRPr dirty="0"/>
          </a:p>
        </p:txBody>
      </p:sp>
      <p:sp>
        <p:nvSpPr>
          <p:cNvPr id="2629" name="Google Shape;2629;p60"/>
          <p:cNvSpPr txBox="1">
            <a:spLocks noGrp="1"/>
          </p:cNvSpPr>
          <p:nvPr>
            <p:ph type="subTitle" idx="13"/>
          </p:nvPr>
        </p:nvSpPr>
        <p:spPr>
          <a:xfrm>
            <a:off x="5482521" y="1108314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RFM</a:t>
            </a:r>
            <a:endParaRPr dirty="0"/>
          </a:p>
        </p:txBody>
      </p:sp>
      <p:sp>
        <p:nvSpPr>
          <p:cNvPr id="2632" name="Google Shape;2632;p60"/>
          <p:cNvSpPr txBox="1">
            <a:spLocks noGrp="1"/>
          </p:cNvSpPr>
          <p:nvPr>
            <p:ph type="subTitle" idx="16"/>
          </p:nvPr>
        </p:nvSpPr>
        <p:spPr>
          <a:xfrm>
            <a:off x="5529413" y="1782322"/>
            <a:ext cx="2887200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Gradient Boosting</a:t>
            </a:r>
            <a:endParaRPr dirty="0"/>
          </a:p>
        </p:txBody>
      </p:sp>
      <p:sp>
        <p:nvSpPr>
          <p:cNvPr id="2635" name="Google Shape;2635;p60"/>
          <p:cNvSpPr txBox="1">
            <a:spLocks noGrp="1"/>
          </p:cNvSpPr>
          <p:nvPr>
            <p:ph type="subTitle" idx="19"/>
          </p:nvPr>
        </p:nvSpPr>
        <p:spPr>
          <a:xfrm>
            <a:off x="5373738" y="2406936"/>
            <a:ext cx="3524077" cy="354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 err="1"/>
              <a:t>Undersampling,oversampling</a:t>
            </a:r>
            <a:endParaRPr sz="1800" dirty="0"/>
          </a:p>
        </p:txBody>
      </p:sp>
      <p:grpSp>
        <p:nvGrpSpPr>
          <p:cNvPr id="2637" name="Google Shape;2637;p60"/>
          <p:cNvGrpSpPr/>
          <p:nvPr/>
        </p:nvGrpSpPr>
        <p:grpSpPr>
          <a:xfrm>
            <a:off x="7391908" y="722871"/>
            <a:ext cx="793256" cy="182899"/>
            <a:chOff x="2685575" y="2835950"/>
            <a:chExt cx="433000" cy="99825"/>
          </a:xfrm>
        </p:grpSpPr>
        <p:sp>
          <p:nvSpPr>
            <p:cNvPr id="2638" name="Google Shape;2638;p60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0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0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0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2" name="Google Shape;2642;p6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6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60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6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6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612;p60">
            <a:extLst>
              <a:ext uri="{FF2B5EF4-FFF2-40B4-BE49-F238E27FC236}">
                <a16:creationId xmlns:a16="http://schemas.microsoft.com/office/drawing/2014/main" id="{3607CFA6-D4C2-BC8A-8ED1-510F90CAD05A}"/>
              </a:ext>
            </a:extLst>
          </p:cNvPr>
          <p:cNvSpPr/>
          <p:nvPr/>
        </p:nvSpPr>
        <p:spPr>
          <a:xfrm>
            <a:off x="962741" y="2903569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612;p60">
            <a:extLst>
              <a:ext uri="{FF2B5EF4-FFF2-40B4-BE49-F238E27FC236}">
                <a16:creationId xmlns:a16="http://schemas.microsoft.com/office/drawing/2014/main" id="{3FE24333-B352-1E4C-8391-C9863F9D502B}"/>
              </a:ext>
            </a:extLst>
          </p:cNvPr>
          <p:cNvSpPr/>
          <p:nvPr/>
        </p:nvSpPr>
        <p:spPr>
          <a:xfrm>
            <a:off x="4840804" y="101769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612;p60">
            <a:extLst>
              <a:ext uri="{FF2B5EF4-FFF2-40B4-BE49-F238E27FC236}">
                <a16:creationId xmlns:a16="http://schemas.microsoft.com/office/drawing/2014/main" id="{A428DD32-6308-48CC-7A0E-0D55D7FFADB6}"/>
              </a:ext>
            </a:extLst>
          </p:cNvPr>
          <p:cNvSpPr/>
          <p:nvPr/>
        </p:nvSpPr>
        <p:spPr>
          <a:xfrm>
            <a:off x="951017" y="34864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612;p60">
            <a:extLst>
              <a:ext uri="{FF2B5EF4-FFF2-40B4-BE49-F238E27FC236}">
                <a16:creationId xmlns:a16="http://schemas.microsoft.com/office/drawing/2014/main" id="{16A9C966-F57F-FE0D-9773-A383B48B57AB}"/>
              </a:ext>
            </a:extLst>
          </p:cNvPr>
          <p:cNvSpPr/>
          <p:nvPr/>
        </p:nvSpPr>
        <p:spPr>
          <a:xfrm>
            <a:off x="2550319" y="407410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2626;p60">
            <a:extLst>
              <a:ext uri="{FF2B5EF4-FFF2-40B4-BE49-F238E27FC236}">
                <a16:creationId xmlns:a16="http://schemas.microsoft.com/office/drawing/2014/main" id="{3C0FC4BC-1437-08A8-586D-D48797161C39}"/>
              </a:ext>
            </a:extLst>
          </p:cNvPr>
          <p:cNvSpPr txBox="1">
            <a:spLocks/>
          </p:cNvSpPr>
          <p:nvPr/>
        </p:nvSpPr>
        <p:spPr>
          <a:xfrm>
            <a:off x="1581060" y="2972139"/>
            <a:ext cx="2909511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Data Preprocessing</a:t>
            </a:r>
          </a:p>
        </p:txBody>
      </p:sp>
      <p:sp>
        <p:nvSpPr>
          <p:cNvPr id="15" name="Google Shape;2626;p60">
            <a:extLst>
              <a:ext uri="{FF2B5EF4-FFF2-40B4-BE49-F238E27FC236}">
                <a16:creationId xmlns:a16="http://schemas.microsoft.com/office/drawing/2014/main" id="{9A43DDD6-2FC1-B178-7D45-67C0AA6E6AA3}"/>
              </a:ext>
            </a:extLst>
          </p:cNvPr>
          <p:cNvSpPr txBox="1">
            <a:spLocks/>
          </p:cNvSpPr>
          <p:nvPr/>
        </p:nvSpPr>
        <p:spPr>
          <a:xfrm>
            <a:off x="1604507" y="3523122"/>
            <a:ext cx="28872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Imbalanced data</a:t>
            </a:r>
          </a:p>
        </p:txBody>
      </p:sp>
      <p:sp>
        <p:nvSpPr>
          <p:cNvPr id="16" name="Google Shape;2626;p60">
            <a:extLst>
              <a:ext uri="{FF2B5EF4-FFF2-40B4-BE49-F238E27FC236}">
                <a16:creationId xmlns:a16="http://schemas.microsoft.com/office/drawing/2014/main" id="{99678F8B-1976-CBE4-12DE-B911C4FDF8EE}"/>
              </a:ext>
            </a:extLst>
          </p:cNvPr>
          <p:cNvSpPr txBox="1">
            <a:spLocks/>
          </p:cNvSpPr>
          <p:nvPr/>
        </p:nvSpPr>
        <p:spPr>
          <a:xfrm>
            <a:off x="3058160" y="4156170"/>
            <a:ext cx="28872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Logistic Regression</a:t>
            </a:r>
          </a:p>
        </p:txBody>
      </p:sp>
      <p:sp>
        <p:nvSpPr>
          <p:cNvPr id="2628" name="Google Shape;2628;p60"/>
          <p:cNvSpPr txBox="1">
            <a:spLocks noGrp="1"/>
          </p:cNvSpPr>
          <p:nvPr>
            <p:ph type="title" idx="9"/>
          </p:nvPr>
        </p:nvSpPr>
        <p:spPr>
          <a:xfrm>
            <a:off x="839102" y="2836335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04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34" name="Google Shape;2634;p60"/>
          <p:cNvSpPr txBox="1">
            <a:spLocks noGrp="1"/>
          </p:cNvSpPr>
          <p:nvPr>
            <p:ph type="title" idx="18"/>
          </p:nvPr>
        </p:nvSpPr>
        <p:spPr>
          <a:xfrm>
            <a:off x="2421714" y="4016716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06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631" name="Google Shape;2631;p60"/>
          <p:cNvSpPr txBox="1">
            <a:spLocks noGrp="1"/>
          </p:cNvSpPr>
          <p:nvPr>
            <p:ph type="title" idx="15"/>
          </p:nvPr>
        </p:nvSpPr>
        <p:spPr>
          <a:xfrm>
            <a:off x="829649" y="3424595"/>
            <a:ext cx="821700" cy="554400"/>
          </a:xfrm>
          <a:prstGeom prst="rect">
            <a:avLst/>
          </a:prstGeom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05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" name="Google Shape;2613;p60">
            <a:extLst>
              <a:ext uri="{FF2B5EF4-FFF2-40B4-BE49-F238E27FC236}">
                <a16:creationId xmlns:a16="http://schemas.microsoft.com/office/drawing/2014/main" id="{A92E97ED-2747-C4C8-16F5-2858291B791E}"/>
              </a:ext>
            </a:extLst>
          </p:cNvPr>
          <p:cNvSpPr/>
          <p:nvPr/>
        </p:nvSpPr>
        <p:spPr>
          <a:xfrm>
            <a:off x="4840804" y="349608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32;p60">
            <a:extLst>
              <a:ext uri="{FF2B5EF4-FFF2-40B4-BE49-F238E27FC236}">
                <a16:creationId xmlns:a16="http://schemas.microsoft.com/office/drawing/2014/main" id="{470B7CD4-EE77-10C9-2F7F-8156504AEB8D}"/>
              </a:ext>
            </a:extLst>
          </p:cNvPr>
          <p:cNvSpPr txBox="1">
            <a:spLocks/>
          </p:cNvSpPr>
          <p:nvPr/>
        </p:nvSpPr>
        <p:spPr>
          <a:xfrm>
            <a:off x="5564584" y="2978072"/>
            <a:ext cx="28872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Model Comparison</a:t>
            </a:r>
          </a:p>
        </p:txBody>
      </p:sp>
      <p:sp>
        <p:nvSpPr>
          <p:cNvPr id="27" name="Google Shape;2632;p60">
            <a:extLst>
              <a:ext uri="{FF2B5EF4-FFF2-40B4-BE49-F238E27FC236}">
                <a16:creationId xmlns:a16="http://schemas.microsoft.com/office/drawing/2014/main" id="{03D1F506-EF01-69D9-FA9F-33F2C96620DD}"/>
              </a:ext>
            </a:extLst>
          </p:cNvPr>
          <p:cNvSpPr txBox="1">
            <a:spLocks/>
          </p:cNvSpPr>
          <p:nvPr/>
        </p:nvSpPr>
        <p:spPr>
          <a:xfrm>
            <a:off x="5599753" y="3611114"/>
            <a:ext cx="28872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None/>
              <a:defRPr sz="14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/>
              <a:t>Final Graph</a:t>
            </a:r>
          </a:p>
        </p:txBody>
      </p:sp>
      <p:sp>
        <p:nvSpPr>
          <p:cNvPr id="28" name="Google Shape;2628;p60">
            <a:extLst>
              <a:ext uri="{FF2B5EF4-FFF2-40B4-BE49-F238E27FC236}">
                <a16:creationId xmlns:a16="http://schemas.microsoft.com/office/drawing/2014/main" id="{CFB1734E-0734-1C43-ED6B-87A92264D460}"/>
              </a:ext>
            </a:extLst>
          </p:cNvPr>
          <p:cNvSpPr txBox="1">
            <a:spLocks/>
          </p:cNvSpPr>
          <p:nvPr/>
        </p:nvSpPr>
        <p:spPr>
          <a:xfrm>
            <a:off x="4719438" y="960646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23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07</a:t>
            </a:r>
          </a:p>
        </p:txBody>
      </p:sp>
      <p:sp>
        <p:nvSpPr>
          <p:cNvPr id="29" name="Google Shape;2628;p60">
            <a:extLst>
              <a:ext uri="{FF2B5EF4-FFF2-40B4-BE49-F238E27FC236}">
                <a16:creationId xmlns:a16="http://schemas.microsoft.com/office/drawing/2014/main" id="{9BC40EE2-9D79-75A5-701D-A468CA29C2FC}"/>
              </a:ext>
            </a:extLst>
          </p:cNvPr>
          <p:cNvSpPr txBox="1">
            <a:spLocks/>
          </p:cNvSpPr>
          <p:nvPr/>
        </p:nvSpPr>
        <p:spPr>
          <a:xfrm>
            <a:off x="4707716" y="1581966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23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08</a:t>
            </a:r>
          </a:p>
        </p:txBody>
      </p:sp>
      <p:sp>
        <p:nvSpPr>
          <p:cNvPr id="30" name="Google Shape;2628;p60">
            <a:extLst>
              <a:ext uri="{FF2B5EF4-FFF2-40B4-BE49-F238E27FC236}">
                <a16:creationId xmlns:a16="http://schemas.microsoft.com/office/drawing/2014/main" id="{4634C9B9-09E8-2639-5849-B61E87357E5B}"/>
              </a:ext>
            </a:extLst>
          </p:cNvPr>
          <p:cNvSpPr txBox="1">
            <a:spLocks/>
          </p:cNvSpPr>
          <p:nvPr/>
        </p:nvSpPr>
        <p:spPr>
          <a:xfrm>
            <a:off x="4719440" y="2191563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23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09</a:t>
            </a:r>
          </a:p>
        </p:txBody>
      </p:sp>
      <p:sp>
        <p:nvSpPr>
          <p:cNvPr id="31" name="Google Shape;2628;p60">
            <a:extLst>
              <a:ext uri="{FF2B5EF4-FFF2-40B4-BE49-F238E27FC236}">
                <a16:creationId xmlns:a16="http://schemas.microsoft.com/office/drawing/2014/main" id="{07931508-3DD0-7F97-8969-EA8F901DED35}"/>
              </a:ext>
            </a:extLst>
          </p:cNvPr>
          <p:cNvSpPr txBox="1">
            <a:spLocks/>
          </p:cNvSpPr>
          <p:nvPr/>
        </p:nvSpPr>
        <p:spPr>
          <a:xfrm>
            <a:off x="4719441" y="2801160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23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10</a:t>
            </a:r>
          </a:p>
        </p:txBody>
      </p:sp>
      <p:sp>
        <p:nvSpPr>
          <p:cNvPr id="32" name="Google Shape;2628;p60">
            <a:extLst>
              <a:ext uri="{FF2B5EF4-FFF2-40B4-BE49-F238E27FC236}">
                <a16:creationId xmlns:a16="http://schemas.microsoft.com/office/drawing/2014/main" id="{B755C924-DBE9-765E-7161-F12D1FF18486}"/>
              </a:ext>
            </a:extLst>
          </p:cNvPr>
          <p:cNvSpPr txBox="1">
            <a:spLocks/>
          </p:cNvSpPr>
          <p:nvPr/>
        </p:nvSpPr>
        <p:spPr>
          <a:xfrm>
            <a:off x="4719442" y="3410757"/>
            <a:ext cx="8217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23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ldrich"/>
              <a:buNone/>
              <a:defRPr sz="37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2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63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2699" name="Google Shape;2699;p63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0" name="Google Shape;2700;p6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63"/>
          <p:cNvSpPr/>
          <p:nvPr/>
        </p:nvSpPr>
        <p:spPr>
          <a:xfrm rot="10800000" flipH="1">
            <a:off x="873954" y="2003240"/>
            <a:ext cx="639486" cy="1296623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9" name="Google Shape;2749;p63"/>
          <p:cNvGrpSpPr/>
          <p:nvPr/>
        </p:nvGrpSpPr>
        <p:grpSpPr>
          <a:xfrm flipH="1">
            <a:off x="6977175" y="3697061"/>
            <a:ext cx="793256" cy="182899"/>
            <a:chOff x="2685575" y="2835950"/>
            <a:chExt cx="433000" cy="99825"/>
          </a:xfrm>
        </p:grpSpPr>
        <p:sp>
          <p:nvSpPr>
            <p:cNvPr id="2750" name="Google Shape;2750;p6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4" name="Google Shape;2754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3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3"/>
          <p:cNvSpPr txBox="1">
            <a:spLocks noGrp="1"/>
          </p:cNvSpPr>
          <p:nvPr>
            <p:ph type="subTitle" idx="1"/>
          </p:nvPr>
        </p:nvSpPr>
        <p:spPr>
          <a:xfrm>
            <a:off x="1825049" y="2427699"/>
            <a:ext cx="6032375" cy="16036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sz="1600" dirty="0"/>
              <a:t>In this project, we will create a classification model to identify fraud in credit card transactions. We'll also investigate coping with very skewed datasets, which are common in this sort of assignment. Let's have a look at our dataset. 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1BF21-F997-EB17-DD9F-43972E4D8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747" y="992794"/>
            <a:ext cx="2425552" cy="2133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6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" dur="1000" fill="hold"/>
                                        <p:tgtEl>
                                          <p:spTgt spid="27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8688D8-6108-BAE2-39D3-46C620A83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82" y="2405690"/>
            <a:ext cx="4780200" cy="2226898"/>
          </a:xfrm>
          <a:prstGeom prst="rect">
            <a:avLst/>
          </a:prstGeom>
        </p:spPr>
      </p:pic>
      <p:sp>
        <p:nvSpPr>
          <p:cNvPr id="2764" name="Google Shape;2764;p64"/>
          <p:cNvSpPr txBox="1">
            <a:spLocks noGrp="1"/>
          </p:cNvSpPr>
          <p:nvPr>
            <p:ph type="title"/>
          </p:nvPr>
        </p:nvSpPr>
        <p:spPr>
          <a:xfrm>
            <a:off x="1411464" y="591565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u="sng" dirty="0">
                <a:solidFill>
                  <a:schemeClr val="dk2"/>
                </a:solidFill>
              </a:rPr>
              <a:t>EDA</a:t>
            </a:r>
            <a:endParaRPr sz="6000" u="sng" dirty="0"/>
          </a:p>
        </p:txBody>
      </p:sp>
      <p:sp>
        <p:nvSpPr>
          <p:cNvPr id="2765" name="Google Shape;2765;p64"/>
          <p:cNvSpPr txBox="1">
            <a:spLocks noGrp="1"/>
          </p:cNvSpPr>
          <p:nvPr>
            <p:ph type="title" idx="2"/>
          </p:nvPr>
        </p:nvSpPr>
        <p:spPr>
          <a:xfrm>
            <a:off x="1467299" y="504966"/>
            <a:ext cx="2427367" cy="92839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02</a:t>
            </a:r>
            <a:endParaRPr sz="6600" dirty="0"/>
          </a:p>
        </p:txBody>
      </p:sp>
      <p:sp>
        <p:nvSpPr>
          <p:cNvPr id="2766" name="Google Shape;2766;p64"/>
          <p:cNvSpPr txBox="1">
            <a:spLocks noGrp="1"/>
          </p:cNvSpPr>
          <p:nvPr>
            <p:ph type="subTitle" idx="1"/>
          </p:nvPr>
        </p:nvSpPr>
        <p:spPr>
          <a:xfrm>
            <a:off x="3433324" y="1561110"/>
            <a:ext cx="4780200" cy="34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First, let's do a quick EDA on our dataset. We can notice the significant imbalance between our target variable's two classes. </a:t>
            </a:r>
            <a:endParaRPr dirty="0"/>
          </a:p>
        </p:txBody>
      </p:sp>
      <p:sp>
        <p:nvSpPr>
          <p:cNvPr id="2775" name="Google Shape;2775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2772;p64"/>
          <p:cNvSpPr/>
          <p:nvPr/>
        </p:nvSpPr>
        <p:spPr>
          <a:xfrm rot="10800000" flipH="1">
            <a:off x="8213524" y="3324276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1626932" y="933403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Train-Test Split </a:t>
            </a:r>
            <a:endParaRPr dirty="0"/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6023999" y="797359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03</a:t>
            </a:r>
            <a:endParaRPr sz="7200" dirty="0"/>
          </a:p>
        </p:txBody>
      </p:sp>
      <p:sp>
        <p:nvSpPr>
          <p:cNvPr id="3315" name="Google Shape;3315;p81"/>
          <p:cNvSpPr txBox="1">
            <a:spLocks noGrp="1"/>
          </p:cNvSpPr>
          <p:nvPr>
            <p:ph type="subTitle" idx="1"/>
          </p:nvPr>
        </p:nvSpPr>
        <p:spPr>
          <a:xfrm>
            <a:off x="767289" y="2573898"/>
            <a:ext cx="45096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1600" dirty="0"/>
              <a:t>But first, before we do anything else, let's split the data into training and testing. We'll divide the training and testing datasets so that the proportions of class 1 and class 0 are the same in both datasets.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3317" name="Google Shape;3317;p81"/>
          <p:cNvSpPr/>
          <p:nvPr/>
        </p:nvSpPr>
        <p:spPr>
          <a:xfrm rot="10800000" flipH="1">
            <a:off x="354563" y="2397259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23A015-0494-5FCD-7C3C-6406B2E01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89" y="3208458"/>
            <a:ext cx="3825875" cy="809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1000" fill="hold"/>
                                        <p:tgtEl>
                                          <p:spTgt spid="33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3" name="Google Shape;3313;p81"/>
          <p:cNvSpPr txBox="1">
            <a:spLocks noGrp="1"/>
          </p:cNvSpPr>
          <p:nvPr>
            <p:ph type="title"/>
          </p:nvPr>
        </p:nvSpPr>
        <p:spPr>
          <a:xfrm>
            <a:off x="4634400" y="820604"/>
            <a:ext cx="4509600" cy="1287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 </a:t>
            </a:r>
            <a:endParaRPr dirty="0"/>
          </a:p>
        </p:txBody>
      </p:sp>
      <p:sp>
        <p:nvSpPr>
          <p:cNvPr id="3314" name="Google Shape;3314;p81"/>
          <p:cNvSpPr txBox="1">
            <a:spLocks noGrp="1"/>
          </p:cNvSpPr>
          <p:nvPr>
            <p:ph type="title" idx="2"/>
          </p:nvPr>
        </p:nvSpPr>
        <p:spPr>
          <a:xfrm>
            <a:off x="6989354" y="555322"/>
            <a:ext cx="25752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04</a:t>
            </a:r>
            <a:endParaRPr sz="7200" dirty="0"/>
          </a:p>
        </p:txBody>
      </p:sp>
      <p:sp>
        <p:nvSpPr>
          <p:cNvPr id="3315" name="Google Shape;3315;p81"/>
          <p:cNvSpPr txBox="1">
            <a:spLocks noGrp="1"/>
          </p:cNvSpPr>
          <p:nvPr>
            <p:ph type="subTitle" idx="1"/>
          </p:nvPr>
        </p:nvSpPr>
        <p:spPr>
          <a:xfrm>
            <a:off x="169411" y="1934354"/>
            <a:ext cx="4672219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</a:pPr>
            <a:r>
              <a:rPr lang="en-US" dirty="0"/>
              <a:t>We'll then scale Time and Amount. The PowerTransfomer will be used to automatically scale and normalize the two variables.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  <p:sp>
        <p:nvSpPr>
          <p:cNvPr id="3335" name="Google Shape;3335;p81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6" name="Google Shape;3336;p81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7" name="Google Shape;3337;p81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8" name="Google Shape;3338;p81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9" name="Google Shape;3339;p81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A1994-93F8-4FB5-260C-0A3DA9906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" y="2987321"/>
            <a:ext cx="3072765" cy="1924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B4FEEE-E6A1-199A-38FB-6831DEAD4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449" y="2987321"/>
            <a:ext cx="2989042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3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B069-C1AB-E62E-2296-A5F511AE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Imbalanced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411863E-586E-8599-4DD9-7E976A80E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13" y="2893466"/>
            <a:ext cx="6105295" cy="2112287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Imbalanced datasets are inconvenient to work with, although certain models perform better than others. With unbalanced data, tree-based and boosting algorithms often outperform.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EA209-95B5-F3D0-15EA-4385CBFF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3353" y="1057513"/>
            <a:ext cx="2572735" cy="1926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110A1-E651-31F6-71DB-C8A140768464}"/>
              </a:ext>
            </a:extLst>
          </p:cNvPr>
          <p:cNvSpPr txBox="1"/>
          <p:nvPr/>
        </p:nvSpPr>
        <p:spPr>
          <a:xfrm>
            <a:off x="5861538" y="2038360"/>
            <a:ext cx="4509600" cy="1345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Steps:</a:t>
            </a:r>
          </a:p>
          <a:p>
            <a:pPr marL="285750" marR="0" lvl="0" indent="-2857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Logistic regression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Random Forest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Gradient Boosting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93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C5DFA79-8863-CDDA-1322-1A3916B96BD4}"/>
              </a:ext>
            </a:extLst>
          </p:cNvPr>
          <p:cNvSpPr txBox="1">
            <a:spLocks/>
          </p:cNvSpPr>
          <p:nvPr/>
        </p:nvSpPr>
        <p:spPr>
          <a:xfrm>
            <a:off x="917083" y="501263"/>
            <a:ext cx="4509600" cy="1287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500" dirty="0">
                <a:solidFill>
                  <a:schemeClr val="dk2"/>
                </a:solidFill>
                <a:latin typeface="Aldrich"/>
                <a:sym typeface="Aldrich"/>
              </a:rPr>
              <a:t>Logistic Regression</a:t>
            </a:r>
            <a:endParaRPr lang="en-US" sz="4500" dirty="0">
              <a:solidFill>
                <a:schemeClr val="dk2"/>
              </a:solidFill>
              <a:latin typeface="Aldrich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43E91-779B-9365-AAF5-6102929E5A7A}"/>
              </a:ext>
            </a:extLst>
          </p:cNvPr>
          <p:cNvSpPr txBox="1"/>
          <p:nvPr/>
        </p:nvSpPr>
        <p:spPr>
          <a:xfrm>
            <a:off x="656492" y="388351"/>
            <a:ext cx="15032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7200" dirty="0">
                <a:solidFill>
                  <a:schemeClr val="lt2"/>
                </a:solidFill>
                <a:latin typeface="Aldrich"/>
                <a:sym typeface="Aldrich"/>
              </a:rPr>
              <a:t>06</a:t>
            </a:r>
            <a:endParaRPr lang="en-US" sz="7200" dirty="0">
              <a:solidFill>
                <a:schemeClr val="lt2"/>
              </a:solidFill>
              <a:latin typeface="Aldrich"/>
              <a:sym typeface="Aldrich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0C02D-497D-71E1-6C4B-2618D8780EEC}"/>
              </a:ext>
            </a:extLst>
          </p:cNvPr>
          <p:cNvSpPr txBox="1"/>
          <p:nvPr/>
        </p:nvSpPr>
        <p:spPr>
          <a:xfrm>
            <a:off x="656492" y="2016369"/>
            <a:ext cx="50526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According to the confusion matrix and classification report, the logistics regression model has an accuracy of 0.86 and a recall of 0.62 for class 1. This indicates that while 86% of its fraud predictions were right, only 62% of the fraud transactions were caught.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6C8EDB-56B0-42DD-2BB6-F05E454A1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514" y="1299063"/>
            <a:ext cx="2821249" cy="19247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E0F34E-804A-B3C9-2F82-FBE51A1B2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14" y="3283843"/>
            <a:ext cx="2783840" cy="142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78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C5DFA79-8863-CDDA-1322-1A3916B96BD4}"/>
              </a:ext>
            </a:extLst>
          </p:cNvPr>
          <p:cNvSpPr txBox="1">
            <a:spLocks/>
          </p:cNvSpPr>
          <p:nvPr/>
        </p:nvSpPr>
        <p:spPr>
          <a:xfrm>
            <a:off x="3820382" y="1127873"/>
            <a:ext cx="4509600" cy="1287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500" dirty="0">
                <a:solidFill>
                  <a:schemeClr val="dk2"/>
                </a:solidFill>
                <a:latin typeface="Aldrich"/>
                <a:sym typeface="Aldrich"/>
              </a:rPr>
              <a:t>RFM</a:t>
            </a:r>
            <a:endParaRPr lang="en-US" sz="4500" dirty="0">
              <a:solidFill>
                <a:schemeClr val="dk2"/>
              </a:solidFill>
              <a:latin typeface="Aldrich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43E91-779B-9365-AAF5-6102929E5A7A}"/>
              </a:ext>
            </a:extLst>
          </p:cNvPr>
          <p:cNvSpPr txBox="1"/>
          <p:nvPr/>
        </p:nvSpPr>
        <p:spPr>
          <a:xfrm>
            <a:off x="4043360" y="914810"/>
            <a:ext cx="15032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7200" dirty="0">
                <a:solidFill>
                  <a:schemeClr val="lt2"/>
                </a:solidFill>
                <a:latin typeface="Aldrich"/>
                <a:sym typeface="Aldrich"/>
              </a:rPr>
              <a:t>07</a:t>
            </a:r>
            <a:endParaRPr lang="en-US" sz="7200" dirty="0">
              <a:solidFill>
                <a:schemeClr val="lt2"/>
              </a:solidFill>
              <a:latin typeface="Aldrich"/>
              <a:sym typeface="Aldrich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0C02D-497D-71E1-6C4B-2618D8780EEC}"/>
              </a:ext>
            </a:extLst>
          </p:cNvPr>
          <p:cNvSpPr txBox="1"/>
          <p:nvPr/>
        </p:nvSpPr>
        <p:spPr>
          <a:xfrm>
            <a:off x="4043360" y="1902075"/>
            <a:ext cx="5052646" cy="102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Next, let's try using a model that is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intrinisically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better at dealing with imbalanced datasets. We'll start with </a:t>
            </a:r>
            <a:r>
              <a:rPr lang="en-US" sz="1800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RandomForest</a:t>
            </a:r>
            <a:r>
              <a:rPr lang="en-US" sz="18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.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FD472-83AB-B273-CEB7-DB2C43CE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5" y="1119017"/>
            <a:ext cx="3057525" cy="2058035"/>
          </a:xfrm>
          <a:prstGeom prst="rect">
            <a:avLst/>
          </a:prstGeom>
        </p:spPr>
      </p:pic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68A01387-9063-D190-F250-12785D23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268" y="3177052"/>
            <a:ext cx="2816225" cy="13703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39C05E-BA11-5D5A-25C9-EC5BA0674F39}"/>
              </a:ext>
            </a:extLst>
          </p:cNvPr>
          <p:cNvSpPr txBox="1"/>
          <p:nvPr/>
        </p:nvSpPr>
        <p:spPr>
          <a:xfrm>
            <a:off x="644769" y="3226090"/>
            <a:ext cx="505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We can observe that </a:t>
            </a:r>
            <a:r>
              <a:rPr lang="en-US" sz="18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RandomForest</a:t>
            </a: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outperformed logistical regression! The F-1 score is significantly higher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9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427</Words>
  <Application>Microsoft Office PowerPoint</Application>
  <PresentationFormat>On-screen Show (16:9)</PresentationFormat>
  <Paragraphs>64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Calibri</vt:lpstr>
      <vt:lpstr>Segoe UI</vt:lpstr>
      <vt:lpstr>Courier New</vt:lpstr>
      <vt:lpstr>Bai Jamjuree</vt:lpstr>
      <vt:lpstr>Elephant</vt:lpstr>
      <vt:lpstr>Arial</vt:lpstr>
      <vt:lpstr>Aldrich</vt:lpstr>
      <vt:lpstr>Times New Roman</vt:lpstr>
      <vt:lpstr>Data Science Project Proposal XL by Slidesgo</vt:lpstr>
      <vt:lpstr>DATA SCIENCE Project Presentation</vt:lpstr>
      <vt:lpstr>TABLE OF CONTENTS</vt:lpstr>
      <vt:lpstr>INTRODUCTION</vt:lpstr>
      <vt:lpstr>EDA</vt:lpstr>
      <vt:lpstr>Train-Test Split </vt:lpstr>
      <vt:lpstr>Data Preprocessing </vt:lpstr>
      <vt:lpstr>Imbalanced Data</vt:lpstr>
      <vt:lpstr>PowerPoint Presentation</vt:lpstr>
      <vt:lpstr>PowerPoint Presentation</vt:lpstr>
      <vt:lpstr>PowerPoint Presentation</vt:lpstr>
      <vt:lpstr>PowerPoint Presentation</vt:lpstr>
      <vt:lpstr>Model Comparison </vt:lpstr>
      <vt:lpstr>Final Graph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 Proposal</dc:title>
  <cp:lastModifiedBy>Muhammad Ali Turk</cp:lastModifiedBy>
  <cp:revision>3</cp:revision>
  <dcterms:modified xsi:type="dcterms:W3CDTF">2024-01-23T04:27:59Z</dcterms:modified>
</cp:coreProperties>
</file>