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3996F3-9383-43A9-A538-EC59FE2966DF}" type="datetimeFigureOut">
              <a:rPr lang="en-PK" smtClean="0"/>
              <a:t>05/30/2024</a:t>
            </a:fld>
            <a:endParaRPr lang="en-PK"/>
          </a:p>
        </p:txBody>
      </p:sp>
      <p:sp>
        <p:nvSpPr>
          <p:cNvPr id="5" name="Footer Placeholder 4"/>
          <p:cNvSpPr>
            <a:spLocks noGrp="1"/>
          </p:cNvSpPr>
          <p:nvPr>
            <p:ph type="ftr" sz="quarter" idx="11"/>
          </p:nvPr>
        </p:nvSpPr>
        <p:spPr>
          <a:xfrm>
            <a:off x="2416500" y="329307"/>
            <a:ext cx="4973915" cy="309201"/>
          </a:xfrm>
        </p:spPr>
        <p:txBody>
          <a:bodyPr/>
          <a:lstStyle/>
          <a:p>
            <a:endParaRPr lang="en-PK"/>
          </a:p>
        </p:txBody>
      </p:sp>
      <p:sp>
        <p:nvSpPr>
          <p:cNvPr id="6" name="Slide Number Placeholder 5"/>
          <p:cNvSpPr>
            <a:spLocks noGrp="1"/>
          </p:cNvSpPr>
          <p:nvPr>
            <p:ph type="sldNum" sz="quarter" idx="12"/>
          </p:nvPr>
        </p:nvSpPr>
        <p:spPr>
          <a:xfrm>
            <a:off x="1437664" y="798973"/>
            <a:ext cx="811019" cy="503578"/>
          </a:xfrm>
        </p:spPr>
        <p:txBody>
          <a:bodyPr/>
          <a:lstStyle/>
          <a:p>
            <a:fld id="{1E5D2E73-186C-4D33-AC47-1623788DB8D7}" type="slidenum">
              <a:rPr lang="en-PK" smtClean="0"/>
              <a:t>‹#›</a:t>
            </a:fld>
            <a:endParaRPr lang="en-P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7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996F3-9383-43A9-A538-EC59FE2966DF}" type="datetimeFigureOut">
              <a:rPr lang="en-PK" smtClean="0"/>
              <a:t>05/30/2024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E5D2E73-186C-4D33-AC47-1623788DB8D7}" type="slidenum">
              <a:rPr lang="en-PK" smtClean="0"/>
              <a:t>‹#›</a:t>
            </a:fld>
            <a:endParaRPr lang="en-P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91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996F3-9383-43A9-A538-EC59FE2966DF}" type="datetimeFigureOut">
              <a:rPr lang="en-PK" smtClean="0"/>
              <a:t>05/30/2024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E5D2E73-186C-4D33-AC47-1623788DB8D7}" type="slidenum">
              <a:rPr lang="en-PK" smtClean="0"/>
              <a:t>‹#›</a:t>
            </a:fld>
            <a:endParaRPr lang="en-P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706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996F3-9383-43A9-A538-EC59FE2966DF}" type="datetimeFigureOut">
              <a:rPr lang="en-PK" smtClean="0"/>
              <a:t>05/30/2024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E5D2E73-186C-4D33-AC47-1623788DB8D7}" type="slidenum">
              <a:rPr lang="en-PK" smtClean="0"/>
              <a:t>‹#›</a:t>
            </a:fld>
            <a:endParaRPr lang="en-P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484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996F3-9383-43A9-A538-EC59FE2966DF}" type="datetimeFigureOut">
              <a:rPr lang="en-PK" smtClean="0"/>
              <a:t>05/30/2024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E5D2E73-186C-4D33-AC47-1623788DB8D7}" type="slidenum">
              <a:rPr lang="en-PK" smtClean="0"/>
              <a:t>‹#›</a:t>
            </a:fld>
            <a:endParaRPr lang="en-P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994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996F3-9383-43A9-A538-EC59FE2966DF}" type="datetimeFigureOut">
              <a:rPr lang="en-PK" smtClean="0"/>
              <a:t>05/30/2024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E5D2E73-186C-4D33-AC47-1623788DB8D7}" type="slidenum">
              <a:rPr lang="en-PK" smtClean="0"/>
              <a:t>‹#›</a:t>
            </a:fld>
            <a:endParaRPr lang="en-P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68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996F3-9383-43A9-A538-EC59FE2966DF}" type="datetimeFigureOut">
              <a:rPr lang="en-PK" smtClean="0"/>
              <a:t>05/30/2024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1E5D2E73-186C-4D33-AC47-1623788DB8D7}" type="slidenum">
              <a:rPr lang="en-PK" smtClean="0"/>
              <a:t>‹#›</a:t>
            </a:fld>
            <a:endParaRPr lang="en-P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985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996F3-9383-43A9-A538-EC59FE2966DF}" type="datetimeFigureOut">
              <a:rPr lang="en-PK" smtClean="0"/>
              <a:t>05/30/2024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1E5D2E73-186C-4D33-AC47-1623788DB8D7}" type="slidenum">
              <a:rPr lang="en-PK" smtClean="0"/>
              <a:t>‹#›</a:t>
            </a:fld>
            <a:endParaRPr lang="en-P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181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996F3-9383-43A9-A538-EC59FE2966DF}" type="datetimeFigureOut">
              <a:rPr lang="en-PK" smtClean="0"/>
              <a:t>05/30/2024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1E5D2E73-186C-4D33-AC47-1623788DB8D7}" type="slidenum">
              <a:rPr lang="en-PK" smtClean="0"/>
              <a:t>‹#›</a:t>
            </a:fld>
            <a:endParaRPr lang="en-PK"/>
          </a:p>
        </p:txBody>
      </p:sp>
    </p:spTree>
    <p:extLst>
      <p:ext uri="{BB962C8B-B14F-4D97-AF65-F5344CB8AC3E}">
        <p14:creationId xmlns:p14="http://schemas.microsoft.com/office/powerpoint/2010/main" val="20722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996F3-9383-43A9-A538-EC59FE2966DF}" type="datetimeFigureOut">
              <a:rPr lang="en-PK" smtClean="0"/>
              <a:t>05/30/2024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E5D2E73-186C-4D33-AC47-1623788DB8D7}" type="slidenum">
              <a:rPr lang="en-PK" smtClean="0"/>
              <a:t>‹#›</a:t>
            </a:fld>
            <a:endParaRPr lang="en-P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63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3996F3-9383-43A9-A538-EC59FE2966DF}" type="datetimeFigureOut">
              <a:rPr lang="en-PK" smtClean="0"/>
              <a:t>05/30/2024</a:t>
            </a:fld>
            <a:endParaRPr lang="en-PK"/>
          </a:p>
        </p:txBody>
      </p:sp>
      <p:sp>
        <p:nvSpPr>
          <p:cNvPr id="6" name="Footer Placeholder 5"/>
          <p:cNvSpPr>
            <a:spLocks noGrp="1"/>
          </p:cNvSpPr>
          <p:nvPr>
            <p:ph type="ftr" sz="quarter" idx="11"/>
          </p:nvPr>
        </p:nvSpPr>
        <p:spPr>
          <a:xfrm>
            <a:off x="1447382" y="318640"/>
            <a:ext cx="5541004" cy="320931"/>
          </a:xfrm>
        </p:spPr>
        <p:txBody>
          <a:bodyPr/>
          <a:lstStyle/>
          <a:p>
            <a:endParaRPr lang="en-PK"/>
          </a:p>
        </p:txBody>
      </p:sp>
      <p:sp>
        <p:nvSpPr>
          <p:cNvPr id="7" name="Slide Number Placeholder 6"/>
          <p:cNvSpPr>
            <a:spLocks noGrp="1"/>
          </p:cNvSpPr>
          <p:nvPr>
            <p:ph type="sldNum" sz="quarter" idx="12"/>
          </p:nvPr>
        </p:nvSpPr>
        <p:spPr/>
        <p:txBody>
          <a:bodyPr/>
          <a:lstStyle/>
          <a:p>
            <a:fld id="{1E5D2E73-186C-4D33-AC47-1623788DB8D7}" type="slidenum">
              <a:rPr lang="en-PK" smtClean="0"/>
              <a:t>‹#›</a:t>
            </a:fld>
            <a:endParaRPr lang="en-P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051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3996F3-9383-43A9-A538-EC59FE2966DF}" type="datetimeFigureOut">
              <a:rPr lang="en-PK" smtClean="0"/>
              <a:t>05/30/2024</a:t>
            </a:fld>
            <a:endParaRPr lang="en-P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5D2E73-186C-4D33-AC47-1623788DB8D7}" type="slidenum">
              <a:rPr lang="en-PK" smtClean="0"/>
              <a:t>‹#›</a:t>
            </a:fld>
            <a:endParaRPr lang="en-P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145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dots on a white background&#10;&#10;Description automatically generated">
            <a:extLst>
              <a:ext uri="{FF2B5EF4-FFF2-40B4-BE49-F238E27FC236}">
                <a16:creationId xmlns:a16="http://schemas.microsoft.com/office/drawing/2014/main" id="{629B22A6-CCE7-9BE9-1605-9F3413DDF2D5}"/>
              </a:ext>
            </a:extLst>
          </p:cNvPr>
          <p:cNvPicPr>
            <a:picLocks noChangeAspect="1"/>
          </p:cNvPicPr>
          <p:nvPr/>
        </p:nvPicPr>
        <p:blipFill rotWithShape="1">
          <a:blip r:embed="rId2">
            <a:alphaModFix amt="50000"/>
          </a:blip>
          <a:srcRect t="18771" r="-1" b="-1"/>
          <a:stretch/>
        </p:blipFill>
        <p:spPr>
          <a:xfrm>
            <a:off x="20" y="10"/>
            <a:ext cx="12191675" cy="6857990"/>
          </a:xfrm>
          <a:prstGeom prst="rect">
            <a:avLst/>
          </a:prstGeom>
        </p:spPr>
      </p:pic>
      <p:sp>
        <p:nvSpPr>
          <p:cNvPr id="2" name="Title 1">
            <a:extLst>
              <a:ext uri="{FF2B5EF4-FFF2-40B4-BE49-F238E27FC236}">
                <a16:creationId xmlns:a16="http://schemas.microsoft.com/office/drawing/2014/main" id="{ECDEFAFC-A5DD-78DC-E5A2-B4163BB7F962}"/>
              </a:ext>
            </a:extLst>
          </p:cNvPr>
          <p:cNvSpPr>
            <a:spLocks noGrp="1"/>
          </p:cNvSpPr>
          <p:nvPr>
            <p:ph type="ctrTitle"/>
          </p:nvPr>
        </p:nvSpPr>
        <p:spPr>
          <a:xfrm>
            <a:off x="4976636" y="992221"/>
            <a:ext cx="6247308" cy="4873558"/>
          </a:xfrm>
        </p:spPr>
        <p:txBody>
          <a:bodyPr anchor="ctr">
            <a:normAutofit/>
          </a:bodyPr>
          <a:lstStyle/>
          <a:p>
            <a:r>
              <a:rPr lang="en-US" sz="4800" dirty="0"/>
              <a:t>Google Play Store Data Analysis and Prediction</a:t>
            </a:r>
            <a:endParaRPr lang="en-PK" sz="4800" dirty="0"/>
          </a:p>
        </p:txBody>
      </p:sp>
      <p:sp>
        <p:nvSpPr>
          <p:cNvPr id="3" name="Subtitle 2">
            <a:extLst>
              <a:ext uri="{FF2B5EF4-FFF2-40B4-BE49-F238E27FC236}">
                <a16:creationId xmlns:a16="http://schemas.microsoft.com/office/drawing/2014/main" id="{F6C18761-A3F9-3883-1BC5-C98EB28DD1D1}"/>
              </a:ext>
            </a:extLst>
          </p:cNvPr>
          <p:cNvSpPr>
            <a:spLocks noGrp="1"/>
          </p:cNvSpPr>
          <p:nvPr>
            <p:ph type="subTitle" idx="1"/>
          </p:nvPr>
        </p:nvSpPr>
        <p:spPr>
          <a:xfrm>
            <a:off x="968056" y="996610"/>
            <a:ext cx="3363901" cy="4864780"/>
          </a:xfrm>
        </p:spPr>
        <p:txBody>
          <a:bodyPr anchor="ctr">
            <a:normAutofit/>
          </a:bodyPr>
          <a:lstStyle/>
          <a:p>
            <a:pPr algn="r"/>
            <a:r>
              <a:rPr lang="en-US" sz="2000"/>
              <a:t>By Hassan Khan (B21F0511DS008)</a:t>
            </a:r>
          </a:p>
          <a:p>
            <a:pPr algn="r"/>
            <a:r>
              <a:rPr lang="en-US" sz="2000"/>
              <a:t>Hassaan Shiraz (B21F0514DS042)</a:t>
            </a:r>
          </a:p>
          <a:p>
            <a:pPr algn="r"/>
            <a:r>
              <a:rPr lang="en-US" sz="2000"/>
              <a:t>Muhammad Ali Turk (B21F0600DS026)</a:t>
            </a:r>
            <a:endParaRPr lang="en-PK" sz="2000"/>
          </a:p>
        </p:txBody>
      </p:sp>
      <p:cxnSp>
        <p:nvCxnSpPr>
          <p:cNvPr id="18" name="Straight Connector 1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4283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F32410E-FC2B-381B-EC2F-DA829D15069B}"/>
              </a:ext>
            </a:extLst>
          </p:cNvPr>
          <p:cNvPicPr>
            <a:picLocks noChangeAspect="1"/>
          </p:cNvPicPr>
          <p:nvPr/>
        </p:nvPicPr>
        <p:blipFill rotWithShape="1">
          <a:blip r:embed="rId2">
            <a:alphaModFix amt="50000"/>
            <a:grayscl/>
          </a:blip>
          <a:srcRect t="1509" r="-1" b="1421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B9F84A3-76F6-2B5A-392F-B8A195DA53FD}"/>
              </a:ext>
            </a:extLst>
          </p:cNvPr>
          <p:cNvSpPr>
            <a:spLocks noGrp="1"/>
          </p:cNvSpPr>
          <p:nvPr>
            <p:ph type="title"/>
          </p:nvPr>
        </p:nvSpPr>
        <p:spPr>
          <a:xfrm>
            <a:off x="1130271" y="1193800"/>
            <a:ext cx="3193050" cy="4699000"/>
          </a:xfrm>
        </p:spPr>
        <p:txBody>
          <a:bodyPr anchor="ctr">
            <a:normAutofit/>
          </a:bodyPr>
          <a:lstStyle/>
          <a:p>
            <a:r>
              <a:rPr lang="en-US" dirty="0"/>
              <a:t>Conclusion:</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EBCB99-7CDB-1CE4-42CD-8F33F49AD89F}"/>
              </a:ext>
            </a:extLst>
          </p:cNvPr>
          <p:cNvSpPr>
            <a:spLocks noGrp="1"/>
          </p:cNvSpPr>
          <p:nvPr>
            <p:ph idx="1"/>
          </p:nvPr>
        </p:nvSpPr>
        <p:spPr>
          <a:xfrm>
            <a:off x="4976636" y="1193800"/>
            <a:ext cx="6085091" cy="4699000"/>
          </a:xfrm>
        </p:spPr>
        <p:txBody>
          <a:bodyPr anchor="ctr">
            <a:normAutofit/>
          </a:bodyPr>
          <a:lstStyle/>
          <a:p>
            <a:pPr marL="0" indent="0">
              <a:buNone/>
            </a:pPr>
            <a:r>
              <a:rPr lang="en-US" dirty="0"/>
              <a:t>Our analysis and modeling of the Google Play Store dataset revealed key trends and influential factors affecting app ratings. Through exploratory data analysis and model training, we identified that the Random Forest Regressor was the best-performing model, achieving the lowest RMSE and highest R2, indicating superior accuracy and generalization.</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21603514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1BDB-8817-9E93-1A30-60E418E4E359}"/>
              </a:ext>
            </a:extLst>
          </p:cNvPr>
          <p:cNvSpPr>
            <a:spLocks noGrp="1"/>
          </p:cNvSpPr>
          <p:nvPr>
            <p:ph type="title"/>
          </p:nvPr>
        </p:nvSpPr>
        <p:spPr/>
        <p:txBody>
          <a:bodyPr/>
          <a:lstStyle/>
          <a:p>
            <a:endParaRPr lang="en-US"/>
          </a:p>
        </p:txBody>
      </p:sp>
      <p:pic>
        <p:nvPicPr>
          <p:cNvPr id="5" name="Content Placeholder 4" descr="A white rectangular sign with blue text&#10;&#10;Description automatically generated">
            <a:extLst>
              <a:ext uri="{FF2B5EF4-FFF2-40B4-BE49-F238E27FC236}">
                <a16:creationId xmlns:a16="http://schemas.microsoft.com/office/drawing/2014/main" id="{BC651037-0672-6A41-2F8D-608C5043D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38919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BD68783-A204-10E0-E8C0-335C630D682E}"/>
              </a:ext>
            </a:extLst>
          </p:cNvPr>
          <p:cNvPicPr>
            <a:picLocks noChangeAspect="1"/>
          </p:cNvPicPr>
          <p:nvPr/>
        </p:nvPicPr>
        <p:blipFill rotWithShape="1">
          <a:blip r:embed="rId2">
            <a:alphaModFix amt="50000"/>
            <a:grayscl/>
          </a:blip>
          <a:srcRect r="3"/>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75C9133-EBF6-92FD-2DC2-23D3B1A93623}"/>
              </a:ext>
            </a:extLst>
          </p:cNvPr>
          <p:cNvSpPr>
            <a:spLocks noGrp="1"/>
          </p:cNvSpPr>
          <p:nvPr>
            <p:ph type="title"/>
          </p:nvPr>
        </p:nvSpPr>
        <p:spPr>
          <a:xfrm>
            <a:off x="1130271" y="1193800"/>
            <a:ext cx="3193050" cy="4699000"/>
          </a:xfrm>
        </p:spPr>
        <p:txBody>
          <a:bodyPr anchor="ctr">
            <a:normAutofit/>
          </a:bodyPr>
          <a:lstStyle/>
          <a:p>
            <a:r>
              <a:rPr lang="en-US" sz="3000"/>
              <a:t>Introduction</a:t>
            </a:r>
            <a:endParaRPr lang="en-PK" sz="300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09AC9E-42C2-3F2C-BFB7-F8CBE2E5F255}"/>
              </a:ext>
            </a:extLst>
          </p:cNvPr>
          <p:cNvSpPr>
            <a:spLocks noGrp="1"/>
          </p:cNvSpPr>
          <p:nvPr>
            <p:ph idx="1"/>
          </p:nvPr>
        </p:nvSpPr>
        <p:spPr>
          <a:xfrm>
            <a:off x="4976636" y="1193800"/>
            <a:ext cx="6085091" cy="4699000"/>
          </a:xfrm>
        </p:spPr>
        <p:txBody>
          <a:bodyPr anchor="ctr">
            <a:normAutofit/>
          </a:bodyPr>
          <a:lstStyle/>
          <a:p>
            <a:pPr>
              <a:buFont typeface="Arial" panose="020B0604020202020204" pitchFamily="34" charset="0"/>
              <a:buChar char="•"/>
            </a:pPr>
            <a:r>
              <a:rPr lang="en-US" b="1" dirty="0"/>
              <a:t>Objective</a:t>
            </a:r>
            <a:r>
              <a:rPr lang="en-US" dirty="0"/>
              <a:t>: Analyze and predict app ratings on the Google Play Store using various machine learning models.</a:t>
            </a:r>
          </a:p>
          <a:p>
            <a:pPr marL="0" indent="0">
              <a:buNone/>
            </a:pPr>
            <a:endParaRPr lang="en-US" dirty="0"/>
          </a:p>
          <a:p>
            <a:pPr>
              <a:buFont typeface="Arial" panose="020B0604020202020204" pitchFamily="34" charset="0"/>
              <a:buChar char="•"/>
            </a:pPr>
            <a:r>
              <a:rPr lang="en-US" b="1" dirty="0"/>
              <a:t>Data Source</a:t>
            </a:r>
            <a:r>
              <a:rPr lang="en-US" dirty="0"/>
              <a:t>: Google Play Store dataset.</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0827497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2FEFE7C6-3196-A2E8-92F7-EA19D189954A}"/>
              </a:ext>
            </a:extLst>
          </p:cNvPr>
          <p:cNvPicPr>
            <a:picLocks noChangeAspect="1"/>
          </p:cNvPicPr>
          <p:nvPr/>
        </p:nvPicPr>
        <p:blipFill rotWithShape="1">
          <a:blip r:embed="rId2">
            <a:alphaModFix amt="50000"/>
            <a:grayscl/>
          </a:blip>
          <a:srcRect t="5980" r="-1" b="9748"/>
          <a:stretch/>
        </p:blipFill>
        <p:spPr>
          <a:xfrm>
            <a:off x="305" y="10"/>
            <a:ext cx="12191695" cy="6857990"/>
          </a:xfrm>
          <a:prstGeom prst="rect">
            <a:avLst/>
          </a:prstGeom>
        </p:spPr>
      </p:pic>
      <p:sp>
        <p:nvSpPr>
          <p:cNvPr id="1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6" name="Rectangle 1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32F8D6B-41F1-C6F3-D9B1-74EE19ABDD6D}"/>
              </a:ext>
            </a:extLst>
          </p:cNvPr>
          <p:cNvSpPr>
            <a:spLocks noGrp="1"/>
          </p:cNvSpPr>
          <p:nvPr>
            <p:ph type="title"/>
          </p:nvPr>
        </p:nvSpPr>
        <p:spPr>
          <a:xfrm>
            <a:off x="1130271" y="1193800"/>
            <a:ext cx="3193050" cy="4699000"/>
          </a:xfrm>
        </p:spPr>
        <p:txBody>
          <a:bodyPr anchor="ctr">
            <a:normAutofit/>
          </a:bodyPr>
          <a:lstStyle/>
          <a:p>
            <a:r>
              <a:rPr lang="en-US" b="1" dirty="0"/>
              <a:t>Data Preparation</a:t>
            </a:r>
            <a:endParaRPr lang="en-PK" b="1" dirty="0"/>
          </a:p>
        </p:txBody>
      </p:sp>
      <p:cxnSp>
        <p:nvCxnSpPr>
          <p:cNvPr id="18" name="Straight Connector 1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45034544-601A-E250-63F0-3475CE941789}"/>
              </a:ext>
            </a:extLst>
          </p:cNvPr>
          <p:cNvSpPr>
            <a:spLocks noGrp="1" noChangeArrowheads="1"/>
          </p:cNvSpPr>
          <p:nvPr>
            <p:ph idx="1"/>
          </p:nvPr>
        </p:nvSpPr>
        <p:spPr bwMode="auto">
          <a:xfrm>
            <a:off x="4976636" y="1193800"/>
            <a:ext cx="6085091" cy="4699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342900" marR="0" lvl="0" indent="-342900" defTabSz="914400" rtl="0" eaLnBrk="0" fontAlgn="base" latinLnBrk="0" hangingPunct="0">
              <a:lnSpc>
                <a:spcPct val="110000"/>
              </a:lnSpc>
              <a:spcBef>
                <a:spcPct val="0"/>
              </a:spcBef>
              <a:spcAft>
                <a:spcPts val="600"/>
              </a:spcAft>
              <a:buClrTx/>
              <a:buSzTx/>
              <a:buFont typeface="+mj-lt"/>
              <a:buAutoNum type="arabicPeriod"/>
              <a:tabLst/>
            </a:pPr>
            <a:r>
              <a:rPr lang="en-PK" altLang="en-PK" b="1" dirty="0"/>
              <a:t>Data Loading and Initial Exploration:</a:t>
            </a:r>
            <a:endParaRPr lang="en-PK" altLang="en-PK" b="1"/>
          </a:p>
          <a:p>
            <a:pPr marL="0" marR="0" lvl="0" indent="0" defTabSz="914400" rtl="0" eaLnBrk="0" fontAlgn="base" latinLnBrk="0" hangingPunct="0">
              <a:lnSpc>
                <a:spcPct val="110000"/>
              </a:lnSpc>
              <a:spcBef>
                <a:spcPct val="0"/>
              </a:spcBef>
              <a:spcAft>
                <a:spcPts val="600"/>
              </a:spcAft>
              <a:buClrTx/>
              <a:buSzTx/>
              <a:buNone/>
              <a:tabLst/>
            </a:pPr>
            <a:r>
              <a:rPr lang="en-PK" altLang="en-PK" dirty="0"/>
              <a:t>Loaded datasets using </a:t>
            </a:r>
            <a:r>
              <a:rPr lang="en-PK" altLang="en-PK" dirty="0" err="1"/>
              <a:t>PySpark</a:t>
            </a:r>
            <a:r>
              <a:rPr lang="en-PK" altLang="en-PK" dirty="0"/>
              <a:t>.</a:t>
            </a:r>
            <a:endParaRPr lang="en-PK" altLang="en-PK"/>
          </a:p>
          <a:p>
            <a:pPr marL="0" marR="0" lvl="0" indent="0" defTabSz="914400" rtl="0" eaLnBrk="0" fontAlgn="base" latinLnBrk="0" hangingPunct="0">
              <a:lnSpc>
                <a:spcPct val="110000"/>
              </a:lnSpc>
              <a:spcBef>
                <a:spcPct val="0"/>
              </a:spcBef>
              <a:spcAft>
                <a:spcPts val="600"/>
              </a:spcAft>
              <a:buClrTx/>
              <a:buSzTx/>
              <a:buNone/>
              <a:tabLst/>
            </a:pPr>
            <a:r>
              <a:rPr lang="en-PK" altLang="en-PK" dirty="0"/>
              <a:t>Initial schema inspection and preview of data.</a:t>
            </a:r>
            <a:endParaRPr lang="en-PK" altLang="en-PK"/>
          </a:p>
          <a:p>
            <a:pPr marL="342900" marR="0" lvl="0" indent="-342900" defTabSz="914400" rtl="0" eaLnBrk="0" fontAlgn="base" latinLnBrk="0" hangingPunct="0">
              <a:lnSpc>
                <a:spcPct val="110000"/>
              </a:lnSpc>
              <a:spcBef>
                <a:spcPct val="0"/>
              </a:spcBef>
              <a:spcAft>
                <a:spcPts val="600"/>
              </a:spcAft>
              <a:buClrTx/>
              <a:buSzTx/>
              <a:buFont typeface="+mj-lt"/>
              <a:buAutoNum type="arabicPeriod" startAt="2"/>
              <a:tabLst/>
            </a:pPr>
            <a:r>
              <a:rPr lang="en-PK" altLang="en-PK" b="1" dirty="0"/>
              <a:t>Data Cleaning:</a:t>
            </a:r>
            <a:endParaRPr lang="en-US" altLang="en-PK" b="1"/>
          </a:p>
          <a:p>
            <a:pPr marL="0" marR="0" lvl="0" indent="0" defTabSz="914400" rtl="0" eaLnBrk="0" fontAlgn="base" latinLnBrk="0" hangingPunct="0">
              <a:lnSpc>
                <a:spcPct val="110000"/>
              </a:lnSpc>
              <a:spcBef>
                <a:spcPct val="0"/>
              </a:spcBef>
              <a:spcAft>
                <a:spcPts val="600"/>
              </a:spcAft>
              <a:buClrTx/>
              <a:buSzTx/>
              <a:buNone/>
              <a:tabLst/>
            </a:pPr>
            <a:r>
              <a:rPr lang="en-US" dirty="0"/>
              <a:t>Dropped unnecessary columns: Developer Email, Minimum Android, Developer Id, Developer Website, Privacy Policy, Ad Supported, In App Purchases, Editors Choice, Scraped Time, Free.</a:t>
            </a:r>
            <a:endParaRPr lang="en-US"/>
          </a:p>
          <a:p>
            <a:pPr marL="514350" marR="0" lvl="0" indent="-514350" defTabSz="914400" rtl="0" eaLnBrk="0" fontAlgn="base" latinLnBrk="0" hangingPunct="0">
              <a:lnSpc>
                <a:spcPct val="110000"/>
              </a:lnSpc>
              <a:spcBef>
                <a:spcPct val="0"/>
              </a:spcBef>
              <a:spcAft>
                <a:spcPts val="600"/>
              </a:spcAft>
              <a:buClrTx/>
              <a:buSzTx/>
              <a:buFont typeface="+mj-lt"/>
              <a:buAutoNum type="arabicPeriod" startAt="3"/>
              <a:tabLst/>
            </a:pPr>
            <a:r>
              <a:rPr lang="en-US" b="1" dirty="0"/>
              <a:t>Filtering Data</a:t>
            </a:r>
            <a:r>
              <a:rPr lang="en-US" dirty="0"/>
              <a:t>:</a:t>
            </a:r>
            <a:endParaRPr lang="en-US"/>
          </a:p>
          <a:p>
            <a:pPr marL="0" marR="0" lvl="0" indent="0" defTabSz="914400" rtl="0" eaLnBrk="0" fontAlgn="base" latinLnBrk="0" hangingPunct="0">
              <a:lnSpc>
                <a:spcPct val="110000"/>
              </a:lnSpc>
              <a:spcBef>
                <a:spcPct val="0"/>
              </a:spcBef>
              <a:spcAft>
                <a:spcPts val="600"/>
              </a:spcAft>
              <a:buClrTx/>
              <a:buSzTx/>
              <a:buNone/>
              <a:tabLst/>
            </a:pPr>
            <a:r>
              <a:rPr lang="en-US" dirty="0"/>
              <a:t>Focused on top 8 categories: Education, Music, Business, Tools, Entertainment, Lifestyle, Food &amp; Drink, Books &amp; Reference.</a:t>
            </a:r>
            <a:endParaRPr lang="en-PK" altLang="en-PK"/>
          </a:p>
          <a:p>
            <a:pPr marL="0" marR="0" lvl="0" indent="0" defTabSz="914400" rtl="0" eaLnBrk="0" fontAlgn="base" latinLnBrk="0" hangingPunct="0">
              <a:lnSpc>
                <a:spcPct val="110000"/>
              </a:lnSpc>
              <a:spcBef>
                <a:spcPct val="0"/>
              </a:spcBef>
              <a:spcAft>
                <a:spcPts val="600"/>
              </a:spcAft>
              <a:buClrTx/>
              <a:buSzTx/>
              <a:buFontTx/>
              <a:buNone/>
              <a:tabLst/>
            </a:pPr>
            <a:endParaRPr lang="en-PK" altLang="en-PK"/>
          </a:p>
        </p:txBody>
      </p:sp>
      <p:sp>
        <p:nvSpPr>
          <p:cNvPr id="2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4638464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D3FF357B-4F21-E24A-33B0-26DB613C1863}"/>
              </a:ext>
            </a:extLst>
          </p:cNvPr>
          <p:cNvPicPr>
            <a:picLocks noChangeAspect="1"/>
          </p:cNvPicPr>
          <p:nvPr/>
        </p:nvPicPr>
        <p:blipFill rotWithShape="1">
          <a:blip r:embed="rId2">
            <a:alphaModFix amt="50000"/>
          </a:blip>
          <a:srcRect t="1509" r="-1" b="14218"/>
          <a:stretch/>
        </p:blipFill>
        <p:spPr>
          <a:xfrm>
            <a:off x="305" y="10"/>
            <a:ext cx="12191695" cy="6857990"/>
          </a:xfrm>
          <a:prstGeom prst="rect">
            <a:avLst/>
          </a:prstGeom>
        </p:spPr>
      </p:pic>
      <p:sp>
        <p:nvSpPr>
          <p:cNvPr id="1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6" name="Rectangle 1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DF69092-B110-B2B0-3BBB-83D95979337E}"/>
              </a:ext>
            </a:extLst>
          </p:cNvPr>
          <p:cNvSpPr>
            <a:spLocks noGrp="1"/>
          </p:cNvSpPr>
          <p:nvPr>
            <p:ph type="title"/>
          </p:nvPr>
        </p:nvSpPr>
        <p:spPr>
          <a:xfrm>
            <a:off x="1130271" y="1193800"/>
            <a:ext cx="3193050" cy="4699000"/>
          </a:xfrm>
        </p:spPr>
        <p:txBody>
          <a:bodyPr anchor="ctr">
            <a:normAutofit/>
          </a:bodyPr>
          <a:lstStyle/>
          <a:p>
            <a:r>
              <a:rPr lang="en-US" dirty="0"/>
              <a:t>Data Visualization</a:t>
            </a:r>
            <a:endParaRPr lang="en-PK" dirty="0"/>
          </a:p>
        </p:txBody>
      </p:sp>
      <p:cxnSp>
        <p:nvCxnSpPr>
          <p:cNvPr id="18" name="Straight Connector 1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98A66DC1-44AB-302E-1992-B7A4D92C723A}"/>
              </a:ext>
            </a:extLst>
          </p:cNvPr>
          <p:cNvSpPr>
            <a:spLocks noGrp="1" noChangeArrowheads="1"/>
          </p:cNvSpPr>
          <p:nvPr>
            <p:ph idx="1"/>
          </p:nvPr>
        </p:nvSpPr>
        <p:spPr bwMode="auto">
          <a:xfrm>
            <a:off x="4976636" y="1193800"/>
            <a:ext cx="6085091" cy="4699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eaLnBrk="0" fontAlgn="base" hangingPunct="0">
              <a:spcBef>
                <a:spcPct val="0"/>
              </a:spcBef>
              <a:spcAft>
                <a:spcPts val="600"/>
              </a:spcAft>
            </a:pPr>
            <a:r>
              <a:rPr lang="en-PK" altLang="en-PK" dirty="0"/>
              <a:t>Bar plot of app count per category.</a:t>
            </a:r>
          </a:p>
          <a:p>
            <a:pPr marL="0" marR="0" lvl="0" indent="0" defTabSz="914400" rtl="0" eaLnBrk="0" fontAlgn="base" latinLnBrk="0" hangingPunct="0">
              <a:spcBef>
                <a:spcPct val="0"/>
              </a:spcBef>
              <a:spcAft>
                <a:spcPts val="600"/>
              </a:spcAft>
              <a:buClrTx/>
              <a:buSzTx/>
              <a:buFontTx/>
              <a:buChar char="•"/>
              <a:tabLst/>
            </a:pPr>
            <a:r>
              <a:rPr lang="en-US" altLang="en-PK" dirty="0"/>
              <a:t> </a:t>
            </a:r>
            <a:r>
              <a:rPr lang="en-PK" altLang="en-PK" dirty="0"/>
              <a:t>Pie chart showing the percentage distribution of apps across categories.</a:t>
            </a:r>
            <a:endParaRPr lang="en-US" altLang="en-PK" dirty="0"/>
          </a:p>
          <a:p>
            <a:pPr marL="0" marR="0" lvl="0" indent="0" defTabSz="914400" rtl="0" eaLnBrk="0" fontAlgn="base" latinLnBrk="0" hangingPunct="0">
              <a:spcBef>
                <a:spcPct val="0"/>
              </a:spcBef>
              <a:spcAft>
                <a:spcPts val="600"/>
              </a:spcAft>
              <a:buClrTx/>
              <a:buSzTx/>
              <a:buFontTx/>
              <a:buChar char="•"/>
              <a:tabLst/>
            </a:pPr>
            <a:r>
              <a:rPr lang="en-US" dirty="0"/>
              <a:t>Bar plot of the top 10 most expensive apps along with their install counts.</a:t>
            </a:r>
          </a:p>
          <a:p>
            <a:pPr marL="0" marR="0" lvl="0" indent="0" defTabSz="914400" rtl="0" eaLnBrk="0" fontAlgn="base" latinLnBrk="0" hangingPunct="0">
              <a:spcBef>
                <a:spcPct val="0"/>
              </a:spcBef>
              <a:spcAft>
                <a:spcPts val="600"/>
              </a:spcAft>
              <a:buClrTx/>
              <a:buSzTx/>
              <a:buFontTx/>
              <a:buChar char="•"/>
              <a:tabLst/>
            </a:pPr>
            <a:endParaRPr lang="en-PK" altLang="en-PK" dirty="0"/>
          </a:p>
        </p:txBody>
      </p:sp>
      <p:sp>
        <p:nvSpPr>
          <p:cNvPr id="2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9651336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A1F4383E-39F8-21C0-6F21-A24CFF747749}"/>
              </a:ext>
            </a:extLst>
          </p:cNvPr>
          <p:cNvPicPr>
            <a:picLocks noChangeAspect="1"/>
          </p:cNvPicPr>
          <p:nvPr/>
        </p:nvPicPr>
        <p:blipFill rotWithShape="1">
          <a:blip r:embed="rId2">
            <a:alphaModFix amt="50000"/>
            <a:grayscl/>
          </a:blip>
          <a:srcRect t="9998"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FE02B22-FE38-F5FC-B499-79E79C3CFE91}"/>
              </a:ext>
            </a:extLst>
          </p:cNvPr>
          <p:cNvSpPr>
            <a:spLocks noGrp="1"/>
          </p:cNvSpPr>
          <p:nvPr>
            <p:ph type="title"/>
          </p:nvPr>
        </p:nvSpPr>
        <p:spPr>
          <a:xfrm>
            <a:off x="1130271" y="1193800"/>
            <a:ext cx="3193050" cy="4699000"/>
          </a:xfrm>
        </p:spPr>
        <p:txBody>
          <a:bodyPr anchor="ctr">
            <a:normAutofit/>
          </a:bodyPr>
          <a:lstStyle/>
          <a:p>
            <a:r>
              <a:rPr lang="en-US" dirty="0"/>
              <a:t>Feature Engineering</a:t>
            </a:r>
            <a:endParaRPr lang="en-PK" dirty="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163AB3-E463-DF55-6DE6-8AF0EB97427F}"/>
              </a:ext>
            </a:extLst>
          </p:cNvPr>
          <p:cNvSpPr>
            <a:spLocks noGrp="1"/>
          </p:cNvSpPr>
          <p:nvPr>
            <p:ph idx="1"/>
          </p:nvPr>
        </p:nvSpPr>
        <p:spPr>
          <a:xfrm>
            <a:off x="4976636" y="1193800"/>
            <a:ext cx="6085091" cy="4699000"/>
          </a:xfrm>
        </p:spPr>
        <p:txBody>
          <a:bodyPr anchor="ctr">
            <a:normAutofit/>
          </a:bodyPr>
          <a:lstStyle/>
          <a:p>
            <a:r>
              <a:rPr lang="en-US" dirty="0"/>
              <a:t>Used StringIndexer to convert ‘Category’ and ‘Content Rating’ to numerical indices.</a:t>
            </a:r>
          </a:p>
          <a:p>
            <a:r>
              <a:rPr lang="en-US" dirty="0"/>
              <a:t>Applied OneHotEncoder to covert these indices into vectors.</a:t>
            </a:r>
          </a:p>
          <a:p>
            <a:r>
              <a:rPr lang="en-US" dirty="0"/>
              <a:t>Combined relevant features into a single feature for modeling.</a:t>
            </a:r>
            <a:endParaRPr lang="en-PK"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1733406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4CA5494-BDD6-619E-C329-373ACCA874C9}"/>
              </a:ext>
            </a:extLst>
          </p:cNvPr>
          <p:cNvPicPr>
            <a:picLocks noChangeAspect="1"/>
          </p:cNvPicPr>
          <p:nvPr/>
        </p:nvPicPr>
        <p:blipFill rotWithShape="1">
          <a:blip r:embed="rId2">
            <a:alphaModFix amt="50000"/>
          </a:blip>
          <a:srcRect t="1509" r="-1" b="1421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7C46EE1-51E6-B22D-550E-68C80EECDFA0}"/>
              </a:ext>
            </a:extLst>
          </p:cNvPr>
          <p:cNvSpPr>
            <a:spLocks noGrp="1"/>
          </p:cNvSpPr>
          <p:nvPr>
            <p:ph type="title"/>
          </p:nvPr>
        </p:nvSpPr>
        <p:spPr>
          <a:xfrm>
            <a:off x="1130271" y="1193800"/>
            <a:ext cx="3193050" cy="4699000"/>
          </a:xfrm>
        </p:spPr>
        <p:txBody>
          <a:bodyPr anchor="ctr">
            <a:normAutofit/>
          </a:bodyPr>
          <a:lstStyle/>
          <a:p>
            <a:r>
              <a:rPr lang="en-US" dirty="0"/>
              <a:t>Modeling Approach</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550CCF-6121-F571-8CE0-50B221861C98}"/>
              </a:ext>
            </a:extLst>
          </p:cNvPr>
          <p:cNvSpPr>
            <a:spLocks noGrp="1"/>
          </p:cNvSpPr>
          <p:nvPr>
            <p:ph idx="1"/>
          </p:nvPr>
        </p:nvSpPr>
        <p:spPr>
          <a:xfrm>
            <a:off x="4976636" y="1193800"/>
            <a:ext cx="6085091" cy="4699000"/>
          </a:xfrm>
        </p:spPr>
        <p:txBody>
          <a:bodyPr anchor="ctr">
            <a:normAutofit/>
          </a:bodyPr>
          <a:lstStyle/>
          <a:p>
            <a:r>
              <a:rPr lang="en-US" dirty="0"/>
              <a:t>Linear Regression:</a:t>
            </a:r>
          </a:p>
          <a:p>
            <a:pPr>
              <a:buFont typeface="Arial" panose="020B0604020202020204" pitchFamily="34" charset="0"/>
              <a:buChar char="•"/>
            </a:pPr>
            <a:r>
              <a:rPr lang="en-US" dirty="0"/>
              <a:t>Split data into training (80%) and testing (20%) sets.</a:t>
            </a:r>
            <a:endParaRPr lang="en-US"/>
          </a:p>
          <a:p>
            <a:pPr>
              <a:buFont typeface="Arial" panose="020B0604020202020204" pitchFamily="34" charset="0"/>
              <a:buChar char="•"/>
            </a:pPr>
            <a:r>
              <a:rPr lang="en-US" dirty="0"/>
              <a:t>Trained and evaluated a Linear Regression model.</a:t>
            </a:r>
            <a:endParaRPr lang="en-US"/>
          </a:p>
          <a:p>
            <a:pPr>
              <a:buFont typeface="Arial" panose="020B0604020202020204" pitchFamily="34" charset="0"/>
              <a:buChar char="•"/>
            </a:pPr>
            <a:r>
              <a:rPr lang="en-US" dirty="0"/>
              <a:t>Metrics: RMSE, MSE, MAE, R2.</a:t>
            </a:r>
            <a:endParaRPr lang="en-US"/>
          </a:p>
          <a:p>
            <a:pPr marL="0" indent="0">
              <a:buNone/>
            </a:pPr>
            <a:endParaRPr lang="en-US"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7292760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ross section of young plant and roots">
            <a:extLst>
              <a:ext uri="{FF2B5EF4-FFF2-40B4-BE49-F238E27FC236}">
                <a16:creationId xmlns:a16="http://schemas.microsoft.com/office/drawing/2014/main" id="{7D99B026-BF6A-ACCD-A611-BEEF7203C006}"/>
              </a:ext>
            </a:extLst>
          </p:cNvPr>
          <p:cNvPicPr>
            <a:picLocks noChangeAspect="1"/>
          </p:cNvPicPr>
          <p:nvPr/>
        </p:nvPicPr>
        <p:blipFill rotWithShape="1">
          <a:blip r:embed="rId2">
            <a:alphaModFix amt="50000"/>
            <a:grayscl/>
          </a:blip>
          <a:srcRect t="2422" r="-1" b="18904"/>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CD06440-BCFC-DEAE-5F87-219D00B06CA7}"/>
              </a:ext>
            </a:extLst>
          </p:cNvPr>
          <p:cNvSpPr>
            <a:spLocks noGrp="1"/>
          </p:cNvSpPr>
          <p:nvPr>
            <p:ph type="title"/>
          </p:nvPr>
        </p:nvSpPr>
        <p:spPr>
          <a:xfrm>
            <a:off x="1130271" y="1193800"/>
            <a:ext cx="3193050" cy="4699000"/>
          </a:xfrm>
        </p:spPr>
        <p:txBody>
          <a:bodyPr anchor="ctr">
            <a:normAutofit/>
          </a:bodyPr>
          <a:lstStyle/>
          <a:p>
            <a:r>
              <a:rPr lang="en-US" dirty="0"/>
              <a:t>Decision Tree Regression</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977397-095B-8968-A21F-37542B5FC9B2}"/>
              </a:ext>
            </a:extLst>
          </p:cNvPr>
          <p:cNvSpPr>
            <a:spLocks noGrp="1"/>
          </p:cNvSpPr>
          <p:nvPr>
            <p:ph idx="1"/>
          </p:nvPr>
        </p:nvSpPr>
        <p:spPr>
          <a:xfrm>
            <a:off x="4976636" y="1193800"/>
            <a:ext cx="6085091" cy="4699000"/>
          </a:xfrm>
        </p:spPr>
        <p:txBody>
          <a:bodyPr anchor="ctr">
            <a:normAutofit/>
          </a:bodyPr>
          <a:lstStyle/>
          <a:p>
            <a:pPr lvl="1"/>
            <a:r>
              <a:rPr lang="en-US" dirty="0"/>
              <a:t>Trained a Decision Tree Regressor.</a:t>
            </a:r>
          </a:p>
          <a:p>
            <a:pPr lvl="1"/>
            <a:r>
              <a:rPr lang="en-US" dirty="0"/>
              <a:t>Evaluated model performance using R2 and RMSE.</a:t>
            </a:r>
          </a:p>
          <a:p>
            <a:pPr>
              <a:buFont typeface="Arial" panose="020B0604020202020204" pitchFamily="34" charset="0"/>
              <a:buChar char="•"/>
            </a:pPr>
            <a:r>
              <a:rPr lang="en-US" b="1" dirty="0"/>
              <a:t>Feature Importance: </a:t>
            </a:r>
            <a:endParaRPr lang="en-US" b="1"/>
          </a:p>
          <a:p>
            <a:pPr marL="0" indent="0">
              <a:buNone/>
            </a:pPr>
            <a:r>
              <a:rPr lang="en-US" b="1" dirty="0"/>
              <a:t>	</a:t>
            </a:r>
            <a:r>
              <a:rPr lang="en-US" dirty="0"/>
              <a:t>Analysis of feature importances from the Decision Tree model.</a:t>
            </a:r>
            <a:endParaRPr lang="en-US"/>
          </a:p>
          <a:p>
            <a:endParaRPr lang="en-US"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3395982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Green trees in the forest">
            <a:extLst>
              <a:ext uri="{FF2B5EF4-FFF2-40B4-BE49-F238E27FC236}">
                <a16:creationId xmlns:a16="http://schemas.microsoft.com/office/drawing/2014/main" id="{0F58878C-E937-B8C7-75F8-0506DA264631}"/>
              </a:ext>
            </a:extLst>
          </p:cNvPr>
          <p:cNvPicPr>
            <a:picLocks noChangeAspect="1"/>
          </p:cNvPicPr>
          <p:nvPr/>
        </p:nvPicPr>
        <p:blipFill rotWithShape="1">
          <a:blip r:embed="rId2">
            <a:alphaModFix amt="50000"/>
            <a:grayscl/>
          </a:blip>
          <a:srcRect t="24998" r="-1" b="-1"/>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5" name="Rectangle 2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A617E96-3447-1615-BFDA-A0DFCE191DD1}"/>
              </a:ext>
            </a:extLst>
          </p:cNvPr>
          <p:cNvSpPr>
            <a:spLocks noGrp="1"/>
          </p:cNvSpPr>
          <p:nvPr>
            <p:ph type="title"/>
          </p:nvPr>
        </p:nvSpPr>
        <p:spPr>
          <a:xfrm>
            <a:off x="1130271" y="1193800"/>
            <a:ext cx="3193050" cy="4699000"/>
          </a:xfrm>
        </p:spPr>
        <p:txBody>
          <a:bodyPr anchor="ctr">
            <a:normAutofit/>
          </a:bodyPr>
          <a:lstStyle/>
          <a:p>
            <a:r>
              <a:rPr lang="en-US" dirty="0"/>
              <a:t>Random Forest Regressor</a:t>
            </a:r>
          </a:p>
        </p:txBody>
      </p:sp>
      <p:cxnSp>
        <p:nvCxnSpPr>
          <p:cNvPr id="26" name="Straight Connector 2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61C094-B876-6A83-1F7F-85A0FF9AA710}"/>
              </a:ext>
            </a:extLst>
          </p:cNvPr>
          <p:cNvSpPr>
            <a:spLocks noGrp="1"/>
          </p:cNvSpPr>
          <p:nvPr>
            <p:ph idx="1"/>
          </p:nvPr>
        </p:nvSpPr>
        <p:spPr>
          <a:xfrm>
            <a:off x="4976636" y="1193800"/>
            <a:ext cx="6085091" cy="4699000"/>
          </a:xfrm>
        </p:spPr>
        <p:txBody>
          <a:bodyPr anchor="ctr">
            <a:normAutofit/>
          </a:bodyPr>
          <a:lstStyle/>
          <a:p>
            <a:pPr>
              <a:buFont typeface="Arial" panose="020B0604020202020204" pitchFamily="34" charset="0"/>
              <a:buChar char="•"/>
            </a:pPr>
            <a:r>
              <a:rPr lang="en-US"/>
              <a:t>Trained a Random Forest Regressor.</a:t>
            </a:r>
          </a:p>
          <a:p>
            <a:pPr>
              <a:buFont typeface="Arial" panose="020B0604020202020204" pitchFamily="34" charset="0"/>
              <a:buChar char="•"/>
            </a:pPr>
            <a:r>
              <a:rPr lang="en-US"/>
              <a:t>Evaluated model performance using R2 and RMSE.</a:t>
            </a:r>
          </a:p>
          <a:p>
            <a:pPr>
              <a:buFont typeface="Arial" panose="020B0604020202020204" pitchFamily="34" charset="0"/>
              <a:buChar char="•"/>
            </a:pPr>
            <a:r>
              <a:rPr lang="en-US"/>
              <a:t>Analyzed feature importances and the number of trees used.</a:t>
            </a:r>
          </a:p>
          <a:p>
            <a:pPr marL="0" indent="0">
              <a:buNone/>
            </a:pPr>
            <a:endParaRPr lang="en-US" dirty="0"/>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6548892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B0F0E6B-8BF7-0F8B-FF61-6CA8BFDB2E09}"/>
              </a:ext>
            </a:extLst>
          </p:cNvPr>
          <p:cNvPicPr>
            <a:picLocks noChangeAspect="1"/>
          </p:cNvPicPr>
          <p:nvPr/>
        </p:nvPicPr>
        <p:blipFill rotWithShape="1">
          <a:blip r:embed="rId2">
            <a:alphaModFix amt="50000"/>
          </a:blip>
          <a:srcRect t="1509" r="-1" b="1421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8409B4B-8A71-263B-27A3-B2714AADADF3}"/>
              </a:ext>
            </a:extLst>
          </p:cNvPr>
          <p:cNvSpPr>
            <a:spLocks noGrp="1"/>
          </p:cNvSpPr>
          <p:nvPr>
            <p:ph type="title"/>
          </p:nvPr>
        </p:nvSpPr>
        <p:spPr>
          <a:xfrm>
            <a:off x="1130271" y="1193800"/>
            <a:ext cx="3193050" cy="4699000"/>
          </a:xfrm>
        </p:spPr>
        <p:txBody>
          <a:bodyPr anchor="ctr">
            <a:normAutofit/>
          </a:bodyPr>
          <a:lstStyle/>
          <a:p>
            <a:r>
              <a:rPr lang="en-US" dirty="0"/>
              <a:t>Model Comparison</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35F888-E94D-78E7-C171-42CE77927336}"/>
              </a:ext>
            </a:extLst>
          </p:cNvPr>
          <p:cNvSpPr>
            <a:spLocks noGrp="1"/>
          </p:cNvSpPr>
          <p:nvPr>
            <p:ph idx="1"/>
          </p:nvPr>
        </p:nvSpPr>
        <p:spPr>
          <a:xfrm>
            <a:off x="4976636" y="1193800"/>
            <a:ext cx="6085091" cy="4699000"/>
          </a:xfrm>
        </p:spPr>
        <p:txBody>
          <a:bodyPr anchor="ctr">
            <a:normAutofit/>
          </a:bodyPr>
          <a:lstStyle/>
          <a:p>
            <a:r>
              <a:rPr lang="en-US" b="1" dirty="0"/>
              <a:t>Best Performance Model: </a:t>
            </a:r>
            <a:r>
              <a:rPr lang="en-US" dirty="0"/>
              <a:t>Random Forest Regressor</a:t>
            </a:r>
          </a:p>
          <a:p>
            <a:r>
              <a:rPr lang="en-US" b="1" dirty="0"/>
              <a:t>Reason:</a:t>
            </a:r>
          </a:p>
          <a:p>
            <a:pPr marL="0" indent="0">
              <a:buNone/>
            </a:pPr>
            <a:r>
              <a:rPr lang="en-US" dirty="0"/>
              <a:t>It provides the best balance between bias and variance, capturing complex patterns in the data while avoiding overfitting. This results in lower prediction errors (RMSE) and a higher proportion of variance explained (R2).</a:t>
            </a:r>
          </a:p>
          <a:p>
            <a:r>
              <a:rPr lang="en-US" b="1" dirty="0" err="1"/>
              <a:t>Implicaions</a:t>
            </a:r>
            <a:r>
              <a:rPr lang="en-US" b="1" dirty="0"/>
              <a:t>:</a:t>
            </a:r>
          </a:p>
          <a:p>
            <a:pPr marL="0" indent="0">
              <a:buNone/>
            </a:pPr>
            <a:r>
              <a:rPr lang="en-US" dirty="0"/>
              <a:t>The Random Forest model's superior performance suggests it is more reliable for predicting app ratings, making it the preferred choice for this task.</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505170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32</TotalTime>
  <Words>440</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Google Play Store Data Analysis and Prediction</vt:lpstr>
      <vt:lpstr>Introduction</vt:lpstr>
      <vt:lpstr>Data Preparation</vt:lpstr>
      <vt:lpstr>Data Visualization</vt:lpstr>
      <vt:lpstr>Feature Engineering</vt:lpstr>
      <vt:lpstr>Modeling Approach</vt:lpstr>
      <vt:lpstr>Decision Tree Regression</vt:lpstr>
      <vt:lpstr>Random Forest Regressor</vt:lpstr>
      <vt:lpstr>Model Comparison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Data Analysis and Prediction</dc:title>
  <dc:creator>Hassan Khan</dc:creator>
  <cp:lastModifiedBy>Muhammad Ali Turk</cp:lastModifiedBy>
  <cp:revision>3</cp:revision>
  <dcterms:created xsi:type="dcterms:W3CDTF">2024-05-29T19:09:07Z</dcterms:created>
  <dcterms:modified xsi:type="dcterms:W3CDTF">2024-05-30T09:30:38Z</dcterms:modified>
</cp:coreProperties>
</file>