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sldIdLst>
    <p:sldId id="257" r:id="rId3"/>
    <p:sldId id="256" r:id="rId4"/>
    <p:sldId id="259" r:id="rId5"/>
    <p:sldId id="262" r:id="rId6"/>
    <p:sldId id="263" r:id="rId7"/>
    <p:sldId id="818" r:id="rId8"/>
    <p:sldId id="81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47" autoAdjust="0"/>
  </p:normalViewPr>
  <p:slideViewPr>
    <p:cSldViewPr snapToGrid="0">
      <p:cViewPr varScale="1">
        <p:scale>
          <a:sx n="156" d="100"/>
          <a:sy n="156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405-E67C-4440-9AB9-D2EF1DF0F1BF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124EB-D855-4506-9430-7678395E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124EB-D855-4506-9430-7678395EA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124EB-D855-4506-9430-7678395EA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361F-1755-0D8D-B889-86D8C3C9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4F96-27AE-B7FF-C158-87019B5E4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96F8-08C4-956E-7B9D-C193DA4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B051-DC8B-BA23-C168-2D8E649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BB78-70BC-A187-F9C9-E9953096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782-A58A-0099-2B67-78EA90F7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FB4C5-245E-DD9C-E262-DB594BC8E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289C-3C29-BFC1-B844-CE83795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E4B7-6CE6-4A0A-CF8B-0E41E77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BB2-4445-1B54-A793-CD044209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5A273-C99B-4957-7548-CB04D28F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7C31-84FC-6DF4-1C63-C66F6BE71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E772-14C3-E8AE-AF59-80F08F9D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6FDC-A7F1-1DE9-0BF4-D9946C4D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EC0C-20C2-91C3-B868-B8C53F5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1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A043-23A7-CFB1-F5BB-75413B03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9606-61C6-5CD9-69E7-8E6E670C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F6A4-DD1D-52F2-05A7-885E9472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AD16-0EA5-448E-7923-6003ED66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B1435-F1DD-2FC7-E2B4-BD7B05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57D7-C0A1-5AAF-13A8-A45EC57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45CC-D3F8-0497-B10E-F435E061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B6C0-1657-1F2A-035A-B8A91B60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4B8A-89BE-A1F9-D74B-7B844BD8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ED63-7337-8668-973D-1AE5D47B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B08C-7F06-43C1-6467-E8EE50D4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8E2D-D521-FB54-5CBF-91BE7C35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121A4-A56E-DBB9-FEBC-47DE642B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EDA6-567C-73B2-7D18-CAD95654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DBFE-A298-A170-0419-43C21F4D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1E1C0-5591-2725-7BC3-7E0012A8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ABBD-DD1D-5B94-834C-36A6791C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92B7-D6F0-867B-8977-60AB2A44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884F8-36D7-FCE3-F40C-BEBF158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64713-6710-0630-2109-39D0DDF9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05F22-869D-6CBC-2F75-CB4CB22D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B8F71-1202-3888-8D27-28D51C45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AE55F-F1B7-E997-F1AE-0918A39E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1D0E2-DA50-FF16-4840-FFA2BA78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AD8E-92DA-0489-326D-71D166A2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76453-6481-5E39-F1C9-2B06A656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2272B-731D-F255-5BCB-38B1A7D4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682E-4A21-4C82-E222-F25D17B6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9BFF-F481-9F5F-7937-215AFD22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5E2FB-5788-C7A8-5B11-19787CA9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5BD3-54E6-9423-7981-D8A0B3A3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942F-9473-6BB0-9D14-24611C13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29C0-094A-0E24-3C43-708DE489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9BA95-DB2C-D0E0-1CA9-6EC6898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B3D3-9FEA-CCA0-4AB8-356C4171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865CF-EBA1-4320-BDC1-FD9CEC3A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E741-29B5-0EE9-F882-7002E71C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BC57-068F-7765-457E-BFF8CA8A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10550-E91D-C933-D952-2EE504493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7AF7A-F4A4-B933-A6B9-887A9E95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A67D3-81A9-FCCE-7F07-42F0450D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2705-089C-EC46-8756-AF4379D8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1C275-CD52-580E-DAE9-12B2D037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AABAC-D5D7-F56B-39AB-AFAD3FF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58672-A139-0764-E471-624441C6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3137-A263-6A01-0C2C-82653054B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D159-4E99-415C-9C1B-7DEBC1F8D3C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3A57-CA34-99E4-ECEA-307E77B84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5B32-9107-0CA1-9C07-B87FD2D9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C949E-D944-44B0-919A-7459B3AC1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D694C-D96F-8708-0F0C-89A173BA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64" r="195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B6FFB-3288-F109-8706-98BC2492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" y="4932945"/>
            <a:ext cx="12098807" cy="192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0EACA-0D61-992E-E6BD-9F18251DB85D}"/>
              </a:ext>
            </a:extLst>
          </p:cNvPr>
          <p:cNvSpPr txBox="1"/>
          <p:nvPr/>
        </p:nvSpPr>
        <p:spPr>
          <a:xfrm>
            <a:off x="4135120" y="3708400"/>
            <a:ext cx="37745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6- 7 </a:t>
            </a:r>
            <a:r>
              <a:rPr lang="en-US" sz="6600" b="1" dirty="0" err="1">
                <a:solidFill>
                  <a:schemeClr val="bg1"/>
                </a:solidFill>
              </a:rPr>
              <a:t>Mayıs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9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1488440" y="770602"/>
            <a:ext cx="95808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“PRIZY” ŞİRKETİ </a:t>
            </a:r>
            <a:r>
              <a:rPr lang="en-US" sz="2400" i="1" dirty="0"/>
              <a:t>1970 li </a:t>
            </a:r>
            <a:r>
              <a:rPr lang="en-US" sz="2400" i="1" dirty="0" err="1"/>
              <a:t>yıllarda</a:t>
            </a:r>
            <a:r>
              <a:rPr lang="en-US" sz="2400" i="1" dirty="0"/>
              <a:t> </a:t>
            </a:r>
            <a:r>
              <a:rPr lang="en-US" sz="2400" i="1" dirty="0" err="1"/>
              <a:t>kurulmuş</a:t>
            </a:r>
            <a:r>
              <a:rPr lang="en-US" sz="2400" i="1" dirty="0"/>
              <a:t> </a:t>
            </a:r>
            <a:r>
              <a:rPr lang="en-US" sz="2400" i="1" dirty="0" err="1"/>
              <a:t>bir</a:t>
            </a:r>
            <a:r>
              <a:rPr lang="en-US" sz="2400" i="1" dirty="0"/>
              <a:t> </a:t>
            </a:r>
            <a:r>
              <a:rPr lang="en-US" sz="2400" b="1" i="1" dirty="0"/>
              <a:t>"</a:t>
            </a:r>
            <a:r>
              <a:rPr lang="en-US" sz="2400" b="1" i="1" dirty="0" err="1"/>
              <a:t>peynir</a:t>
            </a:r>
            <a:r>
              <a:rPr lang="en-US" sz="2400" b="1" i="1" dirty="0"/>
              <a:t>" </a:t>
            </a:r>
            <a:r>
              <a:rPr lang="en-US" sz="2400" i="1" dirty="0" err="1"/>
              <a:t>şirketi</a:t>
            </a:r>
            <a:r>
              <a:rPr lang="en-US" sz="2400" i="1" dirty="0"/>
              <a:t>. Ana </a:t>
            </a:r>
            <a:r>
              <a:rPr lang="en-US" sz="2400" i="1" dirty="0" err="1"/>
              <a:t>markası</a:t>
            </a:r>
            <a:r>
              <a:rPr lang="en-US" sz="2400" i="1" dirty="0"/>
              <a:t>  </a:t>
            </a:r>
            <a:r>
              <a:rPr lang="en-US" sz="2400" b="1" i="1" dirty="0"/>
              <a:t>“</a:t>
            </a:r>
            <a:r>
              <a:rPr lang="en-US" sz="2400" b="1" i="1" dirty="0" err="1"/>
              <a:t>Prizy</a:t>
            </a:r>
            <a:r>
              <a:rPr lang="en-US" sz="2400" b="1" i="1" dirty="0"/>
              <a:t> X”</a:t>
            </a:r>
            <a:r>
              <a:rPr lang="en-US" sz="2400" i="1" dirty="0"/>
              <a:t> </a:t>
            </a:r>
            <a:r>
              <a:rPr lang="en-US" sz="2400" i="1" dirty="0" err="1"/>
              <a:t>yıllarca</a:t>
            </a:r>
            <a:r>
              <a:rPr lang="en-US" sz="2400" i="1" dirty="0"/>
              <a:t> </a:t>
            </a:r>
            <a:r>
              <a:rPr lang="en-US" sz="2400" i="1" dirty="0" err="1"/>
              <a:t>sevilen</a:t>
            </a:r>
            <a:r>
              <a:rPr lang="en-US" sz="2400" i="1" dirty="0"/>
              <a:t> </a:t>
            </a:r>
            <a:r>
              <a:rPr lang="en-US" sz="2400" i="1" dirty="0" err="1"/>
              <a:t>bir</a:t>
            </a:r>
            <a:r>
              <a:rPr lang="en-US" sz="2400" i="1" dirty="0"/>
              <a:t> </a:t>
            </a:r>
            <a:r>
              <a:rPr lang="en-US" sz="2400" i="1" dirty="0" err="1"/>
              <a:t>marka</a:t>
            </a:r>
            <a:r>
              <a:rPr lang="en-US" sz="2400" i="1" dirty="0"/>
              <a:t> </a:t>
            </a:r>
            <a:r>
              <a:rPr lang="en-US" sz="2400" i="1" dirty="0" err="1"/>
              <a:t>olarak</a:t>
            </a:r>
            <a:r>
              <a:rPr lang="en-US" sz="2400" i="1" dirty="0"/>
              <a:t> </a:t>
            </a:r>
            <a:r>
              <a:rPr lang="en-US" sz="2400" i="1" dirty="0" err="1"/>
              <a:t>tüketilmiş</a:t>
            </a:r>
            <a:r>
              <a:rPr lang="en-US" sz="2400" i="1" dirty="0"/>
              <a:t>. 1975 </a:t>
            </a:r>
            <a:r>
              <a:rPr lang="en-US" sz="2400" i="1" dirty="0" err="1"/>
              <a:t>yılında</a:t>
            </a:r>
            <a:r>
              <a:rPr lang="en-US" sz="2400" i="1" dirty="0"/>
              <a:t> </a:t>
            </a:r>
            <a:r>
              <a:rPr lang="en-US" sz="2400" i="1" dirty="0" err="1"/>
              <a:t>bir</a:t>
            </a:r>
            <a:r>
              <a:rPr lang="en-US" sz="2400" i="1" dirty="0"/>
              <a:t> </a:t>
            </a:r>
            <a:r>
              <a:rPr lang="en-US" sz="2400" i="1" dirty="0" err="1"/>
              <a:t>birleşme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2. </a:t>
            </a:r>
            <a:r>
              <a:rPr lang="en-US" sz="2400" i="1" dirty="0" err="1"/>
              <a:t>markası</a:t>
            </a:r>
            <a:r>
              <a:rPr lang="en-US" sz="2400" i="1" dirty="0"/>
              <a:t> </a:t>
            </a:r>
            <a:r>
              <a:rPr lang="en-US" sz="2400" b="1" i="1" dirty="0"/>
              <a:t>“</a:t>
            </a:r>
            <a:r>
              <a:rPr lang="en-US" sz="2400" b="1" i="1" dirty="0" err="1"/>
              <a:t>Prizy</a:t>
            </a:r>
            <a:r>
              <a:rPr lang="en-US" sz="2400" b="1" i="1" dirty="0"/>
              <a:t> Y"</a:t>
            </a:r>
            <a:r>
              <a:rPr lang="en-US" sz="2400" i="1" dirty="0"/>
              <a:t> de </a:t>
            </a:r>
            <a:r>
              <a:rPr lang="en-US" sz="2400" i="1" dirty="0" err="1"/>
              <a:t>firmaya</a:t>
            </a:r>
            <a:r>
              <a:rPr lang="en-US" sz="2400" i="1" dirty="0"/>
              <a:t> </a:t>
            </a:r>
            <a:r>
              <a:rPr lang="en-US" sz="2400" i="1" dirty="0" err="1"/>
              <a:t>katılmış</a:t>
            </a:r>
            <a:r>
              <a:rPr lang="en-US" sz="2400" i="1" dirty="0"/>
              <a:t>. Bu </a:t>
            </a:r>
            <a:r>
              <a:rPr lang="en-US" sz="2400" i="1" dirty="0" err="1"/>
              <a:t>marka</a:t>
            </a:r>
            <a:r>
              <a:rPr lang="en-US" sz="2400" i="1" dirty="0"/>
              <a:t> da </a:t>
            </a:r>
            <a:r>
              <a:rPr lang="en-US" sz="2400" i="1" dirty="0" err="1"/>
              <a:t>hızlıca</a:t>
            </a:r>
            <a:r>
              <a:rPr lang="en-US" sz="2400" i="1" dirty="0"/>
              <a:t> </a:t>
            </a:r>
            <a:r>
              <a:rPr lang="en-US" sz="2400" i="1" dirty="0" err="1"/>
              <a:t>büyümüş</a:t>
            </a:r>
            <a:r>
              <a:rPr lang="en-US" sz="2400" i="1" dirty="0"/>
              <a:t> ama ilk </a:t>
            </a:r>
            <a:r>
              <a:rPr lang="en-US" sz="2400" i="1" dirty="0" err="1"/>
              <a:t>marka</a:t>
            </a:r>
            <a:r>
              <a:rPr lang="en-US" sz="2400" i="1" dirty="0"/>
              <a:t> </a:t>
            </a:r>
            <a:r>
              <a:rPr lang="en-US" sz="2400" i="1" dirty="0" err="1"/>
              <a:t>seviyesine</a:t>
            </a:r>
            <a:r>
              <a:rPr lang="en-US" sz="2400" i="1" dirty="0"/>
              <a:t> </a:t>
            </a:r>
            <a:r>
              <a:rPr lang="en-US" sz="2400" i="1" dirty="0" err="1"/>
              <a:t>ulaşamamış</a:t>
            </a:r>
            <a:r>
              <a:rPr lang="en-US" sz="2400" i="1" dirty="0"/>
              <a:t>. Her </a:t>
            </a:r>
            <a:r>
              <a:rPr lang="en-US" sz="2400" i="1" dirty="0" err="1"/>
              <a:t>iki</a:t>
            </a:r>
            <a:r>
              <a:rPr lang="en-US" sz="2400" i="1" dirty="0"/>
              <a:t> </a:t>
            </a:r>
            <a:r>
              <a:rPr lang="en-US" sz="2400" i="1" dirty="0" err="1"/>
              <a:t>marka</a:t>
            </a:r>
            <a:r>
              <a:rPr lang="en-US" sz="2400" i="1" dirty="0"/>
              <a:t> da </a:t>
            </a:r>
            <a:r>
              <a:rPr lang="en-US" sz="2400" i="1" dirty="0" err="1"/>
              <a:t>aynı</a:t>
            </a:r>
            <a:r>
              <a:rPr lang="en-US" sz="2400" i="1" dirty="0"/>
              <a:t> </a:t>
            </a:r>
            <a:r>
              <a:rPr lang="en-US" sz="2400" i="1" dirty="0" err="1"/>
              <a:t>hedef</a:t>
            </a:r>
            <a:r>
              <a:rPr lang="en-US" sz="2400" i="1" dirty="0"/>
              <a:t> </a:t>
            </a:r>
            <a:r>
              <a:rPr lang="en-US" sz="2400" i="1" dirty="0" err="1"/>
              <a:t>kitle</a:t>
            </a:r>
            <a:r>
              <a:rPr lang="en-US" sz="2400" i="1" dirty="0"/>
              <a:t> </a:t>
            </a:r>
            <a:r>
              <a:rPr lang="en-US" sz="2400" i="1" dirty="0" err="1"/>
              <a:t>tarafından</a:t>
            </a:r>
            <a:r>
              <a:rPr lang="en-US" sz="2400" i="1" dirty="0"/>
              <a:t> </a:t>
            </a:r>
            <a:r>
              <a:rPr lang="en-US" sz="2400" i="1" dirty="0" err="1"/>
              <a:t>tüketiliyor</a:t>
            </a:r>
            <a:r>
              <a:rPr lang="en-US" sz="2400" i="1" dirty="0"/>
              <a:t>, </a:t>
            </a:r>
            <a:r>
              <a:rPr lang="en-US" sz="2400" i="1" dirty="0" err="1"/>
              <a:t>tüketenler</a:t>
            </a:r>
            <a:r>
              <a:rPr lang="en-US" sz="2400" i="1" dirty="0"/>
              <a:t> </a:t>
            </a:r>
            <a:r>
              <a:rPr lang="en-US" sz="2400" i="1" dirty="0" err="1"/>
              <a:t>tarafından</a:t>
            </a:r>
            <a:r>
              <a:rPr lang="en-US" sz="2400" i="1" dirty="0"/>
              <a:t> </a:t>
            </a:r>
            <a:r>
              <a:rPr lang="en-US" sz="2400" i="1" dirty="0" err="1"/>
              <a:t>lezzet</a:t>
            </a:r>
            <a:r>
              <a:rPr lang="en-US" sz="2400" i="1" dirty="0"/>
              <a:t> </a:t>
            </a:r>
            <a:r>
              <a:rPr lang="en-US" sz="2400" i="1" dirty="0" err="1"/>
              <a:t>olarak</a:t>
            </a:r>
            <a:r>
              <a:rPr lang="en-US" sz="2400" i="1" dirty="0"/>
              <a:t> </a:t>
            </a:r>
            <a:r>
              <a:rPr lang="en-US" sz="2400" i="1" dirty="0" err="1"/>
              <a:t>eş</a:t>
            </a:r>
            <a:r>
              <a:rPr lang="en-US" sz="2400" i="1" dirty="0"/>
              <a:t> </a:t>
            </a:r>
            <a:r>
              <a:rPr lang="en-US" sz="2400" i="1" dirty="0" err="1"/>
              <a:t>derecede</a:t>
            </a:r>
            <a:r>
              <a:rPr lang="en-US" sz="2400" i="1" dirty="0"/>
              <a:t> </a:t>
            </a:r>
            <a:r>
              <a:rPr lang="en-US" sz="2400" i="1" dirty="0" err="1"/>
              <a:t>beğeniliyor</a:t>
            </a:r>
            <a:r>
              <a:rPr lang="en-US" sz="2400" i="1" dirty="0"/>
              <a:t>, ve </a:t>
            </a:r>
            <a:r>
              <a:rPr lang="en-US" sz="2400" i="1" dirty="0" err="1"/>
              <a:t>aynı</a:t>
            </a:r>
            <a:r>
              <a:rPr lang="en-US" sz="2400" i="1" dirty="0"/>
              <a:t> </a:t>
            </a:r>
            <a:r>
              <a:rPr lang="en-US" sz="2400" i="1" dirty="0" err="1"/>
              <a:t>oranda</a:t>
            </a:r>
            <a:r>
              <a:rPr lang="en-US" sz="2400" i="1" dirty="0"/>
              <a:t> </a:t>
            </a:r>
            <a:r>
              <a:rPr lang="en-US" sz="2400" i="1" dirty="0" err="1"/>
              <a:t>dağıtıma</a:t>
            </a:r>
            <a:r>
              <a:rPr lang="en-US" sz="2400" i="1" dirty="0"/>
              <a:t> </a:t>
            </a:r>
            <a:r>
              <a:rPr lang="en-US" sz="2400" i="1" dirty="0" err="1"/>
              <a:t>sahip</a:t>
            </a:r>
            <a:r>
              <a:rPr lang="en-US" sz="2400" i="1" dirty="0"/>
              <a:t>, </a:t>
            </a:r>
            <a:r>
              <a:rPr lang="en-US" sz="2400" i="1" dirty="0" err="1"/>
              <a:t>aynı</a:t>
            </a:r>
            <a:r>
              <a:rPr lang="en-US" sz="2400" i="1" dirty="0"/>
              <a:t> </a:t>
            </a:r>
            <a:r>
              <a:rPr lang="en-US" sz="2400" i="1" dirty="0" err="1"/>
              <a:t>raflarda</a:t>
            </a:r>
            <a:r>
              <a:rPr lang="en-US" sz="2400" i="1" dirty="0"/>
              <a:t> </a:t>
            </a:r>
            <a:r>
              <a:rPr lang="en-US" sz="2400" i="1" dirty="0" err="1"/>
              <a:t>yan</a:t>
            </a:r>
            <a:r>
              <a:rPr lang="en-US" sz="2400" i="1" dirty="0"/>
              <a:t> </a:t>
            </a:r>
            <a:r>
              <a:rPr lang="en-US" sz="2400" i="1" dirty="0" err="1"/>
              <a:t>yana</a:t>
            </a:r>
            <a:r>
              <a:rPr lang="en-US" sz="2400" i="1" dirty="0"/>
              <a:t> </a:t>
            </a:r>
            <a:r>
              <a:rPr lang="en-US" sz="2400" i="1" dirty="0" err="1"/>
              <a:t>bulunuyor</a:t>
            </a:r>
            <a:r>
              <a:rPr lang="en-US" sz="2400" i="1" dirty="0"/>
              <a:t>. </a:t>
            </a:r>
          </a:p>
          <a:p>
            <a:endParaRPr lang="en-US" sz="2400" i="1" dirty="0"/>
          </a:p>
          <a:p>
            <a:r>
              <a:rPr lang="en-US" sz="2400" i="1" dirty="0" err="1"/>
              <a:t>Sonradan</a:t>
            </a:r>
            <a:r>
              <a:rPr lang="en-US" sz="2400" i="1" dirty="0"/>
              <a:t> </a:t>
            </a:r>
            <a:r>
              <a:rPr lang="en-US" sz="2400" i="1" dirty="0" err="1"/>
              <a:t>gelen</a:t>
            </a:r>
            <a:r>
              <a:rPr lang="en-US" sz="2400" i="1" dirty="0"/>
              <a:t> </a:t>
            </a:r>
            <a:r>
              <a:rPr lang="en-US" sz="2400" b="1" i="1" dirty="0"/>
              <a:t>“</a:t>
            </a:r>
            <a:r>
              <a:rPr lang="en-US" sz="2400" b="1" i="1" dirty="0" err="1"/>
              <a:t>Prizy</a:t>
            </a:r>
            <a:r>
              <a:rPr lang="en-US" sz="2400" b="1" i="1" dirty="0"/>
              <a:t> Y"</a:t>
            </a:r>
            <a:r>
              <a:rPr lang="en-US" sz="2400" i="1" dirty="0"/>
              <a:t> </a:t>
            </a:r>
            <a:r>
              <a:rPr lang="en-US" sz="2400" i="1" dirty="0" err="1"/>
              <a:t>markası</a:t>
            </a:r>
            <a:r>
              <a:rPr lang="en-US" sz="2400" i="1" dirty="0"/>
              <a:t> </a:t>
            </a:r>
            <a:r>
              <a:rPr lang="en-US" sz="2400" i="1" dirty="0" err="1"/>
              <a:t>firma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</a:t>
            </a:r>
            <a:r>
              <a:rPr lang="en-US" sz="2400" i="1" dirty="0" err="1"/>
              <a:t>daha</a:t>
            </a:r>
            <a:r>
              <a:rPr lang="en-US" sz="2400" i="1" dirty="0"/>
              <a:t> </a:t>
            </a:r>
            <a:r>
              <a:rPr lang="en-US" sz="2400" i="1" dirty="0" err="1"/>
              <a:t>karlı</a:t>
            </a:r>
            <a:r>
              <a:rPr lang="en-US" sz="2400" i="1" dirty="0"/>
              <a:t> </a:t>
            </a:r>
            <a:r>
              <a:rPr lang="en-US" sz="2400" i="1" dirty="0" err="1"/>
              <a:t>olduğundan</a:t>
            </a:r>
            <a:r>
              <a:rPr lang="en-US" sz="2400" i="1" dirty="0"/>
              <a:t> </a:t>
            </a:r>
            <a:r>
              <a:rPr lang="en-US" sz="2400" i="1" dirty="0" err="1"/>
              <a:t>firma</a:t>
            </a:r>
            <a:r>
              <a:rPr lang="en-US" sz="2400" i="1" dirty="0"/>
              <a:t> </a:t>
            </a:r>
            <a:r>
              <a:rPr lang="en-US" sz="2400" i="1" dirty="0" err="1"/>
              <a:t>bu</a:t>
            </a:r>
            <a:r>
              <a:rPr lang="en-US" sz="2400" i="1" dirty="0"/>
              <a:t> </a:t>
            </a:r>
            <a:r>
              <a:rPr lang="en-US" sz="2400" i="1" dirty="0" err="1"/>
              <a:t>markayı</a:t>
            </a:r>
            <a:r>
              <a:rPr lang="en-US" sz="2400" i="1" dirty="0"/>
              <a:t> </a:t>
            </a:r>
            <a:r>
              <a:rPr lang="en-US" sz="2400" i="1" dirty="0" err="1"/>
              <a:t>daha</a:t>
            </a:r>
            <a:r>
              <a:rPr lang="en-US" sz="2400" i="1" dirty="0"/>
              <a:t> da </a:t>
            </a:r>
            <a:r>
              <a:rPr lang="en-US" sz="2400" i="1" dirty="0" err="1"/>
              <a:t>büyütmek</a:t>
            </a:r>
            <a:r>
              <a:rPr lang="en-US" sz="2400" i="1" dirty="0"/>
              <a:t> </a:t>
            </a:r>
            <a:r>
              <a:rPr lang="en-US" sz="2400" i="1" dirty="0" err="1"/>
              <a:t>istiyor</a:t>
            </a:r>
            <a:r>
              <a:rPr lang="en-US" sz="2400" i="1" dirty="0"/>
              <a:t>.</a:t>
            </a:r>
          </a:p>
          <a:p>
            <a:endParaRPr lang="en-US" sz="2400" i="1" dirty="0"/>
          </a:p>
          <a:p>
            <a:r>
              <a:rPr lang="en-US" sz="2400" i="1" dirty="0"/>
              <a:t>"</a:t>
            </a:r>
            <a:r>
              <a:rPr lang="en-US" sz="2400" i="1" dirty="0" err="1"/>
              <a:t>Şirket</a:t>
            </a:r>
            <a:r>
              <a:rPr lang="en-US" sz="2400" i="1" dirty="0"/>
              <a:t> </a:t>
            </a:r>
            <a:r>
              <a:rPr lang="en-US" sz="2400" i="1" dirty="0" err="1"/>
              <a:t>yönetim</a:t>
            </a:r>
            <a:r>
              <a:rPr lang="en-US" sz="2400" i="1" dirty="0"/>
              <a:t> </a:t>
            </a:r>
            <a:r>
              <a:rPr lang="en-US" sz="2400" i="1" dirty="0" err="1"/>
              <a:t>ekibi</a:t>
            </a:r>
            <a:r>
              <a:rPr lang="en-US" sz="2400" i="1" dirty="0"/>
              <a:t> </a:t>
            </a:r>
            <a:r>
              <a:rPr lang="en-US" sz="2400" i="1" dirty="0" err="1"/>
              <a:t>sizden</a:t>
            </a:r>
            <a:r>
              <a:rPr lang="en-US" sz="2400" i="1" dirty="0"/>
              <a:t> </a:t>
            </a:r>
            <a:r>
              <a:rPr lang="en-US" sz="2400" i="1" dirty="0" err="1"/>
              <a:t>elinizdeki</a:t>
            </a:r>
            <a:r>
              <a:rPr lang="en-US" sz="2400" i="1" dirty="0"/>
              <a:t> </a:t>
            </a:r>
            <a:r>
              <a:rPr lang="en-US" sz="2400" i="1" dirty="0" err="1"/>
              <a:t>verilerle</a:t>
            </a:r>
            <a:r>
              <a:rPr lang="en-US" sz="2400" i="1" dirty="0"/>
              <a:t> “</a:t>
            </a:r>
            <a:r>
              <a:rPr lang="en-US" sz="2400" i="1" dirty="0" err="1"/>
              <a:t>Prizy</a:t>
            </a:r>
            <a:r>
              <a:rPr lang="en-US" sz="2400" i="1" dirty="0"/>
              <a:t> Y” </a:t>
            </a:r>
            <a:r>
              <a:rPr lang="en-US" sz="2400" i="1" dirty="0" err="1"/>
              <a:t>markasını</a:t>
            </a:r>
            <a:r>
              <a:rPr lang="en-US" sz="2400" i="1" dirty="0"/>
              <a:t> </a:t>
            </a:r>
            <a:r>
              <a:rPr lang="en-US" sz="2400" i="1" dirty="0" err="1"/>
              <a:t>büyütmek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</a:t>
            </a:r>
            <a:r>
              <a:rPr lang="en-US" sz="2400" i="1" dirty="0" err="1"/>
              <a:t>öneri</a:t>
            </a:r>
            <a:r>
              <a:rPr lang="en-US" sz="2400" i="1" dirty="0"/>
              <a:t> </a:t>
            </a:r>
            <a:r>
              <a:rPr lang="en-US" sz="2400" i="1" dirty="0" err="1"/>
              <a:t>sunmanızı</a:t>
            </a:r>
            <a:r>
              <a:rPr lang="en-US" sz="2400" i="1" dirty="0"/>
              <a:t> ve 2023-2028 </a:t>
            </a:r>
            <a:r>
              <a:rPr lang="en-US" sz="2400" i="1" dirty="0" err="1"/>
              <a:t>stratejik</a:t>
            </a:r>
            <a:r>
              <a:rPr lang="en-US" sz="2400" i="1" dirty="0"/>
              <a:t> plan </a:t>
            </a:r>
            <a:r>
              <a:rPr lang="en-US" sz="2400" i="1" dirty="0" err="1"/>
              <a:t>için</a:t>
            </a:r>
            <a:r>
              <a:rPr lang="en-US" sz="2400" i="1" dirty="0"/>
              <a:t> “</a:t>
            </a:r>
            <a:r>
              <a:rPr lang="en-US" sz="2400" i="1" dirty="0" err="1"/>
              <a:t>satın</a:t>
            </a:r>
            <a:r>
              <a:rPr lang="en-US" sz="2400" i="1" dirty="0"/>
              <a:t> </a:t>
            </a:r>
            <a:r>
              <a:rPr lang="en-US" sz="2400" i="1" dirty="0" err="1"/>
              <a:t>alım</a:t>
            </a:r>
            <a:r>
              <a:rPr lang="en-US" sz="2400" i="1" dirty="0"/>
              <a:t> </a:t>
            </a:r>
            <a:r>
              <a:rPr lang="en-US" sz="2400" i="1" dirty="0" err="1"/>
              <a:t>miktarı</a:t>
            </a:r>
            <a:r>
              <a:rPr lang="en-US" sz="2400" i="1" dirty="0"/>
              <a:t>”  </a:t>
            </a:r>
            <a:r>
              <a:rPr lang="en-US" sz="2400" i="1" dirty="0" err="1"/>
              <a:t>tahmini</a:t>
            </a:r>
            <a:r>
              <a:rPr lang="en-US" sz="2400" i="1" dirty="0"/>
              <a:t> </a:t>
            </a:r>
            <a:r>
              <a:rPr lang="en-US" sz="2400" i="1" dirty="0" err="1"/>
              <a:t>oluşturmanızı</a:t>
            </a:r>
            <a:r>
              <a:rPr lang="en-US" sz="2400" i="1" dirty="0"/>
              <a:t> </a:t>
            </a:r>
            <a:r>
              <a:rPr lang="en-US" sz="2400" i="1" dirty="0" err="1"/>
              <a:t>istiyor</a:t>
            </a:r>
            <a:r>
              <a:rPr lang="en-US" sz="2400" i="1" dirty="0"/>
              <a:t>."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483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1026160" y="515709"/>
            <a:ext cx="1066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/>
              <a:t>Elinizdeki</a:t>
            </a:r>
            <a:r>
              <a:rPr lang="en-US" sz="2400" b="1" i="1" dirty="0"/>
              <a:t> </a:t>
            </a:r>
            <a:r>
              <a:rPr lang="en-US" sz="2400" b="1" i="1" dirty="0" err="1"/>
              <a:t>veriler</a:t>
            </a:r>
            <a:r>
              <a:rPr lang="en-US" sz="2400" b="1" i="1" dirty="0"/>
              <a:t> : </a:t>
            </a:r>
          </a:p>
          <a:p>
            <a:endParaRPr lang="en-US" sz="2400" i="1" dirty="0"/>
          </a:p>
          <a:p>
            <a:pPr marL="342900" indent="-342900">
              <a:buAutoNum type="arabicPeriod"/>
            </a:pPr>
            <a:r>
              <a:rPr lang="en-US" sz="2400" b="1" i="1" dirty="0"/>
              <a:t>Marka </a:t>
            </a:r>
            <a:r>
              <a:rPr lang="en-US" sz="2400" b="1" i="1" dirty="0" err="1"/>
              <a:t>gücü</a:t>
            </a:r>
            <a:r>
              <a:rPr lang="en-US" sz="2400" b="1" i="1" dirty="0"/>
              <a:t> </a:t>
            </a:r>
            <a:r>
              <a:rPr lang="en-US" sz="2400" b="1" i="1" dirty="0" err="1"/>
              <a:t>takip</a:t>
            </a:r>
            <a:r>
              <a:rPr lang="en-US" sz="2400" b="1" i="1" dirty="0"/>
              <a:t> </a:t>
            </a:r>
            <a:r>
              <a:rPr lang="en-US" sz="2400" b="1" i="1" dirty="0" err="1"/>
              <a:t>araştırma</a:t>
            </a:r>
            <a:r>
              <a:rPr lang="en-US" sz="2400" b="1" i="1" dirty="0"/>
              <a:t> </a:t>
            </a:r>
            <a:r>
              <a:rPr lang="en-US" sz="2400" b="1" i="1" dirty="0" err="1"/>
              <a:t>sonuçları</a:t>
            </a:r>
            <a:r>
              <a:rPr lang="en-US" sz="2400" b="1" i="1" dirty="0"/>
              <a:t> </a:t>
            </a:r>
            <a:r>
              <a:rPr lang="en-US" sz="2400" b="1" i="1" dirty="0" err="1"/>
              <a:t>verisi</a:t>
            </a:r>
            <a:r>
              <a:rPr lang="en-US" sz="2400" b="1" i="1" dirty="0"/>
              <a:t>: </a:t>
            </a:r>
          </a:p>
          <a:p>
            <a:r>
              <a:rPr lang="en-US" sz="2400" i="1" dirty="0"/>
              <a:t>- PRIZY </a:t>
            </a:r>
            <a:r>
              <a:rPr lang="en-US" sz="2400" i="1" dirty="0" err="1"/>
              <a:t>şirketinin</a:t>
            </a:r>
            <a:r>
              <a:rPr lang="en-US" sz="2400" i="1" dirty="0"/>
              <a:t> her 2 </a:t>
            </a:r>
            <a:r>
              <a:rPr lang="en-US" sz="2400" i="1" dirty="0" err="1"/>
              <a:t>markası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2020 </a:t>
            </a:r>
            <a:r>
              <a:rPr lang="en-US" sz="2400" i="1" dirty="0" err="1"/>
              <a:t>Ocak</a:t>
            </a:r>
            <a:r>
              <a:rPr lang="en-US" sz="2400" i="1" dirty="0"/>
              <a:t>- 2022 </a:t>
            </a:r>
            <a:r>
              <a:rPr lang="en-US" sz="2400" i="1" dirty="0" err="1"/>
              <a:t>Aralık</a:t>
            </a:r>
            <a:r>
              <a:rPr lang="en-US" sz="2400" i="1" dirty="0"/>
              <a:t> </a:t>
            </a:r>
            <a:r>
              <a:rPr lang="en-US" sz="2400" i="1" dirty="0" err="1"/>
              <a:t>arası</a:t>
            </a:r>
            <a:r>
              <a:rPr lang="en-US" sz="2400" i="1" dirty="0"/>
              <a:t> </a:t>
            </a:r>
            <a:r>
              <a:rPr lang="en-US" sz="2400" i="1" dirty="0" err="1"/>
              <a:t>aylık</a:t>
            </a:r>
            <a:r>
              <a:rPr lang="en-US" sz="2400" i="1" dirty="0"/>
              <a:t> </a:t>
            </a:r>
            <a:r>
              <a:rPr lang="en-US" sz="2400" i="1" dirty="0" err="1"/>
              <a:t>marka</a:t>
            </a:r>
            <a:r>
              <a:rPr lang="en-US" sz="2400" i="1" dirty="0"/>
              <a:t> </a:t>
            </a:r>
            <a:r>
              <a:rPr lang="en-US" sz="2400" i="1" dirty="0" err="1"/>
              <a:t>gücü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</a:t>
            </a:r>
            <a:r>
              <a:rPr lang="en-US" sz="2400" i="1" dirty="0" err="1"/>
              <a:t>ilgili</a:t>
            </a:r>
            <a:r>
              <a:rPr lang="en-US" sz="2400" i="1" dirty="0"/>
              <a:t> </a:t>
            </a:r>
            <a:r>
              <a:rPr lang="en-US" sz="2400" i="1" dirty="0" err="1"/>
              <a:t>yapılan</a:t>
            </a:r>
            <a:r>
              <a:rPr lang="en-US" sz="2400" i="1" dirty="0"/>
              <a:t> </a:t>
            </a:r>
            <a:r>
              <a:rPr lang="en-US" sz="2400" i="1" dirty="0" err="1"/>
              <a:t>araştırma</a:t>
            </a:r>
            <a:r>
              <a:rPr lang="en-US" sz="2400" i="1" dirty="0"/>
              <a:t> </a:t>
            </a:r>
            <a:r>
              <a:rPr lang="en-US" sz="2400" i="1" dirty="0" err="1"/>
              <a:t>sonuçları</a:t>
            </a:r>
            <a:r>
              <a:rPr lang="en-US" sz="2400" i="1" dirty="0"/>
              <a:t> </a:t>
            </a:r>
          </a:p>
          <a:p>
            <a:r>
              <a:rPr lang="en-US" sz="2400" i="1" dirty="0"/>
              <a:t>- </a:t>
            </a:r>
            <a:r>
              <a:rPr lang="en-US" sz="2400" i="1" dirty="0" err="1"/>
              <a:t>Benzer</a:t>
            </a:r>
            <a:r>
              <a:rPr lang="en-US" sz="2400" i="1" dirty="0"/>
              <a:t> </a:t>
            </a:r>
            <a:r>
              <a:rPr lang="en-US" sz="2400" i="1" dirty="0" err="1"/>
              <a:t>kategori</a:t>
            </a:r>
            <a:r>
              <a:rPr lang="en-US" sz="2400" i="1" dirty="0"/>
              <a:t> ve </a:t>
            </a:r>
            <a:r>
              <a:rPr lang="en-US" sz="2400" i="1" dirty="0" err="1"/>
              <a:t>markalar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2020 </a:t>
            </a:r>
            <a:r>
              <a:rPr lang="en-US" sz="2400" i="1" dirty="0" err="1"/>
              <a:t>Ocak</a:t>
            </a:r>
            <a:r>
              <a:rPr lang="en-US" sz="2400" i="1" dirty="0"/>
              <a:t>- 2022 </a:t>
            </a:r>
            <a:r>
              <a:rPr lang="en-US" sz="2400" i="1" dirty="0" err="1"/>
              <a:t>Aralık</a:t>
            </a:r>
            <a:r>
              <a:rPr lang="en-US" sz="2400" i="1" dirty="0"/>
              <a:t> </a:t>
            </a:r>
            <a:r>
              <a:rPr lang="en-US" sz="2400" i="1" dirty="0" err="1"/>
              <a:t>arası</a:t>
            </a:r>
            <a:r>
              <a:rPr lang="en-US" sz="2400" i="1" dirty="0"/>
              <a:t> </a:t>
            </a:r>
            <a:r>
              <a:rPr lang="en-US" sz="2400" i="1" dirty="0" err="1"/>
              <a:t>aylık</a:t>
            </a:r>
            <a:r>
              <a:rPr lang="en-US" sz="2400" i="1" dirty="0"/>
              <a:t> </a:t>
            </a:r>
            <a:r>
              <a:rPr lang="en-US" sz="2400" i="1" dirty="0" err="1"/>
              <a:t>marka</a:t>
            </a:r>
            <a:r>
              <a:rPr lang="en-US" sz="2400" i="1" dirty="0"/>
              <a:t> </a:t>
            </a:r>
            <a:r>
              <a:rPr lang="en-US" sz="2400" i="1" dirty="0" err="1"/>
              <a:t>gücü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</a:t>
            </a:r>
            <a:r>
              <a:rPr lang="en-US" sz="2400" i="1" dirty="0" err="1"/>
              <a:t>ilgili</a:t>
            </a:r>
            <a:r>
              <a:rPr lang="en-US" sz="2400" i="1" dirty="0"/>
              <a:t> </a:t>
            </a:r>
            <a:r>
              <a:rPr lang="en-US" sz="2400" i="1" dirty="0" err="1"/>
              <a:t>yapılan</a:t>
            </a:r>
            <a:r>
              <a:rPr lang="en-US" sz="2400" i="1" dirty="0"/>
              <a:t> </a:t>
            </a:r>
            <a:r>
              <a:rPr lang="en-US" sz="2400" i="1" dirty="0" err="1"/>
              <a:t>araştırma</a:t>
            </a:r>
            <a:r>
              <a:rPr lang="en-US" sz="2400" i="1" dirty="0"/>
              <a:t> </a:t>
            </a:r>
            <a:r>
              <a:rPr lang="en-US" sz="2400" i="1" dirty="0" err="1"/>
              <a:t>sonuçları</a:t>
            </a:r>
            <a:r>
              <a:rPr lang="en-US" sz="2400" i="1" dirty="0"/>
              <a:t> </a:t>
            </a:r>
          </a:p>
          <a:p>
            <a:pPr marL="342900" indent="-342900">
              <a:buAutoNum type="arabicPeriod"/>
            </a:pPr>
            <a:endParaRPr lang="en-US" sz="2400" i="1" dirty="0"/>
          </a:p>
          <a:p>
            <a:r>
              <a:rPr lang="en-US" sz="2400" b="1" i="1" dirty="0"/>
              <a:t>2. </a:t>
            </a:r>
            <a:r>
              <a:rPr lang="en-US" sz="2400" b="1" i="1" dirty="0" err="1"/>
              <a:t>Alım</a:t>
            </a:r>
            <a:r>
              <a:rPr lang="en-US" sz="2400" b="1" i="1" dirty="0"/>
              <a:t> </a:t>
            </a:r>
            <a:r>
              <a:rPr lang="en-US" sz="2400" b="1" i="1" dirty="0" err="1"/>
              <a:t>davranışı</a:t>
            </a:r>
            <a:r>
              <a:rPr lang="en-US" sz="2400" b="1" i="1" dirty="0"/>
              <a:t> </a:t>
            </a:r>
            <a:r>
              <a:rPr lang="en-US" sz="2400" b="1" i="1" dirty="0" err="1"/>
              <a:t>takip</a:t>
            </a:r>
            <a:r>
              <a:rPr lang="en-US" sz="2400" b="1" i="1" dirty="0"/>
              <a:t> </a:t>
            </a:r>
            <a:r>
              <a:rPr lang="en-US" sz="2400" b="1" i="1" dirty="0" err="1"/>
              <a:t>paneli</a:t>
            </a:r>
            <a:r>
              <a:rPr lang="en-US" sz="2400" b="1" i="1" dirty="0"/>
              <a:t> </a:t>
            </a:r>
            <a:r>
              <a:rPr lang="en-US" sz="2400" b="1" i="1" dirty="0" err="1"/>
              <a:t>verisi</a:t>
            </a:r>
            <a:r>
              <a:rPr lang="en-US" sz="2400" b="1" i="1" dirty="0"/>
              <a:t>: </a:t>
            </a:r>
          </a:p>
          <a:p>
            <a:r>
              <a:rPr lang="en-US" sz="2400" i="1" dirty="0"/>
              <a:t>- PRIZY </a:t>
            </a:r>
            <a:r>
              <a:rPr lang="en-US" sz="2400" i="1" dirty="0" err="1"/>
              <a:t>şirketinin</a:t>
            </a:r>
            <a:r>
              <a:rPr lang="en-US" sz="2400" i="1" dirty="0"/>
              <a:t> her 2 </a:t>
            </a:r>
            <a:r>
              <a:rPr lang="en-US" sz="2400" i="1" dirty="0" err="1"/>
              <a:t>markası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2020 </a:t>
            </a:r>
            <a:r>
              <a:rPr lang="en-US" sz="2400" i="1" dirty="0" err="1"/>
              <a:t>Ocak</a:t>
            </a:r>
            <a:r>
              <a:rPr lang="en-US" sz="2400" i="1" dirty="0"/>
              <a:t>- 2022 </a:t>
            </a:r>
            <a:r>
              <a:rPr lang="en-US" sz="2400" i="1" dirty="0" err="1"/>
              <a:t>Aralık</a:t>
            </a:r>
            <a:r>
              <a:rPr lang="en-US" sz="2400" i="1" dirty="0"/>
              <a:t> </a:t>
            </a:r>
            <a:r>
              <a:rPr lang="en-US" sz="2400" i="1" dirty="0" err="1"/>
              <a:t>arası</a:t>
            </a:r>
            <a:r>
              <a:rPr lang="en-US" sz="2400" i="1" dirty="0"/>
              <a:t> </a:t>
            </a:r>
            <a:r>
              <a:rPr lang="en-US" sz="2400" i="1" dirty="0" err="1"/>
              <a:t>aylık</a:t>
            </a:r>
            <a:r>
              <a:rPr lang="en-US" sz="2400" i="1" dirty="0"/>
              <a:t> satin </a:t>
            </a:r>
            <a:r>
              <a:rPr lang="en-US" sz="2400" i="1" dirty="0" err="1"/>
              <a:t>alım</a:t>
            </a:r>
            <a:r>
              <a:rPr lang="en-US" sz="2400" i="1" dirty="0"/>
              <a:t> </a:t>
            </a:r>
            <a:r>
              <a:rPr lang="en-US" sz="2400" i="1" dirty="0" err="1"/>
              <a:t>davranışı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</a:t>
            </a:r>
            <a:r>
              <a:rPr lang="en-US" sz="2400" i="1" dirty="0" err="1"/>
              <a:t>ilgili</a:t>
            </a:r>
            <a:r>
              <a:rPr lang="en-US" sz="2400" i="1" dirty="0"/>
              <a:t> </a:t>
            </a:r>
            <a:r>
              <a:rPr lang="en-US" sz="2400" i="1" dirty="0" err="1"/>
              <a:t>yapılan</a:t>
            </a:r>
            <a:r>
              <a:rPr lang="en-US" sz="2400" i="1" dirty="0"/>
              <a:t> </a:t>
            </a:r>
            <a:r>
              <a:rPr lang="en-US" sz="2400" i="1" dirty="0" err="1"/>
              <a:t>araştırma</a:t>
            </a:r>
            <a:r>
              <a:rPr lang="en-US" sz="2400" i="1" dirty="0"/>
              <a:t> </a:t>
            </a:r>
            <a:r>
              <a:rPr lang="en-US" sz="2400" i="1" dirty="0" err="1"/>
              <a:t>sonuçları</a:t>
            </a:r>
            <a:r>
              <a:rPr lang="en-US" sz="2400" i="1" dirty="0"/>
              <a:t> </a:t>
            </a:r>
          </a:p>
          <a:p>
            <a:r>
              <a:rPr lang="en-US" sz="2400" i="1" dirty="0"/>
              <a:t>- </a:t>
            </a:r>
            <a:r>
              <a:rPr lang="en-US" sz="2400" i="1" dirty="0" err="1"/>
              <a:t>Benzer</a:t>
            </a:r>
            <a:r>
              <a:rPr lang="en-US" sz="2400" i="1" dirty="0"/>
              <a:t> </a:t>
            </a:r>
            <a:r>
              <a:rPr lang="en-US" sz="2400" i="1" dirty="0" err="1"/>
              <a:t>kategori</a:t>
            </a:r>
            <a:r>
              <a:rPr lang="en-US" sz="2400" i="1" dirty="0"/>
              <a:t> ve </a:t>
            </a:r>
            <a:r>
              <a:rPr lang="en-US" sz="2400" i="1" dirty="0" err="1"/>
              <a:t>markalar</a:t>
            </a:r>
            <a:r>
              <a:rPr lang="en-US" sz="2400" i="1" dirty="0"/>
              <a:t> </a:t>
            </a:r>
            <a:r>
              <a:rPr lang="en-US" sz="2400" i="1" dirty="0" err="1"/>
              <a:t>için</a:t>
            </a:r>
            <a:r>
              <a:rPr lang="en-US" sz="2400" i="1" dirty="0"/>
              <a:t> 2020 </a:t>
            </a:r>
            <a:r>
              <a:rPr lang="en-US" sz="2400" i="1" dirty="0" err="1"/>
              <a:t>Ocak</a:t>
            </a:r>
            <a:r>
              <a:rPr lang="en-US" sz="2400" i="1" dirty="0"/>
              <a:t>- 2022 </a:t>
            </a:r>
            <a:r>
              <a:rPr lang="en-US" sz="2400" i="1" dirty="0" err="1"/>
              <a:t>Aralık</a:t>
            </a:r>
            <a:r>
              <a:rPr lang="en-US" sz="2400" i="1" dirty="0"/>
              <a:t> </a:t>
            </a:r>
            <a:r>
              <a:rPr lang="en-US" sz="2400" i="1" dirty="0" err="1"/>
              <a:t>arası</a:t>
            </a:r>
            <a:r>
              <a:rPr lang="en-US" sz="2400" i="1" dirty="0"/>
              <a:t> </a:t>
            </a:r>
            <a:r>
              <a:rPr lang="en-US" sz="2400" i="1" dirty="0" err="1"/>
              <a:t>aylık</a:t>
            </a:r>
            <a:r>
              <a:rPr lang="en-US" sz="2400" i="1" dirty="0"/>
              <a:t> satin </a:t>
            </a:r>
            <a:r>
              <a:rPr lang="en-US" sz="2400" i="1" dirty="0" err="1"/>
              <a:t>alım</a:t>
            </a:r>
            <a:r>
              <a:rPr lang="en-US" sz="2400" i="1" dirty="0"/>
              <a:t> </a:t>
            </a:r>
            <a:r>
              <a:rPr lang="en-US" sz="2400" i="1" dirty="0" err="1"/>
              <a:t>davranışı</a:t>
            </a:r>
            <a:r>
              <a:rPr lang="en-US" sz="2400" i="1" dirty="0"/>
              <a:t> </a:t>
            </a:r>
            <a:r>
              <a:rPr lang="en-US" sz="2400" i="1" dirty="0" err="1"/>
              <a:t>ile</a:t>
            </a:r>
            <a:r>
              <a:rPr lang="en-US" sz="2400" i="1" dirty="0"/>
              <a:t> </a:t>
            </a:r>
            <a:r>
              <a:rPr lang="en-US" sz="2400" i="1" dirty="0" err="1"/>
              <a:t>ilgili</a:t>
            </a:r>
            <a:r>
              <a:rPr lang="en-US" sz="2400" i="1" dirty="0"/>
              <a:t> </a:t>
            </a:r>
            <a:r>
              <a:rPr lang="en-US" sz="2400" i="1" dirty="0" err="1"/>
              <a:t>yapılan</a:t>
            </a:r>
            <a:r>
              <a:rPr lang="en-US" sz="2400" i="1" dirty="0"/>
              <a:t> </a:t>
            </a:r>
            <a:r>
              <a:rPr lang="en-US" sz="2400" i="1" dirty="0" err="1"/>
              <a:t>araştırma</a:t>
            </a:r>
            <a:r>
              <a:rPr lang="en-US" sz="2400" i="1" dirty="0"/>
              <a:t> </a:t>
            </a:r>
            <a:r>
              <a:rPr lang="en-US" sz="2400" i="1" dirty="0" err="1"/>
              <a:t>sonuçları</a:t>
            </a:r>
            <a:r>
              <a:rPr lang="en-US" sz="2400" i="1" dirty="0"/>
              <a:t> </a:t>
            </a:r>
          </a:p>
          <a:p>
            <a:endParaRPr lang="en-US" sz="2400" i="1" dirty="0"/>
          </a:p>
          <a:p>
            <a:r>
              <a:rPr lang="en-US" sz="2400" b="1" i="1" dirty="0"/>
              <a:t>3. “</a:t>
            </a:r>
            <a:r>
              <a:rPr lang="en-US" sz="2400" b="1" i="1" dirty="0" err="1"/>
              <a:t>Reklam</a:t>
            </a:r>
            <a:r>
              <a:rPr lang="en-US" sz="2400" b="1" i="1" dirty="0"/>
              <a:t> Test” </a:t>
            </a:r>
            <a:r>
              <a:rPr lang="en-US" sz="2400" b="1" i="1" dirty="0" err="1"/>
              <a:t>araştırma</a:t>
            </a:r>
            <a:r>
              <a:rPr lang="en-US" sz="2400" b="1" i="1" dirty="0"/>
              <a:t> </a:t>
            </a:r>
            <a:r>
              <a:rPr lang="en-US" sz="2400" b="1" i="1" dirty="0" err="1"/>
              <a:t>sonuçları</a:t>
            </a:r>
            <a:r>
              <a:rPr lang="en-US" sz="2400" b="1" i="1" dirty="0"/>
              <a:t> </a:t>
            </a:r>
            <a:r>
              <a:rPr lang="en-US" sz="2400" b="1" i="1" dirty="0" err="1"/>
              <a:t>verisi</a:t>
            </a:r>
            <a:endParaRPr lang="en-US" sz="2400" b="1" i="1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843280" y="1074509"/>
            <a:ext cx="1066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“Marka </a:t>
            </a:r>
            <a:r>
              <a:rPr lang="en-US" sz="2400" b="1" i="1" dirty="0" err="1"/>
              <a:t>Gücü</a:t>
            </a:r>
            <a:r>
              <a:rPr lang="en-US" sz="2400" b="1" i="1" dirty="0"/>
              <a:t> </a:t>
            </a:r>
            <a:r>
              <a:rPr lang="en-US" sz="2400" b="1" i="1" dirty="0" err="1"/>
              <a:t>Takip</a:t>
            </a:r>
            <a:r>
              <a:rPr lang="en-US" sz="2400" b="1" i="1" dirty="0"/>
              <a:t>” </a:t>
            </a:r>
            <a:r>
              <a:rPr lang="en-US" sz="2400" b="1" i="1" dirty="0" err="1"/>
              <a:t>araştırması</a:t>
            </a:r>
            <a:r>
              <a:rPr lang="en-US" sz="2400" b="1" i="1" dirty="0"/>
              <a:t> ve </a:t>
            </a:r>
            <a:r>
              <a:rPr lang="en-US" sz="2400" b="1" i="1" dirty="0" err="1"/>
              <a:t>değişkenler</a:t>
            </a:r>
            <a:r>
              <a:rPr lang="en-US" sz="2400" b="1" i="1" dirty="0"/>
              <a:t>: </a:t>
            </a:r>
            <a:endParaRPr lang="en-US" sz="2400" i="1" dirty="0"/>
          </a:p>
          <a:p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719ED-E531-A775-43AA-CB2010F7AD5A}"/>
              </a:ext>
            </a:extLst>
          </p:cNvPr>
          <p:cNvSpPr txBox="1"/>
          <p:nvPr/>
        </p:nvSpPr>
        <p:spPr>
          <a:xfrm>
            <a:off x="1107440" y="1582341"/>
            <a:ext cx="1076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Gücü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Takip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araştırması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tüketicilere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markalarla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ilgili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sorular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sorularak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söz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konusu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markaların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rakipleriyle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karşılaştırmalı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iletişim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faaliyetleri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algıları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değerlerinin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ölçümlenmesi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amacını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taşımaktadır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doğrultuda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bilinirliği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markaya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karşı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tutum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davranışlar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rakiplerle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karşılaştırmalı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değeri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marka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sağlığı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iletişim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etkinliği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bilgiler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edilir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Çalışma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her ay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aynı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sayıda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örnekleme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gidilerek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düzenli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gerçekleştirilir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2EDF5-A712-DCB5-ECBB-094FFDF9B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23130"/>
              </p:ext>
            </p:extLst>
          </p:nvPr>
        </p:nvGraphicFramePr>
        <p:xfrm>
          <a:off x="2584450" y="3567501"/>
          <a:ext cx="7023100" cy="165735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110958666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51372572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20350409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of mind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akla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gelen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554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Spontaneous Awareness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Spontan Bilinirlik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Kategoride bilinen markalar sorulduğunda hatırlatmasız söylenen markalar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049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Bilinirlik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Yardımlı veya yardımsız markanın bilinirliği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13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Seçim seti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Markanın tercihler içersinde olması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61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Deneme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 kullanıcısının h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ayat</a:t>
                      </a: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ının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herhangi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dönemi</a:t>
                      </a:r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deneyip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denemediği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8892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Repurchase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Yeniden alım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Denedikten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yeniden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alıp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alınmadığı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897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Often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Sadakat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Markaya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sadakat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83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 performansından memnuniyet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1819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Closeness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Yakınlık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Markaya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yakın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hissetme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25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5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843280" y="1074509"/>
            <a:ext cx="1066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“</a:t>
            </a:r>
            <a:r>
              <a:rPr lang="en-US" sz="2400" b="1" i="1" dirty="0" err="1"/>
              <a:t>Alım</a:t>
            </a:r>
            <a:r>
              <a:rPr lang="en-US" sz="2400" b="1" i="1" dirty="0"/>
              <a:t> </a:t>
            </a:r>
            <a:r>
              <a:rPr lang="en-US" sz="2400" b="1" i="1" dirty="0" err="1"/>
              <a:t>davranışı</a:t>
            </a:r>
            <a:r>
              <a:rPr lang="en-US" sz="2400" b="1" i="1" dirty="0"/>
              <a:t> </a:t>
            </a:r>
            <a:r>
              <a:rPr lang="en-US" sz="2400" b="1" i="1" dirty="0" err="1"/>
              <a:t>Takip</a:t>
            </a:r>
            <a:r>
              <a:rPr lang="en-US" sz="2400" b="1" i="1" dirty="0"/>
              <a:t>” </a:t>
            </a:r>
            <a:r>
              <a:rPr lang="en-US" sz="2400" b="1" i="1" dirty="0" err="1"/>
              <a:t>paneli</a:t>
            </a:r>
            <a:r>
              <a:rPr lang="en-US" sz="2400" b="1" i="1" dirty="0"/>
              <a:t> ve </a:t>
            </a:r>
            <a:r>
              <a:rPr lang="en-US" sz="2400" b="1" i="1" dirty="0" err="1"/>
              <a:t>değişkenler</a:t>
            </a:r>
            <a:r>
              <a:rPr lang="en-US" sz="2400" b="1" i="1" dirty="0"/>
              <a:t>: </a:t>
            </a:r>
            <a:endParaRPr lang="en-US" sz="2400" i="1" dirty="0"/>
          </a:p>
          <a:p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937EB-27EA-4760-0606-2082B986E5F9}"/>
              </a:ext>
            </a:extLst>
          </p:cNvPr>
          <p:cNvSpPr txBox="1"/>
          <p:nvPr/>
        </p:nvSpPr>
        <p:spPr>
          <a:xfrm>
            <a:off x="1076960" y="1961495"/>
            <a:ext cx="10129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Hane</a:t>
            </a:r>
            <a:r>
              <a:rPr lang="en-US" sz="1800" dirty="0"/>
              <a:t> </a:t>
            </a:r>
            <a:r>
              <a:rPr lang="en-US" sz="1800" dirty="0" err="1"/>
              <a:t>Paneli</a:t>
            </a:r>
            <a:r>
              <a:rPr lang="en-US" sz="1800" dirty="0"/>
              <a:t>, </a:t>
            </a:r>
            <a:r>
              <a:rPr lang="en-US" sz="1800" dirty="0" err="1"/>
              <a:t>sürekli</a:t>
            </a:r>
            <a:r>
              <a:rPr lang="en-US" sz="1800" dirty="0"/>
              <a:t> ve </a:t>
            </a:r>
            <a:r>
              <a:rPr lang="en-US" sz="1800" dirty="0" err="1"/>
              <a:t>temsili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örneklemden</a:t>
            </a:r>
            <a:r>
              <a:rPr lang="en-US" sz="1800" dirty="0"/>
              <a:t> </a:t>
            </a:r>
            <a:r>
              <a:rPr lang="en-US" sz="1800" dirty="0" err="1"/>
              <a:t>düzenli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satın</a:t>
            </a:r>
            <a:r>
              <a:rPr lang="en-US" sz="1800" dirty="0"/>
              <a:t> alma </a:t>
            </a:r>
            <a:r>
              <a:rPr lang="en-US" sz="1800" dirty="0" err="1"/>
              <a:t>verilerinin</a:t>
            </a:r>
            <a:r>
              <a:rPr lang="en-US" sz="1800" dirty="0"/>
              <a:t> </a:t>
            </a:r>
            <a:r>
              <a:rPr lang="en-US" sz="1800" dirty="0" err="1"/>
              <a:t>toplanmasına</a:t>
            </a:r>
            <a:r>
              <a:rPr lang="en-US" sz="1800" dirty="0"/>
              <a:t> </a:t>
            </a:r>
            <a:r>
              <a:rPr lang="en-US" sz="1800" dirty="0" err="1"/>
              <a:t>dayanan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pazar</a:t>
            </a:r>
            <a:r>
              <a:rPr lang="en-US" sz="1800" dirty="0"/>
              <a:t> </a:t>
            </a:r>
            <a:r>
              <a:rPr lang="en-US" sz="1800" dirty="0" err="1"/>
              <a:t>araştırması</a:t>
            </a:r>
            <a:r>
              <a:rPr lang="en-US" sz="1800" dirty="0"/>
              <a:t> </a:t>
            </a:r>
            <a:r>
              <a:rPr lang="en-US" sz="1800" dirty="0" err="1"/>
              <a:t>tekniğidir</a:t>
            </a:r>
            <a:r>
              <a:rPr lang="en-US" sz="1800" dirty="0"/>
              <a:t>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9BBFEA-6EF4-187D-CC5D-319A09DFEB56}"/>
              </a:ext>
            </a:extLst>
          </p:cNvPr>
          <p:cNvGrpSpPr/>
          <p:nvPr/>
        </p:nvGrpSpPr>
        <p:grpSpPr>
          <a:xfrm>
            <a:off x="1076960" y="3149600"/>
            <a:ext cx="8243715" cy="2844376"/>
            <a:chOff x="616217" y="2694151"/>
            <a:chExt cx="10970138" cy="4508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A0C479-4C45-D46B-AE47-DB9DED142F08}"/>
                </a:ext>
              </a:extLst>
            </p:cNvPr>
            <p:cNvGrpSpPr/>
            <p:nvPr/>
          </p:nvGrpSpPr>
          <p:grpSpPr>
            <a:xfrm>
              <a:off x="616218" y="2694151"/>
              <a:ext cx="6865055" cy="903890"/>
              <a:chOff x="-13701" y="1576551"/>
              <a:chExt cx="5940948" cy="903890"/>
            </a:xfrm>
          </p:grpSpPr>
          <p:sp>
            <p:nvSpPr>
              <p:cNvPr id="43" name="圆角矩形 8">
                <a:extLst>
                  <a:ext uri="{FF2B5EF4-FFF2-40B4-BE49-F238E27FC236}">
                    <a16:creationId xmlns:a16="http://schemas.microsoft.com/office/drawing/2014/main" id="{C8E057AC-4E90-6960-4DAA-ACA35F6C452C}"/>
                  </a:ext>
                </a:extLst>
              </p:cNvPr>
              <p:cNvSpPr/>
              <p:nvPr/>
            </p:nvSpPr>
            <p:spPr>
              <a:xfrm rot="16200000">
                <a:off x="2127387" y="-563792"/>
                <a:ext cx="902617" cy="5184794"/>
              </a:xfrm>
              <a:custGeom>
                <a:avLst/>
                <a:gdLst/>
                <a:ahLst/>
                <a:cxnLst/>
                <a:rect l="l" t="t" r="r" b="b"/>
                <a:pathLst>
                  <a:path w="1138560" h="5469553">
                    <a:moveTo>
                      <a:pt x="3815" y="0"/>
                    </a:moveTo>
                    <a:lnTo>
                      <a:pt x="1134746" y="0"/>
                    </a:lnTo>
                    <a:cubicBezTo>
                      <a:pt x="1138140" y="12394"/>
                      <a:pt x="1138560" y="25068"/>
                      <a:pt x="1138560" y="37840"/>
                    </a:cubicBezTo>
                    <a:lnTo>
                      <a:pt x="1138560" y="4900273"/>
                    </a:lnTo>
                    <a:cubicBezTo>
                      <a:pt x="1138560" y="5214678"/>
                      <a:pt x="883685" y="5469553"/>
                      <a:pt x="569280" y="5469553"/>
                    </a:cubicBezTo>
                    <a:cubicBezTo>
                      <a:pt x="254875" y="5469553"/>
                      <a:pt x="0" y="5214678"/>
                      <a:pt x="0" y="4900273"/>
                    </a:cubicBezTo>
                    <a:lnTo>
                      <a:pt x="0" y="37840"/>
                    </a:lnTo>
                    <a:close/>
                  </a:path>
                </a:pathLst>
              </a:custGeom>
              <a:solidFill>
                <a:srgbClr val="2F469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F874D27-D08D-B20D-A034-DC62B543FED6}"/>
                  </a:ext>
                </a:extLst>
              </p:cNvPr>
              <p:cNvSpPr/>
              <p:nvPr/>
            </p:nvSpPr>
            <p:spPr>
              <a:xfrm>
                <a:off x="3899344" y="1576551"/>
                <a:ext cx="1229696" cy="903890"/>
              </a:xfrm>
              <a:prstGeom prst="ellipse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2F469C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45" name="Picture 44" descr="http://material-design.storage.googleapis.com/publish/material_v_3/material_ext_publish/0Bx4BSt6jniD7OFZFR1ZOUmFWTEE/style_icons_system_intro.png">
                <a:extLst>
                  <a:ext uri="{FF2B5EF4-FFF2-40B4-BE49-F238E27FC236}">
                    <a16:creationId xmlns:a16="http://schemas.microsoft.com/office/drawing/2014/main" id="{7DDB76FD-10A8-D863-E993-DA13876477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41" t="33615" r="82887" b="50472"/>
              <a:stretch/>
            </p:blipFill>
            <p:spPr bwMode="auto">
              <a:xfrm>
                <a:off x="4254402" y="1713184"/>
                <a:ext cx="653907" cy="664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052E74-A2A6-ED18-E619-B781AC48EAC6}"/>
                  </a:ext>
                </a:extLst>
              </p:cNvPr>
              <p:cNvSpPr txBox="1"/>
              <p:nvPr/>
            </p:nvSpPr>
            <p:spPr>
              <a:xfrm>
                <a:off x="2606540" y="1765740"/>
                <a:ext cx="3320707" cy="53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/>
                  </a:rPr>
                  <a:t>Ürün</a:t>
                </a:r>
                <a:endParaRPr kumimoji="0" lang="tr-T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8FAA5ED-F0E7-FC92-582C-86AFE0FA5E9B}"/>
                </a:ext>
              </a:extLst>
            </p:cNvPr>
            <p:cNvGrpSpPr/>
            <p:nvPr/>
          </p:nvGrpSpPr>
          <p:grpSpPr>
            <a:xfrm>
              <a:off x="616219" y="4480861"/>
              <a:ext cx="6359915" cy="916164"/>
              <a:chOff x="-13701" y="3363261"/>
              <a:chExt cx="5503805" cy="916164"/>
            </a:xfrm>
          </p:grpSpPr>
          <p:sp>
            <p:nvSpPr>
              <p:cNvPr id="48" name="圆角矩形 5">
                <a:extLst>
                  <a:ext uri="{FF2B5EF4-FFF2-40B4-BE49-F238E27FC236}">
                    <a16:creationId xmlns:a16="http://schemas.microsoft.com/office/drawing/2014/main" id="{0B8DE927-EF35-67BB-EC9F-E729BF2B948A}"/>
                  </a:ext>
                </a:extLst>
              </p:cNvPr>
              <p:cNvSpPr/>
              <p:nvPr/>
            </p:nvSpPr>
            <p:spPr>
              <a:xfrm rot="16200000">
                <a:off x="2148410" y="1214700"/>
                <a:ext cx="902614" cy="5226836"/>
              </a:xfrm>
              <a:custGeom>
                <a:avLst/>
                <a:gdLst/>
                <a:ahLst/>
                <a:cxnLst/>
                <a:rect l="l" t="t" r="r" b="b"/>
                <a:pathLst>
                  <a:path w="1138560" h="4677465">
                    <a:moveTo>
                      <a:pt x="0" y="0"/>
                    </a:moveTo>
                    <a:lnTo>
                      <a:pt x="1138560" y="0"/>
                    </a:lnTo>
                    <a:lnTo>
                      <a:pt x="1138560" y="4108185"/>
                    </a:lnTo>
                    <a:cubicBezTo>
                      <a:pt x="1138560" y="4422590"/>
                      <a:pt x="883685" y="4677465"/>
                      <a:pt x="569280" y="4677465"/>
                    </a:cubicBezTo>
                    <a:cubicBezTo>
                      <a:pt x="254875" y="4677465"/>
                      <a:pt x="0" y="4422590"/>
                      <a:pt x="0" y="4108185"/>
                    </a:cubicBezTo>
                    <a:close/>
                  </a:path>
                </a:pathLst>
              </a:custGeom>
              <a:solidFill>
                <a:srgbClr val="E8772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0DABA41-9922-9CB8-4AA2-A6168B853472}"/>
                  </a:ext>
                </a:extLst>
              </p:cNvPr>
              <p:cNvSpPr/>
              <p:nvPr/>
            </p:nvSpPr>
            <p:spPr>
              <a:xfrm>
                <a:off x="3951904" y="3363261"/>
                <a:ext cx="1229696" cy="903890"/>
              </a:xfrm>
              <a:prstGeom prst="ellipse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F1BE4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818AC8-DC64-CE33-5EDF-72FD26A8678B}"/>
                  </a:ext>
                </a:extLst>
              </p:cNvPr>
              <p:cNvSpPr txBox="1"/>
              <p:nvPr/>
            </p:nvSpPr>
            <p:spPr>
              <a:xfrm>
                <a:off x="1082530" y="3599764"/>
                <a:ext cx="4407574" cy="53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/>
                  </a:rPr>
                  <a:t>Satın Alma Miktarı</a:t>
                </a:r>
                <a:endParaRPr kumimoji="0" lang="tr-T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/>
                </a:endParaRPr>
              </a:p>
            </p:txBody>
          </p:sp>
          <p:grpSp>
            <p:nvGrpSpPr>
              <p:cNvPr id="51" name="Group 2">
                <a:extLst>
                  <a:ext uri="{FF2B5EF4-FFF2-40B4-BE49-F238E27FC236}">
                    <a16:creationId xmlns:a16="http://schemas.microsoft.com/office/drawing/2014/main" id="{C5EEF73D-3071-032E-86C9-FBE9B9AA994E}"/>
                  </a:ext>
                </a:extLst>
              </p:cNvPr>
              <p:cNvGrpSpPr/>
              <p:nvPr/>
            </p:nvGrpSpPr>
            <p:grpSpPr>
              <a:xfrm>
                <a:off x="4222536" y="3555125"/>
                <a:ext cx="643760" cy="452989"/>
                <a:chOff x="3896766" y="1735873"/>
                <a:chExt cx="528464" cy="445963"/>
              </a:xfrm>
              <a:solidFill>
                <a:sysClr val="windowText" lastClr="000000">
                  <a:lumMod val="50000"/>
                  <a:lumOff val="50000"/>
                </a:sysClr>
              </a:solidFill>
            </p:grpSpPr>
            <p:sp>
              <p:nvSpPr>
                <p:cNvPr id="52" name="Freeform 69">
                  <a:extLst>
                    <a:ext uri="{FF2B5EF4-FFF2-40B4-BE49-F238E27FC236}">
                      <a16:creationId xmlns:a16="http://schemas.microsoft.com/office/drawing/2014/main" id="{A999A481-3154-5524-B63F-2A2F00DB4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6766" y="1905226"/>
                  <a:ext cx="366125" cy="276610"/>
                </a:xfrm>
                <a:custGeom>
                  <a:avLst/>
                  <a:gdLst>
                    <a:gd name="T0" fmla="*/ 76 w 454"/>
                    <a:gd name="T1" fmla="*/ 0 h 343"/>
                    <a:gd name="T2" fmla="*/ 0 w 454"/>
                    <a:gd name="T3" fmla="*/ 343 h 343"/>
                    <a:gd name="T4" fmla="*/ 454 w 454"/>
                    <a:gd name="T5" fmla="*/ 343 h 343"/>
                    <a:gd name="T6" fmla="*/ 373 w 454"/>
                    <a:gd name="T7" fmla="*/ 0 h 343"/>
                    <a:gd name="T8" fmla="*/ 76 w 454"/>
                    <a:gd name="T9" fmla="*/ 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4" h="343">
                      <a:moveTo>
                        <a:pt x="76" y="0"/>
                      </a:moveTo>
                      <a:lnTo>
                        <a:pt x="0" y="343"/>
                      </a:lnTo>
                      <a:lnTo>
                        <a:pt x="454" y="343"/>
                      </a:lnTo>
                      <a:lnTo>
                        <a:pt x="373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" name="Freeform 70">
                  <a:extLst>
                    <a:ext uri="{FF2B5EF4-FFF2-40B4-BE49-F238E27FC236}">
                      <a16:creationId xmlns:a16="http://schemas.microsoft.com/office/drawing/2014/main" id="{3F567B13-B2AF-A8B4-27B7-705B631F8A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5394" y="1869743"/>
                  <a:ext cx="279836" cy="247578"/>
                </a:xfrm>
                <a:custGeom>
                  <a:avLst/>
                  <a:gdLst>
                    <a:gd name="T0" fmla="*/ 137 w 347"/>
                    <a:gd name="T1" fmla="*/ 307 h 307"/>
                    <a:gd name="T2" fmla="*/ 347 w 347"/>
                    <a:gd name="T3" fmla="*/ 307 h 307"/>
                    <a:gd name="T4" fmla="*/ 274 w 347"/>
                    <a:gd name="T5" fmla="*/ 0 h 307"/>
                    <a:gd name="T6" fmla="*/ 5 w 347"/>
                    <a:gd name="T7" fmla="*/ 0 h 307"/>
                    <a:gd name="T8" fmla="*/ 0 w 347"/>
                    <a:gd name="T9" fmla="*/ 26 h 307"/>
                    <a:gd name="T10" fmla="*/ 71 w 347"/>
                    <a:gd name="T11" fmla="*/ 26 h 307"/>
                    <a:gd name="T12" fmla="*/ 137 w 347"/>
                    <a:gd name="T1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307">
                      <a:moveTo>
                        <a:pt x="137" y="307"/>
                      </a:moveTo>
                      <a:lnTo>
                        <a:pt x="347" y="307"/>
                      </a:lnTo>
                      <a:lnTo>
                        <a:pt x="274" y="0"/>
                      </a:lnTo>
                      <a:lnTo>
                        <a:pt x="5" y="0"/>
                      </a:lnTo>
                      <a:lnTo>
                        <a:pt x="0" y="26"/>
                      </a:lnTo>
                      <a:lnTo>
                        <a:pt x="71" y="26"/>
                      </a:lnTo>
                      <a:lnTo>
                        <a:pt x="137" y="3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" name="Freeform 71">
                  <a:extLst>
                    <a:ext uri="{FF2B5EF4-FFF2-40B4-BE49-F238E27FC236}">
                      <a16:creationId xmlns:a16="http://schemas.microsoft.com/office/drawing/2014/main" id="{F4069765-339B-2C12-787D-980DE7B34F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4907" y="1777808"/>
                  <a:ext cx="173385" cy="142740"/>
                </a:xfrm>
                <a:custGeom>
                  <a:avLst/>
                  <a:gdLst>
                    <a:gd name="T0" fmla="*/ 91 w 91"/>
                    <a:gd name="T1" fmla="*/ 75 h 75"/>
                    <a:gd name="T2" fmla="*/ 81 w 91"/>
                    <a:gd name="T3" fmla="*/ 75 h 75"/>
                    <a:gd name="T4" fmla="*/ 81 w 91"/>
                    <a:gd name="T5" fmla="*/ 33 h 75"/>
                    <a:gd name="T6" fmla="*/ 46 w 91"/>
                    <a:gd name="T7" fmla="*/ 7 h 75"/>
                    <a:gd name="T8" fmla="*/ 11 w 91"/>
                    <a:gd name="T9" fmla="*/ 33 h 75"/>
                    <a:gd name="T10" fmla="*/ 11 w 91"/>
                    <a:gd name="T11" fmla="*/ 75 h 75"/>
                    <a:gd name="T12" fmla="*/ 0 w 91"/>
                    <a:gd name="T13" fmla="*/ 75 h 75"/>
                    <a:gd name="T14" fmla="*/ 0 w 91"/>
                    <a:gd name="T15" fmla="*/ 33 h 75"/>
                    <a:gd name="T16" fmla="*/ 46 w 91"/>
                    <a:gd name="T17" fmla="*/ 0 h 75"/>
                    <a:gd name="T18" fmla="*/ 91 w 91"/>
                    <a:gd name="T19" fmla="*/ 33 h 75"/>
                    <a:gd name="T20" fmla="*/ 91 w 91"/>
                    <a:gd name="T2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75">
                      <a:moveTo>
                        <a:pt x="91" y="75"/>
                      </a:move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81" y="33"/>
                        <a:pt x="81" y="33"/>
                        <a:pt x="81" y="33"/>
                      </a:cubicBezTo>
                      <a:cubicBezTo>
                        <a:pt x="81" y="19"/>
                        <a:pt x="65" y="7"/>
                        <a:pt x="46" y="7"/>
                      </a:cubicBezTo>
                      <a:cubicBezTo>
                        <a:pt x="26" y="7"/>
                        <a:pt x="11" y="19"/>
                        <a:pt x="11" y="33"/>
                      </a:cubicBezTo>
                      <a:cubicBezTo>
                        <a:pt x="11" y="75"/>
                        <a:pt x="11" y="75"/>
                        <a:pt x="11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21" y="0"/>
                        <a:pt x="46" y="0"/>
                      </a:cubicBezTo>
                      <a:cubicBezTo>
                        <a:pt x="71" y="0"/>
                        <a:pt x="91" y="15"/>
                        <a:pt x="91" y="33"/>
                      </a:cubicBezTo>
                      <a:lnTo>
                        <a:pt x="91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" name="Freeform 72">
                  <a:extLst>
                    <a:ext uri="{FF2B5EF4-FFF2-40B4-BE49-F238E27FC236}">
                      <a16:creationId xmlns:a16="http://schemas.microsoft.com/office/drawing/2014/main" id="{7DA4391D-363E-C069-CDD0-5D9DE18E9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9104" y="1735873"/>
                  <a:ext cx="172579" cy="142740"/>
                </a:xfrm>
                <a:custGeom>
                  <a:avLst/>
                  <a:gdLst>
                    <a:gd name="T0" fmla="*/ 91 w 91"/>
                    <a:gd name="T1" fmla="*/ 75 h 75"/>
                    <a:gd name="T2" fmla="*/ 81 w 91"/>
                    <a:gd name="T3" fmla="*/ 75 h 75"/>
                    <a:gd name="T4" fmla="*/ 81 w 91"/>
                    <a:gd name="T5" fmla="*/ 33 h 75"/>
                    <a:gd name="T6" fmla="*/ 46 w 91"/>
                    <a:gd name="T7" fmla="*/ 8 h 75"/>
                    <a:gd name="T8" fmla="*/ 11 w 91"/>
                    <a:gd name="T9" fmla="*/ 33 h 75"/>
                    <a:gd name="T10" fmla="*/ 11 w 91"/>
                    <a:gd name="T11" fmla="*/ 75 h 75"/>
                    <a:gd name="T12" fmla="*/ 0 w 91"/>
                    <a:gd name="T13" fmla="*/ 75 h 75"/>
                    <a:gd name="T14" fmla="*/ 0 w 91"/>
                    <a:gd name="T15" fmla="*/ 33 h 75"/>
                    <a:gd name="T16" fmla="*/ 46 w 91"/>
                    <a:gd name="T17" fmla="*/ 0 h 75"/>
                    <a:gd name="T18" fmla="*/ 91 w 91"/>
                    <a:gd name="T19" fmla="*/ 33 h 75"/>
                    <a:gd name="T20" fmla="*/ 91 w 91"/>
                    <a:gd name="T21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1" h="75">
                      <a:moveTo>
                        <a:pt x="91" y="75"/>
                      </a:moveTo>
                      <a:cubicBezTo>
                        <a:pt x="81" y="75"/>
                        <a:pt x="81" y="75"/>
                        <a:pt x="81" y="75"/>
                      </a:cubicBezTo>
                      <a:cubicBezTo>
                        <a:pt x="81" y="33"/>
                        <a:pt x="81" y="33"/>
                        <a:pt x="81" y="33"/>
                      </a:cubicBezTo>
                      <a:cubicBezTo>
                        <a:pt x="81" y="19"/>
                        <a:pt x="65" y="8"/>
                        <a:pt x="46" y="8"/>
                      </a:cubicBezTo>
                      <a:cubicBezTo>
                        <a:pt x="27" y="8"/>
                        <a:pt x="11" y="19"/>
                        <a:pt x="11" y="33"/>
                      </a:cubicBezTo>
                      <a:cubicBezTo>
                        <a:pt x="11" y="75"/>
                        <a:pt x="11" y="75"/>
                        <a:pt x="11" y="75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21" y="0"/>
                        <a:pt x="46" y="0"/>
                      </a:cubicBezTo>
                      <a:cubicBezTo>
                        <a:pt x="71" y="0"/>
                        <a:pt x="91" y="15"/>
                        <a:pt x="91" y="33"/>
                      </a:cubicBezTo>
                      <a:lnTo>
                        <a:pt x="91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D4615B-4682-2B26-3B71-04817506D912}"/>
                </a:ext>
              </a:extLst>
            </p:cNvPr>
            <p:cNvGrpSpPr/>
            <p:nvPr/>
          </p:nvGrpSpPr>
          <p:grpSpPr>
            <a:xfrm>
              <a:off x="616220" y="6299126"/>
              <a:ext cx="5991278" cy="903890"/>
              <a:chOff x="-13700" y="5181526"/>
              <a:chExt cx="5184790" cy="903890"/>
            </a:xfrm>
          </p:grpSpPr>
          <p:sp>
            <p:nvSpPr>
              <p:cNvPr id="57" name="圆角矩形 2">
                <a:extLst>
                  <a:ext uri="{FF2B5EF4-FFF2-40B4-BE49-F238E27FC236}">
                    <a16:creationId xmlns:a16="http://schemas.microsoft.com/office/drawing/2014/main" id="{FC3CDBFA-3B5A-C7BF-8169-B5CD019392AF}"/>
                  </a:ext>
                </a:extLst>
              </p:cNvPr>
              <p:cNvSpPr/>
              <p:nvPr/>
            </p:nvSpPr>
            <p:spPr>
              <a:xfrm rot="16200000">
                <a:off x="2080093" y="3088244"/>
                <a:ext cx="902614" cy="5090200"/>
              </a:xfrm>
              <a:custGeom>
                <a:avLst/>
                <a:gdLst/>
                <a:ahLst/>
                <a:cxnLst/>
                <a:rect l="l" t="t" r="r" b="b"/>
                <a:pathLst>
                  <a:path w="1138560" h="4101401">
                    <a:moveTo>
                      <a:pt x="0" y="0"/>
                    </a:moveTo>
                    <a:lnTo>
                      <a:pt x="1138560" y="0"/>
                    </a:lnTo>
                    <a:lnTo>
                      <a:pt x="1138560" y="3532121"/>
                    </a:lnTo>
                    <a:cubicBezTo>
                      <a:pt x="1138560" y="3846526"/>
                      <a:pt x="883685" y="4101401"/>
                      <a:pt x="569280" y="4101401"/>
                    </a:cubicBezTo>
                    <a:cubicBezTo>
                      <a:pt x="254875" y="4101401"/>
                      <a:pt x="0" y="3846526"/>
                      <a:pt x="0" y="3532121"/>
                    </a:cubicBezTo>
                    <a:close/>
                  </a:path>
                </a:pathLst>
              </a:custGeom>
              <a:solidFill>
                <a:srgbClr val="009D9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F05FE91-2357-C49B-7074-883E005D8108}"/>
                  </a:ext>
                </a:extLst>
              </p:cNvPr>
              <p:cNvSpPr/>
              <p:nvPr/>
            </p:nvSpPr>
            <p:spPr>
              <a:xfrm>
                <a:off x="3783707" y="5181526"/>
                <a:ext cx="1229696" cy="903890"/>
              </a:xfrm>
              <a:prstGeom prst="ellipse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009D9C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BA5923D-6946-3E79-D058-2BB26241D910}"/>
                  </a:ext>
                </a:extLst>
              </p:cNvPr>
              <p:cNvSpPr txBox="1"/>
              <p:nvPr/>
            </p:nvSpPr>
            <p:spPr>
              <a:xfrm>
                <a:off x="2816733" y="5407494"/>
                <a:ext cx="1471477" cy="53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/>
                  </a:rPr>
                  <a:t>Fiyat</a:t>
                </a:r>
                <a:endParaRPr kumimoji="0" lang="tr-T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BDBB27D-6151-ADB7-150D-C62E30CB48E7}"/>
                  </a:ext>
                </a:extLst>
              </p:cNvPr>
              <p:cNvGrpSpPr/>
              <p:nvPr/>
            </p:nvGrpSpPr>
            <p:grpSpPr>
              <a:xfrm>
                <a:off x="4303998" y="5331373"/>
                <a:ext cx="542908" cy="723877"/>
                <a:chOff x="6794950" y="2819400"/>
                <a:chExt cx="542908" cy="723877"/>
              </a:xfrm>
            </p:grpSpPr>
            <p:sp>
              <p:nvSpPr>
                <p:cNvPr id="63" name="AutoShape 52">
                  <a:extLst>
                    <a:ext uri="{FF2B5EF4-FFF2-40B4-BE49-F238E27FC236}">
                      <a16:creationId xmlns:a16="http://schemas.microsoft.com/office/drawing/2014/main" id="{5BAB1E94-0286-8655-1880-396F760026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94950" y="2819400"/>
                  <a:ext cx="542908" cy="723877"/>
                </a:xfrm>
                <a:custGeom>
                  <a:avLst/>
                  <a:gdLst>
                    <a:gd name="T0" fmla="+- 0 10800 87"/>
                    <a:gd name="T1" fmla="*/ T0 w 21426"/>
                    <a:gd name="T2" fmla="+- 0 10799 73"/>
                    <a:gd name="T3" fmla="*/ 10799 h 21453"/>
                    <a:gd name="T4" fmla="+- 0 10800 87"/>
                    <a:gd name="T5" fmla="*/ T4 w 21426"/>
                    <a:gd name="T6" fmla="+- 0 10799 73"/>
                    <a:gd name="T7" fmla="*/ 10799 h 21453"/>
                    <a:gd name="T8" fmla="+- 0 10800 87"/>
                    <a:gd name="T9" fmla="*/ T8 w 21426"/>
                    <a:gd name="T10" fmla="+- 0 10799 73"/>
                    <a:gd name="T11" fmla="*/ 10799 h 21453"/>
                    <a:gd name="T12" fmla="+- 0 10800 87"/>
                    <a:gd name="T13" fmla="*/ T12 w 21426"/>
                    <a:gd name="T14" fmla="+- 0 10799 73"/>
                    <a:gd name="T15" fmla="*/ 10799 h 2145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26" h="21453">
                      <a:moveTo>
                        <a:pt x="8034" y="20112"/>
                      </a:moveTo>
                      <a:cubicBezTo>
                        <a:pt x="5816" y="17892"/>
                        <a:pt x="3556" y="15628"/>
                        <a:pt x="1338" y="13408"/>
                      </a:cubicBezTo>
                      <a:cubicBezTo>
                        <a:pt x="3241" y="7240"/>
                        <a:pt x="11488" y="7509"/>
                        <a:pt x="13391" y="1341"/>
                      </a:cubicBezTo>
                      <a:cubicBezTo>
                        <a:pt x="15609" y="3560"/>
                        <a:pt x="17869" y="5825"/>
                        <a:pt x="20087" y="8045"/>
                      </a:cubicBezTo>
                      <a:cubicBezTo>
                        <a:pt x="18184" y="14212"/>
                        <a:pt x="9937" y="13944"/>
                        <a:pt x="8034" y="20112"/>
                      </a:cubicBezTo>
                      <a:moveTo>
                        <a:pt x="21034" y="7097"/>
                      </a:moveTo>
                      <a:lnTo>
                        <a:pt x="14338" y="393"/>
                      </a:lnTo>
                      <a:cubicBezTo>
                        <a:pt x="14006" y="60"/>
                        <a:pt x="13525" y="-73"/>
                        <a:pt x="13069" y="39"/>
                      </a:cubicBezTo>
                      <a:cubicBezTo>
                        <a:pt x="12828" y="98"/>
                        <a:pt x="12614" y="222"/>
                        <a:pt x="12444" y="393"/>
                      </a:cubicBezTo>
                      <a:cubicBezTo>
                        <a:pt x="12292" y="545"/>
                        <a:pt x="12177" y="733"/>
                        <a:pt x="12112" y="944"/>
                      </a:cubicBezTo>
                      <a:cubicBezTo>
                        <a:pt x="11808" y="1929"/>
                        <a:pt x="11283" y="2785"/>
                        <a:pt x="10507" y="3562"/>
                      </a:cubicBezTo>
                      <a:cubicBezTo>
                        <a:pt x="9471" y="4598"/>
                        <a:pt x="8121" y="5384"/>
                        <a:pt x="6693" y="6214"/>
                      </a:cubicBezTo>
                      <a:cubicBezTo>
                        <a:pt x="5177" y="7094"/>
                        <a:pt x="3611" y="8006"/>
                        <a:pt x="2328" y="9290"/>
                      </a:cubicBezTo>
                      <a:cubicBezTo>
                        <a:pt x="1237" y="10383"/>
                        <a:pt x="493" y="11600"/>
                        <a:pt x="59" y="13011"/>
                      </a:cubicBezTo>
                      <a:cubicBezTo>
                        <a:pt x="-87" y="13488"/>
                        <a:pt x="40" y="14004"/>
                        <a:pt x="391" y="14356"/>
                      </a:cubicBezTo>
                      <a:lnTo>
                        <a:pt x="7087" y="21060"/>
                      </a:lnTo>
                      <a:cubicBezTo>
                        <a:pt x="7419" y="21393"/>
                        <a:pt x="7900" y="21526"/>
                        <a:pt x="8356" y="21414"/>
                      </a:cubicBezTo>
                      <a:cubicBezTo>
                        <a:pt x="8597" y="21354"/>
                        <a:pt x="8811" y="21231"/>
                        <a:pt x="8981" y="21060"/>
                      </a:cubicBezTo>
                      <a:cubicBezTo>
                        <a:pt x="9133" y="20908"/>
                        <a:pt x="9248" y="20720"/>
                        <a:pt x="9314" y="20508"/>
                      </a:cubicBezTo>
                      <a:cubicBezTo>
                        <a:pt x="9617" y="19523"/>
                        <a:pt x="10142" y="18667"/>
                        <a:pt x="10918" y="17890"/>
                      </a:cubicBezTo>
                      <a:cubicBezTo>
                        <a:pt x="11954" y="16853"/>
                        <a:pt x="13304" y="16069"/>
                        <a:pt x="14733" y="15239"/>
                      </a:cubicBezTo>
                      <a:cubicBezTo>
                        <a:pt x="16248" y="14357"/>
                        <a:pt x="17814" y="13446"/>
                        <a:pt x="19097" y="12162"/>
                      </a:cubicBezTo>
                      <a:cubicBezTo>
                        <a:pt x="20188" y="11070"/>
                        <a:pt x="20932" y="9852"/>
                        <a:pt x="21366" y="8440"/>
                      </a:cubicBezTo>
                      <a:cubicBezTo>
                        <a:pt x="21512" y="7965"/>
                        <a:pt x="21385" y="7448"/>
                        <a:pt x="21034" y="7097"/>
                      </a:cubicBezTo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4" name="AutoShape 53">
                  <a:extLst>
                    <a:ext uri="{FF2B5EF4-FFF2-40B4-BE49-F238E27FC236}">
                      <a16:creationId xmlns:a16="http://schemas.microsoft.com/office/drawing/2014/main" id="{CA0B6B45-BA6A-390D-2034-A7163C7CB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86892" y="3051812"/>
                  <a:ext cx="146632" cy="202933"/>
                </a:xfrm>
                <a:custGeom>
                  <a:avLst/>
                  <a:gdLst>
                    <a:gd name="T0" fmla="+- 0 10801 59"/>
                    <a:gd name="T1" fmla="*/ T0 w 21484"/>
                    <a:gd name="T2" fmla="+- 0 10799 41"/>
                    <a:gd name="T3" fmla="*/ 10799 h 21516"/>
                    <a:gd name="T4" fmla="+- 0 10801 59"/>
                    <a:gd name="T5" fmla="*/ T4 w 21484"/>
                    <a:gd name="T6" fmla="+- 0 10799 41"/>
                    <a:gd name="T7" fmla="*/ 10799 h 21516"/>
                    <a:gd name="T8" fmla="+- 0 10801 59"/>
                    <a:gd name="T9" fmla="*/ T8 w 21484"/>
                    <a:gd name="T10" fmla="+- 0 10799 41"/>
                    <a:gd name="T11" fmla="*/ 10799 h 21516"/>
                    <a:gd name="T12" fmla="+- 0 10801 59"/>
                    <a:gd name="T13" fmla="*/ T12 w 21484"/>
                    <a:gd name="T14" fmla="+- 0 10799 41"/>
                    <a:gd name="T15" fmla="*/ 10799 h 2151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484" h="21516">
                      <a:moveTo>
                        <a:pt x="17511" y="14987"/>
                      </a:moveTo>
                      <a:cubicBezTo>
                        <a:pt x="17287" y="15384"/>
                        <a:pt x="17032" y="15740"/>
                        <a:pt x="16731" y="16049"/>
                      </a:cubicBezTo>
                      <a:cubicBezTo>
                        <a:pt x="15340" y="14692"/>
                        <a:pt x="13947" y="13205"/>
                        <a:pt x="12559" y="11675"/>
                      </a:cubicBezTo>
                      <a:cubicBezTo>
                        <a:pt x="12912" y="11521"/>
                        <a:pt x="13287" y="11362"/>
                        <a:pt x="13689" y="11198"/>
                      </a:cubicBezTo>
                      <a:cubicBezTo>
                        <a:pt x="14092" y="11034"/>
                        <a:pt x="14494" y="10927"/>
                        <a:pt x="14895" y="10861"/>
                      </a:cubicBezTo>
                      <a:cubicBezTo>
                        <a:pt x="15308" y="10801"/>
                        <a:pt x="15715" y="10819"/>
                        <a:pt x="16122" y="10913"/>
                      </a:cubicBezTo>
                      <a:cubicBezTo>
                        <a:pt x="16527" y="11011"/>
                        <a:pt x="16909" y="11222"/>
                        <a:pt x="17262" y="11554"/>
                      </a:cubicBezTo>
                      <a:cubicBezTo>
                        <a:pt x="17612" y="11890"/>
                        <a:pt x="17835" y="12244"/>
                        <a:pt x="17923" y="12620"/>
                      </a:cubicBezTo>
                      <a:cubicBezTo>
                        <a:pt x="18020" y="13004"/>
                        <a:pt x="18025" y="13392"/>
                        <a:pt x="17958" y="13789"/>
                      </a:cubicBezTo>
                      <a:cubicBezTo>
                        <a:pt x="17883" y="14187"/>
                        <a:pt x="17738" y="14585"/>
                        <a:pt x="17511" y="14987"/>
                      </a:cubicBezTo>
                      <a:moveTo>
                        <a:pt x="5799" y="10193"/>
                      </a:moveTo>
                      <a:cubicBezTo>
                        <a:pt x="5096" y="10221"/>
                        <a:pt x="4482" y="9996"/>
                        <a:pt x="3946" y="9496"/>
                      </a:cubicBezTo>
                      <a:cubicBezTo>
                        <a:pt x="3717" y="9285"/>
                        <a:pt x="3558" y="9028"/>
                        <a:pt x="3461" y="8724"/>
                      </a:cubicBezTo>
                      <a:cubicBezTo>
                        <a:pt x="3359" y="8420"/>
                        <a:pt x="3326" y="8088"/>
                        <a:pt x="3366" y="7723"/>
                      </a:cubicBezTo>
                      <a:cubicBezTo>
                        <a:pt x="3397" y="7363"/>
                        <a:pt x="3509" y="6989"/>
                        <a:pt x="3703" y="6610"/>
                      </a:cubicBezTo>
                      <a:cubicBezTo>
                        <a:pt x="3889" y="6231"/>
                        <a:pt x="4160" y="5852"/>
                        <a:pt x="4510" y="5487"/>
                      </a:cubicBezTo>
                      <a:cubicBezTo>
                        <a:pt x="5768" y="6694"/>
                        <a:pt x="7022" y="8018"/>
                        <a:pt x="8282" y="9388"/>
                      </a:cubicBezTo>
                      <a:cubicBezTo>
                        <a:pt x="7330" y="9893"/>
                        <a:pt x="6501" y="10164"/>
                        <a:pt x="5799" y="10193"/>
                      </a:cubicBezTo>
                      <a:moveTo>
                        <a:pt x="19678" y="8570"/>
                      </a:moveTo>
                      <a:cubicBezTo>
                        <a:pt x="18868" y="7915"/>
                        <a:pt x="18055" y="7470"/>
                        <a:pt x="17235" y="7250"/>
                      </a:cubicBezTo>
                      <a:cubicBezTo>
                        <a:pt x="16421" y="7031"/>
                        <a:pt x="15603" y="6942"/>
                        <a:pt x="14779" y="6998"/>
                      </a:cubicBezTo>
                      <a:cubicBezTo>
                        <a:pt x="13964" y="7059"/>
                        <a:pt x="13130" y="7236"/>
                        <a:pt x="12296" y="7545"/>
                      </a:cubicBezTo>
                      <a:cubicBezTo>
                        <a:pt x="11462" y="7859"/>
                        <a:pt x="10625" y="8200"/>
                        <a:pt x="9782" y="8593"/>
                      </a:cubicBezTo>
                      <a:cubicBezTo>
                        <a:pt x="8448" y="7115"/>
                        <a:pt x="7114" y="5658"/>
                        <a:pt x="5778" y="4299"/>
                      </a:cubicBezTo>
                      <a:cubicBezTo>
                        <a:pt x="6382" y="3775"/>
                        <a:pt x="6963" y="3509"/>
                        <a:pt x="7526" y="3490"/>
                      </a:cubicBezTo>
                      <a:cubicBezTo>
                        <a:pt x="8088" y="3467"/>
                        <a:pt x="8631" y="3523"/>
                        <a:pt x="9145" y="3649"/>
                      </a:cubicBezTo>
                      <a:cubicBezTo>
                        <a:pt x="9669" y="3775"/>
                        <a:pt x="10149" y="3883"/>
                        <a:pt x="10590" y="3967"/>
                      </a:cubicBezTo>
                      <a:cubicBezTo>
                        <a:pt x="11038" y="4051"/>
                        <a:pt x="11424" y="3958"/>
                        <a:pt x="11765" y="3682"/>
                      </a:cubicBezTo>
                      <a:cubicBezTo>
                        <a:pt x="12123" y="3382"/>
                        <a:pt x="12321" y="2994"/>
                        <a:pt x="12351" y="2526"/>
                      </a:cubicBezTo>
                      <a:cubicBezTo>
                        <a:pt x="12376" y="2054"/>
                        <a:pt x="12189" y="1596"/>
                        <a:pt x="11782" y="1147"/>
                      </a:cubicBezTo>
                      <a:cubicBezTo>
                        <a:pt x="11258" y="569"/>
                        <a:pt x="10630" y="216"/>
                        <a:pt x="9872" y="85"/>
                      </a:cubicBezTo>
                      <a:cubicBezTo>
                        <a:pt x="9126" y="-41"/>
                        <a:pt x="8358" y="-30"/>
                        <a:pt x="7564" y="136"/>
                      </a:cubicBezTo>
                      <a:cubicBezTo>
                        <a:pt x="6780" y="309"/>
                        <a:pt x="6032" y="595"/>
                        <a:pt x="5324" y="997"/>
                      </a:cubicBezTo>
                      <a:cubicBezTo>
                        <a:pt x="4617" y="1399"/>
                        <a:pt x="4048" y="1811"/>
                        <a:pt x="3626" y="2213"/>
                      </a:cubicBezTo>
                      <a:cubicBezTo>
                        <a:pt x="3464" y="2066"/>
                        <a:pt x="3302" y="1918"/>
                        <a:pt x="3141" y="1773"/>
                      </a:cubicBezTo>
                      <a:cubicBezTo>
                        <a:pt x="2963" y="1614"/>
                        <a:pt x="2739" y="1530"/>
                        <a:pt x="2471" y="1535"/>
                      </a:cubicBezTo>
                      <a:cubicBezTo>
                        <a:pt x="2200" y="1535"/>
                        <a:pt x="1977" y="1647"/>
                        <a:pt x="1793" y="1853"/>
                      </a:cubicBezTo>
                      <a:cubicBezTo>
                        <a:pt x="1615" y="2054"/>
                        <a:pt x="1530" y="2288"/>
                        <a:pt x="1565" y="2536"/>
                      </a:cubicBezTo>
                      <a:cubicBezTo>
                        <a:pt x="1589" y="2793"/>
                        <a:pt x="1696" y="2989"/>
                        <a:pt x="1880" y="3139"/>
                      </a:cubicBezTo>
                      <a:cubicBezTo>
                        <a:pt x="2044" y="3270"/>
                        <a:pt x="2203" y="3401"/>
                        <a:pt x="2364" y="3537"/>
                      </a:cubicBezTo>
                      <a:cubicBezTo>
                        <a:pt x="1731" y="4276"/>
                        <a:pt x="1207" y="5094"/>
                        <a:pt x="795" y="5957"/>
                      </a:cubicBezTo>
                      <a:cubicBezTo>
                        <a:pt x="378" y="6820"/>
                        <a:pt x="130" y="7676"/>
                        <a:pt x="37" y="8509"/>
                      </a:cubicBezTo>
                      <a:cubicBezTo>
                        <a:pt x="-59" y="9346"/>
                        <a:pt x="33" y="10113"/>
                        <a:pt x="298" y="10824"/>
                      </a:cubicBezTo>
                      <a:cubicBezTo>
                        <a:pt x="566" y="11540"/>
                        <a:pt x="1056" y="12148"/>
                        <a:pt x="1774" y="12723"/>
                      </a:cubicBezTo>
                      <a:cubicBezTo>
                        <a:pt x="2942" y="13658"/>
                        <a:pt x="4321" y="14056"/>
                        <a:pt x="5915" y="13967"/>
                      </a:cubicBezTo>
                      <a:cubicBezTo>
                        <a:pt x="7507" y="13874"/>
                        <a:pt x="9223" y="13415"/>
                        <a:pt x="11064" y="12461"/>
                      </a:cubicBezTo>
                      <a:cubicBezTo>
                        <a:pt x="12532" y="14093"/>
                        <a:pt x="14002" y="15716"/>
                        <a:pt x="15470" y="17223"/>
                      </a:cubicBezTo>
                      <a:cubicBezTo>
                        <a:pt x="14849" y="17728"/>
                        <a:pt x="14305" y="18018"/>
                        <a:pt x="13826" y="18111"/>
                      </a:cubicBezTo>
                      <a:cubicBezTo>
                        <a:pt x="13344" y="18210"/>
                        <a:pt x="12917" y="18200"/>
                        <a:pt x="12530" y="18088"/>
                      </a:cubicBezTo>
                      <a:cubicBezTo>
                        <a:pt x="12142" y="17971"/>
                        <a:pt x="11782" y="17803"/>
                        <a:pt x="11455" y="17587"/>
                      </a:cubicBezTo>
                      <a:cubicBezTo>
                        <a:pt x="11125" y="17368"/>
                        <a:pt x="10799" y="17181"/>
                        <a:pt x="10474" y="17026"/>
                      </a:cubicBezTo>
                      <a:cubicBezTo>
                        <a:pt x="10154" y="16872"/>
                        <a:pt x="9823" y="16788"/>
                        <a:pt x="9486" y="16783"/>
                      </a:cubicBezTo>
                      <a:cubicBezTo>
                        <a:pt x="9145" y="16778"/>
                        <a:pt x="8785" y="16937"/>
                        <a:pt x="8388" y="17265"/>
                      </a:cubicBezTo>
                      <a:cubicBezTo>
                        <a:pt x="7981" y="17606"/>
                        <a:pt x="7777" y="18004"/>
                        <a:pt x="7777" y="18453"/>
                      </a:cubicBezTo>
                      <a:cubicBezTo>
                        <a:pt x="7777" y="18897"/>
                        <a:pt x="7991" y="19351"/>
                        <a:pt x="8408" y="19809"/>
                      </a:cubicBezTo>
                      <a:cubicBezTo>
                        <a:pt x="8830" y="20268"/>
                        <a:pt x="9379" y="20651"/>
                        <a:pt x="10042" y="20955"/>
                      </a:cubicBezTo>
                      <a:cubicBezTo>
                        <a:pt x="10708" y="21259"/>
                        <a:pt x="11455" y="21451"/>
                        <a:pt x="12279" y="21502"/>
                      </a:cubicBezTo>
                      <a:cubicBezTo>
                        <a:pt x="13103" y="21559"/>
                        <a:pt x="13970" y="21437"/>
                        <a:pt x="14886" y="21109"/>
                      </a:cubicBezTo>
                      <a:cubicBezTo>
                        <a:pt x="15807" y="20787"/>
                        <a:pt x="16721" y="20202"/>
                        <a:pt x="17617" y="19332"/>
                      </a:cubicBezTo>
                      <a:cubicBezTo>
                        <a:pt x="18051" y="19739"/>
                        <a:pt x="18489" y="20127"/>
                        <a:pt x="18921" y="20501"/>
                      </a:cubicBezTo>
                      <a:cubicBezTo>
                        <a:pt x="19107" y="20656"/>
                        <a:pt x="19328" y="20731"/>
                        <a:pt x="19601" y="20712"/>
                      </a:cubicBezTo>
                      <a:cubicBezTo>
                        <a:pt x="19861" y="20703"/>
                        <a:pt x="20090" y="20586"/>
                        <a:pt x="20269" y="20375"/>
                      </a:cubicBezTo>
                      <a:cubicBezTo>
                        <a:pt x="20455" y="20160"/>
                        <a:pt x="20532" y="19921"/>
                        <a:pt x="20503" y="19674"/>
                      </a:cubicBezTo>
                      <a:cubicBezTo>
                        <a:pt x="20477" y="19421"/>
                        <a:pt x="20371" y="19229"/>
                        <a:pt x="20192" y="19089"/>
                      </a:cubicBezTo>
                      <a:cubicBezTo>
                        <a:pt x="19755" y="18752"/>
                        <a:pt x="19321" y="18397"/>
                        <a:pt x="18884" y="18022"/>
                      </a:cubicBezTo>
                      <a:cubicBezTo>
                        <a:pt x="19626" y="17143"/>
                        <a:pt x="20221" y="16217"/>
                        <a:pt x="20664" y="15300"/>
                      </a:cubicBezTo>
                      <a:cubicBezTo>
                        <a:pt x="21103" y="14379"/>
                        <a:pt x="21367" y="13490"/>
                        <a:pt x="21453" y="12667"/>
                      </a:cubicBezTo>
                      <a:cubicBezTo>
                        <a:pt x="21540" y="11839"/>
                        <a:pt x="21439" y="11091"/>
                        <a:pt x="21159" y="10412"/>
                      </a:cubicBezTo>
                      <a:cubicBezTo>
                        <a:pt x="20880" y="9725"/>
                        <a:pt x="20386" y="9135"/>
                        <a:pt x="19678" y="8570"/>
                      </a:cubicBezTo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5" name="AutoShape 54">
                  <a:extLst>
                    <a:ext uri="{FF2B5EF4-FFF2-40B4-BE49-F238E27FC236}">
                      <a16:creationId xmlns:a16="http://schemas.microsoft.com/office/drawing/2014/main" id="{CE5C25AD-978F-4CF5-1BD3-5D7C82BCB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9259" y="3300531"/>
                  <a:ext cx="82597" cy="115077"/>
                </a:xfrm>
                <a:custGeom>
                  <a:avLst/>
                  <a:gdLst>
                    <a:gd name="T0" fmla="+- 0 10791 197"/>
                    <a:gd name="T1" fmla="*/ T0 w 21188"/>
                    <a:gd name="T2" fmla="+- 0 10794 193"/>
                    <a:gd name="T3" fmla="*/ 10794 h 21203"/>
                    <a:gd name="T4" fmla="+- 0 10791 197"/>
                    <a:gd name="T5" fmla="*/ T4 w 21188"/>
                    <a:gd name="T6" fmla="+- 0 10794 193"/>
                    <a:gd name="T7" fmla="*/ 10794 h 21203"/>
                    <a:gd name="T8" fmla="+- 0 10791 197"/>
                    <a:gd name="T9" fmla="*/ T8 w 21188"/>
                    <a:gd name="T10" fmla="+- 0 10794 193"/>
                    <a:gd name="T11" fmla="*/ 10794 h 21203"/>
                    <a:gd name="T12" fmla="+- 0 10791 197"/>
                    <a:gd name="T13" fmla="*/ T12 w 21188"/>
                    <a:gd name="T14" fmla="+- 0 10794 193"/>
                    <a:gd name="T15" fmla="*/ 10794 h 2120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8" h="21203">
                      <a:moveTo>
                        <a:pt x="17615" y="468"/>
                      </a:moveTo>
                      <a:lnTo>
                        <a:pt x="17606" y="468"/>
                      </a:lnTo>
                      <a:cubicBezTo>
                        <a:pt x="14870" y="2476"/>
                        <a:pt x="12200" y="4590"/>
                        <a:pt x="9727" y="6958"/>
                      </a:cubicBezTo>
                      <a:cubicBezTo>
                        <a:pt x="7348" y="9227"/>
                        <a:pt x="5200" y="11619"/>
                        <a:pt x="3329" y="14060"/>
                      </a:cubicBezTo>
                      <a:lnTo>
                        <a:pt x="341" y="17962"/>
                      </a:lnTo>
                      <a:lnTo>
                        <a:pt x="350" y="17970"/>
                      </a:lnTo>
                      <a:cubicBezTo>
                        <a:pt x="-197" y="18786"/>
                        <a:pt x="-106" y="19880"/>
                        <a:pt x="638" y="20590"/>
                      </a:cubicBezTo>
                      <a:cubicBezTo>
                        <a:pt x="1491" y="21407"/>
                        <a:pt x="2889" y="21407"/>
                        <a:pt x="3746" y="20590"/>
                      </a:cubicBezTo>
                      <a:cubicBezTo>
                        <a:pt x="3877" y="20460"/>
                        <a:pt x="3984" y="20321"/>
                        <a:pt x="4069" y="20174"/>
                      </a:cubicBezTo>
                      <a:lnTo>
                        <a:pt x="6867" y="16517"/>
                      </a:lnTo>
                      <a:cubicBezTo>
                        <a:pt x="8601" y="14255"/>
                        <a:pt x="10606" y="12027"/>
                        <a:pt x="12824" y="9913"/>
                      </a:cubicBezTo>
                      <a:cubicBezTo>
                        <a:pt x="15281" y="7570"/>
                        <a:pt x="17557" y="5758"/>
                        <a:pt x="20329" y="3749"/>
                      </a:cubicBezTo>
                      <a:lnTo>
                        <a:pt x="20321" y="3741"/>
                      </a:lnTo>
                      <a:cubicBezTo>
                        <a:pt x="20400" y="3684"/>
                        <a:pt x="20473" y="3635"/>
                        <a:pt x="20543" y="3570"/>
                      </a:cubicBezTo>
                      <a:cubicBezTo>
                        <a:pt x="21402" y="2753"/>
                        <a:pt x="21402" y="1427"/>
                        <a:pt x="20543" y="606"/>
                      </a:cubicBezTo>
                      <a:cubicBezTo>
                        <a:pt x="19742" y="-161"/>
                        <a:pt x="18472" y="-193"/>
                        <a:pt x="17615" y="468"/>
                      </a:cubicBezTo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66" name="AutoShape 55">
                  <a:extLst>
                    <a:ext uri="{FF2B5EF4-FFF2-40B4-BE49-F238E27FC236}">
                      <a16:creationId xmlns:a16="http://schemas.microsoft.com/office/drawing/2014/main" id="{F659B0BB-245E-1AB3-0402-963DAB9E2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5660" y="2926208"/>
                  <a:ext cx="83524" cy="116315"/>
                </a:xfrm>
                <a:custGeom>
                  <a:avLst/>
                  <a:gdLst>
                    <a:gd name="T0" fmla="+- 0 10803 213"/>
                    <a:gd name="T1" fmla="*/ T0 w 21180"/>
                    <a:gd name="T2" fmla="+- 0 10801 203"/>
                    <a:gd name="T3" fmla="*/ 10801 h 21196"/>
                    <a:gd name="T4" fmla="+- 0 10803 213"/>
                    <a:gd name="T5" fmla="*/ T4 w 21180"/>
                    <a:gd name="T6" fmla="+- 0 10801 203"/>
                    <a:gd name="T7" fmla="*/ 10801 h 21196"/>
                    <a:gd name="T8" fmla="+- 0 10803 213"/>
                    <a:gd name="T9" fmla="*/ T8 w 21180"/>
                    <a:gd name="T10" fmla="+- 0 10801 203"/>
                    <a:gd name="T11" fmla="*/ 10801 h 21196"/>
                    <a:gd name="T12" fmla="+- 0 10803 213"/>
                    <a:gd name="T13" fmla="*/ T12 w 21180"/>
                    <a:gd name="T14" fmla="+- 0 10801 203"/>
                    <a:gd name="T15" fmla="*/ 10801 h 2119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80" h="21196">
                      <a:moveTo>
                        <a:pt x="8372" y="11356"/>
                      </a:moveTo>
                      <a:cubicBezTo>
                        <a:pt x="6122" y="13508"/>
                        <a:pt x="3675" y="15444"/>
                        <a:pt x="1144" y="17292"/>
                      </a:cubicBezTo>
                      <a:cubicBezTo>
                        <a:pt x="963" y="17388"/>
                        <a:pt x="786" y="17493"/>
                        <a:pt x="637" y="17645"/>
                      </a:cubicBezTo>
                      <a:cubicBezTo>
                        <a:pt x="-213" y="18457"/>
                        <a:pt x="-213" y="19774"/>
                        <a:pt x="637" y="20585"/>
                      </a:cubicBezTo>
                      <a:cubicBezTo>
                        <a:pt x="1464" y="21380"/>
                        <a:pt x="2796" y="21397"/>
                        <a:pt x="3652" y="20641"/>
                      </a:cubicBezTo>
                      <a:lnTo>
                        <a:pt x="3665" y="20649"/>
                      </a:lnTo>
                      <a:cubicBezTo>
                        <a:pt x="6364" y="18673"/>
                        <a:pt x="8988" y="16581"/>
                        <a:pt x="11419" y="14263"/>
                      </a:cubicBezTo>
                      <a:cubicBezTo>
                        <a:pt x="13759" y="12030"/>
                        <a:pt x="15873" y="9685"/>
                        <a:pt x="17715" y="7283"/>
                      </a:cubicBezTo>
                      <a:lnTo>
                        <a:pt x="20663" y="3427"/>
                      </a:lnTo>
                      <a:lnTo>
                        <a:pt x="20654" y="3419"/>
                      </a:lnTo>
                      <a:cubicBezTo>
                        <a:pt x="21386" y="2600"/>
                        <a:pt x="21357" y="1379"/>
                        <a:pt x="20541" y="608"/>
                      </a:cubicBezTo>
                      <a:cubicBezTo>
                        <a:pt x="19697" y="-203"/>
                        <a:pt x="18323" y="-203"/>
                        <a:pt x="17468" y="608"/>
                      </a:cubicBezTo>
                      <a:cubicBezTo>
                        <a:pt x="17313" y="760"/>
                        <a:pt x="17197" y="937"/>
                        <a:pt x="17094" y="1114"/>
                      </a:cubicBezTo>
                      <a:lnTo>
                        <a:pt x="14228" y="4857"/>
                      </a:lnTo>
                      <a:cubicBezTo>
                        <a:pt x="12526" y="7090"/>
                        <a:pt x="10552" y="9275"/>
                        <a:pt x="8372" y="11356"/>
                      </a:cubicBezTo>
                    </a:path>
                  </a:pathLst>
                </a:custGeom>
                <a:solidFill>
                  <a:sysClr val="windowText" lastClr="000000">
                    <a:lumMod val="65000"/>
                    <a:lumOff val="35000"/>
                  </a:sysClr>
                </a:solidFill>
                <a:ln>
                  <a:noFill/>
                </a:ln>
                <a:effectLst/>
              </p:spPr>
              <p:txBody>
                <a:bodyPr lIns="38100" tIns="38100" rIns="38100" bIns="3810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/>
                  </a:endParaRPr>
                </a:p>
              </p:txBody>
            </p:sp>
          </p:grpSp>
          <p:pic>
            <p:nvPicPr>
              <p:cNvPr id="61" name="Picture 20" descr="http://www.pyconic.com/wp-content/uploads/2012/06/Pyconic_3_1.png">
                <a:extLst>
                  <a:ext uri="{FF2B5EF4-FFF2-40B4-BE49-F238E27FC236}">
                    <a16:creationId xmlns:a16="http://schemas.microsoft.com/office/drawing/2014/main" id="{517A9303-8E09-3ADC-AFA5-6C1340E0C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2" t="48554" r="90171" b="39399"/>
              <a:stretch/>
            </p:blipFill>
            <p:spPr bwMode="auto">
              <a:xfrm>
                <a:off x="4540469" y="5265682"/>
                <a:ext cx="630621" cy="648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AutoShape 17">
                <a:extLst>
                  <a:ext uri="{FF2B5EF4-FFF2-40B4-BE49-F238E27FC236}">
                    <a16:creationId xmlns:a16="http://schemas.microsoft.com/office/drawing/2014/main" id="{0C221775-D98D-289E-ED4A-25AD9F1DAEB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542983">
                <a:off x="3993933" y="5422918"/>
                <a:ext cx="409903" cy="44185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2D157C-106E-70CE-1796-0425BB83C2A6}"/>
                </a:ext>
              </a:extLst>
            </p:cNvPr>
            <p:cNvGrpSpPr/>
            <p:nvPr/>
          </p:nvGrpSpPr>
          <p:grpSpPr>
            <a:xfrm>
              <a:off x="616220" y="5389981"/>
              <a:ext cx="7131116" cy="909661"/>
              <a:chOff x="-13700" y="4272381"/>
              <a:chExt cx="6171194" cy="909661"/>
            </a:xfrm>
          </p:grpSpPr>
          <p:sp>
            <p:nvSpPr>
              <p:cNvPr id="68" name="圆角矩形 4">
                <a:extLst>
                  <a:ext uri="{FF2B5EF4-FFF2-40B4-BE49-F238E27FC236}">
                    <a16:creationId xmlns:a16="http://schemas.microsoft.com/office/drawing/2014/main" id="{8C8962DF-A3EA-FF74-15E6-8BBF87CF3301}"/>
                  </a:ext>
                </a:extLst>
              </p:cNvPr>
              <p:cNvSpPr/>
              <p:nvPr/>
            </p:nvSpPr>
            <p:spPr>
              <a:xfrm rot="16200000">
                <a:off x="2348107" y="1917621"/>
                <a:ext cx="902614" cy="5626228"/>
              </a:xfrm>
              <a:custGeom>
                <a:avLst/>
                <a:gdLst/>
                <a:ahLst/>
                <a:cxnLst/>
                <a:rect l="l" t="t" r="r" b="b"/>
                <a:pathLst>
                  <a:path w="1138560" h="5469553">
                    <a:moveTo>
                      <a:pt x="3815" y="0"/>
                    </a:moveTo>
                    <a:lnTo>
                      <a:pt x="1134746" y="0"/>
                    </a:lnTo>
                    <a:cubicBezTo>
                      <a:pt x="1138140" y="12394"/>
                      <a:pt x="1138560" y="25068"/>
                      <a:pt x="1138560" y="37840"/>
                    </a:cubicBezTo>
                    <a:lnTo>
                      <a:pt x="1138560" y="4900273"/>
                    </a:lnTo>
                    <a:cubicBezTo>
                      <a:pt x="1138560" y="5214678"/>
                      <a:pt x="883685" y="5469553"/>
                      <a:pt x="569280" y="5469553"/>
                    </a:cubicBezTo>
                    <a:cubicBezTo>
                      <a:pt x="254875" y="5469553"/>
                      <a:pt x="0" y="5214678"/>
                      <a:pt x="0" y="4900273"/>
                    </a:cubicBezTo>
                    <a:lnTo>
                      <a:pt x="0" y="37840"/>
                    </a:lnTo>
                    <a:close/>
                  </a:path>
                </a:pathLst>
              </a:custGeom>
              <a:solidFill>
                <a:srgbClr val="E4C7E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17C0EA-BF93-0BB9-B08A-A5F08B2C2515}"/>
                  </a:ext>
                </a:extLst>
              </p:cNvPr>
              <p:cNvSpPr/>
              <p:nvPr/>
            </p:nvSpPr>
            <p:spPr>
              <a:xfrm>
                <a:off x="4346034" y="4272381"/>
                <a:ext cx="1229696" cy="903890"/>
              </a:xfrm>
              <a:prstGeom prst="ellipse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E4C7EC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EBAE81-D736-8F0B-E120-029E58E55D56}"/>
                  </a:ext>
                </a:extLst>
              </p:cNvPr>
              <p:cNvSpPr txBox="1"/>
              <p:nvPr/>
            </p:nvSpPr>
            <p:spPr>
              <a:xfrm>
                <a:off x="1749920" y="4498375"/>
                <a:ext cx="4407574" cy="53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/>
                  </a:rPr>
                  <a:t>Satın Alma </a:t>
                </a:r>
                <a:r>
                  <a:rPr kumimoji="0" 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 Black"/>
                  </a:rPr>
                  <a:t>Noktası</a:t>
                </a:r>
                <a:endParaRPr kumimoji="0" lang="tr-T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/>
                </a:endParaRPr>
              </a:p>
            </p:txBody>
          </p:sp>
          <p:sp>
            <p:nvSpPr>
              <p:cNvPr id="71" name="AutoShape 28">
                <a:extLst>
                  <a:ext uri="{FF2B5EF4-FFF2-40B4-BE49-F238E27FC236}">
                    <a16:creationId xmlns:a16="http://schemas.microsoft.com/office/drawing/2014/main" id="{FEC4367F-6142-8974-C923-4C5CB9A4C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85" y="4400341"/>
                <a:ext cx="487736" cy="61395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9450"/>
                    </a:moveTo>
                    <a:cubicBezTo>
                      <a:pt x="20249" y="9823"/>
                      <a:pt x="19947" y="10124"/>
                      <a:pt x="19575" y="10124"/>
                    </a:cubicBezTo>
                    <a:lnTo>
                      <a:pt x="18324" y="10124"/>
                    </a:lnTo>
                    <a:lnTo>
                      <a:pt x="15624" y="5400"/>
                    </a:lnTo>
                    <a:lnTo>
                      <a:pt x="17549" y="5400"/>
                    </a:lnTo>
                    <a:cubicBezTo>
                      <a:pt x="17762" y="5400"/>
                      <a:pt x="17962" y="5500"/>
                      <a:pt x="18089" y="5670"/>
                    </a:cubicBezTo>
                    <a:lnTo>
                      <a:pt x="20114" y="8370"/>
                    </a:lnTo>
                    <a:cubicBezTo>
                      <a:pt x="20202" y="8486"/>
                      <a:pt x="20249" y="8628"/>
                      <a:pt x="20249" y="8774"/>
                    </a:cubicBezTo>
                    <a:cubicBezTo>
                      <a:pt x="20249" y="8774"/>
                      <a:pt x="20249" y="9450"/>
                      <a:pt x="20249" y="9450"/>
                    </a:cubicBezTo>
                    <a:close/>
                    <a:moveTo>
                      <a:pt x="18224" y="20249"/>
                    </a:moveTo>
                    <a:lnTo>
                      <a:pt x="14174" y="20249"/>
                    </a:lnTo>
                    <a:lnTo>
                      <a:pt x="14174" y="13500"/>
                    </a:lnTo>
                    <a:cubicBezTo>
                      <a:pt x="14174" y="13126"/>
                      <a:pt x="13872" y="12825"/>
                      <a:pt x="13499" y="12825"/>
                    </a:cubicBezTo>
                    <a:lnTo>
                      <a:pt x="8437" y="12825"/>
                    </a:lnTo>
                    <a:cubicBezTo>
                      <a:pt x="8064" y="12825"/>
                      <a:pt x="7762" y="13126"/>
                      <a:pt x="7762" y="13500"/>
                    </a:cubicBezTo>
                    <a:lnTo>
                      <a:pt x="7762" y="20249"/>
                    </a:lnTo>
                    <a:lnTo>
                      <a:pt x="3374" y="20249"/>
                    </a:lnTo>
                    <a:lnTo>
                      <a:pt x="3374" y="11475"/>
                    </a:lnTo>
                    <a:lnTo>
                      <a:pt x="18224" y="11475"/>
                    </a:lnTo>
                    <a:cubicBezTo>
                      <a:pt x="18224" y="11475"/>
                      <a:pt x="18224" y="20249"/>
                      <a:pt x="18224" y="20249"/>
                    </a:cubicBezTo>
                    <a:close/>
                    <a:moveTo>
                      <a:pt x="13499" y="20249"/>
                    </a:moveTo>
                    <a:lnTo>
                      <a:pt x="8437" y="20249"/>
                    </a:lnTo>
                    <a:lnTo>
                      <a:pt x="8437" y="13500"/>
                    </a:lnTo>
                    <a:lnTo>
                      <a:pt x="13499" y="13500"/>
                    </a:lnTo>
                    <a:cubicBezTo>
                      <a:pt x="13499" y="13500"/>
                      <a:pt x="13499" y="20249"/>
                      <a:pt x="13499" y="20249"/>
                    </a:cubicBezTo>
                    <a:close/>
                    <a:moveTo>
                      <a:pt x="1349" y="9450"/>
                    </a:moveTo>
                    <a:lnTo>
                      <a:pt x="1349" y="8774"/>
                    </a:lnTo>
                    <a:cubicBezTo>
                      <a:pt x="1349" y="8628"/>
                      <a:pt x="1397" y="8486"/>
                      <a:pt x="1485" y="8370"/>
                    </a:cubicBezTo>
                    <a:lnTo>
                      <a:pt x="3510" y="5670"/>
                    </a:lnTo>
                    <a:cubicBezTo>
                      <a:pt x="3637" y="5500"/>
                      <a:pt x="3837" y="5400"/>
                      <a:pt x="4049" y="5400"/>
                    </a:cubicBezTo>
                    <a:lnTo>
                      <a:pt x="5975" y="5400"/>
                    </a:lnTo>
                    <a:lnTo>
                      <a:pt x="3275" y="10124"/>
                    </a:lnTo>
                    <a:lnTo>
                      <a:pt x="2024" y="10124"/>
                    </a:lnTo>
                    <a:cubicBezTo>
                      <a:pt x="1652" y="10124"/>
                      <a:pt x="1349" y="9823"/>
                      <a:pt x="1349" y="9450"/>
                    </a:cubicBezTo>
                    <a:moveTo>
                      <a:pt x="13369" y="5400"/>
                    </a:moveTo>
                    <a:lnTo>
                      <a:pt x="14846" y="5400"/>
                    </a:lnTo>
                    <a:lnTo>
                      <a:pt x="17546" y="10124"/>
                    </a:lnTo>
                    <a:lnTo>
                      <a:pt x="14719" y="10124"/>
                    </a:lnTo>
                    <a:cubicBezTo>
                      <a:pt x="14719" y="10124"/>
                      <a:pt x="13369" y="5400"/>
                      <a:pt x="13369" y="5400"/>
                    </a:cubicBezTo>
                    <a:close/>
                    <a:moveTo>
                      <a:pt x="11137" y="5400"/>
                    </a:moveTo>
                    <a:lnTo>
                      <a:pt x="12666" y="5400"/>
                    </a:lnTo>
                    <a:lnTo>
                      <a:pt x="14016" y="10124"/>
                    </a:lnTo>
                    <a:lnTo>
                      <a:pt x="11137" y="10124"/>
                    </a:lnTo>
                    <a:cubicBezTo>
                      <a:pt x="11137" y="10124"/>
                      <a:pt x="11137" y="5400"/>
                      <a:pt x="11137" y="5400"/>
                    </a:cubicBezTo>
                    <a:close/>
                    <a:moveTo>
                      <a:pt x="8932" y="5400"/>
                    </a:moveTo>
                    <a:lnTo>
                      <a:pt x="10462" y="5400"/>
                    </a:lnTo>
                    <a:lnTo>
                      <a:pt x="10462" y="10124"/>
                    </a:lnTo>
                    <a:lnTo>
                      <a:pt x="7582" y="10124"/>
                    </a:lnTo>
                    <a:cubicBezTo>
                      <a:pt x="7582" y="10124"/>
                      <a:pt x="8932" y="5400"/>
                      <a:pt x="8932" y="5400"/>
                    </a:cubicBezTo>
                    <a:close/>
                    <a:moveTo>
                      <a:pt x="6880" y="10124"/>
                    </a:moveTo>
                    <a:lnTo>
                      <a:pt x="4052" y="10124"/>
                    </a:lnTo>
                    <a:lnTo>
                      <a:pt x="6752" y="5400"/>
                    </a:lnTo>
                    <a:lnTo>
                      <a:pt x="8230" y="5400"/>
                    </a:lnTo>
                    <a:cubicBezTo>
                      <a:pt x="8230" y="5400"/>
                      <a:pt x="6880" y="10124"/>
                      <a:pt x="6880" y="10124"/>
                    </a:cubicBezTo>
                    <a:close/>
                    <a:moveTo>
                      <a:pt x="17549" y="1350"/>
                    </a:moveTo>
                    <a:lnTo>
                      <a:pt x="17549" y="4050"/>
                    </a:lnTo>
                    <a:lnTo>
                      <a:pt x="4049" y="4050"/>
                    </a:lnTo>
                    <a:lnTo>
                      <a:pt x="4049" y="1350"/>
                    </a:lnTo>
                    <a:cubicBezTo>
                      <a:pt x="4049" y="1350"/>
                      <a:pt x="17549" y="1350"/>
                      <a:pt x="17549" y="1350"/>
                    </a:cubicBezTo>
                    <a:close/>
                    <a:moveTo>
                      <a:pt x="21194" y="7560"/>
                    </a:moveTo>
                    <a:lnTo>
                      <a:pt x="19170" y="4861"/>
                    </a:lnTo>
                    <a:cubicBezTo>
                      <a:pt x="19091" y="4755"/>
                      <a:pt x="18997" y="4663"/>
                      <a:pt x="18899" y="4576"/>
                    </a:cubicBezTo>
                    <a:lnTo>
                      <a:pt x="18899" y="1350"/>
                    </a:lnTo>
                    <a:cubicBezTo>
                      <a:pt x="18899" y="605"/>
                      <a:pt x="18295" y="0"/>
                      <a:pt x="17549" y="0"/>
                    </a:cubicBezTo>
                    <a:lnTo>
                      <a:pt x="4049" y="0"/>
                    </a:lnTo>
                    <a:cubicBezTo>
                      <a:pt x="3304" y="0"/>
                      <a:pt x="2699" y="605"/>
                      <a:pt x="2699" y="1350"/>
                    </a:cubicBezTo>
                    <a:lnTo>
                      <a:pt x="2699" y="4576"/>
                    </a:lnTo>
                    <a:cubicBezTo>
                      <a:pt x="2602" y="4663"/>
                      <a:pt x="2508" y="4754"/>
                      <a:pt x="2430" y="4860"/>
                    </a:cubicBezTo>
                    <a:lnTo>
                      <a:pt x="406" y="7559"/>
                    </a:lnTo>
                    <a:cubicBezTo>
                      <a:pt x="143" y="7907"/>
                      <a:pt x="0" y="8338"/>
                      <a:pt x="0" y="8774"/>
                    </a:cubicBezTo>
                    <a:lnTo>
                      <a:pt x="0" y="9450"/>
                    </a:lnTo>
                    <a:cubicBezTo>
                      <a:pt x="0" y="10566"/>
                      <a:pt x="908" y="11475"/>
                      <a:pt x="2024" y="11475"/>
                    </a:cubicBezTo>
                    <a:lnTo>
                      <a:pt x="2024" y="20249"/>
                    </a:lnTo>
                    <a:cubicBezTo>
                      <a:pt x="2024" y="20994"/>
                      <a:pt x="2629" y="21599"/>
                      <a:pt x="3374" y="21599"/>
                    </a:cubicBezTo>
                    <a:lnTo>
                      <a:pt x="18224" y="21599"/>
                    </a:lnTo>
                    <a:cubicBezTo>
                      <a:pt x="18970" y="21599"/>
                      <a:pt x="19575" y="20994"/>
                      <a:pt x="19575" y="20249"/>
                    </a:cubicBezTo>
                    <a:lnTo>
                      <a:pt x="19575" y="11475"/>
                    </a:lnTo>
                    <a:cubicBezTo>
                      <a:pt x="20691" y="11475"/>
                      <a:pt x="21600" y="10566"/>
                      <a:pt x="21600" y="9450"/>
                    </a:cubicBezTo>
                    <a:lnTo>
                      <a:pt x="21600" y="8774"/>
                    </a:lnTo>
                    <a:cubicBezTo>
                      <a:pt x="21600" y="8338"/>
                      <a:pt x="21456" y="7907"/>
                      <a:pt x="21194" y="7560"/>
                    </a:cubicBezTo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47AF3F8-1695-CB98-6B52-0A553B863C2D}"/>
                </a:ext>
              </a:extLst>
            </p:cNvPr>
            <p:cNvGrpSpPr/>
            <p:nvPr/>
          </p:nvGrpSpPr>
          <p:grpSpPr>
            <a:xfrm>
              <a:off x="616217" y="3592761"/>
              <a:ext cx="7585867" cy="906367"/>
              <a:chOff x="-13703" y="2475161"/>
              <a:chExt cx="6564731" cy="906367"/>
            </a:xfrm>
          </p:grpSpPr>
          <p:sp>
            <p:nvSpPr>
              <p:cNvPr id="73" name="圆角矩形 7">
                <a:extLst>
                  <a:ext uri="{FF2B5EF4-FFF2-40B4-BE49-F238E27FC236}">
                    <a16:creationId xmlns:a16="http://schemas.microsoft.com/office/drawing/2014/main" id="{3E81A338-3494-8740-F345-C15DFE490BB8}"/>
                  </a:ext>
                </a:extLst>
              </p:cNvPr>
              <p:cNvSpPr/>
              <p:nvPr/>
            </p:nvSpPr>
            <p:spPr>
              <a:xfrm rot="16200000">
                <a:off x="2364272" y="100938"/>
                <a:ext cx="902615" cy="5658565"/>
              </a:xfrm>
              <a:custGeom>
                <a:avLst/>
                <a:gdLst/>
                <a:ahLst/>
                <a:cxnLst/>
                <a:rect l="l" t="t" r="r" b="b"/>
                <a:pathLst>
                  <a:path w="1138560" h="4666647">
                    <a:moveTo>
                      <a:pt x="0" y="0"/>
                    </a:moveTo>
                    <a:lnTo>
                      <a:pt x="1138560" y="0"/>
                    </a:lnTo>
                    <a:lnTo>
                      <a:pt x="1138560" y="4097367"/>
                    </a:lnTo>
                    <a:cubicBezTo>
                      <a:pt x="1138560" y="4411772"/>
                      <a:pt x="883685" y="4666647"/>
                      <a:pt x="569280" y="4666647"/>
                    </a:cubicBezTo>
                    <a:cubicBezTo>
                      <a:pt x="254875" y="4666647"/>
                      <a:pt x="0" y="4411772"/>
                      <a:pt x="0" y="4097367"/>
                    </a:cubicBezTo>
                    <a:close/>
                  </a:path>
                </a:pathLst>
              </a:custGeom>
              <a:solidFill>
                <a:srgbClr val="84329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DA29B3E-2264-7382-CECE-7BE24338085B}"/>
                  </a:ext>
                </a:extLst>
              </p:cNvPr>
              <p:cNvSpPr/>
              <p:nvPr/>
            </p:nvSpPr>
            <p:spPr>
              <a:xfrm>
                <a:off x="4377554" y="2475161"/>
                <a:ext cx="1229696" cy="903890"/>
              </a:xfrm>
              <a:prstGeom prst="ellipse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84329B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r-TR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CEA9714-609A-EC24-C2B0-549447111A1A}"/>
                  </a:ext>
                </a:extLst>
              </p:cNvPr>
              <p:cNvSpPr txBox="1"/>
              <p:nvPr/>
            </p:nvSpPr>
            <p:spPr>
              <a:xfrm>
                <a:off x="1923374" y="2674880"/>
                <a:ext cx="4627654" cy="536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/>
                  </a:rPr>
                  <a:t>Satın Alma </a:t>
                </a: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/>
                  </a:rPr>
                  <a:t>Tarihi</a:t>
                </a:r>
                <a:endParaRPr kumimoji="0" lang="tr-T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/>
                </a:endParaRPr>
              </a:p>
            </p:txBody>
          </p:sp>
          <p:sp>
            <p:nvSpPr>
              <p:cNvPr id="76" name="Freeform 101">
                <a:extLst>
                  <a:ext uri="{FF2B5EF4-FFF2-40B4-BE49-F238E27FC236}">
                    <a16:creationId xmlns:a16="http://schemas.microsoft.com/office/drawing/2014/main" id="{E21A4458-BB01-79F4-C6FC-84D0680CD7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6594" y="2619089"/>
                <a:ext cx="315310" cy="418402"/>
              </a:xfrm>
              <a:custGeom>
                <a:avLst/>
                <a:gdLst>
                  <a:gd name="T0" fmla="*/ 400 w 434"/>
                  <a:gd name="T1" fmla="*/ 67 h 467"/>
                  <a:gd name="T2" fmla="*/ 367 w 434"/>
                  <a:gd name="T3" fmla="*/ 42 h 467"/>
                  <a:gd name="T4" fmla="*/ 325 w 434"/>
                  <a:gd name="T5" fmla="*/ 0 h 467"/>
                  <a:gd name="T6" fmla="*/ 279 w 434"/>
                  <a:gd name="T7" fmla="*/ 12 h 467"/>
                  <a:gd name="T8" fmla="*/ 267 w 434"/>
                  <a:gd name="T9" fmla="*/ 67 h 467"/>
                  <a:gd name="T10" fmla="*/ 167 w 434"/>
                  <a:gd name="T11" fmla="*/ 42 h 467"/>
                  <a:gd name="T12" fmla="*/ 125 w 434"/>
                  <a:gd name="T13" fmla="*/ 0 h 467"/>
                  <a:gd name="T14" fmla="*/ 79 w 434"/>
                  <a:gd name="T15" fmla="*/ 12 h 467"/>
                  <a:gd name="T16" fmla="*/ 67 w 434"/>
                  <a:gd name="T17" fmla="*/ 67 h 467"/>
                  <a:gd name="T18" fmla="*/ 10 w 434"/>
                  <a:gd name="T19" fmla="*/ 77 h 467"/>
                  <a:gd name="T20" fmla="*/ 0 w 434"/>
                  <a:gd name="T21" fmla="*/ 434 h 467"/>
                  <a:gd name="T22" fmla="*/ 33 w 434"/>
                  <a:gd name="T23" fmla="*/ 467 h 467"/>
                  <a:gd name="T24" fmla="*/ 424 w 434"/>
                  <a:gd name="T25" fmla="*/ 457 h 467"/>
                  <a:gd name="T26" fmla="*/ 434 w 434"/>
                  <a:gd name="T27" fmla="*/ 100 h 467"/>
                  <a:gd name="T28" fmla="*/ 108 w 434"/>
                  <a:gd name="T29" fmla="*/ 434 h 467"/>
                  <a:gd name="T30" fmla="*/ 33 w 434"/>
                  <a:gd name="T31" fmla="*/ 359 h 467"/>
                  <a:gd name="T32" fmla="*/ 108 w 434"/>
                  <a:gd name="T33" fmla="*/ 434 h 467"/>
                  <a:gd name="T34" fmla="*/ 33 w 434"/>
                  <a:gd name="T35" fmla="*/ 342 h 467"/>
                  <a:gd name="T36" fmla="*/ 108 w 434"/>
                  <a:gd name="T37" fmla="*/ 259 h 467"/>
                  <a:gd name="T38" fmla="*/ 108 w 434"/>
                  <a:gd name="T39" fmla="*/ 242 h 467"/>
                  <a:gd name="T40" fmla="*/ 33 w 434"/>
                  <a:gd name="T41" fmla="*/ 167 h 467"/>
                  <a:gd name="T42" fmla="*/ 108 w 434"/>
                  <a:gd name="T43" fmla="*/ 242 h 467"/>
                  <a:gd name="T44" fmla="*/ 100 w 434"/>
                  <a:gd name="T45" fmla="*/ 117 h 467"/>
                  <a:gd name="T46" fmla="*/ 103 w 434"/>
                  <a:gd name="T47" fmla="*/ 36 h 467"/>
                  <a:gd name="T48" fmla="*/ 125 w 434"/>
                  <a:gd name="T49" fmla="*/ 33 h 467"/>
                  <a:gd name="T50" fmla="*/ 133 w 434"/>
                  <a:gd name="T51" fmla="*/ 42 h 467"/>
                  <a:gd name="T52" fmla="*/ 131 w 434"/>
                  <a:gd name="T53" fmla="*/ 123 h 467"/>
                  <a:gd name="T54" fmla="*/ 108 w 434"/>
                  <a:gd name="T55" fmla="*/ 125 h 467"/>
                  <a:gd name="T56" fmla="*/ 209 w 434"/>
                  <a:gd name="T57" fmla="*/ 434 h 467"/>
                  <a:gd name="T58" fmla="*/ 125 w 434"/>
                  <a:gd name="T59" fmla="*/ 359 h 467"/>
                  <a:gd name="T60" fmla="*/ 209 w 434"/>
                  <a:gd name="T61" fmla="*/ 434 h 467"/>
                  <a:gd name="T62" fmla="*/ 125 w 434"/>
                  <a:gd name="T63" fmla="*/ 342 h 467"/>
                  <a:gd name="T64" fmla="*/ 209 w 434"/>
                  <a:gd name="T65" fmla="*/ 259 h 467"/>
                  <a:gd name="T66" fmla="*/ 209 w 434"/>
                  <a:gd name="T67" fmla="*/ 242 h 467"/>
                  <a:gd name="T68" fmla="*/ 125 w 434"/>
                  <a:gd name="T69" fmla="*/ 167 h 467"/>
                  <a:gd name="T70" fmla="*/ 209 w 434"/>
                  <a:gd name="T71" fmla="*/ 242 h 467"/>
                  <a:gd name="T72" fmla="*/ 225 w 434"/>
                  <a:gd name="T73" fmla="*/ 434 h 467"/>
                  <a:gd name="T74" fmla="*/ 309 w 434"/>
                  <a:gd name="T75" fmla="*/ 359 h 467"/>
                  <a:gd name="T76" fmla="*/ 309 w 434"/>
                  <a:gd name="T77" fmla="*/ 342 h 467"/>
                  <a:gd name="T78" fmla="*/ 225 w 434"/>
                  <a:gd name="T79" fmla="*/ 259 h 467"/>
                  <a:gd name="T80" fmla="*/ 309 w 434"/>
                  <a:gd name="T81" fmla="*/ 342 h 467"/>
                  <a:gd name="T82" fmla="*/ 225 w 434"/>
                  <a:gd name="T83" fmla="*/ 242 h 467"/>
                  <a:gd name="T84" fmla="*/ 309 w 434"/>
                  <a:gd name="T85" fmla="*/ 167 h 467"/>
                  <a:gd name="T86" fmla="*/ 303 w 434"/>
                  <a:gd name="T87" fmla="*/ 123 h 467"/>
                  <a:gd name="T88" fmla="*/ 300 w 434"/>
                  <a:gd name="T89" fmla="*/ 42 h 467"/>
                  <a:gd name="T90" fmla="*/ 309 w 434"/>
                  <a:gd name="T91" fmla="*/ 33 h 467"/>
                  <a:gd name="T92" fmla="*/ 331 w 434"/>
                  <a:gd name="T93" fmla="*/ 36 h 467"/>
                  <a:gd name="T94" fmla="*/ 334 w 434"/>
                  <a:gd name="T95" fmla="*/ 117 h 467"/>
                  <a:gd name="T96" fmla="*/ 325 w 434"/>
                  <a:gd name="T97" fmla="*/ 125 h 467"/>
                  <a:gd name="T98" fmla="*/ 303 w 434"/>
                  <a:gd name="T99" fmla="*/ 123 h 467"/>
                  <a:gd name="T100" fmla="*/ 325 w 434"/>
                  <a:gd name="T101" fmla="*/ 434 h 467"/>
                  <a:gd name="T102" fmla="*/ 400 w 434"/>
                  <a:gd name="T103" fmla="*/ 359 h 467"/>
                  <a:gd name="T104" fmla="*/ 400 w 434"/>
                  <a:gd name="T105" fmla="*/ 342 h 467"/>
                  <a:gd name="T106" fmla="*/ 325 w 434"/>
                  <a:gd name="T107" fmla="*/ 259 h 467"/>
                  <a:gd name="T108" fmla="*/ 400 w 434"/>
                  <a:gd name="T109" fmla="*/ 342 h 467"/>
                  <a:gd name="T110" fmla="*/ 325 w 434"/>
                  <a:gd name="T111" fmla="*/ 242 h 467"/>
                  <a:gd name="T112" fmla="*/ 400 w 434"/>
                  <a:gd name="T113" fmla="*/ 167 h 467"/>
                  <a:gd name="T114" fmla="*/ 400 w 434"/>
                  <a:gd name="T115" fmla="*/ 242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4" h="467">
                    <a:moveTo>
                      <a:pt x="424" y="77"/>
                    </a:moveTo>
                    <a:cubicBezTo>
                      <a:pt x="417" y="70"/>
                      <a:pt x="410" y="67"/>
                      <a:pt x="400" y="67"/>
                    </a:cubicBezTo>
                    <a:cubicBezTo>
                      <a:pt x="367" y="67"/>
                      <a:pt x="367" y="67"/>
                      <a:pt x="367" y="67"/>
                    </a:cubicBezTo>
                    <a:cubicBezTo>
                      <a:pt x="367" y="42"/>
                      <a:pt x="367" y="42"/>
                      <a:pt x="367" y="42"/>
                    </a:cubicBezTo>
                    <a:cubicBezTo>
                      <a:pt x="367" y="30"/>
                      <a:pt x="363" y="20"/>
                      <a:pt x="355" y="12"/>
                    </a:cubicBezTo>
                    <a:cubicBezTo>
                      <a:pt x="347" y="4"/>
                      <a:pt x="337" y="0"/>
                      <a:pt x="325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297" y="0"/>
                      <a:pt x="287" y="4"/>
                      <a:pt x="279" y="12"/>
                    </a:cubicBezTo>
                    <a:cubicBezTo>
                      <a:pt x="271" y="20"/>
                      <a:pt x="267" y="30"/>
                      <a:pt x="267" y="42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30"/>
                      <a:pt x="163" y="20"/>
                      <a:pt x="155" y="12"/>
                    </a:cubicBezTo>
                    <a:cubicBezTo>
                      <a:pt x="146" y="4"/>
                      <a:pt x="137" y="0"/>
                      <a:pt x="12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97" y="0"/>
                      <a:pt x="87" y="4"/>
                      <a:pt x="79" y="12"/>
                    </a:cubicBezTo>
                    <a:cubicBezTo>
                      <a:pt x="71" y="20"/>
                      <a:pt x="67" y="30"/>
                      <a:pt x="67" y="42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24" y="67"/>
                      <a:pt x="17" y="70"/>
                      <a:pt x="10" y="77"/>
                    </a:cubicBezTo>
                    <a:cubicBezTo>
                      <a:pt x="3" y="83"/>
                      <a:pt x="0" y="91"/>
                      <a:pt x="0" y="100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0" y="443"/>
                      <a:pt x="3" y="451"/>
                      <a:pt x="10" y="457"/>
                    </a:cubicBezTo>
                    <a:cubicBezTo>
                      <a:pt x="17" y="464"/>
                      <a:pt x="24" y="467"/>
                      <a:pt x="33" y="467"/>
                    </a:cubicBezTo>
                    <a:cubicBezTo>
                      <a:pt x="400" y="467"/>
                      <a:pt x="400" y="467"/>
                      <a:pt x="400" y="467"/>
                    </a:cubicBezTo>
                    <a:cubicBezTo>
                      <a:pt x="410" y="467"/>
                      <a:pt x="417" y="464"/>
                      <a:pt x="424" y="457"/>
                    </a:cubicBezTo>
                    <a:cubicBezTo>
                      <a:pt x="431" y="451"/>
                      <a:pt x="434" y="443"/>
                      <a:pt x="434" y="434"/>
                    </a:cubicBezTo>
                    <a:cubicBezTo>
                      <a:pt x="434" y="100"/>
                      <a:pt x="434" y="100"/>
                      <a:pt x="434" y="100"/>
                    </a:cubicBezTo>
                    <a:cubicBezTo>
                      <a:pt x="434" y="91"/>
                      <a:pt x="431" y="83"/>
                      <a:pt x="424" y="77"/>
                    </a:cubicBezTo>
                    <a:close/>
                    <a:moveTo>
                      <a:pt x="108" y="434"/>
                    </a:moveTo>
                    <a:cubicBezTo>
                      <a:pt x="33" y="434"/>
                      <a:pt x="33" y="434"/>
                      <a:pt x="33" y="434"/>
                    </a:cubicBezTo>
                    <a:cubicBezTo>
                      <a:pt x="33" y="359"/>
                      <a:pt x="33" y="359"/>
                      <a:pt x="33" y="359"/>
                    </a:cubicBezTo>
                    <a:cubicBezTo>
                      <a:pt x="108" y="359"/>
                      <a:pt x="108" y="359"/>
                      <a:pt x="108" y="359"/>
                    </a:cubicBezTo>
                    <a:lnTo>
                      <a:pt x="108" y="434"/>
                    </a:lnTo>
                    <a:close/>
                    <a:moveTo>
                      <a:pt x="108" y="342"/>
                    </a:moveTo>
                    <a:cubicBezTo>
                      <a:pt x="33" y="342"/>
                      <a:pt x="33" y="342"/>
                      <a:pt x="33" y="342"/>
                    </a:cubicBezTo>
                    <a:cubicBezTo>
                      <a:pt x="33" y="259"/>
                      <a:pt x="33" y="259"/>
                      <a:pt x="33" y="259"/>
                    </a:cubicBezTo>
                    <a:cubicBezTo>
                      <a:pt x="108" y="259"/>
                      <a:pt x="108" y="259"/>
                      <a:pt x="108" y="259"/>
                    </a:cubicBezTo>
                    <a:lnTo>
                      <a:pt x="108" y="342"/>
                    </a:lnTo>
                    <a:close/>
                    <a:moveTo>
                      <a:pt x="108" y="242"/>
                    </a:moveTo>
                    <a:cubicBezTo>
                      <a:pt x="33" y="242"/>
                      <a:pt x="33" y="242"/>
                      <a:pt x="33" y="242"/>
                    </a:cubicBezTo>
                    <a:cubicBezTo>
                      <a:pt x="33" y="167"/>
                      <a:pt x="33" y="167"/>
                      <a:pt x="33" y="167"/>
                    </a:cubicBezTo>
                    <a:cubicBezTo>
                      <a:pt x="108" y="167"/>
                      <a:pt x="108" y="167"/>
                      <a:pt x="108" y="167"/>
                    </a:cubicBezTo>
                    <a:lnTo>
                      <a:pt x="108" y="242"/>
                    </a:lnTo>
                    <a:close/>
                    <a:moveTo>
                      <a:pt x="103" y="123"/>
                    </a:moveTo>
                    <a:cubicBezTo>
                      <a:pt x="101" y="121"/>
                      <a:pt x="100" y="119"/>
                      <a:pt x="100" y="117"/>
                    </a:cubicBezTo>
                    <a:cubicBezTo>
                      <a:pt x="100" y="42"/>
                      <a:pt x="100" y="42"/>
                      <a:pt x="100" y="42"/>
                    </a:cubicBezTo>
                    <a:cubicBezTo>
                      <a:pt x="100" y="39"/>
                      <a:pt x="101" y="37"/>
                      <a:pt x="103" y="36"/>
                    </a:cubicBezTo>
                    <a:cubicBezTo>
                      <a:pt x="104" y="34"/>
                      <a:pt x="106" y="33"/>
                      <a:pt x="108" y="33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127" y="33"/>
                      <a:pt x="129" y="34"/>
                      <a:pt x="131" y="36"/>
                    </a:cubicBezTo>
                    <a:cubicBezTo>
                      <a:pt x="133" y="37"/>
                      <a:pt x="133" y="39"/>
                      <a:pt x="133" y="42"/>
                    </a:cubicBezTo>
                    <a:cubicBezTo>
                      <a:pt x="133" y="117"/>
                      <a:pt x="133" y="117"/>
                      <a:pt x="133" y="117"/>
                    </a:cubicBezTo>
                    <a:cubicBezTo>
                      <a:pt x="133" y="119"/>
                      <a:pt x="133" y="121"/>
                      <a:pt x="131" y="123"/>
                    </a:cubicBezTo>
                    <a:cubicBezTo>
                      <a:pt x="129" y="124"/>
                      <a:pt x="127" y="125"/>
                      <a:pt x="125" y="125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6" y="125"/>
                      <a:pt x="104" y="124"/>
                      <a:pt x="103" y="123"/>
                    </a:cubicBezTo>
                    <a:close/>
                    <a:moveTo>
                      <a:pt x="209" y="434"/>
                    </a:moveTo>
                    <a:cubicBezTo>
                      <a:pt x="125" y="434"/>
                      <a:pt x="125" y="434"/>
                      <a:pt x="125" y="434"/>
                    </a:cubicBezTo>
                    <a:cubicBezTo>
                      <a:pt x="125" y="359"/>
                      <a:pt x="125" y="359"/>
                      <a:pt x="125" y="359"/>
                    </a:cubicBezTo>
                    <a:cubicBezTo>
                      <a:pt x="209" y="359"/>
                      <a:pt x="209" y="359"/>
                      <a:pt x="209" y="359"/>
                    </a:cubicBezTo>
                    <a:lnTo>
                      <a:pt x="209" y="434"/>
                    </a:lnTo>
                    <a:close/>
                    <a:moveTo>
                      <a:pt x="209" y="342"/>
                    </a:moveTo>
                    <a:cubicBezTo>
                      <a:pt x="125" y="342"/>
                      <a:pt x="125" y="342"/>
                      <a:pt x="125" y="342"/>
                    </a:cubicBezTo>
                    <a:cubicBezTo>
                      <a:pt x="125" y="259"/>
                      <a:pt x="125" y="259"/>
                      <a:pt x="125" y="259"/>
                    </a:cubicBezTo>
                    <a:cubicBezTo>
                      <a:pt x="209" y="259"/>
                      <a:pt x="209" y="259"/>
                      <a:pt x="209" y="259"/>
                    </a:cubicBezTo>
                    <a:lnTo>
                      <a:pt x="209" y="342"/>
                    </a:lnTo>
                    <a:close/>
                    <a:moveTo>
                      <a:pt x="209" y="242"/>
                    </a:moveTo>
                    <a:cubicBezTo>
                      <a:pt x="125" y="242"/>
                      <a:pt x="125" y="242"/>
                      <a:pt x="125" y="242"/>
                    </a:cubicBezTo>
                    <a:cubicBezTo>
                      <a:pt x="125" y="167"/>
                      <a:pt x="125" y="167"/>
                      <a:pt x="125" y="167"/>
                    </a:cubicBezTo>
                    <a:cubicBezTo>
                      <a:pt x="209" y="167"/>
                      <a:pt x="209" y="167"/>
                      <a:pt x="209" y="167"/>
                    </a:cubicBezTo>
                    <a:lnTo>
                      <a:pt x="209" y="242"/>
                    </a:lnTo>
                    <a:close/>
                    <a:moveTo>
                      <a:pt x="309" y="434"/>
                    </a:moveTo>
                    <a:cubicBezTo>
                      <a:pt x="225" y="434"/>
                      <a:pt x="225" y="434"/>
                      <a:pt x="225" y="434"/>
                    </a:cubicBezTo>
                    <a:cubicBezTo>
                      <a:pt x="225" y="359"/>
                      <a:pt x="225" y="359"/>
                      <a:pt x="225" y="359"/>
                    </a:cubicBezTo>
                    <a:cubicBezTo>
                      <a:pt x="309" y="359"/>
                      <a:pt x="309" y="359"/>
                      <a:pt x="309" y="359"/>
                    </a:cubicBezTo>
                    <a:lnTo>
                      <a:pt x="309" y="434"/>
                    </a:lnTo>
                    <a:close/>
                    <a:moveTo>
                      <a:pt x="309" y="342"/>
                    </a:moveTo>
                    <a:cubicBezTo>
                      <a:pt x="225" y="342"/>
                      <a:pt x="225" y="342"/>
                      <a:pt x="225" y="342"/>
                    </a:cubicBezTo>
                    <a:cubicBezTo>
                      <a:pt x="225" y="259"/>
                      <a:pt x="225" y="259"/>
                      <a:pt x="225" y="259"/>
                    </a:cubicBezTo>
                    <a:cubicBezTo>
                      <a:pt x="309" y="259"/>
                      <a:pt x="309" y="259"/>
                      <a:pt x="309" y="259"/>
                    </a:cubicBezTo>
                    <a:lnTo>
                      <a:pt x="309" y="342"/>
                    </a:lnTo>
                    <a:close/>
                    <a:moveTo>
                      <a:pt x="309" y="242"/>
                    </a:moveTo>
                    <a:cubicBezTo>
                      <a:pt x="225" y="242"/>
                      <a:pt x="225" y="242"/>
                      <a:pt x="225" y="242"/>
                    </a:cubicBezTo>
                    <a:cubicBezTo>
                      <a:pt x="225" y="167"/>
                      <a:pt x="225" y="167"/>
                      <a:pt x="225" y="167"/>
                    </a:cubicBezTo>
                    <a:cubicBezTo>
                      <a:pt x="309" y="167"/>
                      <a:pt x="309" y="167"/>
                      <a:pt x="309" y="167"/>
                    </a:cubicBezTo>
                    <a:lnTo>
                      <a:pt x="309" y="242"/>
                    </a:lnTo>
                    <a:close/>
                    <a:moveTo>
                      <a:pt x="303" y="123"/>
                    </a:moveTo>
                    <a:cubicBezTo>
                      <a:pt x="301" y="121"/>
                      <a:pt x="300" y="119"/>
                      <a:pt x="300" y="117"/>
                    </a:cubicBezTo>
                    <a:cubicBezTo>
                      <a:pt x="300" y="42"/>
                      <a:pt x="300" y="42"/>
                      <a:pt x="300" y="42"/>
                    </a:cubicBezTo>
                    <a:cubicBezTo>
                      <a:pt x="300" y="39"/>
                      <a:pt x="301" y="37"/>
                      <a:pt x="303" y="36"/>
                    </a:cubicBezTo>
                    <a:cubicBezTo>
                      <a:pt x="304" y="34"/>
                      <a:pt x="306" y="33"/>
                      <a:pt x="309" y="33"/>
                    </a:cubicBezTo>
                    <a:cubicBezTo>
                      <a:pt x="325" y="33"/>
                      <a:pt x="325" y="33"/>
                      <a:pt x="325" y="33"/>
                    </a:cubicBezTo>
                    <a:cubicBezTo>
                      <a:pt x="328" y="33"/>
                      <a:pt x="330" y="34"/>
                      <a:pt x="331" y="36"/>
                    </a:cubicBezTo>
                    <a:cubicBezTo>
                      <a:pt x="333" y="37"/>
                      <a:pt x="334" y="39"/>
                      <a:pt x="334" y="42"/>
                    </a:cubicBezTo>
                    <a:cubicBezTo>
                      <a:pt x="334" y="117"/>
                      <a:pt x="334" y="117"/>
                      <a:pt x="334" y="117"/>
                    </a:cubicBezTo>
                    <a:cubicBezTo>
                      <a:pt x="334" y="119"/>
                      <a:pt x="333" y="121"/>
                      <a:pt x="331" y="123"/>
                    </a:cubicBezTo>
                    <a:cubicBezTo>
                      <a:pt x="330" y="124"/>
                      <a:pt x="328" y="125"/>
                      <a:pt x="325" y="125"/>
                    </a:cubicBezTo>
                    <a:cubicBezTo>
                      <a:pt x="309" y="125"/>
                      <a:pt x="309" y="125"/>
                      <a:pt x="309" y="125"/>
                    </a:cubicBezTo>
                    <a:cubicBezTo>
                      <a:pt x="306" y="125"/>
                      <a:pt x="304" y="124"/>
                      <a:pt x="303" y="123"/>
                    </a:cubicBezTo>
                    <a:close/>
                    <a:moveTo>
                      <a:pt x="400" y="434"/>
                    </a:moveTo>
                    <a:cubicBezTo>
                      <a:pt x="325" y="434"/>
                      <a:pt x="325" y="434"/>
                      <a:pt x="325" y="434"/>
                    </a:cubicBezTo>
                    <a:cubicBezTo>
                      <a:pt x="325" y="359"/>
                      <a:pt x="325" y="359"/>
                      <a:pt x="325" y="359"/>
                    </a:cubicBezTo>
                    <a:cubicBezTo>
                      <a:pt x="400" y="359"/>
                      <a:pt x="400" y="359"/>
                      <a:pt x="400" y="359"/>
                    </a:cubicBezTo>
                    <a:lnTo>
                      <a:pt x="400" y="434"/>
                    </a:lnTo>
                    <a:close/>
                    <a:moveTo>
                      <a:pt x="400" y="342"/>
                    </a:moveTo>
                    <a:cubicBezTo>
                      <a:pt x="325" y="342"/>
                      <a:pt x="325" y="342"/>
                      <a:pt x="325" y="342"/>
                    </a:cubicBezTo>
                    <a:cubicBezTo>
                      <a:pt x="325" y="259"/>
                      <a:pt x="325" y="259"/>
                      <a:pt x="325" y="259"/>
                    </a:cubicBezTo>
                    <a:cubicBezTo>
                      <a:pt x="400" y="259"/>
                      <a:pt x="400" y="259"/>
                      <a:pt x="400" y="259"/>
                    </a:cubicBezTo>
                    <a:lnTo>
                      <a:pt x="400" y="342"/>
                    </a:lnTo>
                    <a:close/>
                    <a:moveTo>
                      <a:pt x="400" y="242"/>
                    </a:moveTo>
                    <a:cubicBezTo>
                      <a:pt x="325" y="242"/>
                      <a:pt x="325" y="242"/>
                      <a:pt x="325" y="242"/>
                    </a:cubicBezTo>
                    <a:cubicBezTo>
                      <a:pt x="325" y="167"/>
                      <a:pt x="325" y="167"/>
                      <a:pt x="325" y="167"/>
                    </a:cubicBezTo>
                    <a:cubicBezTo>
                      <a:pt x="400" y="167"/>
                      <a:pt x="400" y="167"/>
                      <a:pt x="400" y="167"/>
                    </a:cubicBezTo>
                    <a:lnTo>
                      <a:pt x="400" y="242"/>
                    </a:lnTo>
                    <a:close/>
                    <a:moveTo>
                      <a:pt x="400" y="242"/>
                    </a:moveTo>
                    <a:cubicBezTo>
                      <a:pt x="400" y="242"/>
                      <a:pt x="400" y="242"/>
                      <a:pt x="400" y="242"/>
                    </a:cubicBezTo>
                  </a:path>
                </a:pathLst>
              </a:custGeom>
              <a:solidFill>
                <a:sysClr val="windowText" lastClr="000000">
                  <a:lumMod val="50000"/>
                  <a:lumOff val="50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77" name="Picture 4" descr="http://design.canonical.com/wp-content/uploads/3-symbolic-icons.png">
                <a:extLst>
                  <a:ext uri="{FF2B5EF4-FFF2-40B4-BE49-F238E27FC236}">
                    <a16:creationId xmlns:a16="http://schemas.microsoft.com/office/drawing/2014/main" id="{C054EC24-A4E9-01CB-59D5-7191D3707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218" t="51983" r="44330" b="25301"/>
              <a:stretch/>
            </p:blipFill>
            <p:spPr bwMode="auto">
              <a:xfrm>
                <a:off x="4855780" y="2659119"/>
                <a:ext cx="727247" cy="693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C46394-3938-3415-F12C-4A9F8EC3FA04}"/>
                </a:ext>
              </a:extLst>
            </p:cNvPr>
            <p:cNvSpPr/>
            <p:nvPr/>
          </p:nvSpPr>
          <p:spPr>
            <a:xfrm>
              <a:off x="7555659" y="3758374"/>
              <a:ext cx="4030696" cy="1902680"/>
            </a:xfrm>
            <a:prstGeom prst="rect">
              <a:avLst/>
            </a:prstGeom>
          </p:spPr>
          <p:txBody>
            <a:bodyPr wrap="square" lIns="91404" tIns="45700" rIns="91404" bIns="45700">
              <a:spAutoFit/>
            </a:bodyPr>
            <a:lstStyle/>
            <a:p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Hane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Paneli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hane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halkının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satın alma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davranışını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yansıtan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Arial"/>
                </a:rPr>
                <a:t>ölçülebilir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ve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Arial"/>
                </a:rPr>
                <a:t>somut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bilgiler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Arial"/>
                </a:rPr>
                <a:t>toplar</a:t>
              </a:r>
              <a:r>
                <a:rPr lang="en-US" dirty="0">
                  <a:solidFill>
                    <a:srgbClr val="002060"/>
                  </a:solidFill>
                  <a:latin typeface="Arial"/>
                </a:rPr>
                <a:t> </a:t>
              </a:r>
              <a:endParaRPr lang="tr-TR" dirty="0">
                <a:solidFill>
                  <a:srgbClr val="00206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0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D7DA0-3F2C-6CE6-C7B3-247563A2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2295"/>
              </p:ext>
            </p:extLst>
          </p:nvPr>
        </p:nvGraphicFramePr>
        <p:xfrm>
          <a:off x="1002030" y="1840389"/>
          <a:ext cx="10427970" cy="2630170"/>
        </p:xfrm>
        <a:graphic>
          <a:graphicData uri="http://schemas.openxmlformats.org/drawingml/2006/table">
            <a:tbl>
              <a:tblPr/>
              <a:tblGrid>
                <a:gridCol w="1917973">
                  <a:extLst>
                    <a:ext uri="{9D8B030D-6E8A-4147-A177-3AD203B41FA5}">
                      <a16:colId xmlns:a16="http://schemas.microsoft.com/office/drawing/2014/main" val="3593252684"/>
                    </a:ext>
                  </a:extLst>
                </a:gridCol>
                <a:gridCol w="1547272">
                  <a:extLst>
                    <a:ext uri="{9D8B030D-6E8A-4147-A177-3AD203B41FA5}">
                      <a16:colId xmlns:a16="http://schemas.microsoft.com/office/drawing/2014/main" val="2637411765"/>
                    </a:ext>
                  </a:extLst>
                </a:gridCol>
                <a:gridCol w="6962725">
                  <a:extLst>
                    <a:ext uri="{9D8B030D-6E8A-4147-A177-3AD203B41FA5}">
                      <a16:colId xmlns:a16="http://schemas.microsoft.com/office/drawing/2014/main" val="1065126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ay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içinde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satın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alım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yapan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hanelerin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toplam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sayısı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içinde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kaç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hanenin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kategori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ürünü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aldığı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50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 Rate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Repeater rate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alma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yapan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alıcılarının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tüm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alıcılarına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80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(gr)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Hanenin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ilgili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markadan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dönem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içersinde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aldığı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miktar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830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 (tl)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Volume*Price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Hanenin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ilgili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markadan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dönem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içersinde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aldığı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miktar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fiyat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2481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QPB (gr)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per buyer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Belirli bir dönemde hane başına ortalama bir ürünün satın alım miktarı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43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SPB (TL)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Spending per buyer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Belirli bir dönemde hane başına ortalama bir ürün için yapılan harcama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664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(times)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frequency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Ürünün o dönem içerisinde kaç kere satın alındığı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750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 (gr)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size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 alışverişte hanenin söz konusu üründen ne miktarda satın aldıgı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7900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(tl)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value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 alışverişte hanenin söz konusu ürüne ne kadar harcama yaptığı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571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(gr/tl)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Ürünün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ortalama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fiyatı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59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Sku (barcode)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skus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Ürünün farklı barkoda sahip varyasyon sayısı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gramaj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ceşit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2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89337F-260B-218F-DFCD-C8599092C71D}"/>
              </a:ext>
            </a:extLst>
          </p:cNvPr>
          <p:cNvSpPr txBox="1"/>
          <p:nvPr/>
        </p:nvSpPr>
        <p:spPr>
          <a:xfrm>
            <a:off x="762000" y="824726"/>
            <a:ext cx="1066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“</a:t>
            </a:r>
            <a:r>
              <a:rPr lang="en-US" sz="2400" b="1" i="1" dirty="0" err="1"/>
              <a:t>Alım</a:t>
            </a:r>
            <a:r>
              <a:rPr lang="en-US" sz="2400" b="1" i="1" dirty="0"/>
              <a:t> </a:t>
            </a:r>
            <a:r>
              <a:rPr lang="en-US" sz="2400" b="1" i="1" dirty="0" err="1"/>
              <a:t>davranışı</a:t>
            </a:r>
            <a:r>
              <a:rPr lang="en-US" sz="2400" b="1" i="1" dirty="0"/>
              <a:t> </a:t>
            </a:r>
            <a:r>
              <a:rPr lang="en-US" sz="2400" b="1" i="1" dirty="0" err="1"/>
              <a:t>Takip</a:t>
            </a:r>
            <a:r>
              <a:rPr lang="en-US" sz="2400" b="1" i="1" dirty="0"/>
              <a:t>” </a:t>
            </a:r>
            <a:r>
              <a:rPr lang="en-US" sz="2400" b="1" i="1" dirty="0" err="1"/>
              <a:t>paneli</a:t>
            </a:r>
            <a:r>
              <a:rPr lang="en-US" sz="2400" b="1" i="1" dirty="0"/>
              <a:t> </a:t>
            </a:r>
            <a:r>
              <a:rPr lang="en-US" sz="2400" b="1" i="1" dirty="0" err="1"/>
              <a:t>ve</a:t>
            </a:r>
            <a:r>
              <a:rPr lang="en-US" sz="2400" b="1" i="1" dirty="0"/>
              <a:t> </a:t>
            </a:r>
            <a:r>
              <a:rPr lang="en-US" sz="2400" b="1" i="1" dirty="0" err="1"/>
              <a:t>değişkenler</a:t>
            </a:r>
            <a:r>
              <a:rPr lang="en-US" sz="2400" b="1" i="1" dirty="0"/>
              <a:t>: </a:t>
            </a:r>
            <a:endParaRPr lang="en-US" sz="2400" i="1" dirty="0"/>
          </a:p>
          <a:p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464184-D3A7-CE20-F91E-5C1AEE438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72707"/>
              </p:ext>
            </p:extLst>
          </p:nvPr>
        </p:nvGraphicFramePr>
        <p:xfrm>
          <a:off x="1002030" y="5225237"/>
          <a:ext cx="10427970" cy="659130"/>
        </p:xfrm>
        <a:graphic>
          <a:graphicData uri="http://schemas.openxmlformats.org/drawingml/2006/table">
            <a:tbl>
              <a:tblPr/>
              <a:tblGrid>
                <a:gridCol w="1896693">
                  <a:extLst>
                    <a:ext uri="{9D8B030D-6E8A-4147-A177-3AD203B41FA5}">
                      <a16:colId xmlns:a16="http://schemas.microsoft.com/office/drawing/2014/main" val="4006024553"/>
                    </a:ext>
                  </a:extLst>
                </a:gridCol>
                <a:gridCol w="8531277">
                  <a:extLst>
                    <a:ext uri="{9D8B030D-6E8A-4147-A177-3AD203B41FA5}">
                      <a16:colId xmlns:a16="http://schemas.microsoft.com/office/drawing/2014/main" val="3146004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Hesaplanabilecekler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0997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Penetrasyon 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Kategori-Ürün-Marka Penetrasyonu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Toplam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Penetrasyon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53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Share%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Ürün-Marka Volume </a:t>
                      </a: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 Volume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39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843280" y="1074509"/>
            <a:ext cx="1066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“</a:t>
            </a:r>
            <a:r>
              <a:rPr lang="en-US" sz="2400" b="1" i="1" dirty="0" err="1"/>
              <a:t>Reklam</a:t>
            </a:r>
            <a:r>
              <a:rPr lang="en-US" sz="2400" b="1" i="1" dirty="0"/>
              <a:t> Test” </a:t>
            </a:r>
            <a:r>
              <a:rPr lang="en-US" sz="2400" b="1" i="1" dirty="0" err="1"/>
              <a:t>araştırması</a:t>
            </a:r>
            <a:r>
              <a:rPr lang="en-US" sz="2400" b="1" i="1" dirty="0"/>
              <a:t> </a:t>
            </a:r>
            <a:r>
              <a:rPr lang="en-US" sz="2400" b="1" i="1" dirty="0" err="1"/>
              <a:t>ve</a:t>
            </a:r>
            <a:r>
              <a:rPr lang="en-US" sz="2400" b="1" i="1" dirty="0"/>
              <a:t> </a:t>
            </a:r>
            <a:r>
              <a:rPr lang="en-US" sz="2400" b="1" i="1" dirty="0" err="1"/>
              <a:t>değişkenler</a:t>
            </a:r>
            <a:r>
              <a:rPr lang="en-US" sz="2400" b="1" i="1" dirty="0"/>
              <a:t>: </a:t>
            </a:r>
            <a:endParaRPr lang="en-US" sz="2400" i="1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937EB-27EA-4760-0606-2082B986E5F9}"/>
              </a:ext>
            </a:extLst>
          </p:cNvPr>
          <p:cNvSpPr txBox="1"/>
          <p:nvPr/>
        </p:nvSpPr>
        <p:spPr>
          <a:xfrm>
            <a:off x="781804" y="1490007"/>
            <a:ext cx="10381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Reklamların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yayınlanma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kararından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önce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gerekli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revizelerin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yapılabilmesi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veya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yayınlanıp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yayınlanmayacağına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verilebilmesi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reklamların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belirli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kriterler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çerçevesinde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tüketicilere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izletilerek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değerlendirildiği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araştırmadır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08D4B-63B2-2238-B77D-C018B18CF887}"/>
              </a:ext>
            </a:extLst>
          </p:cNvPr>
          <p:cNvSpPr txBox="1"/>
          <p:nvPr/>
        </p:nvSpPr>
        <p:spPr>
          <a:xfrm>
            <a:off x="587992" y="2413337"/>
            <a:ext cx="1076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-283210">
              <a:spcBef>
                <a:spcPts val="0"/>
              </a:spcBef>
              <a:spcAft>
                <a:spcPts val="0"/>
              </a:spcAft>
            </a:pPr>
            <a:r>
              <a:rPr lang="tr-T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 verinin kullanımı, reklamın içeriği, detayı, uzunluğu, performansı gibi farklı reklam metrikleriyle reklamın bilinirlik ve hatırlanma (Notice &amp; Rememberance) metrikleri arasındaki ilişkiyi gözlemlemek ve bu ilişkiyi en üst düzeye çıkarmak için olmalıdır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Verideki her satır, bir markanın bir ürününün yayımlanan tek bir reklamının ölçümünü yapmakta.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Sette ölçülen reklamlar test aşamasında, bitmiş, veya piyasaya tekrar sürülmüş eski reklamlar olabilir.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Reklamlar animasyon, videoboard, storyboard veya film şeklinde olabilir.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Reklamların metriklerinde Top ve Top2 olacak şekilde iki farklı ölçüm yapılıyor.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1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EC3CF8-874F-9662-65C0-903F66E5C2D0}"/>
              </a:ext>
            </a:extLst>
          </p:cNvPr>
          <p:cNvSpPr txBox="1"/>
          <p:nvPr/>
        </p:nvSpPr>
        <p:spPr>
          <a:xfrm>
            <a:off x="462280" y="479207"/>
            <a:ext cx="112674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/>
              <a:t>Prizy</a:t>
            </a:r>
            <a:r>
              <a:rPr lang="en-US" sz="2400" dirty="0"/>
              <a:t> </a:t>
            </a:r>
            <a:r>
              <a:rPr lang="en-US" sz="2400" dirty="0" err="1"/>
              <a:t>firmasının</a:t>
            </a:r>
            <a:r>
              <a:rPr lang="en-US" sz="2400" dirty="0"/>
              <a:t> </a:t>
            </a:r>
            <a:r>
              <a:rPr lang="en-US" sz="2400" dirty="0" err="1"/>
              <a:t>iki</a:t>
            </a:r>
            <a:r>
              <a:rPr lang="en-US" sz="2400" dirty="0"/>
              <a:t> </a:t>
            </a:r>
            <a:r>
              <a:rPr lang="en-US" sz="2400" dirty="0" err="1"/>
              <a:t>markasınının</a:t>
            </a:r>
            <a:r>
              <a:rPr lang="en-US" sz="2400" dirty="0"/>
              <a:t> </a:t>
            </a:r>
            <a:r>
              <a:rPr lang="en-US" sz="2400" dirty="0" err="1"/>
              <a:t>arasındaki</a:t>
            </a:r>
            <a:r>
              <a:rPr lang="en-US" sz="2400" dirty="0"/>
              <a:t> </a:t>
            </a:r>
            <a:r>
              <a:rPr lang="en-US" sz="2400" dirty="0" err="1"/>
              <a:t>satış</a:t>
            </a:r>
            <a:r>
              <a:rPr lang="en-US" sz="2400" dirty="0"/>
              <a:t> </a:t>
            </a:r>
            <a:r>
              <a:rPr lang="en-US" sz="2400" dirty="0" err="1"/>
              <a:t>performans</a:t>
            </a:r>
            <a:r>
              <a:rPr lang="en-US" sz="2400" dirty="0"/>
              <a:t> </a:t>
            </a:r>
            <a:r>
              <a:rPr lang="en-US" sz="2400" dirty="0" err="1"/>
              <a:t>farkı</a:t>
            </a:r>
            <a:r>
              <a:rPr lang="en-US" sz="2400" dirty="0"/>
              <a:t> </a:t>
            </a:r>
            <a:r>
              <a:rPr lang="en-US" sz="2400" dirty="0" err="1"/>
              <a:t>eldeki</a:t>
            </a:r>
            <a:r>
              <a:rPr lang="en-US" sz="2400" dirty="0"/>
              <a:t> </a:t>
            </a:r>
            <a:r>
              <a:rPr lang="en-US" sz="2400" dirty="0" err="1"/>
              <a:t>veriler</a:t>
            </a:r>
            <a:r>
              <a:rPr lang="en-US" sz="2400" dirty="0"/>
              <a:t> </a:t>
            </a:r>
            <a:r>
              <a:rPr lang="en-US" sz="2400" dirty="0" err="1"/>
              <a:t>incele</a:t>
            </a:r>
            <a:r>
              <a:rPr lang="tr-TR" sz="2400" dirty="0"/>
              <a:t>n</a:t>
            </a:r>
            <a:r>
              <a:rPr lang="en-US" sz="2400" dirty="0" err="1"/>
              <a:t>diğinde</a:t>
            </a:r>
            <a:r>
              <a:rPr lang="en-US" sz="2400" dirty="0"/>
              <a:t> ne </a:t>
            </a:r>
            <a:r>
              <a:rPr lang="en-US" sz="2400" dirty="0" err="1"/>
              <a:t>kaynakl</a:t>
            </a:r>
            <a:r>
              <a:rPr lang="tr-TR" sz="2400" dirty="0"/>
              <a:t>ı</a:t>
            </a:r>
            <a:r>
              <a:rPr lang="en-US" sz="2400" dirty="0"/>
              <a:t> </a:t>
            </a:r>
            <a:r>
              <a:rPr lang="en-US" sz="2400" dirty="0" err="1"/>
              <a:t>olabilir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Elinizde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kategoriler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toplanmış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seti</a:t>
            </a:r>
            <a:r>
              <a:rPr lang="en-US" sz="2400" dirty="0"/>
              <a:t> var. Bu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setinde</a:t>
            </a:r>
            <a:r>
              <a:rPr lang="en-US" sz="2400" dirty="0"/>
              <a:t> </a:t>
            </a:r>
            <a:r>
              <a:rPr lang="tr-TR" sz="2400" dirty="0"/>
              <a:t>ç</a:t>
            </a:r>
            <a:r>
              <a:rPr lang="en-US" sz="2400" dirty="0"/>
              <a:t>e</a:t>
            </a:r>
            <a:r>
              <a:rPr lang="tr-TR" sz="2400" dirty="0"/>
              <a:t>ş</a:t>
            </a:r>
            <a:r>
              <a:rPr lang="en-US" sz="2400" dirty="0" err="1"/>
              <a:t>itli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 ve o </a:t>
            </a:r>
            <a:r>
              <a:rPr lang="en-US" sz="2400" dirty="0" err="1"/>
              <a:t>kategorideki</a:t>
            </a:r>
            <a:r>
              <a:rPr lang="en-US" sz="2400" dirty="0"/>
              <a:t> </a:t>
            </a:r>
            <a:r>
              <a:rPr lang="en-US" sz="2400" dirty="0" err="1"/>
              <a:t>markalara</a:t>
            </a:r>
            <a:r>
              <a:rPr lang="en-US" sz="2400" dirty="0"/>
              <a:t> </a:t>
            </a:r>
            <a:r>
              <a:rPr lang="en-US" sz="2400" dirty="0" err="1"/>
              <a:t>ait</a:t>
            </a:r>
            <a:r>
              <a:rPr lang="en-US" sz="2400" dirty="0"/>
              <a:t> </a:t>
            </a:r>
            <a:r>
              <a:rPr lang="en-US" sz="2400" dirty="0" err="1"/>
              <a:t>toplanmış</a:t>
            </a:r>
            <a:r>
              <a:rPr lang="en-US" sz="2400" dirty="0"/>
              <a:t> </a:t>
            </a:r>
            <a:r>
              <a:rPr lang="en-US" sz="2400" dirty="0" err="1"/>
              <a:t>veriler</a:t>
            </a:r>
            <a:r>
              <a:rPr lang="en-US" sz="2400" dirty="0"/>
              <a:t> var. Bu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setinden</a:t>
            </a:r>
            <a:r>
              <a:rPr lang="en-US" sz="2400" dirty="0"/>
              <a:t> </a:t>
            </a:r>
            <a:r>
              <a:rPr lang="en-US" sz="2400" dirty="0" err="1"/>
              <a:t>markaların</a:t>
            </a:r>
            <a:r>
              <a:rPr lang="en-US" sz="2400" dirty="0"/>
              <a:t> </a:t>
            </a:r>
            <a:r>
              <a:rPr lang="en-US" sz="2400" dirty="0" err="1"/>
              <a:t>satışlarının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hangi </a:t>
            </a:r>
            <a:r>
              <a:rPr lang="en-US" sz="2400" dirty="0" err="1"/>
              <a:t>değişkenlerle</a:t>
            </a:r>
            <a:r>
              <a:rPr lang="en-US" sz="2400" dirty="0"/>
              <a:t> </a:t>
            </a:r>
            <a:r>
              <a:rPr lang="en-US" sz="2400" dirty="0" err="1"/>
              <a:t>ilişkili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bulup</a:t>
            </a:r>
            <a:r>
              <a:rPr lang="en-US" sz="2400" dirty="0"/>
              <a:t> , </a:t>
            </a:r>
            <a:r>
              <a:rPr lang="en-US" sz="2400" dirty="0" err="1"/>
              <a:t>Marka</a:t>
            </a:r>
            <a:r>
              <a:rPr lang="en-US" sz="2400" dirty="0"/>
              <a:t> “</a:t>
            </a:r>
            <a:r>
              <a:rPr lang="tr-TR" sz="2400" dirty="0"/>
              <a:t>Prizy</a:t>
            </a:r>
            <a:r>
              <a:rPr lang="en-US" sz="2400" dirty="0"/>
              <a:t> </a:t>
            </a:r>
            <a:r>
              <a:rPr lang="en-US" sz="2400" dirty="0" err="1"/>
              <a:t>Y"nin</a:t>
            </a:r>
            <a:r>
              <a:rPr lang="en-US" sz="2400" dirty="0"/>
              <a:t> </a:t>
            </a:r>
            <a:r>
              <a:rPr lang="en-US" sz="2400" dirty="0" err="1"/>
              <a:t>Pazar</a:t>
            </a:r>
            <a:r>
              <a:rPr lang="en-US" sz="2400" dirty="0"/>
              <a:t> </a:t>
            </a:r>
            <a:r>
              <a:rPr lang="en-US" sz="2400" dirty="0" err="1"/>
              <a:t>payını</a:t>
            </a:r>
            <a:r>
              <a:rPr lang="en-US" sz="2400" dirty="0"/>
              <a:t> </a:t>
            </a:r>
            <a:r>
              <a:rPr lang="en-US" sz="2400" dirty="0" err="1"/>
              <a:t>arttırmak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formül</a:t>
            </a:r>
            <a:r>
              <a:rPr lang="en-US" sz="2400" dirty="0"/>
              <a:t> </a:t>
            </a:r>
            <a:r>
              <a:rPr lang="en-US" sz="2400" dirty="0" err="1"/>
              <a:t>olusturun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Elinizdeki</a:t>
            </a:r>
            <a:r>
              <a:rPr lang="en-US" sz="2400" dirty="0"/>
              <a:t> </a:t>
            </a:r>
            <a:r>
              <a:rPr lang="en-US" sz="2400" dirty="0" err="1"/>
              <a:t>reklam</a:t>
            </a:r>
            <a:r>
              <a:rPr lang="en-US" sz="2400" dirty="0"/>
              <a:t> </a:t>
            </a:r>
            <a:r>
              <a:rPr lang="en-US" sz="2400" dirty="0" err="1"/>
              <a:t>testi</a:t>
            </a:r>
            <a:r>
              <a:rPr lang="en-US" sz="2400" dirty="0"/>
              <a:t> </a:t>
            </a:r>
            <a:r>
              <a:rPr lang="en-US" sz="2400" dirty="0" err="1"/>
              <a:t>verisini</a:t>
            </a:r>
            <a:r>
              <a:rPr lang="en-US" sz="2400" dirty="0"/>
              <a:t> </a:t>
            </a:r>
            <a:r>
              <a:rPr lang="en-US" sz="2400" dirty="0" err="1"/>
              <a:t>kullanarak</a:t>
            </a:r>
            <a:r>
              <a:rPr lang="en-US" sz="2400" dirty="0"/>
              <a:t>, </a:t>
            </a:r>
            <a:r>
              <a:rPr lang="en-US" sz="2400" dirty="0" err="1"/>
              <a:t>ba</a:t>
            </a:r>
            <a:r>
              <a:rPr lang="tr-TR" sz="2400" dirty="0"/>
              <a:t>ş</a:t>
            </a:r>
            <a:r>
              <a:rPr lang="en-US" sz="2400" dirty="0" err="1"/>
              <a:t>arılı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reklam</a:t>
            </a:r>
            <a:r>
              <a:rPr lang="en-US" sz="2400" dirty="0"/>
              <a:t> (</a:t>
            </a:r>
            <a:r>
              <a:rPr lang="tr-TR" sz="2400" dirty="0"/>
              <a:t>Notice &amp; Rememberance</a:t>
            </a:r>
            <a:r>
              <a:rPr lang="en-US" sz="2400" dirty="0"/>
              <a:t> </a:t>
            </a:r>
            <a:r>
              <a:rPr lang="en-US" sz="2400" dirty="0" err="1"/>
              <a:t>maksimize</a:t>
            </a:r>
            <a:r>
              <a:rPr lang="en-US" sz="2400" dirty="0"/>
              <a:t> </a:t>
            </a:r>
            <a:r>
              <a:rPr lang="en-US" sz="2400" dirty="0" err="1"/>
              <a:t>etmek</a:t>
            </a:r>
            <a:r>
              <a:rPr lang="en-US" sz="2400" dirty="0"/>
              <a:t>) </a:t>
            </a:r>
            <a:r>
              <a:rPr lang="tr-TR" sz="2400" dirty="0"/>
              <a:t>için öneriler sunun.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“P</a:t>
            </a:r>
            <a:r>
              <a:rPr lang="tr-TR" sz="2400" dirty="0"/>
              <a:t>rizy</a:t>
            </a:r>
            <a:r>
              <a:rPr lang="en-US" sz="2400" dirty="0"/>
              <a:t>” </a:t>
            </a:r>
            <a:r>
              <a:rPr lang="tr-TR" sz="2400" dirty="0"/>
              <a:t>şirketinin</a:t>
            </a:r>
            <a:r>
              <a:rPr lang="en-US" sz="2400" dirty="0"/>
              <a:t> 2023-2028 </a:t>
            </a:r>
            <a:r>
              <a:rPr lang="en-US" sz="2400" dirty="0" err="1"/>
              <a:t>stratejik</a:t>
            </a:r>
            <a:r>
              <a:rPr lang="en-US" sz="2400" dirty="0"/>
              <a:t> </a:t>
            </a:r>
            <a:r>
              <a:rPr lang="en-US" sz="2400" dirty="0" err="1"/>
              <a:t>planı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, “</a:t>
            </a:r>
            <a:r>
              <a:rPr lang="en-US" sz="2400" dirty="0" err="1"/>
              <a:t>Prizy</a:t>
            </a:r>
            <a:r>
              <a:rPr lang="en-US" sz="2400" dirty="0"/>
              <a:t> X” ve “</a:t>
            </a:r>
            <a:r>
              <a:rPr lang="en-US" sz="2400" dirty="0" err="1"/>
              <a:t>Prizy</a:t>
            </a:r>
            <a:r>
              <a:rPr lang="en-US" sz="2400" dirty="0"/>
              <a:t> Y” </a:t>
            </a:r>
            <a:r>
              <a:rPr lang="en-US" sz="2400" dirty="0" err="1"/>
              <a:t>markaları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forecast </a:t>
            </a:r>
            <a:r>
              <a:rPr lang="en-US" sz="2400" dirty="0" err="1"/>
              <a:t>calısması</a:t>
            </a:r>
            <a:r>
              <a:rPr lang="en-US" sz="2400" dirty="0"/>
              <a:t> ve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satıslara</a:t>
            </a:r>
            <a:r>
              <a:rPr lang="en-US" sz="2400" dirty="0"/>
              <a:t> </a:t>
            </a:r>
            <a:r>
              <a:rPr lang="en-US" sz="2400" dirty="0" err="1"/>
              <a:t>ulasması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2023-2028 </a:t>
            </a:r>
            <a:r>
              <a:rPr lang="en-US" sz="2400" dirty="0" err="1"/>
              <a:t>için</a:t>
            </a:r>
            <a:r>
              <a:rPr lang="en-US" sz="2400" dirty="0"/>
              <a:t> KPI</a:t>
            </a:r>
            <a:r>
              <a:rPr lang="tr-TR" sz="2400" dirty="0"/>
              <a:t>’</a:t>
            </a:r>
            <a:r>
              <a:rPr lang="en-US" sz="2400" dirty="0" err="1"/>
              <a:t>larını</a:t>
            </a:r>
            <a:r>
              <a:rPr lang="en-US" sz="2400" dirty="0"/>
              <a:t> </a:t>
            </a:r>
            <a:r>
              <a:rPr lang="en-US" sz="2400" dirty="0" err="1"/>
              <a:t>olu</a:t>
            </a:r>
            <a:r>
              <a:rPr lang="tr-TR" sz="2400" dirty="0"/>
              <a:t>ş</a:t>
            </a:r>
            <a:r>
              <a:rPr lang="en-US" sz="2400" dirty="0" err="1"/>
              <a:t>turun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89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59b52290-29d5-4430-a6c0-1a66200d4494</TitusGUID>
  <TitusMetadata xmlns="">eyJucyI6Imh0dHBzOlwvXC93d3cuaXBzb3MuY29tXC8iLCJwcm9wcyI6W3sibiI6IkNsYXNzaWZpY2F0aW9uIiwidmFscyI6W3sidmFsdWUiOiJLQTRiYjI5OTlhMTI0NGQ2YTE1YjdlIn1dfSx7Im4iOiJZYXJkaW0iLCJ2YWxzIjpbXX0seyJuIjoiU3ViUmVzdHJpY3RlZCIsInZhbHMiOltdfSx7Im4iOiJTdWJDb25maWRlbnRpYWwiLCJ2YWxzIjpbXX0seyJuIjoiS1ZLSyIsInZhbHMiOlt7InZhbHVlIjoiS1k0Yjg5OTRjNDJjMGQ1ZmU2OTUzZSJ9XX1dfQ==</TitusMetadata>
</titus>
</file>

<file path=customXml/itemProps1.xml><?xml version="1.0" encoding="utf-8"?>
<ds:datastoreItem xmlns:ds="http://schemas.openxmlformats.org/officeDocument/2006/customXml" ds:itemID="{1D89FC08-2D76-4533-A447-F97E4B543446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912</Words>
  <Application>Microsoft Office PowerPoint</Application>
  <PresentationFormat>Widescreen</PresentationFormat>
  <Paragraphs>111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Ipek Argac</dc:creator>
  <cp:lastModifiedBy>Levent Sari</cp:lastModifiedBy>
  <cp:revision>6</cp:revision>
  <dcterms:created xsi:type="dcterms:W3CDTF">2023-05-02T05:29:19Z</dcterms:created>
  <dcterms:modified xsi:type="dcterms:W3CDTF">2023-05-04T06:23:27Z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59b52290-29d5-4430-a6c0-1a66200d4494</vt:lpwstr>
  </property>
  <property fmtid="{D5CDD505-2E9C-101B-9397-08002B2CF9AE}" pid="3" name="ClassifierUsername">
    <vt:lpwstr>Levent Sari </vt:lpwstr>
  </property>
  <property fmtid="{D5CDD505-2E9C-101B-9397-08002B2CF9AE}" pid="4" name="ClassifiedDateTime">
    <vt:lpwstr>5/3/2023_7:55 PM</vt:lpwstr>
  </property>
  <property fmtid="{D5CDD505-2E9C-101B-9397-08002B2CF9AE}" pid="5" name="Classification">
    <vt:lpwstr>KA4bb2999a1244d6a15b7e</vt:lpwstr>
  </property>
  <property fmtid="{D5CDD505-2E9C-101B-9397-08002B2CF9AE}" pid="6" name="KVKK">
    <vt:lpwstr>KY4b8994c42c0d5fe6953e</vt:lpwstr>
  </property>
</Properties>
</file>