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2" r:id="rId6"/>
    <p:sldId id="263" r:id="rId7"/>
    <p:sldId id="264" r:id="rId8"/>
    <p:sldId id="265" r:id="rId9"/>
    <p:sldId id="266" r:id="rId10"/>
    <p:sldId id="270" r:id="rId11"/>
    <p:sldId id="260" r:id="rId12"/>
    <p:sldId id="267" r:id="rId13"/>
    <p:sldId id="268" r:id="rId14"/>
    <p:sldId id="269"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4/30/2022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4/30/2022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4/30/2022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4/30/2022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TimSort</a:t>
            </a:r>
            <a:r>
              <a:rPr lang="en-US" dirty="0" smtClean="0"/>
              <a:t> Algorithm</a:t>
            </a:r>
            <a:endParaRPr lang="en-US" dirty="0"/>
          </a:p>
        </p:txBody>
      </p:sp>
      <p:sp>
        <p:nvSpPr>
          <p:cNvPr id="3" name="Subtitle 2"/>
          <p:cNvSpPr>
            <a:spLocks noGrp="1"/>
          </p:cNvSpPr>
          <p:nvPr>
            <p:ph type="subTitle" idx="1"/>
          </p:nvPr>
        </p:nvSpPr>
        <p:spPr>
          <a:xfrm>
            <a:off x="2183809" y="4257127"/>
            <a:ext cx="7824382" cy="2310649"/>
          </a:xfrm>
        </p:spPr>
        <p:txBody>
          <a:bodyPr>
            <a:normAutofit/>
          </a:bodyPr>
          <a:lstStyle/>
          <a:p>
            <a:r>
              <a:rPr lang="en-US" dirty="0" smtClean="0"/>
              <a:t>Prepared by:</a:t>
            </a:r>
          </a:p>
          <a:p>
            <a:r>
              <a:rPr lang="en-US" dirty="0" smtClean="0"/>
              <a:t>Yara Harb - 202001058</a:t>
            </a:r>
          </a:p>
          <a:p>
            <a:r>
              <a:rPr lang="en-US" dirty="0" smtClean="0"/>
              <a:t>Mohamad Khalifeh - </a:t>
            </a:r>
            <a:r>
              <a:rPr lang="en-US" dirty="0"/>
              <a:t>202000865 </a:t>
            </a:r>
            <a:endParaRPr lang="en-US" dirty="0" smtClean="0"/>
          </a:p>
          <a:p>
            <a:r>
              <a:rPr lang="en-US" dirty="0" smtClean="0"/>
              <a:t>Ali Youssef Solh - 202004405</a:t>
            </a:r>
          </a:p>
          <a:p>
            <a:r>
              <a:rPr lang="en-US" dirty="0" smtClean="0"/>
              <a:t>Rani Salman - </a:t>
            </a:r>
            <a:r>
              <a:rPr lang="en-US" dirty="0"/>
              <a:t>202001002</a:t>
            </a:r>
          </a:p>
        </p:txBody>
      </p:sp>
    </p:spTree>
    <p:extLst>
      <p:ext uri="{BB962C8B-B14F-4D97-AF65-F5344CB8AC3E}">
        <p14:creationId xmlns:p14="http://schemas.microsoft.com/office/powerpoint/2010/main" val="36636196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of Parallelism</a:t>
            </a:r>
            <a:endParaRPr lang="en-US" dirty="0"/>
          </a:p>
        </p:txBody>
      </p:sp>
      <p:sp>
        <p:nvSpPr>
          <p:cNvPr id="3" name="Content Placeholder 2"/>
          <p:cNvSpPr>
            <a:spLocks noGrp="1"/>
          </p:cNvSpPr>
          <p:nvPr>
            <p:ph idx="1"/>
          </p:nvPr>
        </p:nvSpPr>
        <p:spPr>
          <a:xfrm>
            <a:off x="2137954" y="2986387"/>
            <a:ext cx="7916091" cy="1872996"/>
          </a:xfrm>
        </p:spPr>
        <p:txBody>
          <a:bodyPr>
            <a:normAutofit/>
          </a:bodyPr>
          <a:lstStyle/>
          <a:p>
            <a:pPr marL="0" indent="0">
              <a:buNone/>
            </a:pPr>
            <a:r>
              <a:rPr lang="en-US" dirty="0" smtClean="0"/>
              <a:t>Through the results that we </a:t>
            </a:r>
            <a:r>
              <a:rPr lang="en-US" dirty="0" smtClean="0"/>
              <a:t>obtained, </a:t>
            </a:r>
            <a:r>
              <a:rPr lang="en-US" dirty="0" smtClean="0"/>
              <a:t>we can </a:t>
            </a:r>
            <a:r>
              <a:rPr lang="en-US" dirty="0" smtClean="0"/>
              <a:t>deduce </a:t>
            </a:r>
            <a:r>
              <a:rPr lang="en-US" dirty="0" smtClean="0"/>
              <a:t>that </a:t>
            </a:r>
            <a:r>
              <a:rPr lang="en-US" dirty="0" smtClean="0"/>
              <a:t>as we increase the array size and as we increase the number of processe</a:t>
            </a:r>
            <a:r>
              <a:rPr lang="en-US" dirty="0" smtClean="0"/>
              <a:t>s, it becomes more </a:t>
            </a:r>
            <a:r>
              <a:rPr lang="en-US" smtClean="0"/>
              <a:t>clear that </a:t>
            </a:r>
            <a:r>
              <a:rPr lang="en-US" dirty="0" smtClean="0"/>
              <a:t>the parallel strategy was faster then the sequential strategy. </a:t>
            </a:r>
            <a:endParaRPr lang="en-US" dirty="0" smtClean="0"/>
          </a:p>
        </p:txBody>
      </p:sp>
    </p:spTree>
    <p:extLst>
      <p:ext uri="{BB962C8B-B14F-4D97-AF65-F5344CB8AC3E}">
        <p14:creationId xmlns:p14="http://schemas.microsoft.com/office/powerpoint/2010/main" val="1900959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solution using open </a:t>
            </a:r>
            <a:r>
              <a:rPr lang="en-US" dirty="0" err="1" smtClean="0"/>
              <a:t>mpi</a:t>
            </a:r>
            <a:r>
              <a:rPr lang="en-US" dirty="0" smtClean="0"/>
              <a:t> and threads</a:t>
            </a:r>
            <a:endParaRPr lang="en-US" dirty="0"/>
          </a:p>
        </p:txBody>
      </p:sp>
      <p:sp>
        <p:nvSpPr>
          <p:cNvPr id="3" name="Content Placeholder 2"/>
          <p:cNvSpPr>
            <a:spLocks noGrp="1"/>
          </p:cNvSpPr>
          <p:nvPr>
            <p:ph idx="1"/>
          </p:nvPr>
        </p:nvSpPr>
        <p:spPr/>
        <p:txBody>
          <a:bodyPr/>
          <a:lstStyle/>
          <a:p>
            <a:pPr marL="0" indent="0">
              <a:buNone/>
            </a:pPr>
            <a:r>
              <a:rPr lang="en-US" dirty="0" smtClean="0"/>
              <a:t>In this solution two versions we developed. </a:t>
            </a:r>
          </a:p>
          <a:p>
            <a:r>
              <a:rPr lang="en-US" dirty="0" smtClean="0"/>
              <a:t>In the first version, as mentioned earlier, when there is no processes available anymore, the children of the last process will not only be the ones working on the array, there will be two threads working in parallel on the array each taking half of the array. The threads will call </a:t>
            </a:r>
            <a:r>
              <a:rPr lang="en-US" dirty="0" err="1" smtClean="0"/>
              <a:t>TimSort</a:t>
            </a:r>
            <a:r>
              <a:rPr lang="en-US" dirty="0" smtClean="0"/>
              <a:t> method and then we join the two threads together.</a:t>
            </a:r>
          </a:p>
          <a:p>
            <a:r>
              <a:rPr lang="en-US" dirty="0" smtClean="0"/>
              <a:t>In the second version, when we reach the leaf process, threads will be created while the divided array is greater than the threshold. The thread as before will call the </a:t>
            </a:r>
            <a:r>
              <a:rPr lang="en-US" dirty="0" err="1" smtClean="0"/>
              <a:t>TimSort</a:t>
            </a:r>
            <a:r>
              <a:rPr lang="en-US" dirty="0" smtClean="0"/>
              <a:t> method and then </a:t>
            </a:r>
            <a:r>
              <a:rPr lang="en-US" dirty="0"/>
              <a:t>we join the two threads together.</a:t>
            </a:r>
            <a:r>
              <a:rPr lang="en-US" dirty="0" smtClean="0"/>
              <a:t>.</a:t>
            </a:r>
            <a:endParaRPr lang="en-US" dirty="0"/>
          </a:p>
        </p:txBody>
      </p:sp>
    </p:spTree>
    <p:extLst>
      <p:ext uri="{BB962C8B-B14F-4D97-AF65-F5344CB8AC3E}">
        <p14:creationId xmlns:p14="http://schemas.microsoft.com/office/powerpoint/2010/main" val="3145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183" y="805768"/>
            <a:ext cx="7872548" cy="5904412"/>
          </a:xfrm>
        </p:spPr>
      </p:pic>
      <p:sp>
        <p:nvSpPr>
          <p:cNvPr id="5" name="Title 1"/>
          <p:cNvSpPr>
            <a:spLocks noGrp="1"/>
          </p:cNvSpPr>
          <p:nvPr>
            <p:ph type="title"/>
          </p:nvPr>
        </p:nvSpPr>
        <p:spPr>
          <a:xfrm>
            <a:off x="1436914" y="172212"/>
            <a:ext cx="9413966" cy="559309"/>
          </a:xfrm>
        </p:spPr>
        <p:txBody>
          <a:bodyPr>
            <a:normAutofit fontScale="90000"/>
          </a:bodyPr>
          <a:lstStyle/>
          <a:p>
            <a:r>
              <a:rPr lang="en-US" dirty="0" smtClean="0"/>
              <a:t>Version 1of Threads </a:t>
            </a:r>
            <a:endParaRPr lang="en-US" dirty="0"/>
          </a:p>
        </p:txBody>
      </p:sp>
    </p:spTree>
    <p:extLst>
      <p:ext uri="{BB962C8B-B14F-4D97-AF65-F5344CB8AC3E}">
        <p14:creationId xmlns:p14="http://schemas.microsoft.com/office/powerpoint/2010/main" val="316849083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469" y="349793"/>
            <a:ext cx="8434070" cy="6325552"/>
          </a:xfrm>
        </p:spPr>
      </p:pic>
    </p:spTree>
    <p:extLst>
      <p:ext uri="{BB962C8B-B14F-4D97-AF65-F5344CB8AC3E}">
        <p14:creationId xmlns:p14="http://schemas.microsoft.com/office/powerpoint/2010/main" val="231990190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4" y="172212"/>
            <a:ext cx="9413966" cy="559309"/>
          </a:xfrm>
        </p:spPr>
        <p:txBody>
          <a:bodyPr>
            <a:normAutofit fontScale="90000"/>
          </a:bodyPr>
          <a:lstStyle/>
          <a:p>
            <a:r>
              <a:rPr lang="en-US" dirty="0" smtClean="0"/>
              <a:t>Version 2 </a:t>
            </a:r>
            <a:r>
              <a:rPr lang="en-US" dirty="0"/>
              <a:t>1of Threads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105" y="838812"/>
            <a:ext cx="8025584" cy="6019188"/>
          </a:xfrm>
        </p:spPr>
      </p:pic>
    </p:spTree>
    <p:extLst>
      <p:ext uri="{BB962C8B-B14F-4D97-AF65-F5344CB8AC3E}">
        <p14:creationId xmlns:p14="http://schemas.microsoft.com/office/powerpoint/2010/main" val="236462594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of threads</a:t>
            </a:r>
            <a:endParaRPr lang="en-US" dirty="0"/>
          </a:p>
        </p:txBody>
      </p:sp>
      <p:sp>
        <p:nvSpPr>
          <p:cNvPr id="3" name="Content Placeholder 2"/>
          <p:cNvSpPr>
            <a:spLocks noGrp="1"/>
          </p:cNvSpPr>
          <p:nvPr>
            <p:ph idx="1"/>
          </p:nvPr>
        </p:nvSpPr>
        <p:spPr>
          <a:xfrm>
            <a:off x="1929819" y="2533541"/>
            <a:ext cx="8332361" cy="3910802"/>
          </a:xfrm>
        </p:spPr>
        <p:txBody>
          <a:bodyPr>
            <a:normAutofit/>
          </a:bodyPr>
          <a:lstStyle/>
          <a:p>
            <a:pPr marL="0" indent="0">
              <a:buNone/>
            </a:pPr>
            <a:r>
              <a:rPr lang="en-US" dirty="0" smtClean="0"/>
              <a:t>Through the results that we </a:t>
            </a:r>
            <a:r>
              <a:rPr lang="en-US" dirty="0" smtClean="0"/>
              <a:t>obtained, </a:t>
            </a:r>
            <a:r>
              <a:rPr lang="en-US" dirty="0" smtClean="0"/>
              <a:t>we can </a:t>
            </a:r>
            <a:r>
              <a:rPr lang="en-US" dirty="0" smtClean="0"/>
              <a:t>deduce </a:t>
            </a:r>
            <a:r>
              <a:rPr lang="en-US" dirty="0" smtClean="0"/>
              <a:t>that </a:t>
            </a:r>
            <a:r>
              <a:rPr lang="en-US" dirty="0" smtClean="0"/>
              <a:t>in the first version </a:t>
            </a:r>
            <a:r>
              <a:rPr lang="en-US" dirty="0" smtClean="0"/>
              <a:t>of </a:t>
            </a:r>
            <a:r>
              <a:rPr lang="en-US" dirty="0" smtClean="0"/>
              <a:t>threads, it was </a:t>
            </a:r>
            <a:r>
              <a:rPr lang="en-US" dirty="0" smtClean="0"/>
              <a:t>almost </a:t>
            </a:r>
            <a:r>
              <a:rPr lang="en-US" dirty="0"/>
              <a:t>same speed parallel </a:t>
            </a:r>
            <a:r>
              <a:rPr lang="en-US" dirty="0" smtClean="0"/>
              <a:t>only, so the overhead from </a:t>
            </a:r>
            <a:r>
              <a:rPr lang="en-US" dirty="0"/>
              <a:t>creating threads negated </a:t>
            </a:r>
            <a:r>
              <a:rPr lang="en-US" dirty="0" smtClean="0"/>
              <a:t>the </a:t>
            </a:r>
            <a:r>
              <a:rPr lang="en-US" dirty="0"/>
              <a:t>speed up </a:t>
            </a:r>
            <a:r>
              <a:rPr lang="en-US" dirty="0" smtClean="0"/>
              <a:t>in the parallelization. However, in the second version, where </a:t>
            </a:r>
            <a:r>
              <a:rPr lang="en-US" dirty="0" smtClean="0"/>
              <a:t>many threads where created, </a:t>
            </a:r>
            <a:r>
              <a:rPr lang="en-US" dirty="0" smtClean="0"/>
              <a:t>it </a:t>
            </a:r>
            <a:r>
              <a:rPr lang="en-US" dirty="0" smtClean="0"/>
              <a:t>was super slow </a:t>
            </a:r>
            <a:r>
              <a:rPr lang="en-US" dirty="0" smtClean="0"/>
              <a:t>due to the overhead of creating a lot of </a:t>
            </a:r>
            <a:r>
              <a:rPr lang="en-US" dirty="0" smtClean="0"/>
              <a:t>threads.</a:t>
            </a:r>
          </a:p>
          <a:p>
            <a:pPr marL="0" indent="0">
              <a:buNone/>
            </a:pPr>
            <a:r>
              <a:rPr lang="en-US" dirty="0" smtClean="0"/>
              <a:t>We also concluded that decreasing the array size is not worth creating threads as it will slow the process. But, in the very large array size arrays it would be efficient to create threads.</a:t>
            </a:r>
            <a:r>
              <a:rPr lang="en-US" dirty="0" smtClean="0"/>
              <a:t> </a:t>
            </a:r>
            <a:endParaRPr lang="en-US" dirty="0" smtClean="0"/>
          </a:p>
        </p:txBody>
      </p:sp>
    </p:spTree>
    <p:extLst>
      <p:ext uri="{BB962C8B-B14F-4D97-AF65-F5344CB8AC3E}">
        <p14:creationId xmlns:p14="http://schemas.microsoft.com/office/powerpoint/2010/main" val="954168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TimSort</a:t>
            </a:r>
            <a:r>
              <a:rPr lang="en-US" dirty="0" smtClean="0"/>
              <a:t> Algorithm </a:t>
            </a:r>
            <a:endParaRPr lang="en-US" dirty="0"/>
          </a:p>
        </p:txBody>
      </p:sp>
      <p:sp>
        <p:nvSpPr>
          <p:cNvPr id="3" name="Content Placeholder 2"/>
          <p:cNvSpPr>
            <a:spLocks noGrp="1"/>
          </p:cNvSpPr>
          <p:nvPr>
            <p:ph idx="1"/>
          </p:nvPr>
        </p:nvSpPr>
        <p:spPr>
          <a:xfrm>
            <a:off x="2231136" y="3134433"/>
            <a:ext cx="7729728" cy="1716242"/>
          </a:xfrm>
        </p:spPr>
        <p:txBody>
          <a:bodyPr>
            <a:normAutofit/>
          </a:bodyPr>
          <a:lstStyle/>
          <a:p>
            <a:pPr marL="0" indent="0">
              <a:buNone/>
            </a:pPr>
            <a:r>
              <a:rPr lang="en-US" b="1" dirty="0" err="1" smtClean="0">
                <a:solidFill>
                  <a:schemeClr val="tx1"/>
                </a:solidFill>
                <a:latin typeface="Times New Roman" panose="02020603050405020304" pitchFamily="18" charset="0"/>
                <a:cs typeface="Times New Roman" panose="02020603050405020304" pitchFamily="18" charset="0"/>
              </a:rPr>
              <a:t>Timsort</a:t>
            </a:r>
            <a:r>
              <a:rPr lang="en-US" dirty="0" smtClean="0">
                <a:solidFill>
                  <a:schemeClr val="tx1"/>
                </a:solidFill>
                <a:latin typeface="Times New Roman" panose="02020603050405020304" pitchFamily="18" charset="0"/>
                <a:cs typeface="Times New Roman" panose="02020603050405020304" pitchFamily="18" charset="0"/>
              </a:rPr>
              <a:t> is a hybrid stable </a:t>
            </a:r>
            <a:r>
              <a:rPr lang="en-US" b="1" dirty="0" smtClean="0">
                <a:solidFill>
                  <a:schemeClr val="tx1"/>
                </a:solidFill>
                <a:latin typeface="Times New Roman" panose="02020603050405020304" pitchFamily="18" charset="0"/>
                <a:cs typeface="Times New Roman" panose="02020603050405020304" pitchFamily="18" charset="0"/>
              </a:rPr>
              <a:t>sorting algorithm</a:t>
            </a: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derived from </a:t>
            </a:r>
            <a:r>
              <a:rPr lang="en-US" b="1" dirty="0" smtClean="0">
                <a:solidFill>
                  <a:schemeClr val="tx1"/>
                </a:solidFill>
                <a:latin typeface="Times New Roman" panose="02020603050405020304" pitchFamily="18" charset="0"/>
                <a:cs typeface="Times New Roman" panose="02020603050405020304" pitchFamily="18" charset="0"/>
              </a:rPr>
              <a:t>merge sort </a:t>
            </a:r>
            <a:r>
              <a:rPr lang="en-US" dirty="0" smtClean="0">
                <a:solidFill>
                  <a:schemeClr val="tx1"/>
                </a:solidFill>
                <a:latin typeface="Times New Roman" panose="02020603050405020304" pitchFamily="18" charset="0"/>
                <a:cs typeface="Times New Roman" panose="02020603050405020304" pitchFamily="18" charset="0"/>
              </a:rPr>
              <a:t>and </a:t>
            </a:r>
            <a:r>
              <a:rPr lang="en-US" b="1" dirty="0" smtClean="0">
                <a:solidFill>
                  <a:schemeClr val="tx1"/>
                </a:solidFill>
                <a:latin typeface="Times New Roman" panose="02020603050405020304" pitchFamily="18" charset="0"/>
                <a:cs typeface="Times New Roman" panose="02020603050405020304" pitchFamily="18" charset="0"/>
              </a:rPr>
              <a:t>insertion sort</a:t>
            </a:r>
            <a:r>
              <a:rPr lang="en-US" dirty="0" smtClean="0">
                <a:solidFill>
                  <a:schemeClr val="tx1"/>
                </a:solidFill>
                <a:latin typeface="Times New Roman" panose="02020603050405020304" pitchFamily="18" charset="0"/>
                <a:cs typeface="Times New Roman" panose="02020603050405020304" pitchFamily="18" charset="0"/>
              </a:rPr>
              <a:t>, designed to perform well on many kinds of real-world data. </a:t>
            </a:r>
            <a:r>
              <a:rPr lang="en-US" dirty="0" smtClean="0">
                <a:solidFill>
                  <a:schemeClr val="tx1"/>
                </a:solidFill>
                <a:latin typeface="Times New Roman" panose="02020603050405020304" pitchFamily="18" charset="0"/>
                <a:cs typeface="Times New Roman" panose="02020603050405020304" pitchFamily="18" charset="0"/>
              </a:rPr>
              <a:t>It </a:t>
            </a:r>
            <a:r>
              <a:rPr lang="en-US" dirty="0" smtClean="0">
                <a:solidFill>
                  <a:schemeClr val="tx1"/>
                </a:solidFill>
                <a:latin typeface="Times New Roman" panose="02020603050405020304" pitchFamily="18" charset="0"/>
                <a:cs typeface="Times New Roman" panose="02020603050405020304" pitchFamily="18" charset="0"/>
              </a:rPr>
              <a:t>was implemented by </a:t>
            </a:r>
            <a:r>
              <a:rPr lang="en-US" b="1" dirty="0" smtClean="0">
                <a:solidFill>
                  <a:schemeClr val="tx1"/>
                </a:solidFill>
                <a:latin typeface="Times New Roman" panose="02020603050405020304" pitchFamily="18" charset="0"/>
                <a:cs typeface="Times New Roman" panose="02020603050405020304" pitchFamily="18" charset="0"/>
              </a:rPr>
              <a:t>Tim Peters </a:t>
            </a:r>
            <a:r>
              <a:rPr lang="en-US" dirty="0" smtClean="0">
                <a:solidFill>
                  <a:schemeClr val="tx1"/>
                </a:solidFill>
                <a:latin typeface="Times New Roman" panose="02020603050405020304" pitchFamily="18" charset="0"/>
                <a:cs typeface="Times New Roman" panose="02020603050405020304" pitchFamily="18" charset="0"/>
              </a:rPr>
              <a:t>in 2002 for use in the Python programming language.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481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Strategy of </a:t>
            </a:r>
            <a:r>
              <a:rPr lang="en-US" dirty="0" err="1" smtClean="0"/>
              <a:t>Timsort</a:t>
            </a:r>
            <a:endParaRPr lang="en-US" dirty="0"/>
          </a:p>
        </p:txBody>
      </p:sp>
      <p:sp>
        <p:nvSpPr>
          <p:cNvPr id="3" name="Content Placeholder 2"/>
          <p:cNvSpPr>
            <a:spLocks noGrp="1"/>
          </p:cNvSpPr>
          <p:nvPr>
            <p:ph idx="1"/>
          </p:nvPr>
        </p:nvSpPr>
        <p:spPr/>
        <p:txBody>
          <a:bodyPr/>
          <a:lstStyle/>
          <a:p>
            <a:pPr marL="0" indent="0">
              <a:buNone/>
            </a:pPr>
            <a:r>
              <a:rPr lang="en-US" dirty="0" smtClean="0"/>
              <a:t>In the sequential solution, we followed the divide and conquer strategy, where divide the array into 2 parts (left and right) until we reach the threshold that we define at the beginning.  As long as the array size after dividing is smaller the threshold, we apply insertion sort on the array. However, once the array size after dividing is greater than the threshold, we apply merge sort where we merge the two sorted arrays from the insertion sort and then after merging the numbers are resorted within the same array. </a:t>
            </a:r>
            <a:endParaRPr lang="en-US" dirty="0"/>
          </a:p>
          <a:p>
            <a:pPr marL="0" indent="0">
              <a:buNone/>
            </a:pPr>
            <a:r>
              <a:rPr lang="en-US" dirty="0" smtClean="0"/>
              <a:t>Although there isn’t one clear best sequential solution for sorting arrays, </a:t>
            </a:r>
            <a:r>
              <a:rPr lang="en-US" dirty="0" err="1" smtClean="0"/>
              <a:t>TimSort</a:t>
            </a:r>
            <a:r>
              <a:rPr lang="en-US" dirty="0" smtClean="0"/>
              <a:t> is a very good algorithm and performs well in practice. We will look to improve the performance of the algorithm with a parallel version.</a:t>
            </a:r>
            <a:endParaRPr lang="en-US" dirty="0"/>
          </a:p>
        </p:txBody>
      </p:sp>
    </p:spTree>
    <p:extLst>
      <p:ext uri="{BB962C8B-B14F-4D97-AF65-F5344CB8AC3E}">
        <p14:creationId xmlns:p14="http://schemas.microsoft.com/office/powerpoint/2010/main" val="3838709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solution using Open MPI</a:t>
            </a:r>
            <a:endParaRPr lang="en-US" dirty="0"/>
          </a:p>
        </p:txBody>
      </p:sp>
      <p:sp>
        <p:nvSpPr>
          <p:cNvPr id="3" name="Content Placeholder 2"/>
          <p:cNvSpPr>
            <a:spLocks noGrp="1"/>
          </p:cNvSpPr>
          <p:nvPr>
            <p:ph idx="1"/>
          </p:nvPr>
        </p:nvSpPr>
        <p:spPr>
          <a:xfrm>
            <a:off x="2231136" y="2438400"/>
            <a:ext cx="7729728" cy="3301627"/>
          </a:xfrm>
        </p:spPr>
        <p:txBody>
          <a:bodyPr>
            <a:normAutofit lnSpcReduction="10000"/>
          </a:bodyPr>
          <a:lstStyle/>
          <a:p>
            <a:pPr marL="0" indent="0">
              <a:buNone/>
            </a:pPr>
            <a:r>
              <a:rPr lang="en-US" dirty="0" smtClean="0"/>
              <a:t>In the parallel solution using only Open MPI, we followed the divide and conquer tree form. We generated random numbers and filled the array in process 0. Then, as long as we have processes and the array size is less then the threshold, we send the array size and the data of the array to the left and right children of the processes. The left child will have size of </a:t>
            </a:r>
            <a:r>
              <a:rPr lang="en-US" dirty="0" err="1" smtClean="0"/>
              <a:t>array_size</a:t>
            </a:r>
            <a:r>
              <a:rPr lang="en-US" dirty="0" smtClean="0"/>
              <a:t>/2 and the right will have the rest of the array with the remainder if any. The left and right child will then receive the two arrays into two new arrays in order to merge them in to one sorted array. </a:t>
            </a:r>
          </a:p>
          <a:p>
            <a:pPr marL="0" indent="0">
              <a:buNone/>
            </a:pPr>
            <a:r>
              <a:rPr lang="en-US" dirty="0" smtClean="0"/>
              <a:t>In case a process has only a left child, the process will divide its array into two parts and the process will take half and the left child will take the remaining part of the array. When we don’t have enough process or the array size is greater than the threshold, we apply the </a:t>
            </a:r>
            <a:r>
              <a:rPr lang="en-US" dirty="0" err="1" smtClean="0"/>
              <a:t>TimSort</a:t>
            </a:r>
            <a:r>
              <a:rPr lang="en-US" dirty="0" smtClean="0"/>
              <a:t>.</a:t>
            </a:r>
            <a:endParaRPr lang="en-US" dirty="0"/>
          </a:p>
        </p:txBody>
      </p:sp>
    </p:spTree>
    <p:extLst>
      <p:ext uri="{BB962C8B-B14F-4D97-AF65-F5344CB8AC3E}">
        <p14:creationId xmlns:p14="http://schemas.microsoft.com/office/powerpoint/2010/main" val="115740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137" y="391887"/>
            <a:ext cx="11433940" cy="6026330"/>
          </a:xfrm>
        </p:spPr>
      </p:pic>
    </p:spTree>
    <p:extLst>
      <p:ext uri="{BB962C8B-B14F-4D97-AF65-F5344CB8AC3E}">
        <p14:creationId xmlns:p14="http://schemas.microsoft.com/office/powerpoint/2010/main" val="140697079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578" y="467955"/>
            <a:ext cx="11112500" cy="5856912"/>
          </a:xfrm>
        </p:spPr>
      </p:pic>
    </p:spTree>
    <p:extLst>
      <p:ext uri="{BB962C8B-B14F-4D97-AF65-F5344CB8AC3E}">
        <p14:creationId xmlns:p14="http://schemas.microsoft.com/office/powerpoint/2010/main" val="253135051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389" y="539750"/>
            <a:ext cx="11054085" cy="5826125"/>
          </a:xfrm>
        </p:spPr>
      </p:pic>
    </p:spTree>
    <p:extLst>
      <p:ext uri="{BB962C8B-B14F-4D97-AF65-F5344CB8AC3E}">
        <p14:creationId xmlns:p14="http://schemas.microsoft.com/office/powerpoint/2010/main" val="17976745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525" y="504181"/>
            <a:ext cx="10990263" cy="5792487"/>
          </a:xfrm>
        </p:spPr>
      </p:pic>
    </p:spTree>
    <p:extLst>
      <p:ext uri="{BB962C8B-B14F-4D97-AF65-F5344CB8AC3E}">
        <p14:creationId xmlns:p14="http://schemas.microsoft.com/office/powerpoint/2010/main" val="368926274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525" y="504181"/>
            <a:ext cx="10990262" cy="5792487"/>
          </a:xfrm>
        </p:spPr>
      </p:pic>
    </p:spTree>
    <p:extLst>
      <p:ext uri="{BB962C8B-B14F-4D97-AF65-F5344CB8AC3E}">
        <p14:creationId xmlns:p14="http://schemas.microsoft.com/office/powerpoint/2010/main" val="224910054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197</TotalTime>
  <Words>679</Words>
  <Application>Microsoft Office PowerPoint</Application>
  <PresentationFormat>Widescreen</PresentationFormat>
  <Paragraphs>25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Times New Roman</vt:lpstr>
      <vt:lpstr>Parcel</vt:lpstr>
      <vt:lpstr>TimSort Algorithm</vt:lpstr>
      <vt:lpstr>TimSort Algorithm </vt:lpstr>
      <vt:lpstr>Sequential Strategy of Timsort</vt:lpstr>
      <vt:lpstr>Parallel solution using Open MPI</vt:lpstr>
      <vt:lpstr>PowerPoint Presentation</vt:lpstr>
      <vt:lpstr>PowerPoint Presentation</vt:lpstr>
      <vt:lpstr>PowerPoint Presentation</vt:lpstr>
      <vt:lpstr>PowerPoint Presentation</vt:lpstr>
      <vt:lpstr>PowerPoint Presentation</vt:lpstr>
      <vt:lpstr>Conclusion of Parallelism</vt:lpstr>
      <vt:lpstr>Parallel solution using open mpi and threads</vt:lpstr>
      <vt:lpstr>Version 1of Threads </vt:lpstr>
      <vt:lpstr>PowerPoint Presentation</vt:lpstr>
      <vt:lpstr>Version 2 1of Threads </vt:lpstr>
      <vt:lpstr>Conclusion of threads</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TimSort Algorithm</dc:title>
  <dc:creator>Yara</dc:creator>
  <cp:lastModifiedBy>Yara</cp:lastModifiedBy>
  <cp:revision>28</cp:revision>
  <dcterms:created xsi:type="dcterms:W3CDTF">2022-04-29T13:52:38Z</dcterms:created>
  <dcterms:modified xsi:type="dcterms:W3CDTF">2022-04-30T09:54:39Z</dcterms:modified>
</cp:coreProperties>
</file>