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58" r:id="rId7"/>
    <p:sldId id="270" r:id="rId8"/>
    <p:sldId id="277" r:id="rId9"/>
    <p:sldId id="276" r:id="rId10"/>
    <p:sldId id="278" r:id="rId11"/>
    <p:sldId id="279" r:id="rId12"/>
    <p:sldId id="280" r:id="rId13"/>
    <p:sldId id="281" r:id="rId14"/>
    <p:sldId id="282" r:id="rId15"/>
    <p:sldId id="28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18"/>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12/13/2021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12/13/2021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12/13/2021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12/13/2021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12/13/2021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62609" y="1122363"/>
            <a:ext cx="7601817" cy="2387600"/>
          </a:xfrm>
        </p:spPr>
        <p:txBody>
          <a:bodyPr/>
          <a:lstStyle/>
          <a:p>
            <a:r>
              <a:rPr lang="en-US" dirty="0"/>
              <a:t>To Kill a Mockingbird</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Part 1-5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2EFEF6-CA18-4894-BCC5-EAA34B27E033}"/>
              </a:ext>
            </a:extLst>
          </p:cNvPr>
          <p:cNvSpPr txBox="1"/>
          <p:nvPr/>
        </p:nvSpPr>
        <p:spPr>
          <a:xfrm>
            <a:off x="583095" y="1192695"/>
            <a:ext cx="10389705" cy="3367653"/>
          </a:xfrm>
          <a:prstGeom prst="rect">
            <a:avLst/>
          </a:prstGeom>
          <a:noFill/>
        </p:spPr>
        <p:txBody>
          <a:bodyPr wrap="square" rtlCol="0">
            <a:spAutoFit/>
          </a:bodyPr>
          <a:lstStyle/>
          <a:p>
            <a:pPr algn="l" fontAlgn="base">
              <a:lnSpc>
                <a:spcPct val="150000"/>
              </a:lnSpc>
            </a:pPr>
            <a:r>
              <a:rPr lang="en-US" b="0" i="0" dirty="0">
                <a:effectLst/>
                <a:latin typeface="Raleway" pitchFamily="2" charset="0"/>
              </a:rPr>
              <a:t>Summer comes at last, school ends, and Dill returns to Maycomb. He, Scout, and Jem begin their games again. One of the first things they do is roll one another inside an old tire. On Scout’s turn, she rolls in front of the Radley steps, and Jem and Scout panic. However, this incident gives Jem the idea for their next game: they will play “</a:t>
            </a:r>
            <a:r>
              <a:rPr lang="en-US" dirty="0">
                <a:latin typeface="Raleway" pitchFamily="2" charset="0"/>
              </a:rPr>
              <a:t>Boo Radley</a:t>
            </a:r>
            <a:r>
              <a:rPr lang="en-US" b="0" i="0" dirty="0">
                <a:effectLst/>
                <a:latin typeface="Raleway" pitchFamily="2" charset="0"/>
              </a:rPr>
              <a:t>.” As the summer passes, their game becomes more complicated, until they are acting out an entire Radley family melodrama. Eventually, however, </a:t>
            </a:r>
            <a:r>
              <a:rPr lang="en-US" dirty="0">
                <a:latin typeface="Raleway" pitchFamily="2" charset="0"/>
              </a:rPr>
              <a:t>Atticus</a:t>
            </a:r>
            <a:r>
              <a:rPr lang="en-US" b="0" i="0" dirty="0">
                <a:effectLst/>
                <a:latin typeface="Raleway" pitchFamily="2" charset="0"/>
              </a:rPr>
              <a:t> catches them and asks if their game has anything to do with the Radleys. Jem lies, and Atticus goes back into the house. The kids wonder if it’s safe to play their game anymore.</a:t>
            </a:r>
            <a:endParaRPr lang="en-US" i="0" dirty="0">
              <a:effectLst/>
              <a:latin typeface="Raleway" pitchFamily="2" charset="0"/>
            </a:endParaRPr>
          </a:p>
        </p:txBody>
      </p:sp>
    </p:spTree>
    <p:extLst>
      <p:ext uri="{BB962C8B-B14F-4D97-AF65-F5344CB8AC3E}">
        <p14:creationId xmlns:p14="http://schemas.microsoft.com/office/powerpoint/2010/main" val="49277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Part-5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85530" y="2690192"/>
            <a:ext cx="11065565" cy="2955236"/>
          </a:xfrm>
        </p:spPr>
        <p:txBody>
          <a:bodyPr vert="horz" lIns="91440" tIns="45720" rIns="91440" bIns="45720" rtlCol="0" anchor="t">
            <a:noAutofit/>
          </a:bodyPr>
          <a:lstStyle/>
          <a:p>
            <a:r>
              <a:rPr lang="en-US" sz="1800" b="0" i="0" dirty="0">
                <a:solidFill>
                  <a:schemeClr val="tx1"/>
                </a:solidFill>
                <a:effectLst/>
                <a:latin typeface="Raleway" pitchFamily="2" charset="0"/>
              </a:rPr>
              <a:t>Jem and Dill grow closer, and Scout begins to feel left out of their friendship. As a result, she starts spending much of her time with one of their neighbors: Miss Maudie Atkinson, a widow with a talent for gardening and cake baking who was a childhood friend of Atticus’s brother, Jack. She tells Scout that Boo Radley is still alive, and it is her theory Boo is the victim of a harsh father (now deceased), a “foot-washing” Baptist who believed that most people are going to hell. Miss Maudie adds that Boo was always polite and friendly as a child. She says that most of the rumors about him are false, but that if he wasn’t crazy as a boy, he probably is by now.</a:t>
            </a:r>
            <a:endParaRPr lang="en-US" sz="1800" dirty="0">
              <a:solidFill>
                <a:schemeClr val="tx1"/>
              </a:solidFill>
            </a:endParaRPr>
          </a:p>
        </p:txBody>
      </p:sp>
    </p:spTree>
    <p:extLst>
      <p:ext uri="{BB962C8B-B14F-4D97-AF65-F5344CB8AC3E}">
        <p14:creationId xmlns:p14="http://schemas.microsoft.com/office/powerpoint/2010/main" val="4075625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2EFEF6-CA18-4894-BCC5-EAA34B27E033}"/>
              </a:ext>
            </a:extLst>
          </p:cNvPr>
          <p:cNvSpPr txBox="1"/>
          <p:nvPr/>
        </p:nvSpPr>
        <p:spPr>
          <a:xfrm>
            <a:off x="583095" y="1192695"/>
            <a:ext cx="10389705" cy="1290161"/>
          </a:xfrm>
          <a:prstGeom prst="rect">
            <a:avLst/>
          </a:prstGeom>
          <a:noFill/>
        </p:spPr>
        <p:txBody>
          <a:bodyPr wrap="square" rtlCol="0">
            <a:spAutoFit/>
          </a:bodyPr>
          <a:lstStyle/>
          <a:p>
            <a:pPr algn="l" fontAlgn="base">
              <a:lnSpc>
                <a:spcPct val="150000"/>
              </a:lnSpc>
            </a:pPr>
            <a:r>
              <a:rPr lang="en-US" b="0" i="0" dirty="0">
                <a:effectLst/>
                <a:latin typeface="Raleway" pitchFamily="2" charset="0"/>
              </a:rPr>
              <a:t>Meanwhile, Jem and Dill plan to give a note to Boo inviting him out to get ice cream with them. They try to stick the note in a window of the Radley Place with a fishing pole, but Atticus catches them and orders them to “stop tormenting that man” with either notes or the “Boo Radley” game.</a:t>
            </a:r>
            <a:endParaRPr lang="en-US" i="0" dirty="0">
              <a:effectLst/>
              <a:latin typeface="Raleway" pitchFamily="2" charset="0"/>
            </a:endParaRPr>
          </a:p>
        </p:txBody>
      </p:sp>
    </p:spTree>
    <p:extLst>
      <p:ext uri="{BB962C8B-B14F-4D97-AF65-F5344CB8AC3E}">
        <p14:creationId xmlns:p14="http://schemas.microsoft.com/office/powerpoint/2010/main" val="229430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Characters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sz="2800" b="1" i="0" dirty="0">
                <a:solidFill>
                  <a:schemeClr val="tx1"/>
                </a:solidFill>
                <a:effectLst/>
                <a:latin typeface="Raleway" panose="020B0604020202020204" pitchFamily="2" charset="0"/>
              </a:rPr>
              <a:t>Jean Louise Finch ( Scou</a:t>
            </a:r>
            <a:r>
              <a:rPr lang="en-US" b="1" dirty="0">
                <a:latin typeface="Raleway" panose="020B0604020202020204" pitchFamily="2" charset="0"/>
              </a:rPr>
              <a:t>t )</a:t>
            </a:r>
            <a:endParaRPr lang="en-US" dirty="0"/>
          </a:p>
          <a:p>
            <a:pPr marL="457200" indent="-457200">
              <a:buFont typeface="Arial" panose="020B0604020202020204" pitchFamily="34" charset="0"/>
              <a:buChar char="•"/>
            </a:pPr>
            <a:r>
              <a:rPr lang="en-US" sz="2800" b="1" dirty="0">
                <a:solidFill>
                  <a:schemeClr val="tx1"/>
                </a:solidFill>
                <a:latin typeface="Raleway" panose="020B0604020202020204" pitchFamily="2" charset="0"/>
              </a:rPr>
              <a:t>Atticus Finch ( </a:t>
            </a:r>
            <a:r>
              <a:rPr lang="en-US" sz="2800" b="1" i="0" dirty="0">
                <a:solidFill>
                  <a:schemeClr val="tx1"/>
                </a:solidFill>
                <a:effectLst/>
                <a:latin typeface="Raleway" panose="020B0604020202020204" pitchFamily="2" charset="0"/>
              </a:rPr>
              <a:t>Scout’s father )</a:t>
            </a:r>
          </a:p>
          <a:p>
            <a:pPr marL="457200" indent="-457200">
              <a:buFont typeface="Arial" panose="020B0604020202020204" pitchFamily="34" charset="0"/>
              <a:buChar char="•"/>
            </a:pPr>
            <a:r>
              <a:rPr lang="en-US" b="1" dirty="0">
                <a:latin typeface="Raleway" panose="020B0604020202020204" pitchFamily="2" charset="0"/>
              </a:rPr>
              <a:t>Calpurnia ( Cook/Nanny )</a:t>
            </a:r>
            <a:endParaRPr lang="en-US" sz="2800" b="1" dirty="0">
              <a:solidFill>
                <a:schemeClr val="tx1"/>
              </a:solidFill>
              <a:latin typeface="Raleway" panose="020B0604020202020204" pitchFamily="2" charset="0"/>
            </a:endParaRPr>
          </a:p>
          <a:p>
            <a:pPr marL="457200" indent="-457200">
              <a:buFont typeface="Arial" panose="020B0604020202020204" pitchFamily="34" charset="0"/>
              <a:buChar char="•"/>
            </a:pPr>
            <a:r>
              <a:rPr lang="en-US" sz="2800" b="1" i="0" dirty="0">
                <a:solidFill>
                  <a:schemeClr val="tx1"/>
                </a:solidFill>
                <a:effectLst/>
                <a:latin typeface="Raleway" pitchFamily="2" charset="0"/>
              </a:rPr>
              <a:t>Charles Baker Harris </a:t>
            </a:r>
            <a:r>
              <a:rPr lang="en-US" b="1" dirty="0">
                <a:latin typeface="Raleway" pitchFamily="2" charset="0"/>
              </a:rPr>
              <a:t>( </a:t>
            </a:r>
            <a:r>
              <a:rPr lang="en-US" sz="2800" b="1" i="0" dirty="0">
                <a:solidFill>
                  <a:schemeClr val="tx1"/>
                </a:solidFill>
                <a:effectLst/>
                <a:latin typeface="Raleway" pitchFamily="2" charset="0"/>
              </a:rPr>
              <a:t>Dill )</a:t>
            </a:r>
          </a:p>
          <a:p>
            <a:pPr marL="457200" indent="-457200">
              <a:buFont typeface="Arial" panose="020B0604020202020204" pitchFamily="34" charset="0"/>
              <a:buChar char="•"/>
            </a:pPr>
            <a:r>
              <a:rPr lang="en-US" b="1" i="0" dirty="0">
                <a:effectLst/>
                <a:latin typeface="Raleway" pitchFamily="2" charset="0"/>
              </a:rPr>
              <a:t>Arthur Radley ( Boo )</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Part-1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72279" y="2319130"/>
            <a:ext cx="11065564" cy="3551583"/>
          </a:xfrm>
        </p:spPr>
        <p:txBody>
          <a:bodyPr vert="horz" lIns="91440" tIns="45720" rIns="91440" bIns="45720" rtlCol="0" anchor="t">
            <a:noAutofit/>
          </a:bodyPr>
          <a:lstStyle/>
          <a:p>
            <a:r>
              <a:rPr lang="en-US" sz="1800" dirty="0">
                <a:solidFill>
                  <a:schemeClr val="tx1"/>
                </a:solidFill>
                <a:latin typeface="Raleway" panose="020B0604020202020204" pitchFamily="2" charset="0"/>
              </a:rPr>
              <a:t>. The story is narrated by a young girl named </a:t>
            </a:r>
            <a:r>
              <a:rPr lang="en-US" sz="1800" b="1" dirty="0">
                <a:solidFill>
                  <a:schemeClr val="tx1"/>
                </a:solidFill>
                <a:latin typeface="Raleway" panose="020B0604020202020204" pitchFamily="2" charset="0"/>
              </a:rPr>
              <a:t>Jean Louise Finch (Scout).</a:t>
            </a:r>
            <a:r>
              <a:rPr lang="en-US" sz="1800" i="0" dirty="0">
                <a:solidFill>
                  <a:schemeClr val="tx1"/>
                </a:solidFill>
                <a:effectLst/>
                <a:latin typeface="Raleway" panose="020B0604020202020204" pitchFamily="2" charset="0"/>
              </a:rPr>
              <a:t> </a:t>
            </a:r>
            <a:r>
              <a:rPr lang="en-US" sz="1800" b="1" i="0" dirty="0">
                <a:solidFill>
                  <a:schemeClr val="tx1"/>
                </a:solidFill>
                <a:effectLst/>
                <a:latin typeface="Raleway" panose="020B0604020202020204" pitchFamily="2" charset="0"/>
              </a:rPr>
              <a:t>Scout</a:t>
            </a:r>
            <a:r>
              <a:rPr lang="en-US" sz="1800" i="0" dirty="0">
                <a:solidFill>
                  <a:schemeClr val="tx1"/>
                </a:solidFill>
                <a:effectLst/>
                <a:latin typeface="Raleway" panose="020B0604020202020204" pitchFamily="2" charset="0"/>
              </a:rPr>
              <a:t> begins by recounting her family history. The first of her ancestors </a:t>
            </a:r>
            <a:r>
              <a:rPr lang="en-US" sz="1800" b="1" i="0" dirty="0">
                <a:solidFill>
                  <a:schemeClr val="tx1"/>
                </a:solidFill>
                <a:effectLst/>
                <a:latin typeface="Raleway" panose="020B0604020202020204" pitchFamily="2" charset="0"/>
              </a:rPr>
              <a:t>Simon Finch</a:t>
            </a:r>
            <a:r>
              <a:rPr lang="en-US" sz="1800" i="0" dirty="0">
                <a:solidFill>
                  <a:schemeClr val="tx1"/>
                </a:solidFill>
                <a:effectLst/>
                <a:latin typeface="Raleway" panose="020B0604020202020204" pitchFamily="2" charset="0"/>
              </a:rPr>
              <a:t>, who fled England to escape religious persecution and established a successful farm on the banks of the Alabama River. The farm</a:t>
            </a:r>
            <a:r>
              <a:rPr lang="en-US" sz="1800" dirty="0">
                <a:solidFill>
                  <a:schemeClr val="tx1"/>
                </a:solidFill>
                <a:latin typeface="Raleway" panose="020B0604020202020204" pitchFamily="2" charset="0"/>
              </a:rPr>
              <a:t> </a:t>
            </a:r>
            <a:r>
              <a:rPr lang="en-US" sz="1800" i="0" dirty="0">
                <a:solidFill>
                  <a:schemeClr val="tx1"/>
                </a:solidFill>
                <a:effectLst/>
                <a:latin typeface="Raleway" panose="020B0604020202020204" pitchFamily="2" charset="0"/>
              </a:rPr>
              <a:t>supported the family for many years. The first Finches to make a living away from the farm were </a:t>
            </a:r>
            <a:r>
              <a:rPr lang="en-US" sz="1800" b="1" i="0" dirty="0">
                <a:solidFill>
                  <a:schemeClr val="tx1"/>
                </a:solidFill>
                <a:effectLst/>
                <a:latin typeface="Raleway" panose="020B0604020202020204" pitchFamily="2" charset="0"/>
              </a:rPr>
              <a:t>Scout’s father, </a:t>
            </a:r>
            <a:r>
              <a:rPr lang="en-US" sz="1800" b="1" dirty="0">
                <a:solidFill>
                  <a:schemeClr val="tx1"/>
                </a:solidFill>
                <a:latin typeface="Raleway" panose="020B0604020202020204" pitchFamily="2" charset="0"/>
              </a:rPr>
              <a:t>Atticus Finch</a:t>
            </a:r>
            <a:r>
              <a:rPr lang="en-US" sz="1800" i="0" dirty="0">
                <a:solidFill>
                  <a:schemeClr val="tx1"/>
                </a:solidFill>
                <a:effectLst/>
                <a:latin typeface="Raleway" panose="020B0604020202020204" pitchFamily="2" charset="0"/>
              </a:rPr>
              <a:t>, who became a lawyer in the nearby town of Maycomb</a:t>
            </a:r>
            <a:r>
              <a:rPr lang="en-US" sz="1800" dirty="0">
                <a:solidFill>
                  <a:schemeClr val="tx1"/>
                </a:solidFill>
                <a:latin typeface="Raleway" panose="020B0604020202020204" pitchFamily="2" charset="0"/>
              </a:rPr>
              <a:t>. </a:t>
            </a:r>
            <a:r>
              <a:rPr lang="en-US" sz="1800" b="1" i="0" dirty="0">
                <a:solidFill>
                  <a:schemeClr val="tx1"/>
                </a:solidFill>
                <a:effectLst/>
                <a:latin typeface="Raleway" pitchFamily="2" charset="0"/>
              </a:rPr>
              <a:t>Atticus</a:t>
            </a:r>
            <a:r>
              <a:rPr lang="en-US" sz="1800" i="0" dirty="0">
                <a:solidFill>
                  <a:schemeClr val="tx1"/>
                </a:solidFill>
                <a:effectLst/>
                <a:latin typeface="Raleway" pitchFamily="2" charset="0"/>
              </a:rPr>
              <a:t> with </a:t>
            </a:r>
            <a:r>
              <a:rPr lang="en-US" sz="1800" b="1" i="0" dirty="0">
                <a:solidFill>
                  <a:schemeClr val="tx1"/>
                </a:solidFill>
                <a:effectLst/>
                <a:latin typeface="Raleway" pitchFamily="2" charset="0"/>
              </a:rPr>
              <a:t>Jem</a:t>
            </a:r>
            <a:r>
              <a:rPr lang="en-US" sz="1800" i="0" dirty="0">
                <a:solidFill>
                  <a:schemeClr val="tx1"/>
                </a:solidFill>
                <a:effectLst/>
                <a:latin typeface="Raleway" pitchFamily="2" charset="0"/>
              </a:rPr>
              <a:t> and </a:t>
            </a:r>
            <a:r>
              <a:rPr lang="en-US" sz="1800" b="1" i="0" dirty="0">
                <a:solidFill>
                  <a:schemeClr val="tx1"/>
                </a:solidFill>
                <a:effectLst/>
                <a:latin typeface="Raleway" pitchFamily="2" charset="0"/>
              </a:rPr>
              <a:t>Scout</a:t>
            </a:r>
            <a:r>
              <a:rPr lang="en-US" sz="1800" i="0" dirty="0">
                <a:solidFill>
                  <a:schemeClr val="tx1"/>
                </a:solidFill>
                <a:effectLst/>
                <a:latin typeface="Raleway" pitchFamily="2" charset="0"/>
              </a:rPr>
              <a:t> start living in Maycomb’s main residential street. Their cook, an old black woman named </a:t>
            </a:r>
            <a:r>
              <a:rPr lang="en-US" sz="1800" b="1" dirty="0">
                <a:solidFill>
                  <a:schemeClr val="tx1"/>
                </a:solidFill>
                <a:latin typeface="Raleway" pitchFamily="2" charset="0"/>
              </a:rPr>
              <a:t>Calpurnia</a:t>
            </a:r>
            <a:r>
              <a:rPr lang="en-US" sz="1800" i="0" dirty="0">
                <a:solidFill>
                  <a:schemeClr val="tx1"/>
                </a:solidFill>
                <a:effectLst/>
                <a:latin typeface="Raleway" pitchFamily="2" charset="0"/>
              </a:rPr>
              <a:t>, helps to raise the children and keep the house. </a:t>
            </a:r>
            <a:r>
              <a:rPr lang="en-US" sz="1800" b="1" i="0" dirty="0">
                <a:solidFill>
                  <a:schemeClr val="tx1"/>
                </a:solidFill>
                <a:effectLst/>
                <a:latin typeface="Raleway" pitchFamily="2" charset="0"/>
              </a:rPr>
              <a:t>Atticus’s wife </a:t>
            </a:r>
            <a:r>
              <a:rPr lang="en-US" sz="1800" i="0" dirty="0">
                <a:solidFill>
                  <a:schemeClr val="tx1"/>
                </a:solidFill>
                <a:effectLst/>
                <a:latin typeface="Raleway" pitchFamily="2" charset="0"/>
              </a:rPr>
              <a:t>died when </a:t>
            </a:r>
            <a:r>
              <a:rPr lang="en-US" sz="1800" b="1" i="0" dirty="0">
                <a:solidFill>
                  <a:schemeClr val="tx1"/>
                </a:solidFill>
                <a:effectLst/>
                <a:latin typeface="Raleway" pitchFamily="2" charset="0"/>
              </a:rPr>
              <a:t>Scout</a:t>
            </a:r>
            <a:r>
              <a:rPr lang="en-US" sz="1800" i="0" dirty="0">
                <a:solidFill>
                  <a:schemeClr val="tx1"/>
                </a:solidFill>
                <a:effectLst/>
                <a:latin typeface="Raleway" pitchFamily="2" charset="0"/>
              </a:rPr>
              <a:t> was two </a:t>
            </a:r>
            <a:r>
              <a:rPr lang="en-US" sz="1800" dirty="0">
                <a:solidFill>
                  <a:schemeClr val="tx1"/>
                </a:solidFill>
                <a:latin typeface="Raleway" pitchFamily="2" charset="0"/>
              </a:rPr>
              <a:t>and </a:t>
            </a:r>
            <a:r>
              <a:rPr lang="en-US" sz="1800" b="1" dirty="0">
                <a:solidFill>
                  <a:schemeClr val="tx1"/>
                </a:solidFill>
                <a:latin typeface="Raleway" pitchFamily="2" charset="0"/>
              </a:rPr>
              <a:t>Jem </a:t>
            </a:r>
            <a:r>
              <a:rPr lang="en-US" sz="1800" dirty="0">
                <a:solidFill>
                  <a:schemeClr val="tx1"/>
                </a:solidFill>
                <a:latin typeface="Raleway" pitchFamily="2" charset="0"/>
              </a:rPr>
              <a:t>was six years old.</a:t>
            </a:r>
          </a:p>
          <a:p>
            <a:endParaRPr lang="en-US" sz="1800" dirty="0">
              <a:solidFill>
                <a:schemeClr val="tx1"/>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2EFEF6-CA18-4894-BCC5-EAA34B27E033}"/>
              </a:ext>
            </a:extLst>
          </p:cNvPr>
          <p:cNvSpPr txBox="1"/>
          <p:nvPr/>
        </p:nvSpPr>
        <p:spPr>
          <a:xfrm>
            <a:off x="1709531" y="622852"/>
            <a:ext cx="9197008" cy="2953565"/>
          </a:xfrm>
          <a:prstGeom prst="rect">
            <a:avLst/>
          </a:prstGeom>
          <a:noFill/>
        </p:spPr>
        <p:txBody>
          <a:bodyPr wrap="square" rtlCol="0">
            <a:spAutoFit/>
          </a:bodyPr>
          <a:lstStyle/>
          <a:p>
            <a:pPr>
              <a:lnSpc>
                <a:spcPct val="150000"/>
              </a:lnSpc>
            </a:pPr>
            <a:r>
              <a:rPr lang="en-US" dirty="0">
                <a:latin typeface="Raleway" pitchFamily="2" charset="0"/>
              </a:rPr>
              <a:t>W</a:t>
            </a:r>
            <a:r>
              <a:rPr lang="en-US" i="0" dirty="0">
                <a:effectLst/>
                <a:latin typeface="Raleway" pitchFamily="2" charset="0"/>
              </a:rPr>
              <a:t>hen </a:t>
            </a:r>
            <a:r>
              <a:rPr lang="en-US" b="1" i="0" dirty="0">
                <a:effectLst/>
                <a:latin typeface="Raleway" pitchFamily="2" charset="0"/>
              </a:rPr>
              <a:t>Jem</a:t>
            </a:r>
            <a:r>
              <a:rPr lang="en-US" i="0" dirty="0">
                <a:effectLst/>
                <a:latin typeface="Raleway" pitchFamily="2" charset="0"/>
              </a:rPr>
              <a:t> is nearly ten and </a:t>
            </a:r>
            <a:r>
              <a:rPr lang="en-US" b="1" i="0" dirty="0">
                <a:effectLst/>
                <a:latin typeface="Raleway" pitchFamily="2" charset="0"/>
              </a:rPr>
              <a:t>Scout</a:t>
            </a:r>
            <a:r>
              <a:rPr lang="en-US" i="0" dirty="0">
                <a:effectLst/>
                <a:latin typeface="Raleway" pitchFamily="2" charset="0"/>
              </a:rPr>
              <a:t> almost six, a peculiar boy named </a:t>
            </a:r>
            <a:r>
              <a:rPr lang="en-US" b="1" i="0" dirty="0">
                <a:effectLst/>
                <a:latin typeface="Raleway" pitchFamily="2" charset="0"/>
              </a:rPr>
              <a:t>Charles Baker Harris </a:t>
            </a:r>
            <a:r>
              <a:rPr lang="en-US" i="0" dirty="0">
                <a:effectLst/>
                <a:latin typeface="Raleway" pitchFamily="2" charset="0"/>
              </a:rPr>
              <a:t>moves in next door with </a:t>
            </a:r>
            <a:r>
              <a:rPr lang="en-US" b="1" i="0" dirty="0">
                <a:effectLst/>
                <a:latin typeface="Raleway" pitchFamily="2" charset="0"/>
              </a:rPr>
              <a:t>Miss Rachel Haverford</a:t>
            </a:r>
            <a:r>
              <a:rPr lang="en-US" i="0" dirty="0">
                <a:effectLst/>
                <a:latin typeface="Raleway" pitchFamily="2" charset="0"/>
              </a:rPr>
              <a:t>, who owns the house next to the Finches. </a:t>
            </a:r>
            <a:r>
              <a:rPr lang="en-US" b="1" i="0" dirty="0">
                <a:effectLst/>
                <a:latin typeface="Raleway" pitchFamily="2" charset="0"/>
              </a:rPr>
              <a:t>Dill</a:t>
            </a:r>
            <a:r>
              <a:rPr lang="en-US" i="0" dirty="0">
                <a:effectLst/>
                <a:latin typeface="Raleway" pitchFamily="2" charset="0"/>
              </a:rPr>
              <a:t> doesn’t like to discuss his father’s absence from his life, but he is otherwise a talkative and extremely intelligent boy who quickly becomes the Finch children’s chief playmate. All summer, the three act out various stories that they have read. When they grow bored of this activity, </a:t>
            </a:r>
            <a:r>
              <a:rPr lang="en-US" b="1" i="0" dirty="0">
                <a:effectLst/>
                <a:latin typeface="Raleway" pitchFamily="2" charset="0"/>
              </a:rPr>
              <a:t>Dill</a:t>
            </a:r>
            <a:r>
              <a:rPr lang="en-US" i="0" dirty="0">
                <a:effectLst/>
                <a:latin typeface="Raleway" pitchFamily="2" charset="0"/>
              </a:rPr>
              <a:t> suggests that they attempt to lure </a:t>
            </a:r>
            <a:r>
              <a:rPr lang="en-US" b="1" dirty="0">
                <a:latin typeface="Raleway" pitchFamily="2" charset="0"/>
              </a:rPr>
              <a:t>Boo Radley</a:t>
            </a:r>
            <a:r>
              <a:rPr lang="en-US" i="0" dirty="0">
                <a:effectLst/>
                <a:latin typeface="Raleway" pitchFamily="2" charset="0"/>
              </a:rPr>
              <a:t>, a mysterious neighbor, out of his house</a:t>
            </a:r>
            <a:r>
              <a:rPr lang="en-US" i="0" dirty="0">
                <a:solidFill>
                  <a:schemeClr val="tx1"/>
                </a:solidFill>
                <a:effectLst/>
                <a:latin typeface="Raleway" pitchFamily="2" charset="0"/>
              </a:rPr>
              <a:t>.</a:t>
            </a:r>
            <a:endParaRPr lang="en-US" dirty="0">
              <a:solidFill>
                <a:schemeClr val="tx1"/>
              </a:solidFill>
            </a:endParaRPr>
          </a:p>
        </p:txBody>
      </p:sp>
    </p:spTree>
    <p:extLst>
      <p:ext uri="{BB962C8B-B14F-4D97-AF65-F5344CB8AC3E}">
        <p14:creationId xmlns:p14="http://schemas.microsoft.com/office/powerpoint/2010/main" val="93249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2EFEF6-CA18-4894-BCC5-EAA34B27E033}"/>
              </a:ext>
            </a:extLst>
          </p:cNvPr>
          <p:cNvSpPr txBox="1"/>
          <p:nvPr/>
        </p:nvSpPr>
        <p:spPr>
          <a:xfrm>
            <a:off x="901147" y="1329675"/>
            <a:ext cx="10389705" cy="4198650"/>
          </a:xfrm>
          <a:prstGeom prst="rect">
            <a:avLst/>
          </a:prstGeom>
          <a:noFill/>
        </p:spPr>
        <p:txBody>
          <a:bodyPr wrap="square" rtlCol="0">
            <a:spAutoFit/>
          </a:bodyPr>
          <a:lstStyle/>
          <a:p>
            <a:pPr algn="l" fontAlgn="base">
              <a:lnSpc>
                <a:spcPct val="150000"/>
              </a:lnSpc>
            </a:pPr>
            <a:r>
              <a:rPr lang="en-US" b="1" i="0" dirty="0">
                <a:effectLst/>
                <a:latin typeface="Raleway" pitchFamily="2" charset="0"/>
              </a:rPr>
              <a:t>Arthur Radley </a:t>
            </a:r>
            <a:r>
              <a:rPr lang="en-US" i="0" dirty="0">
                <a:effectLst/>
                <a:latin typeface="Raleway" pitchFamily="2" charset="0"/>
              </a:rPr>
              <a:t>lives in the run-down Radley Place, and no one has seen him outside it in years. </a:t>
            </a:r>
            <a:r>
              <a:rPr lang="en-US" b="1" i="0" dirty="0">
                <a:effectLst/>
                <a:latin typeface="Raleway" pitchFamily="2" charset="0"/>
              </a:rPr>
              <a:t>Scout</a:t>
            </a:r>
            <a:r>
              <a:rPr lang="en-US" i="0" dirty="0">
                <a:effectLst/>
                <a:latin typeface="Raleway" pitchFamily="2" charset="0"/>
              </a:rPr>
              <a:t> recounts how, as a boy, </a:t>
            </a:r>
            <a:r>
              <a:rPr lang="en-US" b="1" i="0" dirty="0">
                <a:effectLst/>
                <a:latin typeface="Raleway" pitchFamily="2" charset="0"/>
              </a:rPr>
              <a:t>Boo</a:t>
            </a:r>
            <a:r>
              <a:rPr lang="en-US" i="0" dirty="0">
                <a:effectLst/>
                <a:latin typeface="Raleway" pitchFamily="2" charset="0"/>
              </a:rPr>
              <a:t> got in trouble with the law and his father imprisoned him in the house as punishment. He was not heard from until fifteen years later, when he stabbed his father with a pair of scissors. Although people suggested that </a:t>
            </a:r>
            <a:r>
              <a:rPr lang="en-US" b="1" i="0" dirty="0">
                <a:effectLst/>
                <a:latin typeface="Raleway" pitchFamily="2" charset="0"/>
              </a:rPr>
              <a:t>Boo</a:t>
            </a:r>
            <a:r>
              <a:rPr lang="en-US" i="0" dirty="0">
                <a:effectLst/>
                <a:latin typeface="Raleway" pitchFamily="2" charset="0"/>
              </a:rPr>
              <a:t> was crazy, old </a:t>
            </a:r>
            <a:r>
              <a:rPr lang="en-US" b="1" i="0" dirty="0">
                <a:effectLst/>
                <a:latin typeface="Raleway" pitchFamily="2" charset="0"/>
              </a:rPr>
              <a:t>Mr. Radley </a:t>
            </a:r>
            <a:r>
              <a:rPr lang="en-US" i="0" dirty="0">
                <a:effectLst/>
                <a:latin typeface="Raleway" pitchFamily="2" charset="0"/>
              </a:rPr>
              <a:t>refused to have his son committed to an asylum. When the old man died, Boo’s brother, </a:t>
            </a:r>
            <a:r>
              <a:rPr lang="en-US" b="1" i="0" dirty="0">
                <a:effectLst/>
                <a:latin typeface="Raleway" pitchFamily="2" charset="0"/>
              </a:rPr>
              <a:t>Nathan</a:t>
            </a:r>
            <a:r>
              <a:rPr lang="en-US" i="0" dirty="0">
                <a:effectLst/>
                <a:latin typeface="Raleway" pitchFamily="2" charset="0"/>
              </a:rPr>
              <a:t>, came to live in the house with </a:t>
            </a:r>
            <a:r>
              <a:rPr lang="en-US" b="1" i="0" dirty="0">
                <a:effectLst/>
                <a:latin typeface="Raleway" pitchFamily="2" charset="0"/>
              </a:rPr>
              <a:t>Boo</a:t>
            </a:r>
            <a:r>
              <a:rPr lang="en-US" i="0" dirty="0">
                <a:effectLst/>
                <a:latin typeface="Raleway" pitchFamily="2" charset="0"/>
              </a:rPr>
              <a:t>. Nevertheless, Boo continued to stay inside.</a:t>
            </a:r>
          </a:p>
          <a:p>
            <a:pPr algn="l" fontAlgn="base">
              <a:lnSpc>
                <a:spcPct val="150000"/>
              </a:lnSpc>
            </a:pPr>
            <a:r>
              <a:rPr lang="en-US" b="1" i="0" dirty="0">
                <a:effectLst/>
                <a:latin typeface="Raleway" pitchFamily="2" charset="0"/>
              </a:rPr>
              <a:t>Dill</a:t>
            </a:r>
            <a:r>
              <a:rPr lang="en-US" i="0" dirty="0">
                <a:effectLst/>
                <a:latin typeface="Raleway" pitchFamily="2" charset="0"/>
              </a:rPr>
              <a:t> is fascinated by </a:t>
            </a:r>
            <a:r>
              <a:rPr lang="en-US" b="1" i="0" dirty="0">
                <a:effectLst/>
                <a:latin typeface="Raleway" pitchFamily="2" charset="0"/>
              </a:rPr>
              <a:t>Boo</a:t>
            </a:r>
            <a:r>
              <a:rPr lang="en-US" i="0" dirty="0">
                <a:effectLst/>
                <a:latin typeface="Raleway" pitchFamily="2" charset="0"/>
              </a:rPr>
              <a:t> and tries to convince the Finch children to help him lure this phantom of Maycomb outside. Eventually, he dares </a:t>
            </a:r>
            <a:r>
              <a:rPr lang="en-US" b="1" i="0" dirty="0">
                <a:effectLst/>
                <a:latin typeface="Raleway" pitchFamily="2" charset="0"/>
              </a:rPr>
              <a:t>Jem</a:t>
            </a:r>
            <a:r>
              <a:rPr lang="en-US" i="0" dirty="0">
                <a:effectLst/>
                <a:latin typeface="Raleway" pitchFamily="2" charset="0"/>
              </a:rPr>
              <a:t> to run over and touch the house. </a:t>
            </a:r>
            <a:r>
              <a:rPr lang="en-US" b="1" i="0" dirty="0">
                <a:effectLst/>
                <a:latin typeface="Raleway" pitchFamily="2" charset="0"/>
              </a:rPr>
              <a:t>Jem</a:t>
            </a:r>
            <a:r>
              <a:rPr lang="en-US" i="0" dirty="0">
                <a:effectLst/>
                <a:latin typeface="Raleway" pitchFamily="2" charset="0"/>
              </a:rPr>
              <a:t> does so, sprinting back hastily; there is no sign of movement at the Radley Place, although </a:t>
            </a:r>
            <a:r>
              <a:rPr lang="en-US" b="1" i="0" dirty="0">
                <a:effectLst/>
                <a:latin typeface="Raleway" pitchFamily="2" charset="0"/>
              </a:rPr>
              <a:t>Scout</a:t>
            </a:r>
            <a:r>
              <a:rPr lang="en-US" i="0" dirty="0">
                <a:effectLst/>
                <a:latin typeface="Raleway" pitchFamily="2" charset="0"/>
              </a:rPr>
              <a:t> thinks that she sees a shutter move slightly, as if someone were peeking out.</a:t>
            </a:r>
          </a:p>
        </p:txBody>
      </p:sp>
    </p:spTree>
    <p:extLst>
      <p:ext uri="{BB962C8B-B14F-4D97-AF65-F5344CB8AC3E}">
        <p14:creationId xmlns:p14="http://schemas.microsoft.com/office/powerpoint/2010/main" val="21182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Part-2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0" y="2345634"/>
            <a:ext cx="11661913" cy="3604591"/>
          </a:xfrm>
        </p:spPr>
        <p:txBody>
          <a:bodyPr vert="horz" lIns="91440" tIns="45720" rIns="91440" bIns="45720" rtlCol="0" anchor="t">
            <a:noAutofit/>
          </a:bodyPr>
          <a:lstStyle/>
          <a:p>
            <a:pPr algn="l" fontAlgn="base">
              <a:lnSpc>
                <a:spcPct val="100000"/>
              </a:lnSpc>
            </a:pPr>
            <a:r>
              <a:rPr lang="en-US" sz="1800" i="0" dirty="0">
                <a:solidFill>
                  <a:schemeClr val="tx1"/>
                </a:solidFill>
                <a:effectLst/>
                <a:latin typeface="Raleway" pitchFamily="2" charset="0"/>
              </a:rPr>
              <a:t>September arrives, and Dill leaves Maycomb to return to the town of Meridian. </a:t>
            </a:r>
            <a:r>
              <a:rPr lang="en-US" sz="1800" dirty="0">
                <a:solidFill>
                  <a:schemeClr val="tx1"/>
                </a:solidFill>
                <a:latin typeface="Raleway" pitchFamily="2" charset="0"/>
              </a:rPr>
              <a:t>Scout</a:t>
            </a:r>
            <a:r>
              <a:rPr lang="en-US" sz="1800" i="0" dirty="0">
                <a:solidFill>
                  <a:schemeClr val="tx1"/>
                </a:solidFill>
                <a:effectLst/>
                <a:latin typeface="Raleway" pitchFamily="2" charset="0"/>
              </a:rPr>
              <a:t>, meanwhile, prepares to go to school for the first time, an event that she has been eagerly anticipating. Once she is finally at school, however, she finds that her teacher, Miss Caroline Fisher, deals poorly with children. When Miss Caroline concludes that </a:t>
            </a:r>
            <a:r>
              <a:rPr lang="en-US" sz="1800" dirty="0">
                <a:solidFill>
                  <a:schemeClr val="tx1"/>
                </a:solidFill>
                <a:latin typeface="Raleway" pitchFamily="2" charset="0"/>
              </a:rPr>
              <a:t>Atticus</a:t>
            </a:r>
            <a:r>
              <a:rPr lang="en-US" sz="1800" i="0" dirty="0">
                <a:solidFill>
                  <a:schemeClr val="tx1"/>
                </a:solidFill>
                <a:effectLst/>
                <a:latin typeface="Raleway" pitchFamily="2" charset="0"/>
              </a:rPr>
              <a:t> must have taught Scout to read, she becomes very displeased and makes Scout feel guilty for being educated. At recess, Scout complains to </a:t>
            </a:r>
            <a:r>
              <a:rPr lang="en-US" sz="1800" dirty="0">
                <a:solidFill>
                  <a:schemeClr val="tx1"/>
                </a:solidFill>
                <a:latin typeface="Raleway" pitchFamily="2" charset="0"/>
              </a:rPr>
              <a:t>Jem</a:t>
            </a:r>
            <a:r>
              <a:rPr lang="en-US" sz="1800" i="0" dirty="0">
                <a:solidFill>
                  <a:schemeClr val="tx1"/>
                </a:solidFill>
                <a:effectLst/>
                <a:latin typeface="Raleway" pitchFamily="2" charset="0"/>
              </a:rPr>
              <a:t>, but Jem says that Miss Caroline is just trying out a new method of teaching.</a:t>
            </a:r>
          </a:p>
          <a:p>
            <a:pPr algn="l" fontAlgn="base">
              <a:lnSpc>
                <a:spcPct val="100000"/>
              </a:lnSpc>
            </a:pPr>
            <a:r>
              <a:rPr lang="en-US" sz="1800" i="0" dirty="0">
                <a:solidFill>
                  <a:schemeClr val="tx1"/>
                </a:solidFill>
                <a:effectLst/>
                <a:latin typeface="Raleway" pitchFamily="2" charset="0"/>
              </a:rPr>
              <a:t>Miss Caroline and Scout get along badly in the afternoon as well. Walter Cunningham, a boy in Scout’s class, has not brought a lunch. Miss Caroline offers him a quarter to buy lunch, telling him that he can pay her back tomorrow. Walter’s family is large and poor—so poor that they pay Atticus with hickory nuts, turnip greens, or other goods when they need legal help—and Walter will never be able to pay the teacher back or bring a lunch to school. When Scout attempts to explain these circumstances, however, Miss Caroline fails to understand and grows so frustrated that she slaps Scout’s hand with a ruler.</a:t>
            </a:r>
          </a:p>
          <a:p>
            <a:endParaRPr lang="en-US" sz="1600" dirty="0">
              <a:solidFill>
                <a:schemeClr val="tx1"/>
              </a:solidFill>
            </a:endParaRPr>
          </a:p>
        </p:txBody>
      </p:sp>
    </p:spTree>
    <p:extLst>
      <p:ext uri="{BB962C8B-B14F-4D97-AF65-F5344CB8AC3E}">
        <p14:creationId xmlns:p14="http://schemas.microsoft.com/office/powerpoint/2010/main" val="194221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Part-3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85530" y="2398643"/>
            <a:ext cx="11065565" cy="2650435"/>
          </a:xfrm>
        </p:spPr>
        <p:txBody>
          <a:bodyPr vert="horz" lIns="91440" tIns="45720" rIns="91440" bIns="45720" rtlCol="0" anchor="t">
            <a:noAutofit/>
          </a:bodyPr>
          <a:lstStyle/>
          <a:p>
            <a:r>
              <a:rPr lang="en-US" sz="1800" b="0" i="0" dirty="0">
                <a:solidFill>
                  <a:schemeClr val="tx1"/>
                </a:solidFill>
                <a:effectLst/>
                <a:latin typeface="Raleway" pitchFamily="2" charset="0"/>
              </a:rPr>
              <a:t>At lunch, Scout rubs Walter’s nose in the dirt for getting her in trouble, but Jem intervenes and invites Walter to lunch. At the Finch house, Walter and Atticus discuss farm conditions and Walter puts molasses all over his meat and vegetables, to Scout’s horror. When she criticizes Walter, however, </a:t>
            </a:r>
            <a:r>
              <a:rPr lang="en-US" sz="1800" dirty="0">
                <a:solidFill>
                  <a:schemeClr val="tx1"/>
                </a:solidFill>
                <a:latin typeface="Raleway" pitchFamily="2" charset="0"/>
              </a:rPr>
              <a:t>Calpurnia</a:t>
            </a:r>
            <a:r>
              <a:rPr lang="en-US" sz="1800" b="0" i="0" dirty="0">
                <a:solidFill>
                  <a:schemeClr val="tx1"/>
                </a:solidFill>
                <a:effectLst/>
                <a:latin typeface="Raleway" pitchFamily="2" charset="0"/>
              </a:rPr>
              <a:t> calls her into the kitchen to scold her and slaps her as she returns to the dining room, telling her to be a better hostess. Back at school, Miss Caroline becomes terrified when a tiny bug, crawls out of a boy’s hair. </a:t>
            </a:r>
            <a:endParaRPr lang="en-US" sz="1600" dirty="0">
              <a:solidFill>
                <a:schemeClr val="tx1"/>
              </a:solidFill>
            </a:endParaRPr>
          </a:p>
        </p:txBody>
      </p:sp>
    </p:spTree>
    <p:extLst>
      <p:ext uri="{BB962C8B-B14F-4D97-AF65-F5344CB8AC3E}">
        <p14:creationId xmlns:p14="http://schemas.microsoft.com/office/powerpoint/2010/main" val="392944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2EFEF6-CA18-4894-BCC5-EAA34B27E033}"/>
              </a:ext>
            </a:extLst>
          </p:cNvPr>
          <p:cNvSpPr txBox="1"/>
          <p:nvPr/>
        </p:nvSpPr>
        <p:spPr>
          <a:xfrm>
            <a:off x="583095" y="1192695"/>
            <a:ext cx="10389705" cy="3783152"/>
          </a:xfrm>
          <a:prstGeom prst="rect">
            <a:avLst/>
          </a:prstGeom>
          <a:noFill/>
        </p:spPr>
        <p:txBody>
          <a:bodyPr wrap="square" rtlCol="0">
            <a:spAutoFit/>
          </a:bodyPr>
          <a:lstStyle/>
          <a:p>
            <a:pPr algn="l" fontAlgn="base">
              <a:lnSpc>
                <a:spcPct val="150000"/>
              </a:lnSpc>
            </a:pPr>
            <a:r>
              <a:rPr lang="en-US" sz="1800" b="0" i="0" dirty="0">
                <a:solidFill>
                  <a:schemeClr val="tx1"/>
                </a:solidFill>
                <a:effectLst/>
                <a:latin typeface="Raleway" pitchFamily="2" charset="0"/>
              </a:rPr>
              <a:t>The boy is Burris Ewell, a member of the Ewell clan, which is even poorer and less respectable than the Cunningham clan. In fact, Burris only comes to school the first day of every school year, making a token appearance to avoid trouble with the law. He leaves the classroom, making enough vicious remarks to cause the teacher to cry</a:t>
            </a:r>
            <a:r>
              <a:rPr lang="en-US" sz="1200" b="0" i="0" dirty="0">
                <a:solidFill>
                  <a:schemeClr val="tx1"/>
                </a:solidFill>
                <a:effectLst/>
                <a:latin typeface="Raleway" pitchFamily="2" charset="0"/>
              </a:rPr>
              <a:t>.</a:t>
            </a:r>
            <a:endParaRPr lang="en-US" b="0" i="0" dirty="0">
              <a:effectLst/>
              <a:latin typeface="Raleway" pitchFamily="2" charset="0"/>
            </a:endParaRPr>
          </a:p>
          <a:p>
            <a:pPr algn="l" fontAlgn="base">
              <a:lnSpc>
                <a:spcPct val="150000"/>
              </a:lnSpc>
            </a:pPr>
            <a:r>
              <a:rPr lang="en-US" b="0" i="0" dirty="0">
                <a:effectLst/>
                <a:latin typeface="Raleway" pitchFamily="2" charset="0"/>
              </a:rPr>
              <a:t>At home, Atticus follows Scout outside to ask her if something is wrong, to which she responds that she is not feeling well. She tells him that she does not think she will go to school anymore and suggests that he could teach her himself. Atticus replies that the law demands that she go to school, but he promises to keep reading to her, as long as she does not tell her teacher about it.</a:t>
            </a:r>
            <a:endParaRPr lang="en-US" i="0" dirty="0">
              <a:effectLst/>
              <a:latin typeface="Raleway" pitchFamily="2" charset="0"/>
            </a:endParaRPr>
          </a:p>
        </p:txBody>
      </p:sp>
    </p:spTree>
    <p:extLst>
      <p:ext uri="{BB962C8B-B14F-4D97-AF65-F5344CB8AC3E}">
        <p14:creationId xmlns:p14="http://schemas.microsoft.com/office/powerpoint/2010/main" val="394382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Part-4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85530" y="2690192"/>
            <a:ext cx="11065565" cy="2955236"/>
          </a:xfrm>
        </p:spPr>
        <p:txBody>
          <a:bodyPr vert="horz" lIns="91440" tIns="45720" rIns="91440" bIns="45720" rtlCol="0" anchor="t">
            <a:noAutofit/>
          </a:bodyPr>
          <a:lstStyle/>
          <a:p>
            <a:r>
              <a:rPr lang="en-US" sz="1800" b="0" i="0" dirty="0">
                <a:solidFill>
                  <a:schemeClr val="tx1"/>
                </a:solidFill>
                <a:effectLst/>
                <a:latin typeface="Raleway" pitchFamily="2" charset="0"/>
              </a:rPr>
              <a:t>The rest of the school year passes grimly for </a:t>
            </a:r>
            <a:r>
              <a:rPr lang="en-US" sz="1800" dirty="0">
                <a:solidFill>
                  <a:schemeClr val="tx1"/>
                </a:solidFill>
                <a:latin typeface="Raleway" pitchFamily="2" charset="0"/>
              </a:rPr>
              <a:t>Scout</a:t>
            </a:r>
            <a:r>
              <a:rPr lang="en-US" sz="1800" b="0" i="0" dirty="0">
                <a:solidFill>
                  <a:schemeClr val="tx1"/>
                </a:solidFill>
                <a:effectLst/>
                <a:latin typeface="Raleway" pitchFamily="2" charset="0"/>
              </a:rPr>
              <a:t>, who endures a curriculum that moves too slowly and leaves her constantly frustrated in class. After school one day, she passes the Radley Place and sees some tinfoil sticking out of a knothole in one of the Radleys’ oak trees. Scout reaches into the knothole and discovers two pieces of chewing gum. She chews both pieces and tells </a:t>
            </a:r>
            <a:r>
              <a:rPr lang="en-US" sz="1800" dirty="0">
                <a:solidFill>
                  <a:schemeClr val="tx1"/>
                </a:solidFill>
                <a:latin typeface="Raleway" pitchFamily="2" charset="0"/>
              </a:rPr>
              <a:t>Jem</a:t>
            </a:r>
            <a:r>
              <a:rPr lang="en-US" sz="1800" b="0" i="0" dirty="0">
                <a:solidFill>
                  <a:schemeClr val="tx1"/>
                </a:solidFill>
                <a:effectLst/>
                <a:latin typeface="Raleway" pitchFamily="2" charset="0"/>
              </a:rPr>
              <a:t> about it. He panics and makes her spit it out. On the last day of school, however, they find two old “Indian-head” pennies hidden in the same knothole where Scout found the gum and decide to keep them.</a:t>
            </a:r>
            <a:endParaRPr lang="en-US" sz="1800" dirty="0">
              <a:solidFill>
                <a:schemeClr val="tx1"/>
              </a:solidFill>
            </a:endParaRPr>
          </a:p>
        </p:txBody>
      </p:sp>
    </p:spTree>
    <p:extLst>
      <p:ext uri="{BB962C8B-B14F-4D97-AF65-F5344CB8AC3E}">
        <p14:creationId xmlns:p14="http://schemas.microsoft.com/office/powerpoint/2010/main" val="286443991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477</TotalTime>
  <Words>1441</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Raleway</vt:lpstr>
      <vt:lpstr>Tenorite</vt:lpstr>
      <vt:lpstr>Office Theme</vt:lpstr>
      <vt:lpstr>To Kill a Mockingbird</vt:lpstr>
      <vt:lpstr>Characters</vt:lpstr>
      <vt:lpstr>Part-1</vt:lpstr>
      <vt:lpstr>PowerPoint Presentation</vt:lpstr>
      <vt:lpstr>PowerPoint Presentation</vt:lpstr>
      <vt:lpstr>Part-2</vt:lpstr>
      <vt:lpstr>Part-3</vt:lpstr>
      <vt:lpstr>PowerPoint Presentation</vt:lpstr>
      <vt:lpstr>Part-4</vt:lpstr>
      <vt:lpstr>PowerPoint Presentation</vt:lpstr>
      <vt:lpstr>Part-5</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Kill a Mockingbird</dc:title>
  <dc:creator>K214653 Ali Zain</dc:creator>
  <cp:lastModifiedBy>K214653 Ali Zain</cp:lastModifiedBy>
  <cp:revision>6</cp:revision>
  <dcterms:created xsi:type="dcterms:W3CDTF">2021-12-12T14:44:00Z</dcterms:created>
  <dcterms:modified xsi:type="dcterms:W3CDTF">2021-12-13T20:32:11Z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