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70" r:id="rId3"/>
    <p:sldId id="271" r:id="rId4"/>
    <p:sldId id="272" r:id="rId5"/>
    <p:sldId id="256" r:id="rId6"/>
    <p:sldId id="257" r:id="rId7"/>
    <p:sldId id="266" r:id="rId8"/>
    <p:sldId id="258" r:id="rId9"/>
    <p:sldId id="259" r:id="rId10"/>
    <p:sldId id="260" r:id="rId11"/>
    <p:sldId id="261" r:id="rId12"/>
    <p:sldId id="263" r:id="rId13"/>
    <p:sldId id="264"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F2C02B5-9586-4340-A277-6EC6FD2BA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9" y="-203516"/>
            <a:ext cx="12348638" cy="7223760"/>
          </a:xfrm>
          <a:prstGeom prst="rect">
            <a:avLst/>
          </a:prstGeom>
        </p:spPr>
      </p:pic>
      <p:sp>
        <p:nvSpPr>
          <p:cNvPr id="2" name="Title 1">
            <a:extLst>
              <a:ext uri="{FF2B5EF4-FFF2-40B4-BE49-F238E27FC236}">
                <a16:creationId xmlns:a16="http://schemas.microsoft.com/office/drawing/2014/main" id="{7EDAECA9-52FF-42C6-AF6C-C586688A79C9}"/>
              </a:ext>
            </a:extLst>
          </p:cNvPr>
          <p:cNvSpPr>
            <a:spLocks noGrp="1"/>
          </p:cNvSpPr>
          <p:nvPr>
            <p:ph type="ctrTitle"/>
          </p:nvPr>
        </p:nvSpPr>
        <p:spPr>
          <a:xfrm>
            <a:off x="1524000" y="1122363"/>
            <a:ext cx="9144000" cy="298518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34BAE-AC37-41BD-B69A-9768D04D6711}"/>
              </a:ext>
            </a:extLst>
          </p:cNvPr>
          <p:cNvSpPr>
            <a:spLocks noGrp="1"/>
          </p:cNvSpPr>
          <p:nvPr>
            <p:ph type="subTitle" idx="1"/>
          </p:nvPr>
        </p:nvSpPr>
        <p:spPr>
          <a:xfrm>
            <a:off x="1524000" y="4296228"/>
            <a:ext cx="9144000" cy="961571"/>
          </a:xfrm>
        </p:spPr>
        <p:txBody>
          <a:bodyPr anchor="b"/>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6FD33C4-5512-491B-9E51-DCF6C065482A}"/>
              </a:ext>
            </a:extLst>
          </p:cNvPr>
          <p:cNvSpPr>
            <a:spLocks noGrp="1"/>
          </p:cNvSpPr>
          <p:nvPr>
            <p:ph type="ftr" sz="quarter" idx="11"/>
          </p:nvPr>
        </p:nvSpPr>
        <p:spPr/>
        <p:txBody>
          <a:bodyPr/>
          <a:lstStyle>
            <a:lvl1pPr>
              <a:defRPr lang="en-US" sz="1800" b="1" i="0" cap="all" smtClean="0">
                <a:effectLst/>
              </a:defRPr>
            </a:lvl1pPr>
          </a:lstStyle>
          <a:p>
            <a:endParaRPr lang="en-US"/>
          </a:p>
        </p:txBody>
      </p:sp>
      <p:pic>
        <p:nvPicPr>
          <p:cNvPr id="17" name="Picture 16">
            <a:extLst>
              <a:ext uri="{FF2B5EF4-FFF2-40B4-BE49-F238E27FC236}">
                <a16:creationId xmlns:a16="http://schemas.microsoft.com/office/drawing/2014/main" id="{E06A2780-BF5F-4D10-BE85-D6B7894A8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4" y="23813"/>
            <a:ext cx="1871471" cy="798059"/>
          </a:xfrm>
          <a:prstGeom prst="rect">
            <a:avLst/>
          </a:prstGeom>
        </p:spPr>
      </p:pic>
    </p:spTree>
    <p:extLst>
      <p:ext uri="{BB962C8B-B14F-4D97-AF65-F5344CB8AC3E}">
        <p14:creationId xmlns:p14="http://schemas.microsoft.com/office/powerpoint/2010/main" val="295801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8BF0-9B18-4167-B393-C508A04628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9B8A82-0B69-4F80-B900-52AE7B038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40133-4C2C-4FF3-ACCD-E6F4012A8054}"/>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5" name="Footer Placeholder 4">
            <a:extLst>
              <a:ext uri="{FF2B5EF4-FFF2-40B4-BE49-F238E27FC236}">
                <a16:creationId xmlns:a16="http://schemas.microsoft.com/office/drawing/2014/main" id="{DD228F3D-DCEB-4455-807C-19BC1A684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296F6-3F45-4816-B997-8092FD181E25}"/>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332745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F089B-C38D-4067-9978-96FB5F7DE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D62870-CEAA-42EC-8FDC-86482EE916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FBB06-2C34-41F4-8E6B-2AB65789532B}"/>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5" name="Footer Placeholder 4">
            <a:extLst>
              <a:ext uri="{FF2B5EF4-FFF2-40B4-BE49-F238E27FC236}">
                <a16:creationId xmlns:a16="http://schemas.microsoft.com/office/drawing/2014/main" id="{B36A29DF-42C0-435B-91B9-49FEFD565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A26D9-26BF-4845-A5B7-C95F611E4B21}"/>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363433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1AE95DC-4894-4250-93FF-629D944DB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154895"/>
            <a:ext cx="12252960" cy="7167790"/>
          </a:xfrm>
          <a:prstGeom prst="rect">
            <a:avLst/>
          </a:prstGeom>
        </p:spPr>
      </p:pic>
      <p:sp>
        <p:nvSpPr>
          <p:cNvPr id="2" name="Title 1">
            <a:extLst>
              <a:ext uri="{FF2B5EF4-FFF2-40B4-BE49-F238E27FC236}">
                <a16:creationId xmlns:a16="http://schemas.microsoft.com/office/drawing/2014/main" id="{81997AFC-8C1E-401F-9DF7-2ED54DF5ADED}"/>
              </a:ext>
            </a:extLst>
          </p:cNvPr>
          <p:cNvSpPr>
            <a:spLocks noGrp="1"/>
          </p:cNvSpPr>
          <p:nvPr>
            <p:ph type="title"/>
          </p:nvPr>
        </p:nvSpPr>
        <p:spPr>
          <a:xfrm>
            <a:off x="41728" y="0"/>
            <a:ext cx="7993744" cy="1325563"/>
          </a:xfrm>
        </p:spPr>
        <p:txBody>
          <a:bodyPr/>
          <a:lstStyle>
            <a:lvl1pPr>
              <a:defRPr sz="4400">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E44008-0FEF-46D8-A522-4B48704A88B0}"/>
              </a:ext>
            </a:extLst>
          </p:cNvPr>
          <p:cNvSpPr>
            <a:spLocks noGrp="1"/>
          </p:cNvSpPr>
          <p:nvPr>
            <p:ph idx="1"/>
          </p:nvPr>
        </p:nvSpPr>
        <p:spPr>
          <a:xfrm>
            <a:off x="838200" y="1825625"/>
            <a:ext cx="10515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80010BF-5664-4818-B035-FCE4262902A7}"/>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3825B1A-85E2-4C34-AF27-BA0541C2FA29}"/>
              </a:ext>
            </a:extLst>
          </p:cNvPr>
          <p:cNvSpPr>
            <a:spLocks noGrp="1"/>
          </p:cNvSpPr>
          <p:nvPr>
            <p:ph type="sldNum" sz="quarter" idx="12"/>
          </p:nvPr>
        </p:nvSpPr>
        <p:spPr/>
        <p:txBody>
          <a:bodyPr/>
          <a:lstStyle>
            <a:lvl1pPr>
              <a:defRPr>
                <a:solidFill>
                  <a:schemeClr val="tx1"/>
                </a:solidFill>
              </a:defRPr>
            </a:lvl1pPr>
          </a:lstStyle>
          <a:p>
            <a:fld id="{C2AEC87D-428B-4AD9-A9C2-F3FA57CE7951}" type="slidenum">
              <a:rPr lang="en-US" smtClean="0"/>
              <a:t>‹#›</a:t>
            </a:fld>
            <a:endParaRPr lang="en-US"/>
          </a:p>
        </p:txBody>
      </p:sp>
      <p:pic>
        <p:nvPicPr>
          <p:cNvPr id="18" name="Picture 17">
            <a:extLst>
              <a:ext uri="{FF2B5EF4-FFF2-40B4-BE49-F238E27FC236}">
                <a16:creationId xmlns:a16="http://schemas.microsoft.com/office/drawing/2014/main" id="{23DDA8BC-2073-47EF-9F95-21E318CFD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763" y="0"/>
            <a:ext cx="1884037" cy="710375"/>
          </a:xfrm>
          <a:prstGeom prst="rect">
            <a:avLst/>
          </a:prstGeom>
        </p:spPr>
      </p:pic>
    </p:spTree>
    <p:extLst>
      <p:ext uri="{BB962C8B-B14F-4D97-AF65-F5344CB8AC3E}">
        <p14:creationId xmlns:p14="http://schemas.microsoft.com/office/powerpoint/2010/main" val="254337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3FA900-B980-456E-BAC0-1D2194F0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7130346"/>
          </a:xfrm>
          <a:prstGeom prst="rect">
            <a:avLst/>
          </a:prstGeom>
        </p:spPr>
      </p:pic>
      <p:pic>
        <p:nvPicPr>
          <p:cNvPr id="8" name="Picture 7">
            <a:extLst>
              <a:ext uri="{FF2B5EF4-FFF2-40B4-BE49-F238E27FC236}">
                <a16:creationId xmlns:a16="http://schemas.microsoft.com/office/drawing/2014/main" id="{4ED4A5FF-9217-4E1E-9AC6-5CAE9E662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985" y="23813"/>
            <a:ext cx="1871471" cy="798059"/>
          </a:xfrm>
          <a:prstGeom prst="rect">
            <a:avLst/>
          </a:prstGeom>
        </p:spPr>
      </p:pic>
      <p:sp>
        <p:nvSpPr>
          <p:cNvPr id="2" name="Title 1">
            <a:extLst>
              <a:ext uri="{FF2B5EF4-FFF2-40B4-BE49-F238E27FC236}">
                <a16:creationId xmlns:a16="http://schemas.microsoft.com/office/drawing/2014/main" id="{B9574987-4F40-44E5-A6B9-ED221847D996}"/>
              </a:ext>
            </a:extLst>
          </p:cNvPr>
          <p:cNvSpPr>
            <a:spLocks noGrp="1"/>
          </p:cNvSpPr>
          <p:nvPr>
            <p:ph type="title"/>
          </p:nvPr>
        </p:nvSpPr>
        <p:spPr>
          <a:xfrm>
            <a:off x="831850" y="1327855"/>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96F481-53DA-442C-B848-270E7BED7930}"/>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D509AF0E-92EE-4F2A-A66C-D2B547190927}"/>
              </a:ext>
            </a:extLst>
          </p:cNvPr>
          <p:cNvSpPr>
            <a:spLocks noGrp="1"/>
          </p:cNvSpPr>
          <p:nvPr>
            <p:ph type="ftr" sz="quarter" idx="11"/>
          </p:nvPr>
        </p:nvSpPr>
        <p:spPr/>
        <p:txBody>
          <a:bodyPr anchor="t"/>
          <a:lstStyle>
            <a:lvl1pPr>
              <a:defRPr sz="1800"/>
            </a:lvl1pPr>
          </a:lstStyle>
          <a:p>
            <a:endParaRPr lang="en-US"/>
          </a:p>
        </p:txBody>
      </p:sp>
      <p:sp>
        <p:nvSpPr>
          <p:cNvPr id="6" name="Slide Number Placeholder 5">
            <a:extLst>
              <a:ext uri="{FF2B5EF4-FFF2-40B4-BE49-F238E27FC236}">
                <a16:creationId xmlns:a16="http://schemas.microsoft.com/office/drawing/2014/main" id="{DBF806FF-B0B2-421B-A14E-758C8522AD9F}"/>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297821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91CB-9A9C-42D9-BCEE-3FB574995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3712B-0ECB-438D-A41C-2AE0F9876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63E8B-7096-4319-89FA-D7D235096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A5453-3FD2-450B-99D9-9002AF4C15A0}"/>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6" name="Footer Placeholder 5">
            <a:extLst>
              <a:ext uri="{FF2B5EF4-FFF2-40B4-BE49-F238E27FC236}">
                <a16:creationId xmlns:a16="http://schemas.microsoft.com/office/drawing/2014/main" id="{BE5DF295-BE48-4D3D-B6BB-8D16D1635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E4394-B6F1-478B-8F2B-0157A403F73C}"/>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223746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6227-F097-4D7D-BBF6-94C5F2D4E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0699FB-A3C5-4576-8EFE-1514EFFAD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2D45C-927B-4438-A456-AD09576E0D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EB87B8-E5BD-4AC9-A8D2-D863C9D33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B5648-3A05-4916-8714-54C1320A07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70CFB-0FA6-434E-A4DF-B691ABBD2838}"/>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8" name="Footer Placeholder 7">
            <a:extLst>
              <a:ext uri="{FF2B5EF4-FFF2-40B4-BE49-F238E27FC236}">
                <a16:creationId xmlns:a16="http://schemas.microsoft.com/office/drawing/2014/main" id="{9E3B61DA-BB6A-4D0D-B9FE-2D633B567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925DA5-0339-46B3-8737-90BC84F7C681}"/>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179280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BE73-5F05-407F-A18F-E5AA22EB6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13C68-5906-4B42-9945-697F0D59C45B}"/>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4" name="Footer Placeholder 3">
            <a:extLst>
              <a:ext uri="{FF2B5EF4-FFF2-40B4-BE49-F238E27FC236}">
                <a16:creationId xmlns:a16="http://schemas.microsoft.com/office/drawing/2014/main" id="{72704C78-6876-4A21-BFC9-738891081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A9450-6B50-4E94-9F87-AD822620226F}"/>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231893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9137F-0F69-4D49-829C-16B9AA5747E4}"/>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3" name="Footer Placeholder 2">
            <a:extLst>
              <a:ext uri="{FF2B5EF4-FFF2-40B4-BE49-F238E27FC236}">
                <a16:creationId xmlns:a16="http://schemas.microsoft.com/office/drawing/2014/main" id="{31E78597-5F89-4175-8658-B4A715819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4E2B04-39C7-471C-BACD-33884957B011}"/>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388721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322F-AD25-496B-8947-AA28180F1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7E3A43-9ED9-4F06-9B4B-8CECD3D22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52F9B6-A8B1-49E8-AC81-50A9D0329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A3FEC-E4AC-475E-9230-69F15AC9BFEF}"/>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6" name="Footer Placeholder 5">
            <a:extLst>
              <a:ext uri="{FF2B5EF4-FFF2-40B4-BE49-F238E27FC236}">
                <a16:creationId xmlns:a16="http://schemas.microsoft.com/office/drawing/2014/main" id="{3DFD3804-5126-4436-B99E-1AF9CB88E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9DB8A-215A-4CBE-B79F-F4CA13487A67}"/>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7792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E582-3ECF-41FC-B86B-CB92F4DEA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524929-CCF5-4ABA-A558-6044FB57D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75E0585-6E07-4505-BE80-6C5522C4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EB6EC-DEA6-42B3-A150-259E1CE693D7}"/>
              </a:ext>
            </a:extLst>
          </p:cNvPr>
          <p:cNvSpPr>
            <a:spLocks noGrp="1"/>
          </p:cNvSpPr>
          <p:nvPr>
            <p:ph type="dt" sz="half" idx="10"/>
          </p:nvPr>
        </p:nvSpPr>
        <p:spPr/>
        <p:txBody>
          <a:bodyPr/>
          <a:lstStyle/>
          <a:p>
            <a:fld id="{2BEE2B13-55DF-4201-A110-25ED0C82620E}" type="datetimeFigureOut">
              <a:rPr lang="en-US" smtClean="0"/>
              <a:t>1/20/2020</a:t>
            </a:fld>
            <a:endParaRPr lang="en-US"/>
          </a:p>
        </p:txBody>
      </p:sp>
      <p:sp>
        <p:nvSpPr>
          <p:cNvPr id="6" name="Footer Placeholder 5">
            <a:extLst>
              <a:ext uri="{FF2B5EF4-FFF2-40B4-BE49-F238E27FC236}">
                <a16:creationId xmlns:a16="http://schemas.microsoft.com/office/drawing/2014/main" id="{C83E72CD-B7BE-437A-8FC9-12E513F1E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BE8E9-D94D-4C42-B6A8-2FB32CB72CA9}"/>
              </a:ext>
            </a:extLst>
          </p:cNvPr>
          <p:cNvSpPr>
            <a:spLocks noGrp="1"/>
          </p:cNvSpPr>
          <p:nvPr>
            <p:ph type="sldNum" sz="quarter" idx="12"/>
          </p:nvPr>
        </p:nvSpPr>
        <p:spPr/>
        <p:txBody>
          <a:bodyPr/>
          <a:lstStyle/>
          <a:p>
            <a:fld id="{C2AEC87D-428B-4AD9-A9C2-F3FA57CE7951}" type="slidenum">
              <a:rPr lang="en-US" smtClean="0"/>
              <a:t>‹#›</a:t>
            </a:fld>
            <a:endParaRPr lang="en-US"/>
          </a:p>
        </p:txBody>
      </p:sp>
    </p:spTree>
    <p:extLst>
      <p:ext uri="{BB962C8B-B14F-4D97-AF65-F5344CB8AC3E}">
        <p14:creationId xmlns:p14="http://schemas.microsoft.com/office/powerpoint/2010/main" val="16408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AFB6E-AE6C-48AA-BA2C-70C4BC583C5E}"/>
              </a:ext>
            </a:extLst>
          </p:cNvPr>
          <p:cNvSpPr>
            <a:spLocks noGrp="1"/>
          </p:cNvSpPr>
          <p:nvPr>
            <p:ph type="title"/>
          </p:nvPr>
        </p:nvSpPr>
        <p:spPr>
          <a:xfrm>
            <a:off x="0" y="-4646"/>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8081328-2DAF-499A-8426-E89D4CD7F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4B21612-D3C9-438F-9C84-65C5851DC86F}"/>
              </a:ext>
            </a:extLst>
          </p:cNvPr>
          <p:cNvSpPr>
            <a:spLocks noGrp="1"/>
          </p:cNvSpPr>
          <p:nvPr>
            <p:ph type="dt" sz="half" idx="2"/>
          </p:nvPr>
        </p:nvSpPr>
        <p:spPr>
          <a:xfrm>
            <a:off x="8799576" y="6356350"/>
            <a:ext cx="1069848" cy="365125"/>
          </a:xfrm>
          <a:prstGeom prst="rect">
            <a:avLst/>
          </a:prstGeom>
        </p:spPr>
        <p:txBody>
          <a:bodyPr vert="horz" lIns="91440" tIns="45720" rIns="91440" bIns="45720" rtlCol="0" anchor="ctr"/>
          <a:lstStyle>
            <a:lvl1pPr algn="r">
              <a:defRPr sz="1200">
                <a:solidFill>
                  <a:schemeClr val="bg1"/>
                </a:solidFill>
              </a:defRPr>
            </a:lvl1pPr>
          </a:lstStyle>
          <a:p>
            <a:fld id="{2BEE2B13-55DF-4201-A110-25ED0C82620E}" type="datetimeFigureOut">
              <a:rPr lang="en-US" smtClean="0"/>
              <a:t>1/20/2020</a:t>
            </a:fld>
            <a:endParaRPr lang="en-US"/>
          </a:p>
        </p:txBody>
      </p:sp>
      <p:sp>
        <p:nvSpPr>
          <p:cNvPr id="5" name="Footer Placeholder 4">
            <a:extLst>
              <a:ext uri="{FF2B5EF4-FFF2-40B4-BE49-F238E27FC236}">
                <a16:creationId xmlns:a16="http://schemas.microsoft.com/office/drawing/2014/main" id="{07412AB2-CFBF-4EF2-8536-D88BEA360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haroni" panose="02010803020104030203" pitchFamily="2" charset="-79"/>
                <a:cs typeface="Aharoni" panose="02010803020104030203" pitchFamily="2" charset="-79"/>
              </a:defRPr>
            </a:lvl1pPr>
          </a:lstStyle>
          <a:p>
            <a:endParaRPr lang="en-US"/>
          </a:p>
        </p:txBody>
      </p:sp>
      <p:sp>
        <p:nvSpPr>
          <p:cNvPr id="6" name="Slide Number Placeholder 5">
            <a:extLst>
              <a:ext uri="{FF2B5EF4-FFF2-40B4-BE49-F238E27FC236}">
                <a16:creationId xmlns:a16="http://schemas.microsoft.com/office/drawing/2014/main" id="{2911D9C5-E065-4086-BC40-F69057FC8DE7}"/>
              </a:ext>
            </a:extLst>
          </p:cNvPr>
          <p:cNvSpPr>
            <a:spLocks noGrp="1"/>
          </p:cNvSpPr>
          <p:nvPr>
            <p:ph type="sldNum" sz="quarter" idx="4"/>
          </p:nvPr>
        </p:nvSpPr>
        <p:spPr>
          <a:xfrm>
            <a:off x="10515600" y="6356350"/>
            <a:ext cx="838200" cy="365125"/>
          </a:xfrm>
          <a:prstGeom prst="rect">
            <a:avLst/>
          </a:prstGeom>
        </p:spPr>
        <p:txBody>
          <a:bodyPr vert="horz" lIns="91440" tIns="45720" rIns="91440" bIns="45720" rtlCol="0" anchor="ctr"/>
          <a:lstStyle>
            <a:lvl1pPr algn="r">
              <a:defRPr sz="1200">
                <a:solidFill>
                  <a:schemeClr val="bg1"/>
                </a:solidFill>
              </a:defRPr>
            </a:lvl1pPr>
          </a:lstStyle>
          <a:p>
            <a:fld id="{C2AEC87D-428B-4AD9-A9C2-F3FA57CE7951}" type="slidenum">
              <a:rPr lang="en-US" smtClean="0"/>
              <a:t>‹#›</a:t>
            </a:fld>
            <a:endParaRPr lang="en-US"/>
          </a:p>
        </p:txBody>
      </p:sp>
    </p:spTree>
    <p:extLst>
      <p:ext uri="{BB962C8B-B14F-4D97-AF65-F5344CB8AC3E}">
        <p14:creationId xmlns:p14="http://schemas.microsoft.com/office/powerpoint/2010/main" val="4995256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tags/defaul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917A-E391-4DD8-8F81-DEECDB4262C3}"/>
              </a:ext>
            </a:extLst>
          </p:cNvPr>
          <p:cNvSpPr>
            <a:spLocks noGrp="1"/>
          </p:cNvSpPr>
          <p:nvPr>
            <p:ph type="ctrTitle"/>
          </p:nvPr>
        </p:nvSpPr>
        <p:spPr>
          <a:xfrm>
            <a:off x="1349298" y="1122363"/>
            <a:ext cx="9523141" cy="2387600"/>
          </a:xfrm>
        </p:spPr>
        <p:txBody>
          <a:bodyPr/>
          <a:lstStyle/>
          <a:p>
            <a:r>
              <a:rPr lang="en-US" dirty="0"/>
              <a:t>Full Stack web diploma</a:t>
            </a:r>
          </a:p>
        </p:txBody>
      </p:sp>
      <p:sp>
        <p:nvSpPr>
          <p:cNvPr id="3" name="Subtitle 2">
            <a:extLst>
              <a:ext uri="{FF2B5EF4-FFF2-40B4-BE49-F238E27FC236}">
                <a16:creationId xmlns:a16="http://schemas.microsoft.com/office/drawing/2014/main" id="{63402D79-3570-45F7-BF2B-49E607B19D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090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E376-7565-4B7F-A21F-5373C60AF390}"/>
              </a:ext>
            </a:extLst>
          </p:cNvPr>
          <p:cNvSpPr>
            <a:spLocks noGrp="1"/>
          </p:cNvSpPr>
          <p:nvPr>
            <p:ph type="title"/>
          </p:nvPr>
        </p:nvSpPr>
        <p:spPr/>
        <p:txBody>
          <a:bodyPr/>
          <a:lstStyle/>
          <a:p>
            <a:r>
              <a:rPr lang="en-US" dirty="0"/>
              <a:t>What is CSS</a:t>
            </a:r>
          </a:p>
        </p:txBody>
      </p:sp>
      <p:sp>
        <p:nvSpPr>
          <p:cNvPr id="3" name="Content Placeholder 2">
            <a:extLst>
              <a:ext uri="{FF2B5EF4-FFF2-40B4-BE49-F238E27FC236}">
                <a16:creationId xmlns:a16="http://schemas.microsoft.com/office/drawing/2014/main" id="{3B0A1EF4-B0FA-4307-99D4-EFEBF38DC1F3}"/>
              </a:ext>
            </a:extLst>
          </p:cNvPr>
          <p:cNvSpPr>
            <a:spLocks noGrp="1"/>
          </p:cNvSpPr>
          <p:nvPr>
            <p:ph idx="1"/>
          </p:nvPr>
        </p:nvSpPr>
        <p:spPr/>
        <p:txBody>
          <a:bodyPr/>
          <a:lstStyle/>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how </a:t>
            </a:r>
            <a:r>
              <a:rPr lang="en-US" b="1" dirty="0"/>
              <a:t>HTML</a:t>
            </a:r>
            <a:r>
              <a:rPr lang="en-US" dirty="0"/>
              <a:t> elements are to be </a:t>
            </a:r>
            <a:r>
              <a:rPr lang="en-US" b="1" dirty="0"/>
              <a:t>displayed</a:t>
            </a:r>
            <a:endParaRPr lang="en-US" dirty="0"/>
          </a:p>
          <a:p>
            <a:endParaRPr lang="en-US" dirty="0"/>
          </a:p>
        </p:txBody>
      </p:sp>
    </p:spTree>
    <p:extLst>
      <p:ext uri="{BB962C8B-B14F-4D97-AF65-F5344CB8AC3E}">
        <p14:creationId xmlns:p14="http://schemas.microsoft.com/office/powerpoint/2010/main" val="369505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C10-A5FC-4753-8908-CA6D20260E4E}"/>
              </a:ext>
            </a:extLst>
          </p:cNvPr>
          <p:cNvSpPr>
            <a:spLocks noGrp="1"/>
          </p:cNvSpPr>
          <p:nvPr>
            <p:ph type="title"/>
          </p:nvPr>
        </p:nvSpPr>
        <p:spPr/>
        <p:txBody>
          <a:bodyPr/>
          <a:lstStyle/>
          <a:p>
            <a:r>
              <a:rPr lang="en-US" dirty="0"/>
              <a:t>CSS types</a:t>
            </a:r>
          </a:p>
        </p:txBody>
      </p:sp>
      <p:sp>
        <p:nvSpPr>
          <p:cNvPr id="3" name="Content Placeholder 2">
            <a:extLst>
              <a:ext uri="{FF2B5EF4-FFF2-40B4-BE49-F238E27FC236}">
                <a16:creationId xmlns:a16="http://schemas.microsoft.com/office/drawing/2014/main" id="{833C235F-CAFB-4FEA-9D83-2017D5C36230}"/>
              </a:ext>
            </a:extLst>
          </p:cNvPr>
          <p:cNvSpPr>
            <a:spLocks noGrp="1"/>
          </p:cNvSpPr>
          <p:nvPr>
            <p:ph idx="1"/>
          </p:nvPr>
        </p:nvSpPr>
        <p:spPr/>
        <p:txBody>
          <a:bodyPr/>
          <a:lstStyle/>
          <a:p>
            <a:r>
              <a:rPr lang="en-US" dirty="0"/>
              <a:t>Inline (in tags)</a:t>
            </a:r>
          </a:p>
          <a:p>
            <a:r>
              <a:rPr lang="en-US" dirty="0"/>
              <a:t>Internal </a:t>
            </a:r>
          </a:p>
          <a:p>
            <a:r>
              <a:rPr lang="en-US" dirty="0"/>
              <a:t>External</a:t>
            </a:r>
          </a:p>
          <a:p>
            <a:endParaRPr lang="en-US" dirty="0"/>
          </a:p>
        </p:txBody>
      </p:sp>
    </p:spTree>
    <p:extLst>
      <p:ext uri="{BB962C8B-B14F-4D97-AF65-F5344CB8AC3E}">
        <p14:creationId xmlns:p14="http://schemas.microsoft.com/office/powerpoint/2010/main" val="323637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2945-B714-4729-A06F-B4AD33F3E3A6}"/>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013CFD06-D78D-4426-9606-A8E6E7EB84DF}"/>
              </a:ext>
            </a:extLst>
          </p:cNvPr>
          <p:cNvSpPr>
            <a:spLocks noGrp="1"/>
          </p:cNvSpPr>
          <p:nvPr>
            <p:ph idx="1"/>
          </p:nvPr>
        </p:nvSpPr>
        <p:spPr/>
        <p:txBody>
          <a:bodyPr/>
          <a:lstStyle/>
          <a:p>
            <a:r>
              <a:rPr lang="en-US" b="1" dirty="0"/>
              <a:t>Bootstrap</a:t>
            </a:r>
            <a:r>
              <a:rPr lang="en-US" dirty="0"/>
              <a:t> is the most popular </a:t>
            </a:r>
            <a:r>
              <a:rPr lang="en-US" b="1" dirty="0"/>
              <a:t>CSS Framework</a:t>
            </a:r>
            <a:r>
              <a:rPr lang="en-US" dirty="0"/>
              <a:t> for developing responsive and mobile-first websites.</a:t>
            </a:r>
          </a:p>
        </p:txBody>
      </p:sp>
    </p:spTree>
    <p:extLst>
      <p:ext uri="{BB962C8B-B14F-4D97-AF65-F5344CB8AC3E}">
        <p14:creationId xmlns:p14="http://schemas.microsoft.com/office/powerpoint/2010/main" val="209898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BD4B-07CA-43FD-BD21-409A0109F2E8}"/>
              </a:ext>
            </a:extLst>
          </p:cNvPr>
          <p:cNvSpPr>
            <a:spLocks noGrp="1"/>
          </p:cNvSpPr>
          <p:nvPr>
            <p:ph type="title"/>
          </p:nvPr>
        </p:nvSpPr>
        <p:spPr/>
        <p:txBody>
          <a:bodyPr/>
          <a:lstStyle/>
          <a:p>
            <a:r>
              <a:rPr lang="en-US" dirty="0"/>
              <a:t>Responsive web design</a:t>
            </a:r>
          </a:p>
        </p:txBody>
      </p:sp>
      <p:sp>
        <p:nvSpPr>
          <p:cNvPr id="3" name="Content Placeholder 2">
            <a:extLst>
              <a:ext uri="{FF2B5EF4-FFF2-40B4-BE49-F238E27FC236}">
                <a16:creationId xmlns:a16="http://schemas.microsoft.com/office/drawing/2014/main" id="{B3296A11-EA69-44F0-8A16-5F9919D18851}"/>
              </a:ext>
            </a:extLst>
          </p:cNvPr>
          <p:cNvSpPr>
            <a:spLocks noGrp="1"/>
          </p:cNvSpPr>
          <p:nvPr>
            <p:ph idx="1"/>
          </p:nvPr>
        </p:nvSpPr>
        <p:spPr/>
        <p:txBody>
          <a:bodyPr/>
          <a:lstStyle/>
          <a:p>
            <a:r>
              <a:rPr lang="en-US" dirty="0"/>
              <a:t>Responsive Web Design is about using HTML and CSS to automatically resize a website.</a:t>
            </a:r>
          </a:p>
          <a:p>
            <a:r>
              <a:rPr lang="en-US" dirty="0"/>
              <a:t>Responsive Web Design is about making a website look good on all devices (desktops, tablets, and phones)</a:t>
            </a:r>
          </a:p>
          <a:p>
            <a:endParaRPr lang="en-US" dirty="0"/>
          </a:p>
        </p:txBody>
      </p:sp>
    </p:spTree>
    <p:extLst>
      <p:ext uri="{BB962C8B-B14F-4D97-AF65-F5344CB8AC3E}">
        <p14:creationId xmlns:p14="http://schemas.microsoft.com/office/powerpoint/2010/main" val="34470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9EC4-1BFA-4D4E-84F1-0B3D3426BE80}"/>
              </a:ext>
            </a:extLst>
          </p:cNvPr>
          <p:cNvSpPr>
            <a:spLocks noGrp="1"/>
          </p:cNvSpPr>
          <p:nvPr>
            <p:ph type="ctrTitle"/>
          </p:nvPr>
        </p:nvSpPr>
        <p:spPr/>
        <p:txBody>
          <a:bodyPr/>
          <a:lstStyle/>
          <a:p>
            <a:r>
              <a:rPr lang="en-US" dirty="0"/>
              <a:t>Java script</a:t>
            </a:r>
          </a:p>
        </p:txBody>
      </p:sp>
      <p:sp>
        <p:nvSpPr>
          <p:cNvPr id="3" name="Subtitle 2">
            <a:extLst>
              <a:ext uri="{FF2B5EF4-FFF2-40B4-BE49-F238E27FC236}">
                <a16:creationId xmlns:a16="http://schemas.microsoft.com/office/drawing/2014/main" id="{5A08E2BA-2617-409A-8ABE-C0E01F47D4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344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874B-B334-40E6-BF00-06996BEC8C39}"/>
              </a:ext>
            </a:extLst>
          </p:cNvPr>
          <p:cNvSpPr>
            <a:spLocks noGrp="1"/>
          </p:cNvSpPr>
          <p:nvPr>
            <p:ph type="title"/>
          </p:nvPr>
        </p:nvSpPr>
        <p:spPr/>
        <p:txBody>
          <a:bodyPr/>
          <a:lstStyle/>
          <a:p>
            <a:r>
              <a:rPr lang="en-US" dirty="0"/>
              <a:t>What is JS</a:t>
            </a:r>
          </a:p>
        </p:txBody>
      </p:sp>
      <p:sp>
        <p:nvSpPr>
          <p:cNvPr id="3" name="Content Placeholder 2">
            <a:extLst>
              <a:ext uri="{FF2B5EF4-FFF2-40B4-BE49-F238E27FC236}">
                <a16:creationId xmlns:a16="http://schemas.microsoft.com/office/drawing/2014/main" id="{D3093ED1-B18C-4BF0-8B0F-4627DE2D6D2D}"/>
              </a:ext>
            </a:extLst>
          </p:cNvPr>
          <p:cNvSpPr>
            <a:spLocks noGrp="1"/>
          </p:cNvSpPr>
          <p:nvPr>
            <p:ph idx="1"/>
          </p:nvPr>
        </p:nvSpPr>
        <p:spPr/>
        <p:txBody>
          <a:bodyPr/>
          <a:lstStyle/>
          <a:p>
            <a:r>
              <a:rPr lang="en-US" dirty="0">
                <a:effectLst/>
              </a:rPr>
              <a:t>JavaScript is a scripting or programming language that allows you to implement complex things on web pages,</a:t>
            </a:r>
          </a:p>
          <a:p>
            <a:r>
              <a:rPr lang="en-US" dirty="0">
                <a:effectLst/>
              </a:rPr>
              <a:t>Every time a web page does more than just sit there and display static information for you to look at,</a:t>
            </a:r>
          </a:p>
          <a:p>
            <a:r>
              <a:rPr lang="en-US" dirty="0">
                <a:effectLst/>
              </a:rPr>
              <a:t>Displaying timely content updates, interactive maps, animated 2D/3D graphics, scrolling video jukeboxes, etc.  you can bet that JavaScript is probably involved.</a:t>
            </a:r>
            <a:endParaRPr lang="en-US" dirty="0"/>
          </a:p>
        </p:txBody>
      </p:sp>
    </p:spTree>
    <p:extLst>
      <p:ext uri="{BB962C8B-B14F-4D97-AF65-F5344CB8AC3E}">
        <p14:creationId xmlns:p14="http://schemas.microsoft.com/office/powerpoint/2010/main" val="110062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9EC4-1BFA-4D4E-84F1-0B3D3426BE80}"/>
              </a:ext>
            </a:extLst>
          </p:cNvPr>
          <p:cNvSpPr>
            <a:spLocks noGrp="1"/>
          </p:cNvSpPr>
          <p:nvPr>
            <p:ph type="ctrTitle"/>
          </p:nvPr>
        </p:nvSpPr>
        <p:spPr>
          <a:xfrm>
            <a:off x="52039" y="1315843"/>
            <a:ext cx="12087921" cy="2773983"/>
          </a:xfrm>
        </p:spPr>
        <p:txBody>
          <a:bodyPr/>
          <a:lstStyle/>
          <a:p>
            <a:r>
              <a:rPr lang="en-US" dirty="0"/>
              <a:t>Web design </a:t>
            </a:r>
            <a:br>
              <a:rPr lang="en-US" dirty="0"/>
            </a:br>
            <a:r>
              <a:rPr lang="en-US" dirty="0"/>
              <a:t>vs </a:t>
            </a:r>
            <a:br>
              <a:rPr lang="en-US" dirty="0"/>
            </a:br>
            <a:r>
              <a:rPr lang="en-US" dirty="0"/>
              <a:t>web development</a:t>
            </a:r>
          </a:p>
        </p:txBody>
      </p:sp>
      <p:sp>
        <p:nvSpPr>
          <p:cNvPr id="3" name="Subtitle 2">
            <a:extLst>
              <a:ext uri="{FF2B5EF4-FFF2-40B4-BE49-F238E27FC236}">
                <a16:creationId xmlns:a16="http://schemas.microsoft.com/office/drawing/2014/main" id="{5A08E2BA-2617-409A-8ABE-C0E01F47D4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131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4301-F012-46E1-815A-3749B4ADF5BA}"/>
              </a:ext>
            </a:extLst>
          </p:cNvPr>
          <p:cNvSpPr>
            <a:spLocks noGrp="1"/>
          </p:cNvSpPr>
          <p:nvPr>
            <p:ph type="title"/>
          </p:nvPr>
        </p:nvSpPr>
        <p:spPr/>
        <p:txBody>
          <a:bodyPr/>
          <a:lstStyle/>
          <a:p>
            <a:r>
              <a:rPr lang="en-US" dirty="0"/>
              <a:t>Web design </a:t>
            </a:r>
          </a:p>
        </p:txBody>
      </p:sp>
      <p:sp>
        <p:nvSpPr>
          <p:cNvPr id="3" name="Content Placeholder 2">
            <a:extLst>
              <a:ext uri="{FF2B5EF4-FFF2-40B4-BE49-F238E27FC236}">
                <a16:creationId xmlns:a16="http://schemas.microsoft.com/office/drawing/2014/main" id="{7A08C3B1-314A-468F-B8FE-32F080FBA514}"/>
              </a:ext>
            </a:extLst>
          </p:cNvPr>
          <p:cNvSpPr>
            <a:spLocks noGrp="1"/>
          </p:cNvSpPr>
          <p:nvPr>
            <p:ph idx="1"/>
          </p:nvPr>
        </p:nvSpPr>
        <p:spPr/>
        <p:txBody>
          <a:bodyPr/>
          <a:lstStyle/>
          <a:p>
            <a:r>
              <a:rPr lang="en-US" dirty="0">
                <a:effectLst/>
              </a:rPr>
              <a:t>In essence, web design refers to both the aesthetic portion of the website and its usability. Web designers use various design programs such as Adobe Photoshop to create the layout and other visual elements of the website.</a:t>
            </a:r>
          </a:p>
          <a:p>
            <a:endParaRPr lang="en-US" dirty="0"/>
          </a:p>
        </p:txBody>
      </p:sp>
    </p:spTree>
    <p:extLst>
      <p:ext uri="{BB962C8B-B14F-4D97-AF65-F5344CB8AC3E}">
        <p14:creationId xmlns:p14="http://schemas.microsoft.com/office/powerpoint/2010/main" val="114508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6553-81E4-44B0-AB84-EECB9EB2584D}"/>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15A7334F-1CCA-4D0E-BB14-3A205E2FA0C1}"/>
              </a:ext>
            </a:extLst>
          </p:cNvPr>
          <p:cNvSpPr>
            <a:spLocks noGrp="1"/>
          </p:cNvSpPr>
          <p:nvPr>
            <p:ph idx="1"/>
          </p:nvPr>
        </p:nvSpPr>
        <p:spPr/>
        <p:txBody>
          <a:bodyPr/>
          <a:lstStyle/>
          <a:p>
            <a:r>
              <a:rPr lang="en-US" dirty="0">
                <a:effectLst/>
              </a:rPr>
              <a:t>Web Developers on the other hand, take a website design and actually make a functioning website from it. Web developers use HTML, CSS, JavaScript, and other programming languages to bring to life the design files.</a:t>
            </a:r>
            <a:endParaRPr lang="en-US" dirty="0"/>
          </a:p>
        </p:txBody>
      </p:sp>
    </p:spTree>
    <p:extLst>
      <p:ext uri="{BB962C8B-B14F-4D97-AF65-F5344CB8AC3E}">
        <p14:creationId xmlns:p14="http://schemas.microsoft.com/office/powerpoint/2010/main" val="34867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9EC4-1BFA-4D4E-84F1-0B3D3426BE80}"/>
              </a:ext>
            </a:extLst>
          </p:cNvPr>
          <p:cNvSpPr>
            <a:spLocks noGrp="1"/>
          </p:cNvSpPr>
          <p:nvPr>
            <p:ph type="ctrTitle"/>
          </p:nvPr>
        </p:nvSpPr>
        <p:spPr/>
        <p:txBody>
          <a:bodyPr/>
          <a:lstStyle/>
          <a:p>
            <a:r>
              <a:rPr lang="en-US" dirty="0"/>
              <a:t>HTML</a:t>
            </a:r>
          </a:p>
        </p:txBody>
      </p:sp>
      <p:sp>
        <p:nvSpPr>
          <p:cNvPr id="3" name="Subtitle 2">
            <a:extLst>
              <a:ext uri="{FF2B5EF4-FFF2-40B4-BE49-F238E27FC236}">
                <a16:creationId xmlns:a16="http://schemas.microsoft.com/office/drawing/2014/main" id="{5A08E2BA-2617-409A-8ABE-C0E01F47D4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609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A2FE-10D3-4BFA-895B-82AA19A6AC29}"/>
              </a:ext>
            </a:extLst>
          </p:cNvPr>
          <p:cNvSpPr>
            <a:spLocks noGrp="1"/>
          </p:cNvSpPr>
          <p:nvPr>
            <p:ph type="title"/>
          </p:nvPr>
        </p:nvSpPr>
        <p:spPr/>
        <p:txBody>
          <a:bodyPr/>
          <a:lstStyle/>
          <a:p>
            <a:r>
              <a:rPr lang="en-US" dirty="0"/>
              <a:t>What is HTML</a:t>
            </a:r>
          </a:p>
        </p:txBody>
      </p:sp>
      <p:sp>
        <p:nvSpPr>
          <p:cNvPr id="3" name="Content Placeholder 2">
            <a:extLst>
              <a:ext uri="{FF2B5EF4-FFF2-40B4-BE49-F238E27FC236}">
                <a16:creationId xmlns:a16="http://schemas.microsoft.com/office/drawing/2014/main" id="{B83EFC24-36E0-4355-A4F8-372C0BE828D5}"/>
              </a:ext>
            </a:extLst>
          </p:cNvPr>
          <p:cNvSpPr>
            <a:spLocks noGrp="1"/>
          </p:cNvSpPr>
          <p:nvPr>
            <p:ph idx="1"/>
          </p:nvPr>
        </p:nvSpPr>
        <p:spPr/>
        <p:txBody>
          <a:bodyPr/>
          <a:lstStyle/>
          <a:p>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r>
              <a:rPr lang="en-US" dirty="0"/>
              <a:t>HTML is the </a:t>
            </a:r>
            <a:r>
              <a:rPr lang="en-US" b="1" dirty="0"/>
              <a:t>standard markup</a:t>
            </a:r>
            <a:r>
              <a:rPr lang="en-US" dirty="0"/>
              <a:t> language for Web pages</a:t>
            </a:r>
          </a:p>
          <a:p>
            <a:r>
              <a:rPr lang="en-US" dirty="0"/>
              <a:t>HTML </a:t>
            </a:r>
            <a:r>
              <a:rPr lang="en-US" b="1" dirty="0"/>
              <a:t>elements</a:t>
            </a:r>
            <a:r>
              <a:rPr lang="en-US" dirty="0"/>
              <a:t> are the building blocks of HTML pages</a:t>
            </a:r>
          </a:p>
          <a:p>
            <a:r>
              <a:rPr lang="en-US" dirty="0"/>
              <a:t>HTML elements are represented by </a:t>
            </a:r>
            <a:r>
              <a:rPr lang="en-US" b="1" dirty="0"/>
              <a:t>&lt;&gt; (tags)</a:t>
            </a:r>
            <a:endParaRPr lang="en-US" dirty="0"/>
          </a:p>
        </p:txBody>
      </p:sp>
    </p:spTree>
    <p:extLst>
      <p:ext uri="{BB962C8B-B14F-4D97-AF65-F5344CB8AC3E}">
        <p14:creationId xmlns:p14="http://schemas.microsoft.com/office/powerpoint/2010/main" val="18980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5879-CE52-423C-8A24-79FD1FACFFB5}"/>
              </a:ext>
            </a:extLst>
          </p:cNvPr>
          <p:cNvSpPr>
            <a:spLocks noGrp="1"/>
          </p:cNvSpPr>
          <p:nvPr>
            <p:ph type="title"/>
          </p:nvPr>
        </p:nvSpPr>
        <p:spPr>
          <a:xfrm>
            <a:off x="913795" y="596900"/>
            <a:ext cx="10353761" cy="1326321"/>
          </a:xfrm>
        </p:spPr>
        <p:txBody>
          <a:bodyPr/>
          <a:lstStyle/>
          <a:p>
            <a:r>
              <a:rPr lang="en-US" dirty="0"/>
              <a:t>HTML basic architecture</a:t>
            </a:r>
          </a:p>
        </p:txBody>
      </p:sp>
      <p:sp>
        <p:nvSpPr>
          <p:cNvPr id="3" name="Content Placeholder 2">
            <a:extLst>
              <a:ext uri="{FF2B5EF4-FFF2-40B4-BE49-F238E27FC236}">
                <a16:creationId xmlns:a16="http://schemas.microsoft.com/office/drawing/2014/main" id="{A16E93EF-8B67-4247-9926-0F60D1FAB793}"/>
              </a:ext>
            </a:extLst>
          </p:cNvPr>
          <p:cNvSpPr>
            <a:spLocks noGrp="1"/>
          </p:cNvSpPr>
          <p:nvPr>
            <p:ph idx="1"/>
          </p:nvPr>
        </p:nvSpPr>
        <p:spPr>
          <a:xfrm>
            <a:off x="913794" y="1923785"/>
            <a:ext cx="10353761" cy="4596836"/>
          </a:xfrm>
        </p:spPr>
        <p:txBody>
          <a:bodyPr>
            <a:noAutofit/>
          </a:bodyPr>
          <a:lstStyle/>
          <a:p>
            <a:pPr marL="0" indent="0">
              <a:buNone/>
            </a:pPr>
            <a:r>
              <a:rPr lang="en-US" sz="1100" dirty="0"/>
              <a:t>&lt;!DOCTYPE html&gt;</a:t>
            </a:r>
            <a:br>
              <a:rPr lang="en-US" sz="1100" dirty="0"/>
            </a:br>
            <a:r>
              <a:rPr lang="en-US" sz="1100" dirty="0"/>
              <a:t>&lt;html&gt;</a:t>
            </a:r>
          </a:p>
          <a:p>
            <a:pPr marL="0" indent="0">
              <a:buNone/>
            </a:pPr>
            <a:br>
              <a:rPr lang="en-US" sz="1100" dirty="0"/>
            </a:br>
            <a:r>
              <a:rPr lang="en-US" sz="1100" dirty="0"/>
              <a:t>&lt;head&gt;</a:t>
            </a:r>
          </a:p>
          <a:p>
            <a:pPr marL="0" indent="0">
              <a:buNone/>
            </a:pPr>
            <a:br>
              <a:rPr lang="en-US" sz="1100" dirty="0"/>
            </a:br>
            <a:r>
              <a:rPr lang="en-US" sz="1100" dirty="0"/>
              <a:t>&lt;title&gt;Page Title&lt;/title&gt;</a:t>
            </a:r>
          </a:p>
          <a:p>
            <a:pPr marL="0" indent="0">
              <a:buNone/>
            </a:pPr>
            <a:br>
              <a:rPr lang="en-US" sz="1100" dirty="0"/>
            </a:br>
            <a:r>
              <a:rPr lang="en-US" sz="1100" dirty="0"/>
              <a:t>&lt;/head&gt;</a:t>
            </a:r>
          </a:p>
          <a:p>
            <a:pPr marL="0" indent="0">
              <a:buNone/>
            </a:pPr>
            <a:br>
              <a:rPr lang="en-US" sz="1100" dirty="0"/>
            </a:br>
            <a:r>
              <a:rPr lang="en-US" sz="1100" dirty="0"/>
              <a:t>&lt;body&gt;</a:t>
            </a:r>
          </a:p>
          <a:p>
            <a:pPr marL="0" indent="0">
              <a:buNone/>
            </a:pPr>
            <a:br>
              <a:rPr lang="en-US" sz="1100" dirty="0"/>
            </a:br>
            <a:r>
              <a:rPr lang="en-US" sz="1100" dirty="0"/>
              <a:t>   &lt;h1&gt;This is a Heading&lt;/h1&gt;</a:t>
            </a:r>
            <a:br>
              <a:rPr lang="en-US" sz="1100" dirty="0"/>
            </a:br>
            <a:r>
              <a:rPr lang="en-US" sz="1100" dirty="0"/>
              <a:t>   &lt;p&gt;This is a paragraph.&lt;/p&gt;</a:t>
            </a:r>
            <a:br>
              <a:rPr lang="en-US" sz="1100" dirty="0"/>
            </a:br>
            <a:r>
              <a:rPr lang="en-US" sz="1100" dirty="0"/>
              <a:t>   &lt;p&gt;This is another paragraph.&lt;/p&gt;</a:t>
            </a:r>
          </a:p>
          <a:p>
            <a:pPr marL="0" indent="0">
              <a:buNone/>
            </a:pPr>
            <a:br>
              <a:rPr lang="en-US" sz="1100" dirty="0"/>
            </a:br>
            <a:r>
              <a:rPr lang="en-US" sz="1100" dirty="0"/>
              <a:t>&lt;/body&gt;</a:t>
            </a:r>
          </a:p>
          <a:p>
            <a:pPr marL="0" indent="0">
              <a:buNone/>
            </a:pPr>
            <a:br>
              <a:rPr lang="en-US" sz="1100" dirty="0"/>
            </a:br>
            <a:r>
              <a:rPr lang="en-US" sz="1100" dirty="0"/>
              <a:t>&lt;/html&gt;</a:t>
            </a:r>
          </a:p>
        </p:txBody>
      </p:sp>
    </p:spTree>
    <p:extLst>
      <p:ext uri="{BB962C8B-B14F-4D97-AF65-F5344CB8AC3E}">
        <p14:creationId xmlns:p14="http://schemas.microsoft.com/office/powerpoint/2010/main" val="86225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BD1F-73A5-416B-B889-399413A848D6}"/>
              </a:ext>
            </a:extLst>
          </p:cNvPr>
          <p:cNvSpPr>
            <a:spLocks noGrp="1"/>
          </p:cNvSpPr>
          <p:nvPr>
            <p:ph type="title"/>
          </p:nvPr>
        </p:nvSpPr>
        <p:spPr/>
        <p:txBody>
          <a:bodyPr/>
          <a:lstStyle/>
          <a:p>
            <a:r>
              <a:rPr lang="en-US" dirty="0"/>
              <a:t>HTML popular tags</a:t>
            </a:r>
          </a:p>
        </p:txBody>
      </p:sp>
      <p:sp>
        <p:nvSpPr>
          <p:cNvPr id="3" name="Content Placeholder 2">
            <a:extLst>
              <a:ext uri="{FF2B5EF4-FFF2-40B4-BE49-F238E27FC236}">
                <a16:creationId xmlns:a16="http://schemas.microsoft.com/office/drawing/2014/main" id="{B16638B5-EB85-4F29-B83D-8BD225018E5C}"/>
              </a:ext>
            </a:extLst>
          </p:cNvPr>
          <p:cNvSpPr>
            <a:spLocks noGrp="1"/>
          </p:cNvSpPr>
          <p:nvPr>
            <p:ph idx="1"/>
          </p:nvPr>
        </p:nvSpPr>
        <p:spPr>
          <a:xfrm>
            <a:off x="913795" y="2096064"/>
            <a:ext cx="10353762" cy="4571436"/>
          </a:xfrm>
        </p:spPr>
        <p:txBody>
          <a:bodyPr>
            <a:noAutofit/>
          </a:bodyPr>
          <a:lstStyle/>
          <a:p>
            <a:r>
              <a:rPr lang="en-US" sz="1100" dirty="0"/>
              <a:t>&lt;h1&gt; to &lt;h6&gt;</a:t>
            </a:r>
          </a:p>
          <a:p>
            <a:r>
              <a:rPr lang="en-US" sz="1100" dirty="0"/>
              <a:t>&lt;p&gt;</a:t>
            </a:r>
          </a:p>
          <a:p>
            <a:r>
              <a:rPr lang="en-US" sz="1100" dirty="0"/>
              <a:t>&lt;</a:t>
            </a:r>
            <a:r>
              <a:rPr lang="en-US" sz="1100" dirty="0" err="1"/>
              <a:t>img</a:t>
            </a:r>
            <a:r>
              <a:rPr lang="en-US" sz="1100" dirty="0"/>
              <a:t>&gt;</a:t>
            </a:r>
          </a:p>
          <a:p>
            <a:r>
              <a:rPr lang="en-US" sz="1100" dirty="0"/>
              <a:t>&lt;a&gt;</a:t>
            </a:r>
          </a:p>
          <a:p>
            <a:r>
              <a:rPr lang="en-US" sz="1100" dirty="0"/>
              <a:t>&lt;</a:t>
            </a:r>
            <a:r>
              <a:rPr lang="en-US" sz="1100" dirty="0" err="1"/>
              <a:t>br</a:t>
            </a:r>
            <a:r>
              <a:rPr lang="en-US" sz="1100" dirty="0"/>
              <a:t>&gt;</a:t>
            </a:r>
          </a:p>
          <a:p>
            <a:r>
              <a:rPr lang="en-US" sz="1100" dirty="0"/>
              <a:t>&lt;</a:t>
            </a:r>
            <a:r>
              <a:rPr lang="en-US" sz="1100" dirty="0" err="1"/>
              <a:t>hr</a:t>
            </a:r>
            <a:r>
              <a:rPr lang="en-US" sz="1100" dirty="0"/>
              <a:t>&gt;</a:t>
            </a:r>
          </a:p>
          <a:p>
            <a:r>
              <a:rPr lang="en-US" sz="1100" dirty="0"/>
              <a:t>&lt;div&gt;</a:t>
            </a:r>
          </a:p>
          <a:p>
            <a:r>
              <a:rPr lang="en-US" sz="1100" dirty="0"/>
              <a:t>&lt;table&gt;</a:t>
            </a:r>
          </a:p>
          <a:p>
            <a:r>
              <a:rPr lang="en-US" sz="1100" dirty="0"/>
              <a:t>&lt;</a:t>
            </a:r>
            <a:r>
              <a:rPr lang="en-US" sz="1100" dirty="0" err="1"/>
              <a:t>th</a:t>
            </a:r>
            <a:r>
              <a:rPr lang="en-US" sz="1100" dirty="0"/>
              <a:t>&gt;, &lt;tr&gt; &amp; &lt;td&gt;</a:t>
            </a:r>
          </a:p>
          <a:p>
            <a:r>
              <a:rPr lang="en-US" sz="1100" dirty="0"/>
              <a:t>&lt;form&gt;</a:t>
            </a:r>
          </a:p>
          <a:p>
            <a:r>
              <a:rPr lang="en-US" sz="1100" dirty="0"/>
              <a:t>&lt;ul&gt; &amp; &lt;</a:t>
            </a:r>
            <a:r>
              <a:rPr lang="en-US" sz="1100" dirty="0" err="1"/>
              <a:t>ol</a:t>
            </a:r>
            <a:r>
              <a:rPr lang="en-US" sz="1100" dirty="0"/>
              <a:t>&gt;</a:t>
            </a:r>
          </a:p>
          <a:p>
            <a:r>
              <a:rPr lang="en-US" sz="1100" dirty="0"/>
              <a:t>&lt;li&gt;</a:t>
            </a:r>
          </a:p>
          <a:p>
            <a:pPr marL="0" indent="0">
              <a:buNone/>
            </a:pPr>
            <a:endParaRPr lang="en-US" sz="1100" dirty="0">
              <a:hlinkClick r:id="rId2"/>
            </a:endParaRPr>
          </a:p>
          <a:p>
            <a:pPr marL="0" indent="0">
              <a:buNone/>
            </a:pPr>
            <a:r>
              <a:rPr lang="en-US" sz="1100" dirty="0">
                <a:hlinkClick r:id="rId2"/>
              </a:rPr>
              <a:t>HTML </a:t>
            </a:r>
            <a:r>
              <a:rPr lang="en-US" sz="1100" dirty="0" err="1">
                <a:hlinkClick r:id="rId2"/>
              </a:rPr>
              <a:t>refrences</a:t>
            </a:r>
            <a:endParaRPr lang="en-US" sz="1100" dirty="0">
              <a:hlinkClick r:id="rId2"/>
            </a:endParaRPr>
          </a:p>
        </p:txBody>
      </p:sp>
    </p:spTree>
    <p:extLst>
      <p:ext uri="{BB962C8B-B14F-4D97-AF65-F5344CB8AC3E}">
        <p14:creationId xmlns:p14="http://schemas.microsoft.com/office/powerpoint/2010/main" val="76092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9EC4-1BFA-4D4E-84F1-0B3D3426BE80}"/>
              </a:ext>
            </a:extLst>
          </p:cNvPr>
          <p:cNvSpPr>
            <a:spLocks noGrp="1"/>
          </p:cNvSpPr>
          <p:nvPr>
            <p:ph type="ctrTitle"/>
          </p:nvPr>
        </p:nvSpPr>
        <p:spPr/>
        <p:txBody>
          <a:bodyPr/>
          <a:lstStyle/>
          <a:p>
            <a:r>
              <a:rPr lang="en-US" dirty="0"/>
              <a:t>CSS</a:t>
            </a:r>
          </a:p>
        </p:txBody>
      </p:sp>
      <p:sp>
        <p:nvSpPr>
          <p:cNvPr id="3" name="Subtitle 2">
            <a:extLst>
              <a:ext uri="{FF2B5EF4-FFF2-40B4-BE49-F238E27FC236}">
                <a16:creationId xmlns:a16="http://schemas.microsoft.com/office/drawing/2014/main" id="{5A08E2BA-2617-409A-8ABE-C0E01F47D4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2669235"/>
      </p:ext>
    </p:extLst>
  </p:cSld>
  <p:clrMapOvr>
    <a:masterClrMapping/>
  </p:clrMapOvr>
</p:sld>
</file>

<file path=ppt/theme/theme1.xml><?xml version="1.0" encoding="utf-8"?>
<a:theme xmlns:a="http://schemas.openxmlformats.org/drawingml/2006/main" name="AFraag_PowerPoint Theme_V1_R1">
  <a:themeElements>
    <a:clrScheme name="Dnaaya">
      <a:dk1>
        <a:sysClr val="windowText" lastClr="000000"/>
      </a:dk1>
      <a:lt1>
        <a:sysClr val="window" lastClr="FFFFFF"/>
      </a:lt1>
      <a:dk2>
        <a:srgbClr val="44546A"/>
      </a:dk2>
      <a:lt2>
        <a:srgbClr val="E7E6E6"/>
      </a:lt2>
      <a:accent1>
        <a:srgbClr val="2F5496"/>
      </a:accent1>
      <a:accent2>
        <a:srgbClr val="ED7D31"/>
      </a:accent2>
      <a:accent3>
        <a:srgbClr val="A5A5A5"/>
      </a:accent3>
      <a:accent4>
        <a:srgbClr val="FFD965"/>
      </a:accent4>
      <a:accent5>
        <a:srgbClr val="5B9BD5"/>
      </a:accent5>
      <a:accent6>
        <a:srgbClr val="70AD47"/>
      </a:accent6>
      <a:hlink>
        <a:srgbClr val="0563C1"/>
      </a:hlink>
      <a:folHlink>
        <a:srgbClr val="954F72"/>
      </a:folHlink>
    </a:clrScheme>
    <a:fontScheme name="Dnaaya">
      <a:majorFont>
        <a:latin typeface="Aharoni"/>
        <a:ea typeface=""/>
        <a:cs typeface="GE SS Two Bold"/>
      </a:majorFont>
      <a:minorFont>
        <a:latin typeface="Calibri"/>
        <a:ea typeface=""/>
        <a:cs typeface="GE SS Two Medium"/>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raag_PowerPoint Theme_V1_R1" id="{6F39C555-53BC-4C87-B339-FFA67EA8AE90}" vid="{9930F49F-CAA4-4364-B092-815B64AFFB8F}"/>
    </a:ext>
  </a:extLst>
</a:theme>
</file>

<file path=docProps/app.xml><?xml version="1.0" encoding="utf-8"?>
<Properties xmlns="http://schemas.openxmlformats.org/officeDocument/2006/extended-properties" xmlns:vt="http://schemas.openxmlformats.org/officeDocument/2006/docPropsVTypes">
  <Template>AFraag_PowerPoint Theme_V1_R1</Template>
  <TotalTime>229</TotalTime>
  <Words>427</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Aharoni</vt:lpstr>
      <vt:lpstr>Arial</vt:lpstr>
      <vt:lpstr>Calibri</vt:lpstr>
      <vt:lpstr>AFraag_PowerPoint Theme_V1_R1</vt:lpstr>
      <vt:lpstr>Full Stack web diploma</vt:lpstr>
      <vt:lpstr>Web design  vs  web development</vt:lpstr>
      <vt:lpstr>Web design </vt:lpstr>
      <vt:lpstr>Web development</vt:lpstr>
      <vt:lpstr>HTML</vt:lpstr>
      <vt:lpstr>What is HTML</vt:lpstr>
      <vt:lpstr>HTML basic architecture</vt:lpstr>
      <vt:lpstr>HTML popular tags</vt:lpstr>
      <vt:lpstr>CSS</vt:lpstr>
      <vt:lpstr>What is CSS</vt:lpstr>
      <vt:lpstr>CSS types</vt:lpstr>
      <vt:lpstr>Bootstrap</vt:lpstr>
      <vt:lpstr>Responsive web design</vt:lpstr>
      <vt:lpstr>Java script</vt:lpstr>
      <vt:lpstr>What is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Mahmoud Abotaleb</dc:creator>
  <cp:lastModifiedBy>Abd El Razik Hassan</cp:lastModifiedBy>
  <cp:revision>11</cp:revision>
  <dcterms:created xsi:type="dcterms:W3CDTF">2019-12-03T13:09:01Z</dcterms:created>
  <dcterms:modified xsi:type="dcterms:W3CDTF">2020-01-20T14:06:36Z</dcterms:modified>
</cp:coreProperties>
</file>