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262" r:id="rId4"/>
    <p:sldId id="260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6644640" y="1522730"/>
            <a:ext cx="4738370" cy="55015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r">
              <a:lnSpc>
                <a:spcPct val="14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9" name="Picture 108"/>
          <p:cNvPicPr/>
          <p:nvPr/>
        </p:nvPicPr>
        <p:blipFill>
          <a:blip r:embed="rId2"/>
          <a:stretch>
            <a:fillRect/>
          </a:stretch>
        </p:blipFill>
        <p:spPr>
          <a:xfrm>
            <a:off x="199317" y="1046162"/>
            <a:ext cx="6194425" cy="4455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ext Box 8"/>
          <p:cNvSpPr txBox="1"/>
          <p:nvPr/>
        </p:nvSpPr>
        <p:spPr>
          <a:xfrm>
            <a:off x="466725" y="569595"/>
            <a:ext cx="4737735" cy="953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r>
              <a:rPr lang="en-US" altLang="zh-CN" sz="2800" dirty="0">
                <a:latin typeface="Arial Black" panose="020B0A04020102020204" charset="0"/>
                <a:cs typeface="Arial Black" panose="020B0A04020102020204" charset="0"/>
                <a:sym typeface="+mn-ea"/>
              </a:rPr>
              <a:t>Security system </a:t>
            </a:r>
          </a:p>
          <a:p>
            <a:r>
              <a:rPr lang="en-US" altLang="zh-CN" sz="2800" dirty="0">
                <a:latin typeface="Arial Black" panose="020B0A04020102020204" charset="0"/>
                <a:cs typeface="Arial Black" panose="020B0A04020102020204" charset="0"/>
                <a:sym typeface="+mn-ea"/>
              </a:rPr>
              <a:t>(Lock door)</a:t>
            </a:r>
            <a:endParaRPr lang="en-US" sz="2800" dirty="0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7785" y="271780"/>
            <a:ext cx="903351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//...end */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lcd_init(16);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lcd_puts("press * to start,please");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//Store();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while (1)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char num = keypad();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int c1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int c2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lcd_clear();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if(num == '*')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PORTC.1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PORTD.4=0;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lcd_puts("Enter your ID");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c1 = read();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lcd_clear();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59055" y="292100"/>
            <a:ext cx="1000950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if(checkID(c1) == 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lcd_puts("Enter your PC");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c2 = read();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if(checkPASS(c1, c2) == 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switch(c1)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case 111: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lcd_puts("Welcome, Prof 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case 126: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lcd_puts("Welcome, Ahmed 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case 128: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lcd_puts("Welcome, Amr 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case 130: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99060" y="267970"/>
            <a:ext cx="944753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lcd_puts("Welcome, Adel 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case 132: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lcd_puts("Welcome, Omar 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    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PORTD.4=1;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delay_ms(1500);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lcd_puts("Door is open");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PORTD.4=0;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lcd_puts("Sorry wrong password 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lcd_clear();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15900" y="0"/>
            <a:ext cx="730758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PORTC.1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delay_ms(2000);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PORTC.1 = 0;     //one peep instead of turning on lamp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delay_ms(2000);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lcd_puts("Sorry wrong ID 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Function to read keypress from the keypad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unsigned char keypad()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while(1)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PORTB.0 = 0; PORTB.1 = 1; PORTB.2 = 1;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1610" y="59690"/>
            <a:ext cx="724217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//Only B1 is activated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switch(PINB)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0b11110110: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(PINB.3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0b11101110: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(PINB.4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4;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0b11011110: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(PINB.5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7;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0b10111110: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(PINB.6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'*';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  <a:r>
              <a:rPr lang="ar-EG" altLang="en-US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PORTB.0 = 1; PORTB.1 = 0; PORTB.2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//Only B2 is activated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7950" y="59690"/>
            <a:ext cx="7125970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switch(PINB)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0b11110101: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(PINB.3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2;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0b11101101: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(PINB.4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5;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0b11011101: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(PINB.5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8;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0b10111101: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(PINB.6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PORTB.0 = 1; PORTB.1 = 1; PORTB.2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//Only B3 is activated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5565" y="59055"/>
            <a:ext cx="729043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switch(PINB)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0b11110011: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(PINB.3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3;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0b11101011: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(PINB.4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6;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0b11011011: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(PINB.5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9;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case 0b10111011: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while (PINB.6 ==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return '#';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break;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49860" y="197485"/>
            <a:ext cx="894016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// Function to read from EEPROM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unsigned char EE_Read(unsigned int address)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while(EECR.1 == 1);    //Wait till EEPROM is ready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EEAR = address;        //Prepare the address you want to read from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EECR.0 = 1;            //Execute read command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return EEDR;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Function to write in EEPROM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EE_Write(unsigned int address, unsigned int data)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while(EECR.1 == 1);    //Wait till EEPROM is ready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EEAR = address;        //Prepare the address you want to read from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EEDR = data;           //Prepare the data you want to write in the address above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EECR.2 = 1;            //Master write enable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EECR.1 = 1;            //Write Enable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2245" y="-213360"/>
            <a:ext cx="8700770" cy="70161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Interrupt service routine for INT0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interrupt [2]  void init_0(void)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pass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pass1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new_pass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id = 0;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lcd_puts("Enter Admin PC");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pass = read();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if(check_PASS_Admin(pass) == 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lcd_puts("Enter Student ID");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id = read();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lcd_clear();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3990" y="256540"/>
            <a:ext cx="8560435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if(checkID(id) == 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lcd_puts("Enter new PC");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pass = read();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pass1 = pass / 10;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new_pass = pass1 * 10 + pass % 10;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changePASS(id, pass)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lcd_puts("PC is stored");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lcd_puts("ID is not found");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97510" y="284480"/>
            <a:ext cx="2101215" cy="460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Simulation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510" y="1112520"/>
            <a:ext cx="10389235" cy="53898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15265" y="59690"/>
            <a:ext cx="747458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lcd_puts("Contact Admin");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Interrupt service routine for INT1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interrupt [3]  void init_1(void)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id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pass_new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new_pass1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pass_old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pass2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SREG.7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lcd_puts("Enter ID");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32715" y="119380"/>
            <a:ext cx="880872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id = read();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if(id == 111)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lcd_puts("you donnot have permission,Contact admin");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if(checkID(id) == 0)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lcd_puts("contact admin");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lcd_puts("Enter old PC");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pass_old = read();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lcd_clear();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91440" y="59690"/>
            <a:ext cx="986980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if(checkPASS(id, pass_old) != 1)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lcd_puts("Wrong pass,  Contact admin");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lcd_puts("Enter new PC");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lcd_clear();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pass_new = read();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lcd_puts("Renter PC");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pass_sure = read();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if(pass_new == pass_sure)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{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3355" y="336550"/>
            <a:ext cx="9108440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pass2 = pass_new / 10;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new_pass1 = pass2 * 10 + pass_new % 10;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changePASS(id, pass_new);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lcd_puts("New PC stored");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else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lcd_puts("2 passwords arenot match,Contact admin");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delay_ms(500);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    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    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    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73380" y="335915"/>
            <a:ext cx="699262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Store()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EE_Write(111, 20); //devide  pass to 2 sections(2 bits ,1 bit)in 2 different Consecutive ids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EE_Write(112, 3);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EE_Write(126, 12);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EE_Write(127, 9);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EE_Write(128, 32);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EE_Write(129, 5);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EE_Write(130, 42);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EE_Write(131, 6);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EE_Write(132, 07);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EE_Write(133, 9);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2245" y="469900"/>
            <a:ext cx="8145780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checkID(unsigned int id)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if(EE_Read(id) != 255)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return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checkPASS(unsigned int id, unsigned int pass)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if(EE_Read(id) == pass / 10 &amp;&amp; EE_Read(id + 1) == pass % 10)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return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check_PASS_Admin(unsigned int pass)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admin_id = 111;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if(EE_Read(admin_id) == pass / 10 &amp;&amp; EE_Read(admin_id + 1) == pass % 10)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return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return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0665" y="59055"/>
            <a:ext cx="9620885" cy="6739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Function to change password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changePASS(unsigned int id, unsigned int npass)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EE_Write(id, npass / 10);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EE_Write(id + 1, npass % 10);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return 1;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Function to read multiple keypresses from the keypad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read()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int i = 3 , c = 0, c1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while(i)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 = keypad();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lcd_clear();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c1 = c1 * 10 + c;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lcd_printf("%d ", c1);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i = i - 1;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    }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return c1;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75260" y="401955"/>
            <a:ext cx="683387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// Function to generate peep sounds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peep()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PORTC.1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PORTC.1 = 0;         // two peeps instead of turning on lamp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PORTC.1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PORTC.1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delay_ms(1000);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}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512445" y="558165"/>
            <a:ext cx="3549650" cy="52197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</a:bodyPr>
          <a:lstStyle/>
          <a:p>
            <a:r>
              <a:rPr lang="en-US" sz="2800">
                <a:latin typeface="Arial Black" panose="020B0A04020102020204" charset="0"/>
                <a:cs typeface="Arial Black" panose="020B0A04020102020204" charset="0"/>
                <a:sym typeface="+mn-ea"/>
              </a:rPr>
              <a:t>Table connection</a:t>
            </a:r>
          </a:p>
        </p:txBody>
      </p:sp>
      <p:graphicFrame>
        <p:nvGraphicFramePr>
          <p:cNvPr id="5" name="Table 4"/>
          <p:cNvGraphicFramePr/>
          <p:nvPr/>
        </p:nvGraphicFramePr>
        <p:xfrm>
          <a:off x="851535" y="1471930"/>
          <a:ext cx="10016490" cy="524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8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86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240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2400"/>
                        <a:t>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PORTA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keypad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PORTB</a:t>
                      </a:r>
                      <a:endParaRPr lang="en-US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PORTD.4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40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PORTC.1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Button (admin)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PORTD.2/INT_0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Button (student)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PORTD.3/INT_1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257175" y="1229360"/>
            <a:ext cx="549338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ATmega16 Microcontroller : The main controller for your system.</a:t>
            </a: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Keypad: To input the Id and PC.</a:t>
            </a: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LCD Display : To provide feedback and display information.</a:t>
            </a: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Motor Lock: To simulate the locking/unlocking door.</a:t>
            </a: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Two Buttons: Used for additional functions, such as system control.</a:t>
            </a: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Alarm System: to sound an alarm when triggered.</a:t>
            </a: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Wires to connect to microcontrollers.</a:t>
            </a:r>
          </a:p>
          <a:p>
            <a:pPr marL="342900" indent="-342900"/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202045" y="1396365"/>
            <a:ext cx="55740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* We used interrupt_0 for Prof to change his PC or change the PC Of the students, and interrupt _1 for students to change their PCs.We did this because the professor has priority over the student.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* We do not use the mentioned "high level  trigger" because ATmega16 microcontroller  does not support a high-level trigger for INT1.and,we used falling-edge trigger instead.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79425" y="516255"/>
            <a:ext cx="3263900" cy="460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Arial Black" panose="020B0A04020102020204" charset="0"/>
                <a:cs typeface="Arial Black" panose="020B0A04020102020204" charset="0"/>
                <a:sym typeface="+mn-ea"/>
              </a:rPr>
              <a:t>Hardware needed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315595" y="138430"/>
            <a:ext cx="49187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>
                <a:latin typeface="Arial Black" panose="020B0A04020102020204" charset="0"/>
                <a:cs typeface="Arial Black" panose="020B0A04020102020204" charset="0"/>
              </a:rPr>
              <a:t>Enter the system..</a:t>
            </a:r>
          </a:p>
        </p:txBody>
      </p:sp>
      <p:pic>
        <p:nvPicPr>
          <p:cNvPr id="11" name="Content Placeholder 10" descr="j (2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5" y="979170"/>
            <a:ext cx="10196195" cy="57359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2"/>
          <p:cNvSpPr txBox="1"/>
          <p:nvPr/>
        </p:nvSpPr>
        <p:spPr>
          <a:xfrm>
            <a:off x="249555" y="205105"/>
            <a:ext cx="8120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Reset PC</a:t>
            </a:r>
            <a:r>
              <a:rPr lang="en-US" sz="3600">
                <a:latin typeface="Arial Black" panose="020B0A04020102020204" charset="0"/>
                <a:cs typeface="Arial Black" panose="020B0A04020102020204" charset="0"/>
              </a:rPr>
              <a:t> ( Student )</a:t>
            </a:r>
          </a:p>
        </p:txBody>
      </p:sp>
      <p:pic>
        <p:nvPicPr>
          <p:cNvPr id="15" name="Content Placeholder 14" descr="Set PC (4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685" y="756920"/>
            <a:ext cx="10844530" cy="6101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249555" y="205105"/>
            <a:ext cx="81203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3600">
                <a:latin typeface="Arial Black" panose="020B0A04020102020204" charset="0"/>
                <a:cs typeface="Arial Black" panose="020B0A04020102020204" charset="0"/>
              </a:rPr>
              <a:t>Reset PC</a:t>
            </a:r>
            <a:r>
              <a:rPr lang="en-US" sz="3600">
                <a:latin typeface="Arial Black" panose="020B0A04020102020204" charset="0"/>
                <a:cs typeface="Arial Black" panose="020B0A04020102020204" charset="0"/>
              </a:rPr>
              <a:t> ( Admin)</a:t>
            </a:r>
          </a:p>
        </p:txBody>
      </p:sp>
      <p:pic>
        <p:nvPicPr>
          <p:cNvPr id="11" name="Content Placeholder 10" descr="نسخة من Set PC (3)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55" y="1007745"/>
            <a:ext cx="10205720" cy="57410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373380" y="1097280"/>
            <a:ext cx="1008570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#include &lt;mega16.h&gt;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#include &lt;alcd.h&gt;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#include &lt;delay.h&gt;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#include &lt;eeprom.h&gt;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#include &lt;stddef.h&gt;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unsigned char keypad();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unsigned char EE_Read(unsigned int address);            //function to read from eeprom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EE_Write(unsigned int address, unsigned int data);//function to write in eeprom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Store();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 checkID(unsigned int id);                                  //function to check id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checkPASS(unsigned int id, unsigned int pass);                              //function to check pass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changePASS(unsigned int id, unsigned int npass);                             //function to change pass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check_PASS_Admin(unsigned int pass);                                           //function to check pass of admin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read();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pass_sure;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peep();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 n;</a:t>
            </a: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98450" y="358140"/>
            <a:ext cx="3486785" cy="46037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en-US" sz="2400">
                <a:latin typeface="Arial Black" panose="020B0A04020102020204" charset="0"/>
                <a:cs typeface="Arial Black" panose="020B0A04020102020204" charset="0"/>
              </a:rPr>
              <a:t>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83515" y="257175"/>
            <a:ext cx="7381240" cy="64623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void main(void)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{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DDRB = 0b00000111;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PORTB = 0b11111000;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//DDRB.0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DDRC.1 = 1; 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PORTC.1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DDRD.4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PORTD.4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//PORTC.0=0;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DDRD.2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PORTD.2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DDRD.3 = 0;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PORTD.3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SREG.7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MCUCR |= (1 &lt;&lt; 1);  //falling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MCUCR |= (1 &lt;&lt; 3);  //falling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MCUCR &amp;= ~(1 &lt;&lt; 0);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MCUCR &amp;= ~(1 &lt;&lt; 2);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GICR |= (1 &lt;&lt; 6);//intrrupt_0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GICR |= (1 &lt;&lt; 7);//intrrupt_1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DDRD.5 = 1;</a:t>
            </a: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 PORTD.5 = 0;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2537</Words>
  <Application>Microsoft Office PowerPoint</Application>
  <PresentationFormat>Widescreen</PresentationFormat>
  <Paragraphs>476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Aliaa Abozied</cp:lastModifiedBy>
  <cp:revision>3</cp:revision>
  <dcterms:created xsi:type="dcterms:W3CDTF">2023-12-22T17:36:25Z</dcterms:created>
  <dcterms:modified xsi:type="dcterms:W3CDTF">2024-06-17T10:16:23Z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84E475B640C14572804D557AF5C08700</vt:lpwstr>
  </property>
  <property fmtid="{D5CDD505-2E9C-101B-9397-08002B2CF9AE}" pid="3" name="KSOProductBuildVer">
    <vt:lpwstr>1033-11.2.0.11225</vt:lpwstr>
  </property>
</Properties>
</file>