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79" r:id="rId2"/>
    <p:sldId id="257" r:id="rId3"/>
    <p:sldId id="318" r:id="rId4"/>
    <p:sldId id="311" r:id="rId5"/>
    <p:sldId id="353" r:id="rId6"/>
    <p:sldId id="366" r:id="rId7"/>
    <p:sldId id="306" r:id="rId8"/>
    <p:sldId id="362" r:id="rId9"/>
    <p:sldId id="364" r:id="rId10"/>
    <p:sldId id="372" r:id="rId11"/>
    <p:sldId id="297" r:id="rId12"/>
    <p:sldId id="329" r:id="rId1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xmlns="">
        <p15:guide id="1" orient="horz" pos="213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BB64"/>
    <a:srgbClr val="383838"/>
    <a:srgbClr val="F7F7F7"/>
    <a:srgbClr val="F6F6F6"/>
    <a:srgbClr val="DAB865"/>
    <a:srgbClr val="D8B765"/>
    <a:srgbClr val="DBB768"/>
    <a:srgbClr val="324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4"/>
    <p:restoredTop sz="94660"/>
  </p:normalViewPr>
  <p:slideViewPr>
    <p:cSldViewPr snapToGrid="0" showGuides="1">
      <p:cViewPr>
        <p:scale>
          <a:sx n="89" d="100"/>
          <a:sy n="89" d="100"/>
        </p:scale>
        <p:origin x="-86" y="-86"/>
      </p:cViewPr>
      <p:guideLst>
        <p:guide orient="horz" pos="2131"/>
        <p:guide pos="3840"/>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34916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0259142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sym typeface="+mn-ea"/>
              </a:rPr>
              <a:t>Click here to edit the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sym typeface="+mn-ea"/>
              </a:rPr>
              <a:t>Click here to edit the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smtClean="0">
                <a:sym typeface="+mn-ea"/>
              </a:rPr>
              <a:t>Click here to edit the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1"/>
            <a:r>
              <a:rPr lang="zh-CN" altLang="en-US" sz="2800" dirty="0">
                <a:sym typeface="+mn-ea"/>
              </a:rPr>
              <a:t>Click here to edit the master text style</a:t>
            </a:r>
            <a:endParaRPr lang="zh-CN" altLang="en-US" sz="2800" dirty="0"/>
          </a:p>
          <a:p>
            <a:pPr lvl="1"/>
            <a:r>
              <a:rPr lang="zh-CN" altLang="en-US" sz="2800" dirty="0">
                <a:sym typeface="+mn-ea"/>
              </a:rPr>
              <a:t>The second level</a:t>
            </a:r>
            <a:endParaRPr lang="zh-CN" altLang="en-US" sz="2800" dirty="0"/>
          </a:p>
          <a:p>
            <a:pPr lvl="2"/>
            <a:r>
              <a:rPr lang="zh-CN" altLang="en-US" sz="2800" dirty="0">
                <a:sym typeface="+mn-ea"/>
              </a:rPr>
              <a:t>The third level</a:t>
            </a:r>
            <a:endParaRPr lang="zh-CN" altLang="en-US" sz="2800" dirty="0"/>
          </a:p>
          <a:p>
            <a:pPr lvl="3"/>
            <a:r>
              <a:rPr lang="zh-CN" altLang="en-US" sz="2800" dirty="0">
                <a:sym typeface="+mn-ea"/>
              </a:rPr>
              <a:t>The fourth level</a:t>
            </a:r>
            <a:endParaRPr lang="zh-CN" altLang="en-US" sz="2800" dirty="0"/>
          </a:p>
          <a:p>
            <a:pPr lvl="4"/>
            <a:r>
              <a:rPr lang="zh-CN" altLang="en-US" sz="2800" dirty="0">
                <a:sym typeface="+mn-ea"/>
              </a:rPr>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icknochnack/ActionDetectionforSignLanguage/tree/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innominate817/hagrid-sample-30k-384p/code%0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63537"/>
            <a:ext cx="12192000" cy="759777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4400" b="1" u="none" strike="noStrike" kern="1200" cap="none" spc="0" normalizeH="0" baseline="0" noProof="0">
                <a:ln>
                  <a:noFill/>
                </a:ln>
                <a:solidFill>
                  <a:schemeClr val="lt1"/>
                </a:solidFill>
                <a:effectLst/>
                <a:uLnTx/>
                <a:uFillTx/>
                <a:latin typeface="Cambria" panose="02040503050406030204" charset="0"/>
                <a:ea typeface="+mn-ea"/>
                <a:cs typeface="Cambria" panose="02040503050406030204" charset="0"/>
              </a:rPr>
              <a:t>Sign Language</a:t>
            </a:r>
            <a:endParaRPr kumimoji="0" lang="zh-CN" altLang="en-US" sz="4400" b="1" u="none" strike="noStrike" kern="1200" cap="none" spc="0" normalizeH="0" baseline="0" noProof="0">
              <a:ln>
                <a:noFill/>
              </a:ln>
              <a:solidFill>
                <a:schemeClr val="lt1"/>
              </a:solidFill>
              <a:effectLst/>
              <a:uLnTx/>
              <a:uFillTx/>
              <a:latin typeface="Cambria" panose="02040503050406030204" charset="0"/>
              <a:ea typeface="+mn-ea"/>
              <a:cs typeface="Cambria" panose="02040503050406030204" charset="0"/>
            </a:endParaRPr>
          </a:p>
          <a:p>
            <a:pPr marL="0" marR="0" lvl="0" indent="0" algn="ctr" defTabSz="914400" rtl="0" eaLnBrk="1" fontAlgn="ctr" latinLnBrk="0" hangingPunct="1">
              <a:lnSpc>
                <a:spcPct val="100000"/>
              </a:lnSpc>
              <a:spcBef>
                <a:spcPts val="0"/>
              </a:spcBef>
              <a:spcAft>
                <a:spcPts val="0"/>
              </a:spcAft>
              <a:buClrTx/>
              <a:buSzTx/>
              <a:buFontTx/>
              <a:buNone/>
              <a:defRPr/>
            </a:pPr>
            <a:endParaRPr kumimoji="0" lang="en-US" altLang="zh-CN" sz="4400" b="1" u="none" strike="noStrike" kern="1200" cap="none" spc="0" normalizeH="0" baseline="0" noProof="0">
              <a:ln>
                <a:noFill/>
              </a:ln>
              <a:solidFill>
                <a:schemeClr val="lt1"/>
              </a:solidFill>
              <a:effectLst/>
              <a:uLnTx/>
              <a:uFillTx/>
              <a:latin typeface="+mn-lt"/>
              <a:ea typeface="+mn-ea"/>
              <a:cs typeface="+mn-cs"/>
            </a:endParaRPr>
          </a:p>
        </p:txBody>
      </p:sp>
      <p:sp>
        <p:nvSpPr>
          <p:cNvPr id="2052" name="矩形 4"/>
          <p:cNvSpPr/>
          <p:nvPr/>
        </p:nvSpPr>
        <p:spPr>
          <a:xfrm>
            <a:off x="5510213" y="2495550"/>
            <a:ext cx="309880" cy="922020"/>
          </a:xfrm>
          <a:prstGeom prst="rect">
            <a:avLst/>
          </a:prstGeom>
          <a:noFill/>
          <a:ln w="9525">
            <a:noFill/>
          </a:ln>
        </p:spPr>
        <p:txBody>
          <a:bodyPr wrap="none">
            <a:spAutoFit/>
          </a:bodyPr>
          <a:lstStyle/>
          <a:p>
            <a:pPr eaLnBrk="1" hangingPunct="1"/>
            <a:endParaRPr lang="zh-CN" altLang="en-US" sz="5400" dirty="0">
              <a:solidFill>
                <a:srgbClr val="D8B765"/>
              </a:solidFill>
              <a:latin typeface="Microsoft YaHei" panose="020B0503020204020204" pitchFamily="34" charset="-122"/>
              <a:ea typeface="Microsoft YaHei" panose="020B0503020204020204" pitchFamily="34" charset="-122"/>
            </a:endParaRPr>
          </a:p>
        </p:txBody>
      </p:sp>
      <p:sp>
        <p:nvSpPr>
          <p:cNvPr id="4099" name="文本框 25"/>
          <p:cNvSpPr txBox="1"/>
          <p:nvPr/>
        </p:nvSpPr>
        <p:spPr>
          <a:xfrm>
            <a:off x="3765550" y="3759200"/>
            <a:ext cx="4660900" cy="368300"/>
          </a:xfrm>
          <a:prstGeom prst="rect">
            <a:avLst/>
          </a:prstGeom>
          <a:solidFill>
            <a:srgbClr val="DAB865"/>
          </a:solidFill>
          <a:ln w="9525">
            <a:noFill/>
          </a:ln>
        </p:spPr>
        <p:txBody>
          <a:bodyPr anchor="t" anchorCtr="0">
            <a:spAutoFit/>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600" b="1" noProof="0">
                <a:ln>
                  <a:noFill/>
                </a:ln>
                <a:solidFill>
                  <a:schemeClr val="lt1"/>
                </a:solidFill>
                <a:effectLst/>
                <a:uLnTx/>
                <a:uFillTx/>
                <a:latin typeface="+mn-lt"/>
                <a:ea typeface="+mn-ea"/>
                <a:sym typeface="+mn-ea"/>
              </a:rPr>
              <a:t> </a:t>
            </a:r>
            <a:r>
              <a:rPr lang="zh-CN" altLang="en-US" sz="1800" b="1" noProof="0">
                <a:ln>
                  <a:noFill/>
                </a:ln>
                <a:solidFill>
                  <a:schemeClr val="lt1"/>
                </a:solidFill>
                <a:effectLst/>
                <a:uLnTx/>
                <a:uFillTx/>
                <a:latin typeface="+mn-lt"/>
                <a:ea typeface="+mn-ea"/>
                <a:sym typeface="+mn-ea"/>
              </a:rPr>
              <a:t>Presentation </a:t>
            </a:r>
            <a:r>
              <a:rPr lang="en-US" altLang="zh-CN" sz="1800" b="1" noProof="0">
                <a:ln>
                  <a:noFill/>
                </a:ln>
                <a:solidFill>
                  <a:schemeClr val="lt1"/>
                </a:solidFill>
                <a:effectLst/>
                <a:uLnTx/>
                <a:uFillTx/>
                <a:latin typeface="+mn-lt"/>
                <a:ea typeface="+mn-ea"/>
                <a:sym typeface="+mn-ea"/>
              </a:rPr>
              <a:t>o</a:t>
            </a:r>
            <a:r>
              <a:rPr lang="zh-CN" altLang="en-US" sz="1800" b="1" noProof="0">
                <a:ln>
                  <a:noFill/>
                </a:ln>
                <a:solidFill>
                  <a:schemeClr val="lt1"/>
                </a:solidFill>
                <a:effectLst/>
                <a:uLnTx/>
                <a:uFillTx/>
                <a:latin typeface="+mn-lt"/>
                <a:ea typeface="+mn-ea"/>
                <a:sym typeface="+mn-ea"/>
              </a:rPr>
              <a:t>n Computer Vision </a:t>
            </a:r>
            <a:r>
              <a:rPr lang="en-US" altLang="zh-CN" sz="1800" b="1" noProof="0">
                <a:ln>
                  <a:noFill/>
                </a:ln>
                <a:solidFill>
                  <a:schemeClr val="lt1"/>
                </a:solidFill>
                <a:effectLst/>
                <a:uLnTx/>
                <a:uFillTx/>
                <a:latin typeface="+mn-lt"/>
                <a:ea typeface="+mn-ea"/>
                <a:sym typeface="+mn-ea"/>
              </a:rPr>
              <a:t>Project</a:t>
            </a:r>
            <a:endParaRPr lang="en-US" altLang="zh-CN" sz="1800" b="1" dirty="0">
              <a:solidFill>
                <a:schemeClr val="bg1"/>
              </a:solidFill>
              <a:latin typeface="Microsoft YaHei" panose="020B0503020204020204" pitchFamily="34" charset="-122"/>
              <a:ea typeface="Microsoft YaHei" panose="020B0503020204020204" pitchFamily="34" charset="-122"/>
            </a:endParaRPr>
          </a:p>
        </p:txBody>
      </p:sp>
      <p:sp>
        <p:nvSpPr>
          <p:cNvPr id="6" name="矩形 4"/>
          <p:cNvSpPr/>
          <p:nvPr/>
        </p:nvSpPr>
        <p:spPr>
          <a:xfrm>
            <a:off x="0" y="-363220"/>
            <a:ext cx="12191365" cy="608965"/>
          </a:xfrm>
          <a:prstGeom prst="rect">
            <a:avLst/>
          </a:prstGeom>
          <a:solidFill>
            <a:srgbClr val="DFBB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12191" y="567393"/>
            <a:ext cx="1136650" cy="104584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996692" y="567393"/>
            <a:ext cx="1120140" cy="11277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92710"/>
            <a:ext cx="12192000" cy="69507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ctr" defTabSz="914400" rtl="0" eaLnBrk="1" fontAlgn="auto" latinLnBrk="0" hangingPunct="1">
              <a:lnSpc>
                <a:spcPct val="100000"/>
              </a:lnSpc>
              <a:spcBef>
                <a:spcPts val="0"/>
              </a:spcBef>
              <a:spcAft>
                <a:spcPts val="0"/>
              </a:spcAft>
              <a:buClrTx/>
              <a:buSzTx/>
              <a:defRPr/>
            </a:pPr>
            <a:endParaRPr lang="en-US" altLang="zh-CN" sz="1800" noProof="0">
              <a:ln>
                <a:noFill/>
              </a:ln>
              <a:effectLst/>
              <a:uLnTx/>
              <a:uFillTx/>
              <a:sym typeface="+mn-ea"/>
            </a:endParaRP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r>
              <a:rPr lang="en-US" altLang="zh-CN" sz="1800" noProof="0">
                <a:ln>
                  <a:noFill/>
                </a:ln>
                <a:effectLst/>
                <a:uLnTx/>
                <a:uFillTx/>
                <a:sym typeface="+mn-ea"/>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sz="1800" noProof="0">
              <a:ln>
                <a:noFill/>
              </a:ln>
              <a:effectLst/>
              <a:uLnTx/>
              <a:uFillTx/>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sz="1800" noProof="0">
              <a:ln>
                <a:noFill/>
              </a:ln>
              <a:effectLst/>
              <a:uLnTx/>
              <a:uFillTx/>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sz="1800" noProof="0">
              <a:ln>
                <a:noFill/>
              </a:ln>
              <a:effectLst/>
              <a:uLnTx/>
              <a:uFillTx/>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6"/>
          <p:cNvGrpSpPr/>
          <p:nvPr/>
        </p:nvGrpSpPr>
        <p:grpSpPr>
          <a:xfrm>
            <a:off x="0" y="377825"/>
            <a:ext cx="1001713" cy="522288"/>
            <a:chOff x="0" y="377371"/>
            <a:chExt cx="1988458" cy="522515"/>
          </a:xfrm>
        </p:grpSpPr>
        <p:sp>
          <p:nvSpPr>
            <p:cNvPr id="7" name="矩形 3"/>
            <p:cNvSpPr/>
            <p:nvPr/>
          </p:nvSpPr>
          <p:spPr>
            <a:xfrm>
              <a:off x="0" y="377371"/>
              <a:ext cx="1988458" cy="522514"/>
            </a:xfrm>
            <a:prstGeom prst="rect">
              <a:avLst/>
            </a:prstGeom>
            <a:solidFill>
              <a:srgbClr val="DBB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4" name="文本框 8"/>
          <p:cNvSpPr txBox="1"/>
          <p:nvPr/>
        </p:nvSpPr>
        <p:spPr>
          <a:xfrm>
            <a:off x="1064260" y="337185"/>
            <a:ext cx="3763645" cy="563245"/>
          </a:xfrm>
          <a:prstGeom prst="rect">
            <a:avLst/>
          </a:prstGeom>
          <a:noFill/>
          <a:ln w="9525">
            <a:noFill/>
          </a:ln>
        </p:spPr>
        <p:txBody>
          <a:bodyPr wrap="none" anchor="t" anchorCtr="0">
            <a:noAutofit/>
          </a:bodyPr>
          <a:lstStyle/>
          <a:p>
            <a:r>
              <a:rPr lang="en-US" altLang="zh-CN" sz="4400" dirty="0">
                <a:solidFill>
                  <a:srgbClr val="DFBB64"/>
                </a:solidFill>
                <a:latin typeface="Times New Roman" panose="02020603050405020304" charset="0"/>
                <a:ea typeface="Arial" panose="020B0604020202020204" pitchFamily="34" charset="0"/>
                <a:cs typeface="Times New Roman" panose="02020603050405020304" charset="0"/>
              </a:rPr>
              <a:t>Methods</a:t>
            </a:r>
          </a:p>
        </p:txBody>
      </p:sp>
      <p:pic>
        <p:nvPicPr>
          <p:cNvPr id="10" name="Picture 9" descr="WhatsApp Image 2024-04-08 at 11.41.17 PM"/>
          <p:cNvPicPr>
            <a:picLocks noChangeAspect="1"/>
          </p:cNvPicPr>
          <p:nvPr/>
        </p:nvPicPr>
        <p:blipFill>
          <a:blip r:embed="rId2"/>
          <a:srcRect t="962" r="31507"/>
          <a:stretch>
            <a:fillRect/>
          </a:stretch>
        </p:blipFill>
        <p:spPr>
          <a:xfrm>
            <a:off x="2367915" y="1114425"/>
            <a:ext cx="6741795" cy="5109845"/>
          </a:xfrm>
          <a:prstGeom prst="rect">
            <a:avLst/>
          </a:prstGeom>
        </p:spPr>
      </p:pic>
      <p:sp>
        <p:nvSpPr>
          <p:cNvPr id="11" name="Text Box 10"/>
          <p:cNvSpPr txBox="1"/>
          <p:nvPr/>
        </p:nvSpPr>
        <p:spPr>
          <a:xfrm>
            <a:off x="4064000" y="6224270"/>
            <a:ext cx="4064000" cy="398780"/>
          </a:xfrm>
          <a:prstGeom prst="rect">
            <a:avLst/>
          </a:prstGeom>
          <a:noFill/>
        </p:spPr>
        <p:txBody>
          <a:bodyPr wrap="square" rtlCol="0">
            <a:spAutoFit/>
          </a:bodyPr>
          <a:lstStyle/>
          <a:p>
            <a:r>
              <a:rPr lang="en-US" sz="2000" dirty="0" smtClean="0">
                <a:solidFill>
                  <a:schemeClr val="bg1"/>
                </a:solidFill>
              </a:rPr>
              <a:t>Figure </a:t>
            </a:r>
            <a:r>
              <a:rPr lang="en-US" sz="2000" dirty="0">
                <a:solidFill>
                  <a:schemeClr val="bg1"/>
                </a:solidFill>
              </a:rPr>
              <a:t>3: Model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5594350" y="2564130"/>
          <a:ext cx="5543550" cy="1936750"/>
        </p:xfrm>
        <a:graphic>
          <a:graphicData uri="http://schemas.openxmlformats.org/drawingml/2006/table">
            <a:tbl>
              <a:tblPr firstRow="1" bandRow="1">
                <a:tableStyleId>{5C22544A-7EE6-4342-B048-85BDC9FD1C3A}</a:tableStyleId>
              </a:tblPr>
              <a:tblGrid>
                <a:gridCol w="2771775"/>
                <a:gridCol w="2771775"/>
              </a:tblGrid>
              <a:tr h="968375">
                <a:tc>
                  <a:txBody>
                    <a:bodyPr/>
                    <a:lstStyle/>
                    <a:p>
                      <a:pPr algn="ctr">
                        <a:buNone/>
                      </a:pPr>
                      <a:r>
                        <a:rPr lang="en-US" sz="2400"/>
                        <a:t>Accuracy</a:t>
                      </a:r>
                    </a:p>
                  </a:txBody>
                  <a:tcPr>
                    <a:solidFill>
                      <a:srgbClr val="DFBB64"/>
                    </a:solidFill>
                  </a:tcPr>
                </a:tc>
                <a:tc>
                  <a:txBody>
                    <a:bodyPr/>
                    <a:lstStyle/>
                    <a:p>
                      <a:pPr algn="ctr">
                        <a:buNone/>
                      </a:pPr>
                      <a:r>
                        <a:rPr lang="en-US" sz="2400"/>
                        <a:t>Loss </a:t>
                      </a:r>
                    </a:p>
                  </a:txBody>
                  <a:tcPr>
                    <a:solidFill>
                      <a:srgbClr val="DAB865"/>
                    </a:solidFill>
                  </a:tcPr>
                </a:tc>
              </a:tr>
              <a:tr h="968375">
                <a:tc>
                  <a:txBody>
                    <a:bodyPr/>
                    <a:lstStyle/>
                    <a:p>
                      <a:pPr algn="ctr">
                        <a:lnSpc>
                          <a:spcPct val="190000"/>
                        </a:lnSpc>
                        <a:buNone/>
                      </a:pPr>
                      <a:r>
                        <a:rPr lang="en-US" sz="2000"/>
                        <a:t>0.7378048896789551</a:t>
                      </a:r>
                    </a:p>
                  </a:txBody>
                  <a:tcPr>
                    <a:solidFill>
                      <a:srgbClr val="DAB865"/>
                    </a:solidFill>
                  </a:tcPr>
                </a:tc>
                <a:tc>
                  <a:txBody>
                    <a:bodyPr/>
                    <a:lstStyle/>
                    <a:p>
                      <a:pPr algn="ctr">
                        <a:lnSpc>
                          <a:spcPct val="190000"/>
                        </a:lnSpc>
                        <a:buNone/>
                      </a:pPr>
                      <a:r>
                        <a:rPr lang="en-US" sz="2000"/>
                        <a:t>0.4507569968700409</a:t>
                      </a:r>
                    </a:p>
                  </a:txBody>
                  <a:tcPr>
                    <a:solidFill>
                      <a:srgbClr val="DAB865"/>
                    </a:solidFill>
                  </a:tcPr>
                </a:tc>
              </a:tr>
            </a:tbl>
          </a:graphicData>
        </a:graphic>
      </p:graphicFrame>
      <p:sp>
        <p:nvSpPr>
          <p:cNvPr id="3" name="矩形 2"/>
          <p:cNvSpPr/>
          <p:nvPr/>
        </p:nvSpPr>
        <p:spPr>
          <a:xfrm>
            <a:off x="0" y="635"/>
            <a:ext cx="4618990" cy="687768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DFBB64"/>
                </a:solidFill>
                <a:effectLst/>
                <a:uLnTx/>
                <a:uFillTx/>
                <a:latin typeface="Times New Roman" panose="02020603050405020304" charset="0"/>
                <a:ea typeface="+mn-ea"/>
                <a:cs typeface="Times New Roman" panose="02020603050405020304" charset="0"/>
              </a:rPr>
              <a:t>Results</a:t>
            </a:r>
          </a:p>
        </p:txBody>
      </p:sp>
      <p:sp>
        <p:nvSpPr>
          <p:cNvPr id="4" name="Text Box 3"/>
          <p:cNvSpPr txBox="1"/>
          <p:nvPr/>
        </p:nvSpPr>
        <p:spPr>
          <a:xfrm>
            <a:off x="5050564" y="581114"/>
            <a:ext cx="6087336" cy="1015663"/>
          </a:xfrm>
          <a:prstGeom prst="rect">
            <a:avLst/>
          </a:prstGeom>
          <a:noFill/>
        </p:spPr>
        <p:txBody>
          <a:bodyPr wrap="square" rtlCol="0">
            <a:spAutoFit/>
          </a:bodyPr>
          <a:lstStyle/>
          <a:p>
            <a:pPr marL="342900" indent="-342900">
              <a:buFontTx/>
              <a:buChar char="-"/>
            </a:pPr>
            <a:r>
              <a:rPr lang="en-US" sz="2000" dirty="0" smtClean="0">
                <a:latin typeface="Times New Roman" panose="02020603050405020304" charset="0"/>
                <a:cs typeface="Times New Roman" panose="02020603050405020304" charset="0"/>
              </a:rPr>
              <a:t>We </a:t>
            </a:r>
            <a:r>
              <a:rPr lang="en-US" sz="2000" dirty="0">
                <a:latin typeface="Times New Roman" panose="02020603050405020304" charset="0"/>
                <a:cs typeface="Times New Roman" panose="02020603050405020304" charset="0"/>
              </a:rPr>
              <a:t>measure accuracy with  </a:t>
            </a:r>
            <a:r>
              <a:rPr lang="en-US" sz="2000" dirty="0" err="1">
                <a:latin typeface="Times New Roman" panose="02020603050405020304" charset="0"/>
                <a:cs typeface="Times New Roman" panose="02020603050405020304" charset="0"/>
              </a:rPr>
              <a:t>categorical_accuracy</a:t>
            </a:r>
            <a:r>
              <a:rPr lang="en-US" sz="2000" dirty="0">
                <a:latin typeface="Times New Roman" panose="02020603050405020304" charset="0"/>
                <a:cs typeface="Times New Roman" panose="02020603050405020304" charset="0"/>
              </a:rPr>
              <a:t> and loss with </a:t>
            </a:r>
            <a:r>
              <a:rPr lang="en-US" sz="2000" dirty="0" err="1">
                <a:latin typeface="Times New Roman" panose="02020603050405020304" charset="0"/>
                <a:cs typeface="Times New Roman" panose="02020603050405020304" charset="0"/>
              </a:rPr>
              <a:t>categorical_crossentropy</a:t>
            </a:r>
            <a:r>
              <a:rPr lang="en-US" sz="2000" dirty="0" smtClean="0">
                <a:latin typeface="Times New Roman" panose="02020603050405020304" charset="0"/>
                <a:cs typeface="Times New Roman" panose="02020603050405020304" charset="0"/>
              </a:rPr>
              <a:t>.</a:t>
            </a:r>
          </a:p>
          <a:p>
            <a:endParaRPr lang="en-US" sz="2000" dirty="0">
              <a:latin typeface="Times New Roman" panose="02020603050405020304" charset="0"/>
              <a:cs typeface="Times New Roman" panose="02020603050405020304" charset="0"/>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lstStyle/>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74676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pic>
        <p:nvPicPr>
          <p:cNvPr id="3077" name="图片 11"/>
          <p:cNvPicPr>
            <a:picLocks noChangeAspect="1"/>
          </p:cNvPicPr>
          <p:nvPr/>
        </p:nvPicPr>
        <p:blipFill>
          <a:blip r:embed="rId2"/>
          <a:srcRect l="39658" t="630" r="391" b="211"/>
          <a:stretch>
            <a:fillRect/>
          </a:stretch>
        </p:blipFill>
        <p:spPr>
          <a:xfrm>
            <a:off x="4802188" y="0"/>
            <a:ext cx="7389812" cy="6858000"/>
          </a:xfrm>
          <a:prstGeom prst="rect">
            <a:avLst/>
          </a:prstGeom>
          <a:noFill/>
          <a:ln w="9525">
            <a:noFill/>
          </a:ln>
        </p:spPr>
      </p:pic>
      <p:sp>
        <p:nvSpPr>
          <p:cNvPr id="3079" name="文本框 45"/>
          <p:cNvSpPr txBox="1"/>
          <p:nvPr/>
        </p:nvSpPr>
        <p:spPr>
          <a:xfrm>
            <a:off x="7576820" y="765175"/>
            <a:ext cx="3702050" cy="6092825"/>
          </a:xfrm>
          <a:prstGeom prst="rect">
            <a:avLst/>
          </a:prstGeom>
          <a:noFill/>
          <a:ln w="9525">
            <a:noFill/>
          </a:ln>
        </p:spPr>
        <p:txBody>
          <a:bodyPr wrap="square">
            <a:spAutoFit/>
          </a:bodyPr>
          <a:lstStyle/>
          <a:p>
            <a:pPr marL="342900" indent="-342900" algn="just" eaLnBrk="1" hangingPunct="1">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Team profile</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Task description</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Demo</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Contribution</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Data</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Project architecture</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Methods</a:t>
            </a:r>
          </a:p>
          <a:p>
            <a:pPr marL="342900" indent="-342900" algn="just" eaLnBrk="1" hangingPunct="1">
              <a:lnSpc>
                <a:spcPct val="250000"/>
              </a:lnSpc>
              <a:buAutoNum type="arabicPeriod"/>
            </a:pPr>
            <a:r>
              <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rPr>
              <a:t>Results</a:t>
            </a:r>
          </a:p>
          <a:p>
            <a:pPr marL="342900" indent="-342900" algn="just" eaLnBrk="1" hangingPunct="1">
              <a:buAutoNum type="arabicPeriod"/>
            </a:pPr>
            <a:endParaRPr lang="en-US" altLang="zh-CN" sz="2000" b="1" dirty="0">
              <a:solidFill>
                <a:srgbClr val="383838"/>
              </a:solidFill>
              <a:latin typeface="Palatino Linotype" panose="02040502050505030304" charset="0"/>
              <a:ea typeface="Microsoft YaHei" panose="020B0503020204020204" pitchFamily="34" charset="-122"/>
              <a:cs typeface="Palatino Linotype" panose="02040502050505030304" charset="0"/>
            </a:endParaRPr>
          </a:p>
        </p:txBody>
      </p:sp>
      <p:sp>
        <p:nvSpPr>
          <p:cNvPr id="3081" name="矩形 36"/>
          <p:cNvSpPr/>
          <p:nvPr/>
        </p:nvSpPr>
        <p:spPr>
          <a:xfrm>
            <a:off x="9370061" y="4872038"/>
            <a:ext cx="309880" cy="368300"/>
          </a:xfrm>
          <a:prstGeom prst="rect">
            <a:avLst/>
          </a:prstGeom>
          <a:noFill/>
          <a:ln w="9525">
            <a:noFill/>
          </a:ln>
        </p:spPr>
        <p:txBody>
          <a:bodyPr wrap="none">
            <a:spAutoFit/>
          </a:bodyPr>
          <a:lstStyle/>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2" name="矩形 37"/>
          <p:cNvSpPr/>
          <p:nvPr/>
        </p:nvSpPr>
        <p:spPr>
          <a:xfrm>
            <a:off x="9385142" y="3843338"/>
            <a:ext cx="309880" cy="368300"/>
          </a:xfrm>
          <a:prstGeom prst="rect">
            <a:avLst/>
          </a:prstGeom>
          <a:noFill/>
          <a:ln w="9525">
            <a:noFill/>
          </a:ln>
        </p:spPr>
        <p:txBody>
          <a:bodyPr wrap="none">
            <a:spAutoFit/>
          </a:bodyPr>
          <a:lstStyle/>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 name="圆角矩形 2"/>
          <p:cNvSpPr/>
          <p:nvPr/>
        </p:nvSpPr>
        <p:spPr>
          <a:xfrm>
            <a:off x="519113" y="3043238"/>
            <a:ext cx="4652963" cy="800100"/>
          </a:xfrm>
          <a:prstGeom prst="roundRect">
            <a:avLst/>
          </a:prstGeom>
          <a:solidFill>
            <a:schemeClr val="bg1">
              <a:lumMod val="85000"/>
              <a:alpha val="3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84" name="矩形 16"/>
          <p:cNvSpPr/>
          <p:nvPr/>
        </p:nvSpPr>
        <p:spPr>
          <a:xfrm>
            <a:off x="1401763" y="3059113"/>
            <a:ext cx="288925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CONTENT</a:t>
            </a:r>
          </a:p>
        </p:txBody>
      </p:sp>
      <p:sp>
        <p:nvSpPr>
          <p:cNvPr id="4" name="椭圆 3"/>
          <p:cNvSpPr/>
          <p:nvPr/>
        </p:nvSpPr>
        <p:spPr>
          <a:xfrm>
            <a:off x="66357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58152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3851910" y="1794510"/>
            <a:ext cx="376428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Times New Roman" panose="02020603050405020304" charset="0"/>
                <a:ea typeface="Microsoft YaHei" panose="020B0503020204020204" pitchFamily="34" charset="-122"/>
                <a:cs typeface="Times New Roman" panose="02020603050405020304" charset="0"/>
              </a:rPr>
              <a:t>     Team Profile</a:t>
            </a:r>
          </a:p>
        </p:txBody>
      </p:sp>
      <p:sp>
        <p:nvSpPr>
          <p:cNvPr id="3" name="矩形 2"/>
          <p:cNvSpPr/>
          <p:nvPr/>
        </p:nvSpPr>
        <p:spPr>
          <a:xfrm>
            <a:off x="0" y="2733040"/>
            <a:ext cx="12192000" cy="412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Team ID:</a:t>
            </a:r>
          </a:p>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35</a:t>
            </a:r>
          </a:p>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Name &amp; Student ID:</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Aliaa Ezz Shahat Mohamed</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162021216</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Fatma Alzhraa Alaa Ali</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rPr>
              <a:t> 162021236</a:t>
            </a:r>
          </a:p>
          <a:p>
            <a:pPr marR="0" lvl="0" algn="ctr" defTabSz="914400" rtl="0" eaLnBrk="1" fontAlgn="auto" latinLnBrk="0" hangingPunct="1">
              <a:lnSpc>
                <a:spcPct val="100000"/>
              </a:lnSpc>
              <a:spcBef>
                <a:spcPts val="0"/>
              </a:spcBef>
              <a:spcAft>
                <a:spcPts val="0"/>
              </a:spcAft>
              <a:buClrTx/>
              <a:buSzTx/>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92710"/>
            <a:ext cx="12192000" cy="69507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q"/>
              <a:defRPr/>
            </a:pPr>
            <a:r>
              <a:rPr kumimoji="0" lang="en-US" altLang="zh-CN" sz="2400" b="0" i="0" u="none" strike="noStrike" kern="1200" cap="none" spc="0" normalizeH="0" baseline="0" noProof="0">
                <a:ln>
                  <a:noFill/>
                </a:ln>
                <a:solidFill>
                  <a:schemeClr val="lt1"/>
                </a:solidFill>
                <a:effectLst/>
                <a:uLnTx/>
                <a:uFillTx/>
                <a:latin typeface="+mn-lt"/>
                <a:ea typeface="+mn-ea"/>
                <a:cs typeface="+mn-cs"/>
              </a:rPr>
              <a:t>A sign language project leveraging neural networks and MediaPipe for real-time hand gesture recognition and translation. The model processes hand landmarks extracted by MediaPipe, enabling accurate classification of sign language gestures. Utilizing deep learning, it facilitates seamless communication for the deaf people through automated interpretation of sign language gestures.</a:t>
            </a:r>
          </a:p>
        </p:txBody>
      </p:sp>
      <p:sp>
        <p:nvSpPr>
          <p:cNvPr id="6147" name="矩形 61"/>
          <p:cNvSpPr/>
          <p:nvPr/>
        </p:nvSpPr>
        <p:spPr>
          <a:xfrm>
            <a:off x="2301717" y="604838"/>
            <a:ext cx="252730" cy="39878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244" name="文本框 8"/>
          <p:cNvSpPr txBox="1"/>
          <p:nvPr/>
        </p:nvSpPr>
        <p:spPr>
          <a:xfrm>
            <a:off x="1064260" y="337185"/>
            <a:ext cx="3763645" cy="563245"/>
          </a:xfrm>
          <a:prstGeom prst="rect">
            <a:avLst/>
          </a:prstGeom>
          <a:noFill/>
          <a:ln w="9525">
            <a:noFill/>
          </a:ln>
        </p:spPr>
        <p:txBody>
          <a:bodyPr wrap="none" anchor="t" anchorCtr="0">
            <a:noAutofit/>
          </a:bodyPr>
          <a:lstStyle/>
          <a:p>
            <a:r>
              <a:rPr lang="en-US" altLang="zh-CN" sz="4400" dirty="0">
                <a:solidFill>
                  <a:srgbClr val="DFBB64"/>
                </a:solidFill>
                <a:latin typeface="Times New Roman" panose="02020603050405020304" charset="0"/>
                <a:ea typeface="Arial" panose="020B0604020202020204" pitchFamily="34" charset="0"/>
                <a:cs typeface="Times New Roman" panose="02020603050405020304" charset="0"/>
              </a:rPr>
              <a:t>Task description</a:t>
            </a:r>
          </a:p>
        </p:txBody>
      </p:sp>
      <p:grpSp>
        <p:nvGrpSpPr>
          <p:cNvPr id="5" name="组合 6"/>
          <p:cNvGrpSpPr/>
          <p:nvPr/>
        </p:nvGrpSpPr>
        <p:grpSpPr>
          <a:xfrm>
            <a:off x="0" y="377825"/>
            <a:ext cx="1001713" cy="522288"/>
            <a:chOff x="0" y="377371"/>
            <a:chExt cx="1988458" cy="522515"/>
          </a:xfrm>
        </p:grpSpPr>
        <p:sp>
          <p:nvSpPr>
            <p:cNvPr id="7" name="矩形 3"/>
            <p:cNvSpPr/>
            <p:nvPr/>
          </p:nvSpPr>
          <p:spPr>
            <a:xfrm>
              <a:off x="0" y="377371"/>
              <a:ext cx="1988458" cy="522514"/>
            </a:xfrm>
            <a:prstGeom prst="rect">
              <a:avLst/>
            </a:prstGeom>
            <a:solidFill>
              <a:srgbClr val="DBB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574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4893310" y="113665"/>
            <a:ext cx="168148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Palatino Linotype" panose="02040502050505030304" charset="0"/>
                <a:ea typeface="Microsoft YaHei" panose="020B0503020204020204" pitchFamily="34" charset="-122"/>
                <a:cs typeface="Palatino Linotype" panose="02040502050505030304" charset="0"/>
              </a:rPr>
              <a:t>Demo</a:t>
            </a:r>
          </a:p>
        </p:txBody>
      </p:sp>
      <p:sp>
        <p:nvSpPr>
          <p:cNvPr id="3" name="矩形 2"/>
          <p:cNvSpPr/>
          <p:nvPr/>
        </p:nvSpPr>
        <p:spPr>
          <a:xfrm>
            <a:off x="0" y="963295"/>
            <a:ext cx="12192000" cy="5894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ctr" defTabSz="914400" rtl="0" eaLnBrk="1" fontAlgn="auto" latinLnBrk="0" hangingPunct="1">
              <a:lnSpc>
                <a:spcPct val="100000"/>
              </a:lnSpc>
              <a:spcBef>
                <a:spcPts val="0"/>
              </a:spcBef>
              <a:spcAft>
                <a:spcPts val="0"/>
              </a:spcAft>
              <a:buClrTx/>
              <a:buSzTx/>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p:txBody>
      </p:sp>
      <p:pic>
        <p:nvPicPr>
          <p:cNvPr id="5" name="تصميم بدون عنوان (1)">
            <a:hlinkClick r:id="" action="ppaction://media"/>
          </p:cNvPr>
          <p:cNvPicPr/>
          <p:nvPr>
            <a:videoFile r:link="rId2"/>
            <p:extLst>
              <p:ext uri="{DAA4B4D4-6D71-4841-9C94-3DE7FCFB9230}">
                <p14:media xmlns:p14="http://schemas.microsoft.com/office/powerpoint/2010/main" r:embed="rId1"/>
              </p:ext>
            </p:extLst>
          </p:nvPr>
        </p:nvPicPr>
        <p:blipFill>
          <a:blip r:embed="rId5"/>
          <a:stretch>
            <a:fillRect/>
          </a:stretch>
        </p:blipFill>
        <p:spPr>
          <a:xfrm>
            <a:off x="479425" y="963295"/>
            <a:ext cx="11012805" cy="508635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92710"/>
            <a:ext cx="12192000" cy="69507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R="0" lvl="0" algn="just"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R="0" lvl="0" algn="just"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342900" marR="0" lvl="0" indent="-34290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342900" marR="0" lvl="0" indent="-34290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342900" marR="0" lvl="0" indent="-34290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342900" marR="0" lvl="0" indent="-34290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342900" marR="0" lvl="0" indent="-34290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In the beginning, we searched a lot for models to implement what we needed in the sign language project until we settled on this model, and the source was a </a:t>
            </a:r>
            <a:r>
              <a:rPr kumimoji="0" lang="en-US" altLang="zh-CN" sz="2000" b="0" i="0" u="none" strike="noStrike" kern="1200" cap="none" spc="0" normalizeH="0" baseline="0" noProof="0" dirty="0" err="1">
                <a:ln>
                  <a:noFill/>
                </a:ln>
                <a:solidFill>
                  <a:schemeClr val="lt1"/>
                </a:solidFill>
                <a:effectLst/>
                <a:uLnTx/>
                <a:uFillTx/>
                <a:latin typeface="+mn-lt"/>
                <a:ea typeface="+mn-ea"/>
                <a:cs typeface="+mn-cs"/>
              </a:rPr>
              <a:t>githup</a:t>
            </a:r>
            <a:r>
              <a:rPr kumimoji="0" lang="en-US" altLang="zh-CN" sz="2000" b="0" i="0" u="none" strike="noStrike" kern="1200" cap="none" spc="0" normalizeH="0" baseline="0" noProof="0" dirty="0">
                <a:ln>
                  <a:noFill/>
                </a:ln>
                <a:solidFill>
                  <a:schemeClr val="lt1"/>
                </a:solidFill>
                <a:effectLst/>
                <a:uLnTx/>
                <a:uFillTx/>
                <a:latin typeface="+mn-lt"/>
                <a:ea typeface="+mn-ea"/>
                <a:cs typeface="+mn-cs"/>
              </a:rPr>
              <a:t> repository:</a:t>
            </a:r>
          </a:p>
          <a:p>
            <a:pPr marR="0" lvl="0" algn="just" defTabSz="914400" rtl="0" eaLnBrk="1" fontAlgn="auto" latinLnBrk="0" hangingPunct="1">
              <a:lnSpc>
                <a:spcPct val="110000"/>
              </a:lnSpc>
              <a:spcBef>
                <a:spcPts val="0"/>
              </a:spcBef>
              <a:spcAft>
                <a:spcPts val="0"/>
              </a:spcAft>
              <a:buClrTx/>
              <a:buSzTx/>
              <a:buFont typeface="Arial" panose="020B0604020202020204" pitchFamily="34" charset="0"/>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accent5"/>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accent5"/>
                </a:solidFill>
                <a:effectLst/>
                <a:uLnTx/>
                <a:uFillTx/>
                <a:latin typeface="+mn-lt"/>
                <a:ea typeface="+mn-ea"/>
                <a:cs typeface="+mn-cs"/>
                <a:hlinkClick r:id="rId2" action="ppaction://hlinkfile">
                  <a:extLst>
                    <a:ext uri="{DAF060AB-1E55-43B9-8AAB-6FB025537F2F}">
                      <wpsdc:hlinkClr xmlns:wpsdc="http://www.wps.cn/officeDocument/2017/drawingmlCustomData" xmlns="" val="0563C1"/>
                      <wpsdc:folHlinkClr xmlns:wpsdc="http://www.wps.cn/officeDocument/2017/drawingmlCustomData" xmlns="" val="954F72"/>
                      <wpsdc:hlinkUnderline xmlns:wpsdc="http://www.wps.cn/officeDocument/2017/drawingmlCustomData" xmlns="" val="1"/>
                    </a:ext>
                  </a:extLst>
                </a:hlinkClick>
              </a:rPr>
              <a:t>https://github.com/nicknochnack/ActionDetectionforSignLanguage/tree/main</a:t>
            </a:r>
            <a:r>
              <a:rPr kumimoji="0" lang="en-US" altLang="zh-CN" sz="2000" b="0" i="0" u="none" strike="noStrike" kern="1200" cap="none" spc="0" normalizeH="0" baseline="0" noProof="0" dirty="0">
                <a:ln>
                  <a:noFill/>
                </a:ln>
                <a:solidFill>
                  <a:schemeClr val="accent5"/>
                </a:solidFill>
                <a:effectLst/>
                <a:uLnTx/>
                <a:uFillTx/>
                <a:latin typeface="+mn-lt"/>
                <a:ea typeface="+mn-ea"/>
                <a:cs typeface="+mn-cs"/>
              </a:rPr>
              <a:t>.</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The model was built and trained, but we changed some parts of it and retrained it .</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We tried to increase number of layers , number of epochs , aim to increase number of signs, but it decreased accuracy of model and the ability to detect the sign correctly so we decide to train this model with three signs.</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In the basic model, it was taking data from the live stream, dividing it into frames, and saving it in folders, but we modified this by using ready-made dataset and setup path for exported data , define an array containing action names, converting it to a </a:t>
            </a:r>
            <a:r>
              <a:rPr kumimoji="0" lang="en-US" altLang="zh-CN" sz="2000" b="0" i="0" u="none" strike="noStrike" kern="1200" cap="none" spc="0" normalizeH="0" baseline="0" noProof="0" dirty="0" err="1">
                <a:ln>
                  <a:noFill/>
                </a:ln>
                <a:solidFill>
                  <a:schemeClr val="lt1"/>
                </a:solidFill>
                <a:effectLst/>
                <a:uLnTx/>
                <a:uFillTx/>
                <a:latin typeface="+mn-lt"/>
                <a:ea typeface="+mn-ea"/>
                <a:cs typeface="+mn-cs"/>
              </a:rPr>
              <a:t>numby</a:t>
            </a:r>
            <a:r>
              <a:rPr kumimoji="0" lang="en-US" altLang="zh-CN" sz="2000" b="0" i="0" u="none" strike="noStrike" kern="1200" cap="none" spc="0" normalizeH="0" baseline="0" noProof="0" dirty="0">
                <a:ln>
                  <a:noFill/>
                </a:ln>
                <a:solidFill>
                  <a:schemeClr val="lt1"/>
                </a:solidFill>
                <a:effectLst/>
                <a:uLnTx/>
                <a:uFillTx/>
                <a:latin typeface="+mn-lt"/>
                <a:ea typeface="+mn-ea"/>
                <a:cs typeface="+mn-cs"/>
              </a:rPr>
              <a:t> array and save it.</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In the basic model , it was making detection on face , pose and hands ,but we deleted the face and body pose.</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We modified  model to train up to  </a:t>
            </a:r>
            <a:r>
              <a:rPr lang="en-US" altLang="zh-CN" sz="2000" noProof="0" dirty="0">
                <a:ln>
                  <a:noFill/>
                </a:ln>
                <a:effectLst/>
                <a:uLnTx/>
                <a:uFillTx/>
                <a:sym typeface="+mn-ea"/>
              </a:rPr>
              <a:t> 500 epochs.</a:t>
            </a:r>
          </a:p>
          <a:p>
            <a:pPr marL="285750" marR="0" lvl="0"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In the Real Time Test part, there was a bar that showed all the words expressing the signs, but we deleted it and made it show only the  </a:t>
            </a:r>
            <a:r>
              <a:rPr kumimoji="0" lang="en-US" altLang="zh-CN" sz="2000" b="0" i="0" u="none" strike="noStrike" kern="1200" cap="none" spc="0" normalizeH="0" baseline="0" noProof="0" dirty="0" err="1">
                <a:ln>
                  <a:noFill/>
                </a:ln>
                <a:solidFill>
                  <a:schemeClr val="lt1"/>
                </a:solidFill>
                <a:effectLst/>
                <a:uLnTx/>
                <a:uFillTx/>
                <a:latin typeface="+mn-lt"/>
                <a:ea typeface="+mn-ea"/>
                <a:cs typeface="+mn-cs"/>
              </a:rPr>
              <a:t>cuurent</a:t>
            </a:r>
            <a:r>
              <a:rPr kumimoji="0" lang="en-US" altLang="zh-CN" sz="2000" b="0" i="0" u="none" strike="noStrike" kern="1200" cap="none" spc="0" normalizeH="0" baseline="0" noProof="0" dirty="0">
                <a:ln>
                  <a:noFill/>
                </a:ln>
                <a:solidFill>
                  <a:schemeClr val="lt1"/>
                </a:solidFill>
                <a:effectLst/>
                <a:uLnTx/>
                <a:uFillTx/>
                <a:latin typeface="+mn-lt"/>
                <a:ea typeface="+mn-ea"/>
                <a:cs typeface="+mn-cs"/>
              </a:rPr>
              <a:t> word for the sign that we are doing.</a:t>
            </a:r>
          </a:p>
          <a:p>
            <a:pPr marR="0" lvl="1" algn="just"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2000" b="0" i="0" u="none" strike="noStrike" kern="1200" cap="none" spc="0" normalizeH="0" baseline="0" noProof="0" dirty="0">
              <a:ln>
                <a:noFill/>
              </a:ln>
              <a:solidFill>
                <a:schemeClr val="lt1"/>
              </a:solidFill>
              <a:effectLst/>
              <a:uLnTx/>
              <a:uFillTx/>
              <a:latin typeface="+mn-lt"/>
              <a:ea typeface="+mn-ea"/>
              <a:cs typeface="+mn-cs"/>
            </a:endParaRP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147" name="矩形 61"/>
          <p:cNvSpPr/>
          <p:nvPr/>
        </p:nvSpPr>
        <p:spPr>
          <a:xfrm>
            <a:off x="2301717" y="604838"/>
            <a:ext cx="252730" cy="39878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244" name="文本框 8"/>
          <p:cNvSpPr txBox="1"/>
          <p:nvPr/>
        </p:nvSpPr>
        <p:spPr>
          <a:xfrm>
            <a:off x="1064260" y="337185"/>
            <a:ext cx="3763645" cy="563245"/>
          </a:xfrm>
          <a:prstGeom prst="rect">
            <a:avLst/>
          </a:prstGeom>
          <a:noFill/>
          <a:ln w="9525">
            <a:noFill/>
          </a:ln>
        </p:spPr>
        <p:txBody>
          <a:bodyPr wrap="none" anchor="t" anchorCtr="0">
            <a:noAutofit/>
          </a:bodyPr>
          <a:lstStyle/>
          <a:p>
            <a:r>
              <a:rPr lang="en-US" altLang="zh-CN" sz="4400" dirty="0">
                <a:solidFill>
                  <a:srgbClr val="DFBB64"/>
                </a:solidFill>
                <a:latin typeface="Times New Roman" panose="02020603050405020304" charset="0"/>
                <a:ea typeface="Arial" panose="020B0604020202020204" pitchFamily="34" charset="0"/>
                <a:cs typeface="Times New Roman" panose="02020603050405020304" charset="0"/>
              </a:rPr>
              <a:t>Contribution</a:t>
            </a:r>
          </a:p>
        </p:txBody>
      </p:sp>
      <p:grpSp>
        <p:nvGrpSpPr>
          <p:cNvPr id="5" name="组合 6"/>
          <p:cNvGrpSpPr/>
          <p:nvPr/>
        </p:nvGrpSpPr>
        <p:grpSpPr>
          <a:xfrm>
            <a:off x="0" y="377825"/>
            <a:ext cx="1001713" cy="522288"/>
            <a:chOff x="0" y="377371"/>
            <a:chExt cx="1988458" cy="522515"/>
          </a:xfrm>
        </p:grpSpPr>
        <p:sp>
          <p:nvSpPr>
            <p:cNvPr id="7" name="矩形 3"/>
            <p:cNvSpPr/>
            <p:nvPr/>
          </p:nvSpPr>
          <p:spPr>
            <a:xfrm>
              <a:off x="0" y="377371"/>
              <a:ext cx="1988458" cy="522514"/>
            </a:xfrm>
            <a:prstGeom prst="rect">
              <a:avLst/>
            </a:prstGeom>
            <a:solidFill>
              <a:srgbClr val="DBB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5503863"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DFBB64"/>
                </a:solidFill>
                <a:effectLst/>
                <a:uLnTx/>
                <a:uFillTx/>
                <a:latin typeface="Times New Roman" panose="02020603050405020304" charset="0"/>
                <a:ea typeface="+mn-ea"/>
                <a:cs typeface="Times New Roman" panose="02020603050405020304" charset="0"/>
              </a:rPr>
              <a:t>Data</a:t>
            </a: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Text Box 5"/>
          <p:cNvSpPr txBox="1"/>
          <p:nvPr/>
        </p:nvSpPr>
        <p:spPr>
          <a:xfrm>
            <a:off x="249555" y="647700"/>
            <a:ext cx="6096000" cy="1291590"/>
          </a:xfrm>
          <a:prstGeom prst="rect">
            <a:avLst/>
          </a:prstGeom>
          <a:noFill/>
        </p:spPr>
        <p:txBody>
          <a:bodyPr wrap="square" rtlCol="0" anchor="t">
            <a:spAutoFit/>
          </a:bodyPr>
          <a:lstStyle/>
          <a:p>
            <a:r>
              <a:rPr lang="en-US" sz="2400"/>
              <a:t>The link of Dataset : </a:t>
            </a:r>
            <a:r>
              <a:rPr lang="en-US">
                <a:hlinkClick r:id="rId2" action="ppaction://hlinkfile"/>
              </a:rPr>
              <a:t>https://www.kaggle.com/datasets/innominate817/hagrid-sample-30k-384p/code</a:t>
            </a:r>
          </a:p>
          <a:p>
            <a:endParaRPr lang="en-US"/>
          </a:p>
        </p:txBody>
      </p:sp>
      <p:sp>
        <p:nvSpPr>
          <p:cNvPr id="10" name="Text Box 9"/>
          <p:cNvSpPr txBox="1"/>
          <p:nvPr/>
        </p:nvSpPr>
        <p:spPr>
          <a:xfrm>
            <a:off x="431800" y="1765935"/>
            <a:ext cx="4691380" cy="4702810"/>
          </a:xfrm>
          <a:prstGeom prst="rect">
            <a:avLst/>
          </a:prstGeom>
          <a:noFill/>
        </p:spPr>
        <p:txBody>
          <a:bodyPr wrap="square" rtlCol="0">
            <a:noAutofit/>
          </a:bodyPr>
          <a:lstStyle/>
          <a:p>
            <a:pPr marL="285750" indent="-285750" algn="just">
              <a:lnSpc>
                <a:spcPct val="110000"/>
              </a:lnSpc>
              <a:buFont typeface="Arial" panose="020B0604020202020204" pitchFamily="34" charset="0"/>
              <a:buChar char="•"/>
            </a:pPr>
            <a:r>
              <a:rPr lang="en-US" sz="2000"/>
              <a:t>We used ready-made Dataset from Kagel's website.</a:t>
            </a:r>
          </a:p>
          <a:p>
            <a:pPr marL="285750" indent="-285750" algn="just">
              <a:lnSpc>
                <a:spcPct val="110000"/>
              </a:lnSpc>
              <a:buFont typeface="Arial" panose="020B0604020202020204" pitchFamily="34" charset="0"/>
              <a:buChar char="•"/>
            </a:pPr>
            <a:r>
              <a:rPr lang="en-US" sz="2000"/>
              <a:t>We chose three signs from it to train our model: Like, OK, and Stop.</a:t>
            </a:r>
          </a:p>
          <a:p>
            <a:pPr marL="285750" indent="-285750" algn="just">
              <a:lnSpc>
                <a:spcPct val="110000"/>
              </a:lnSpc>
              <a:buFont typeface="Arial" panose="020B0604020202020204" pitchFamily="34" charset="0"/>
              <a:buChar char="•"/>
            </a:pPr>
            <a:r>
              <a:rPr lang="en-US" sz="2000"/>
              <a:t>We used 3,776 different images with jpg extension, 1,208like, 1,216 OK, and 1,352 stop.</a:t>
            </a:r>
          </a:p>
          <a:p>
            <a:pPr marL="285750" indent="-285750" algn="just">
              <a:lnSpc>
                <a:spcPct val="110000"/>
              </a:lnSpc>
              <a:buFont typeface="Arial" panose="020B0604020202020204" pitchFamily="34" charset="0"/>
              <a:buChar char="•"/>
            </a:pPr>
            <a:r>
              <a:rPr lang="en-US" sz="2000"/>
              <a:t>Every photo has size 384*512 but when it was converted to NPY file became 1*126</a:t>
            </a:r>
          </a:p>
          <a:p>
            <a:pPr marL="285750" indent="-285750" algn="just">
              <a:lnSpc>
                <a:spcPct val="110000"/>
              </a:lnSpc>
              <a:buFont typeface="Arial" panose="020B0604020202020204" pitchFamily="34" charset="0"/>
              <a:buChar char="•"/>
            </a:pPr>
            <a:r>
              <a:rPr lang="en-US" sz="2000"/>
              <a:t>We split our data into 95% train and 5% test.</a:t>
            </a:r>
          </a:p>
          <a:p>
            <a:pPr marL="285750" indent="-285750" algn="just">
              <a:lnSpc>
                <a:spcPct val="90000"/>
              </a:lnSpc>
              <a:buFont typeface="Arial" panose="020B0604020202020204" pitchFamily="34" charset="0"/>
              <a:buChar char="•"/>
            </a:pPr>
            <a:r>
              <a:rPr lang="en-US" sz="2000">
                <a:sym typeface="+mn-ea"/>
              </a:rPr>
              <a:t>We preprocced data and create labels and featchers.</a:t>
            </a:r>
            <a:endParaRPr lang="en-US" sz="200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3391218" y="179070"/>
            <a:ext cx="4542155"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Times New Roman" panose="02020603050405020304" charset="0"/>
                <a:ea typeface="Microsoft YaHei" panose="020B0503020204020204" pitchFamily="34" charset="-122"/>
                <a:cs typeface="Times New Roman" panose="02020603050405020304" charset="0"/>
              </a:rPr>
              <a:t>Project architecture</a:t>
            </a:r>
          </a:p>
        </p:txBody>
      </p:sp>
      <p:sp>
        <p:nvSpPr>
          <p:cNvPr id="3" name="矩形 2"/>
          <p:cNvSpPr/>
          <p:nvPr/>
        </p:nvSpPr>
        <p:spPr>
          <a:xfrm>
            <a:off x="0" y="1061085"/>
            <a:ext cx="12192000" cy="5796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ctr" defTabSz="914400" rtl="0" eaLnBrk="1" fontAlgn="auto" latinLnBrk="0" hangingPunct="1">
              <a:lnSpc>
                <a:spcPct val="100000"/>
              </a:lnSpc>
              <a:spcBef>
                <a:spcPts val="0"/>
              </a:spcBef>
              <a:spcAft>
                <a:spcPts val="0"/>
              </a:spcAft>
              <a:buClrTx/>
              <a:buSzTx/>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2000" b="1" i="0" u="none" strike="noStrike" kern="1200" cap="none" spc="0" normalizeH="0" baseline="0" noProof="0">
              <a:ln>
                <a:noFill/>
              </a:ln>
              <a:solidFill>
                <a:schemeClr val="tx1"/>
              </a:solidFill>
              <a:effectLst/>
              <a:uLnTx/>
              <a:uFillTx/>
              <a:latin typeface="Cambria" panose="02040503050406030204" charset="0"/>
              <a:ea typeface="+mn-ea"/>
              <a:cs typeface="Cambria" panose="02040503050406030204" charset="0"/>
            </a:endParaRPr>
          </a:p>
        </p:txBody>
      </p:sp>
      <p:pic>
        <p:nvPicPr>
          <p:cNvPr id="4" name="Picture 3" descr="WhatsApp Image 2024-04-06 at 11.33.14 PM"/>
          <p:cNvPicPr>
            <a:picLocks noChangeAspect="1"/>
          </p:cNvPicPr>
          <p:nvPr/>
        </p:nvPicPr>
        <p:blipFill>
          <a:blip r:embed="rId3"/>
          <a:stretch>
            <a:fillRect/>
          </a:stretch>
        </p:blipFill>
        <p:spPr>
          <a:xfrm>
            <a:off x="1885950" y="1061720"/>
            <a:ext cx="8358505" cy="5559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92710"/>
            <a:ext cx="12192000" cy="69507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sz="1800" noProof="0" dirty="0">
              <a:ln>
                <a:noFill/>
              </a:ln>
              <a:effectLst/>
              <a:uLnTx/>
              <a:uFillTx/>
              <a:sym typeface="+mn-ea"/>
            </a:endParaRPr>
          </a:p>
          <a:p>
            <a:pPr marR="0" lvl="0" algn="l" defTabSz="914400" rtl="0" eaLnBrk="1" fontAlgn="auto" latinLnBrk="0" hangingPunct="1">
              <a:lnSpc>
                <a:spcPct val="100000"/>
              </a:lnSpc>
              <a:spcBef>
                <a:spcPts val="0"/>
              </a:spcBef>
              <a:spcAft>
                <a:spcPts val="0"/>
              </a:spcAft>
              <a:buClrTx/>
              <a:buSzTx/>
              <a:buFont typeface="Arial" panose="020B0604020202020204" pitchFamily="34" charset="0"/>
              <a:defRPr/>
            </a:pPr>
            <a:endParaRPr lang="en-US" altLang="zh-CN" sz="1800" noProof="0" dirty="0">
              <a:ln>
                <a:noFill/>
              </a:ln>
              <a:effectLst/>
              <a:uLnTx/>
              <a:uFillTx/>
              <a:sym typeface="+mn-ea"/>
            </a:endParaRP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r>
              <a:rPr lang="en-US" altLang="zh-CN" sz="2800" noProof="0" dirty="0">
                <a:ln>
                  <a:noFill/>
                </a:ln>
                <a:effectLst/>
                <a:uLnTx/>
                <a:uFillTx/>
                <a:latin typeface="Times New Roman" panose="02020603050405020304" charset="0"/>
                <a:cs typeface="Times New Roman" panose="02020603050405020304" charset="0"/>
                <a:sym typeface="+mn-ea"/>
              </a:rPr>
              <a:t>Architecture of Model</a:t>
            </a:r>
          </a:p>
          <a:p>
            <a:pPr marR="0" lvl="0" algn="ctr"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US" altLang="zh-CN" sz="2400" b="0" i="0" u="none" strike="noStrike" kern="1200" cap="none" spc="0" normalizeH="0" baseline="0" noProof="0" dirty="0">
              <a:ln>
                <a:noFill/>
              </a:ln>
              <a:solidFill>
                <a:schemeClr val="lt1"/>
              </a:solidFill>
              <a:effectLst/>
              <a:uLnTx/>
              <a:uFillTx/>
              <a:latin typeface="+mn-lt"/>
              <a:ea typeface="+mn-ea"/>
              <a:cs typeface="+mn-cs"/>
            </a:endParaRPr>
          </a:p>
          <a:p>
            <a:pPr marL="742950" marR="0" lvl="1"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This model contains six layers: LSTM and Dense layer</a:t>
            </a:r>
          </a:p>
          <a:p>
            <a:pPr marL="1200150" marR="0" lvl="2"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Dense layers, also known as fully connected layers, are the basic building blocks of neural networks.</a:t>
            </a:r>
          </a:p>
          <a:p>
            <a:pPr marL="1200150" marR="0" lvl="2"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rPr>
              <a:t> LSTM </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is a type of recurrent neural network (RNN) architecture designed to overcome the limitations of traditional                </a:t>
            </a:r>
            <a:r>
              <a:rPr lang="en-US" altLang="zh-CN" sz="1800" noProof="0" dirty="0">
                <a:ln>
                  <a:noFill/>
                </a:ln>
                <a:effectLst/>
                <a:uLnTx/>
                <a:uFillTx/>
                <a:sym typeface="+mn-ea"/>
              </a:rPr>
              <a:t>RNNs in capturing long-term dependencies in sequential data.</a:t>
            </a:r>
          </a:p>
          <a:p>
            <a:pPr marL="742950" marR="0" lvl="1"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Activation function was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Relu</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 and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softmax</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p>
          <a:p>
            <a:pPr marL="1200150" marR="0" lvl="2"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Softmax</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 is an activation function takes a vector of arbitrary real-valued scores (often referred to as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logits</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 as input and normalizes them into a probability distribution over multiple classes.</a:t>
            </a:r>
          </a:p>
          <a:p>
            <a:pPr marL="1200150" marR="0" lvl="2"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Relu</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  is an activation function commonly used in neural networks, particularly in deep learning models.</a:t>
            </a:r>
          </a:p>
          <a:p>
            <a:pPr marL="742950" marR="0" lvl="1"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lang="en-US" altLang="zh-CN" sz="1800" noProof="0" dirty="0">
                <a:ln>
                  <a:noFill/>
                </a:ln>
                <a:effectLst/>
                <a:uLnTx/>
                <a:uFillTx/>
                <a:sym typeface="+mn-ea"/>
              </a:rPr>
              <a:t>We use optimizer called Adam ,it is well-suited for training deep neural networks, and loss function called Categorical cross-entropy and metrics called Categorical accuracy calculates the accuracy .</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742950" marR="0" lvl="1" indent="-285750" algn="just" defTabSz="914400" rtl="0" eaLnBrk="1" fontAlgn="auto" latinLnBrk="0" hangingPunct="1">
              <a:lnSpc>
                <a:spcPct val="110000"/>
              </a:lnSpc>
              <a:spcBef>
                <a:spcPts val="0"/>
              </a:spcBef>
              <a:spcAft>
                <a:spcPts val="0"/>
              </a:spcAft>
              <a:buClrTx/>
              <a:buSzTx/>
              <a:buFont typeface="Arial" panose="020B0604020202020204" pitchFamily="34" charset="0"/>
              <a:buChar char="•"/>
              <a:defRPr/>
            </a:pPr>
            <a:r>
              <a:rPr lang="en-US" altLang="zh-CN" sz="1800" noProof="0" dirty="0">
                <a:ln>
                  <a:noFill/>
                </a:ln>
                <a:effectLst/>
                <a:uLnTx/>
                <a:uFillTx/>
                <a:sym typeface="+mn-ea"/>
              </a:rPr>
              <a:t>We use ‘</a:t>
            </a:r>
            <a:r>
              <a:rPr lang="en-US" altLang="zh-CN" sz="1800" noProof="0" dirty="0" err="1">
                <a:ln>
                  <a:noFill/>
                </a:ln>
                <a:effectLst/>
                <a:uLnTx/>
                <a:uFillTx/>
                <a:sym typeface="+mn-ea"/>
              </a:rPr>
              <a:t>model.fit</a:t>
            </a:r>
            <a:r>
              <a:rPr lang="en-US" altLang="zh-CN" sz="1800" noProof="0" dirty="0">
                <a:ln>
                  <a:noFill/>
                </a:ln>
                <a:effectLst/>
                <a:uLnTx/>
                <a:uFillTx/>
                <a:sym typeface="+mn-ea"/>
              </a:rPr>
              <a:t>() function’ to train the model with the specified training data for 500 epochs, and it includes a </a:t>
            </a:r>
            <a:r>
              <a:rPr lang="en-US" altLang="zh-CN" sz="1800" noProof="0" dirty="0" err="1">
                <a:ln>
                  <a:noFill/>
                </a:ln>
                <a:effectLst/>
                <a:uLnTx/>
                <a:uFillTx/>
                <a:sym typeface="+mn-ea"/>
              </a:rPr>
              <a:t>TensorBoard</a:t>
            </a:r>
            <a:r>
              <a:rPr lang="en-US" altLang="zh-CN" sz="1800" noProof="0" dirty="0">
                <a:ln>
                  <a:noFill/>
                </a:ln>
                <a:effectLst/>
                <a:uLnTx/>
                <a:uFillTx/>
                <a:sym typeface="+mn-ea"/>
              </a:rPr>
              <a:t> ‘callback </a:t>
            </a:r>
            <a:r>
              <a:rPr lang="en-US" altLang="zh-CN" sz="1800" noProof="0" dirty="0" err="1">
                <a:ln>
                  <a:noFill/>
                </a:ln>
                <a:effectLst/>
                <a:uLnTx/>
                <a:uFillTx/>
                <a:sym typeface="+mn-ea"/>
              </a:rPr>
              <a:t>tb_callback</a:t>
            </a:r>
            <a:r>
              <a:rPr lang="en-US" altLang="zh-CN" sz="1800" noProof="0" dirty="0">
                <a:ln>
                  <a:noFill/>
                </a:ln>
                <a:effectLst/>
                <a:uLnTx/>
                <a:uFillTx/>
                <a:sym typeface="+mn-ea"/>
              </a:rPr>
              <a:t>’ for monitoring the training progress.</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R="0" lvl="1" algn="just" defTabSz="914400" rtl="0" eaLnBrk="1" fontAlgn="auto" latinLnBrk="0" hangingPunct="1">
              <a:lnSpc>
                <a:spcPct val="110000"/>
              </a:lnSpc>
              <a:spcBef>
                <a:spcPts val="0"/>
              </a:spcBef>
              <a:spcAft>
                <a:spcPts val="0"/>
              </a:spcAft>
              <a:buClrTx/>
              <a:buSzTx/>
              <a:buFont typeface="Arial" panose="020B0604020202020204" pitchFamily="34" charset="0"/>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1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147" name="矩形 61"/>
          <p:cNvSpPr/>
          <p:nvPr/>
        </p:nvSpPr>
        <p:spPr>
          <a:xfrm>
            <a:off x="2301717" y="604838"/>
            <a:ext cx="252730" cy="39878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244" name="文本框 8"/>
          <p:cNvSpPr txBox="1"/>
          <p:nvPr/>
        </p:nvSpPr>
        <p:spPr>
          <a:xfrm>
            <a:off x="1064260" y="337185"/>
            <a:ext cx="3763645" cy="563245"/>
          </a:xfrm>
          <a:prstGeom prst="rect">
            <a:avLst/>
          </a:prstGeom>
          <a:noFill/>
          <a:ln w="9525">
            <a:noFill/>
          </a:ln>
        </p:spPr>
        <p:txBody>
          <a:bodyPr wrap="none" anchor="t" anchorCtr="0">
            <a:noAutofit/>
          </a:bodyPr>
          <a:lstStyle/>
          <a:p>
            <a:r>
              <a:rPr lang="en-US" altLang="zh-CN" sz="4400" dirty="0">
                <a:solidFill>
                  <a:srgbClr val="DFBB64"/>
                </a:solidFill>
                <a:latin typeface="Times New Roman" panose="02020603050405020304" charset="0"/>
                <a:ea typeface="Arial" panose="020B0604020202020204" pitchFamily="34" charset="0"/>
                <a:cs typeface="Times New Roman" panose="02020603050405020304" charset="0"/>
              </a:rPr>
              <a:t>Methods</a:t>
            </a:r>
          </a:p>
        </p:txBody>
      </p:sp>
      <p:grpSp>
        <p:nvGrpSpPr>
          <p:cNvPr id="5" name="组合 6"/>
          <p:cNvGrpSpPr/>
          <p:nvPr/>
        </p:nvGrpSpPr>
        <p:grpSpPr>
          <a:xfrm>
            <a:off x="0" y="377825"/>
            <a:ext cx="1001713" cy="522288"/>
            <a:chOff x="0" y="377371"/>
            <a:chExt cx="1988458" cy="522515"/>
          </a:xfrm>
        </p:grpSpPr>
        <p:sp>
          <p:nvSpPr>
            <p:cNvPr id="7" name="矩形 3"/>
            <p:cNvSpPr/>
            <p:nvPr/>
          </p:nvSpPr>
          <p:spPr>
            <a:xfrm>
              <a:off x="0" y="377371"/>
              <a:ext cx="1988458" cy="522514"/>
            </a:xfrm>
            <a:prstGeom prst="rect">
              <a:avLst/>
            </a:prstGeom>
            <a:solidFill>
              <a:srgbClr val="DBB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5"/>
            <p:cNvSpPr/>
            <p:nvPr/>
          </p:nvSpPr>
          <p:spPr>
            <a:xfrm flipH="1">
              <a:off x="0" y="377372"/>
              <a:ext cx="1988458" cy="522514"/>
            </a:xfrm>
            <a:prstGeom prst="rtTriangle">
              <a:avLst/>
            </a:prstGeom>
            <a:solidFill>
              <a:srgbClr val="30302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638</Words>
  <Application>Microsoft Office PowerPoint</Application>
  <PresentationFormat>Custom</PresentationFormat>
  <Paragraphs>78</Paragraphs>
  <Slides>12</Slides>
  <Notes>3</Notes>
  <HiddenSlides>0</HiddenSlides>
  <MMClips>1</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占曼琼</dc:creator>
  <cp:lastModifiedBy>hi lap</cp:lastModifiedBy>
  <cp:revision>95</cp:revision>
  <dcterms:created xsi:type="dcterms:W3CDTF">2015-10-12T03:58:00Z</dcterms:created>
  <dcterms:modified xsi:type="dcterms:W3CDTF">2024-04-08T23:19:17Z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0A07E6302D884800A326A50A2B26BAE8_13</vt:lpwstr>
  </property>
</Properties>
</file>