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23" r:id="rId2"/>
    <p:sldId id="268" r:id="rId3"/>
    <p:sldId id="265" r:id="rId4"/>
    <p:sldId id="524" r:id="rId5"/>
    <p:sldId id="266" r:id="rId6"/>
    <p:sldId id="52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9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1D3D-254F-4C5F-8105-779DC4AB6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138A8-79B6-43E4-BCF0-1C05A319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82FB-CAF5-4577-95C1-BB71F105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8609-C6DA-40A5-B978-CFD786DA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F3DF-3E68-425C-9395-CA578E05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3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B4DD-C4CB-4D1D-B15C-AD685E9B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FB719-E2F8-47F4-A8A3-3F78BC2B0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BB04-D46D-4FE9-8386-0A3B01DF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5502-3689-483B-B4CE-8295B548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68407-0E59-4538-BB67-AA4D8754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0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C7EC63-4BF8-4E56-8000-E5C59105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EE1B3-6348-44D2-BD13-F8EFF93C0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09A93-7CFC-431E-9D34-18670C9D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8BFF-A8F9-4920-A709-FABB2504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847C-EA19-4DAC-8A02-DAD9C8B6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99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C8B2-F443-418C-8936-3905F4DF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8F79F-3919-4BFF-A4FD-57EF2C9D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5273-70E5-46D9-80F6-8AEC331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89FC-DF67-4B56-9A45-22981F2D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C478-6BF9-48C4-9935-7B32B2FF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94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752F-828D-4D69-9D11-482BC5E37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01361-56D6-4EDF-86DE-6DA03F954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6ABBA-84E7-4BA7-914F-CBF42D52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18A6-8F23-46FA-84B6-27616E37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7EC2-28BB-4217-821A-59CF1013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18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94E3-21AA-45AA-B4DE-C4D4AF88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01EE-DABF-4928-88E1-71E118D22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F810-12CE-46F5-A03F-CD656ED2F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CE033-BCAA-4280-A40F-F7714E44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A2F97-A775-4D78-89E8-9CA10949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82F3D-26C8-45C8-99AB-0947F9C8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73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6D5A-E231-438C-874D-167F9764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54EA-702C-4334-93E4-C91351591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3EB4A-6DFA-4D72-A589-24111D2D7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6EF76-A7C3-4719-926B-F058954E2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BEF94-E458-4C7E-8260-D889A89F4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BA0EE-46E9-4825-9FF1-704B7473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A294C-7688-40CA-A700-AD343380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C014F-9116-4C24-990B-E9CDE526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64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E887-7F44-42A0-BE94-7DB51DA4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E80B2-C268-4943-940F-5FAF6256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A5B8D-F731-4ED0-8AC1-C8AB20C4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B32BE-C193-49EC-9501-D36288AB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9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3A57-1C81-49B0-B42D-745FD689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2E1F8-92B5-474E-8735-512F430F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DFB65-E05E-4319-B482-F55BF254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47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8BE3-7F94-467E-B14D-FA192C3F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0232-BF3C-4C47-9CA9-5322B3F0C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63171-E969-4B32-934D-006AE9D5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C150-57B1-4A9D-B395-E9CE052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3EEB8-DB3F-4D40-8BF1-614A89AC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E0B2E-84DC-447C-AA78-25DBDC76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34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115-257F-4F63-A768-6772ED98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3CCA0-F9B7-4FE3-A3B3-4AF2B3837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E25C1-0EE1-4CBB-9E0D-44BBF01E8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99F0E-C9D8-4739-820F-99D45FD3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1BBE9-0792-4DF6-AC17-8D6DF433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601D9-D59F-4B02-9079-B0FF189D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34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E408A-A1B5-47EC-8613-0EA6E023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57810-F0E7-4429-B935-41153CDE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AA32-0F36-47C8-880C-C0311E7B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B4E86-E900-4BA1-867C-681C8D64128C}" type="datetimeFigureOut">
              <a:rPr lang="en-CA" smtClean="0"/>
              <a:t>2022-10-02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DFCA-519B-4DDD-94E9-A0C4F4E86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938A4-FBD9-4204-ACEC-7707ED428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50F66-7B4D-4C30-9972-EC42E580EF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19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B19E070-1F29-48E8-901D-1477FFFF36F4}"/>
              </a:ext>
            </a:extLst>
          </p:cNvPr>
          <p:cNvSpPr/>
          <p:nvPr/>
        </p:nvSpPr>
        <p:spPr>
          <a:xfrm>
            <a:off x="143920" y="160903"/>
            <a:ext cx="11904160" cy="6528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4133"/>
          </a:p>
        </p:txBody>
      </p:sp>
      <p:pic>
        <p:nvPicPr>
          <p:cNvPr id="28" name="Picture 27" descr="A picture containing outdoor, building, sky, road&#10;&#10;Description automatically generated">
            <a:extLst>
              <a:ext uri="{FF2B5EF4-FFF2-40B4-BE49-F238E27FC236}">
                <a16:creationId xmlns:a16="http://schemas.microsoft.com/office/drawing/2014/main" id="{95788467-AE16-4039-B2AF-638E061A5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2" y="160903"/>
            <a:ext cx="11890899" cy="65280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996D0E-30B5-4D32-9C4A-5F77FCA4655D}"/>
              </a:ext>
            </a:extLst>
          </p:cNvPr>
          <p:cNvSpPr txBox="1"/>
          <p:nvPr/>
        </p:nvSpPr>
        <p:spPr>
          <a:xfrm>
            <a:off x="278637" y="311067"/>
            <a:ext cx="3337128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Algonquin College</a:t>
            </a:r>
            <a:endParaRPr lang="en-CA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FF7612-23E9-4F74-8B64-F6A223349D9B}"/>
              </a:ext>
            </a:extLst>
          </p:cNvPr>
          <p:cNvSpPr txBox="1"/>
          <p:nvPr/>
        </p:nvSpPr>
        <p:spPr>
          <a:xfrm>
            <a:off x="278637" y="918656"/>
            <a:ext cx="3337128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Computer Engineering Technology</a:t>
            </a:r>
            <a:endParaRPr lang="en-CA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BFB84-F351-4E19-837E-C5D1DAB3FDDE}"/>
              </a:ext>
            </a:extLst>
          </p:cNvPr>
          <p:cNvSpPr txBox="1"/>
          <p:nvPr/>
        </p:nvSpPr>
        <p:spPr>
          <a:xfrm>
            <a:off x="278637" y="1983869"/>
            <a:ext cx="3337128" cy="133857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049" b="1" dirty="0"/>
              <a:t>CST8152</a:t>
            </a:r>
          </a:p>
          <a:p>
            <a:pPr algn="ctr"/>
            <a:r>
              <a:rPr lang="en-US" sz="4049" b="1" dirty="0"/>
              <a:t>Compilers</a:t>
            </a:r>
            <a:endParaRPr lang="en-CA" sz="4049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E24E5-9834-4919-8F5A-1D35BF40BAC5}"/>
              </a:ext>
            </a:extLst>
          </p:cNvPr>
          <p:cNvSpPr txBox="1"/>
          <p:nvPr/>
        </p:nvSpPr>
        <p:spPr>
          <a:xfrm>
            <a:off x="278637" y="3587972"/>
            <a:ext cx="3337128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Fall, 2021</a:t>
            </a:r>
            <a:endParaRPr lang="en-CA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228B3F-4171-47EC-9310-EAD0341988E7}"/>
              </a:ext>
            </a:extLst>
          </p:cNvPr>
          <p:cNvGrpSpPr/>
          <p:nvPr/>
        </p:nvGrpSpPr>
        <p:grpSpPr>
          <a:xfrm>
            <a:off x="1032183" y="4485015"/>
            <a:ext cx="1695644" cy="1344018"/>
            <a:chOff x="613133" y="3363838"/>
            <a:chExt cx="1271857" cy="1008112"/>
          </a:xfrm>
          <a:solidFill>
            <a:srgbClr val="339933">
              <a:alpha val="50000"/>
            </a:srgbClr>
          </a:solidFill>
        </p:grpSpPr>
        <p:pic>
          <p:nvPicPr>
            <p:cNvPr id="18" name="Picture 17" descr="ac-icon.eps">
              <a:extLst>
                <a:ext uri="{FF2B5EF4-FFF2-40B4-BE49-F238E27FC236}">
                  <a16:creationId xmlns:a16="http://schemas.microsoft.com/office/drawing/2014/main" id="{AA30A281-E72C-40B8-BEC3-25EA14EA5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423" y="3425586"/>
              <a:ext cx="1200431" cy="884616"/>
            </a:xfrm>
            <a:prstGeom prst="rect">
              <a:avLst/>
            </a:prstGeom>
            <a:grpFill/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63AC0A-032E-4EC7-880D-4FBC38BF48C1}"/>
                </a:ext>
              </a:extLst>
            </p:cNvPr>
            <p:cNvSpPr/>
            <p:nvPr/>
          </p:nvSpPr>
          <p:spPr>
            <a:xfrm>
              <a:off x="613133" y="3363838"/>
              <a:ext cx="1271857" cy="100811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133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56ACF41-0853-4716-9916-9AB8D7AC1511}"/>
              </a:ext>
            </a:extLst>
          </p:cNvPr>
          <p:cNvSpPr/>
          <p:nvPr/>
        </p:nvSpPr>
        <p:spPr>
          <a:xfrm>
            <a:off x="11037043" y="273624"/>
            <a:ext cx="890723" cy="909903"/>
          </a:xfrm>
          <a:prstGeom prst="rect">
            <a:avLst/>
          </a:prstGeom>
          <a:solidFill>
            <a:srgbClr val="FFC000"/>
          </a:solidFill>
          <a:ln w="254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</a:t>
            </a:r>
          </a:p>
          <a:p>
            <a:pPr algn="ctr"/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7AE01-778E-441D-AAD8-66A95664F9E9}"/>
              </a:ext>
            </a:extLst>
          </p:cNvPr>
          <p:cNvSpPr txBox="1"/>
          <p:nvPr/>
        </p:nvSpPr>
        <p:spPr>
          <a:xfrm>
            <a:off x="8650041" y="5267945"/>
            <a:ext cx="3337128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Prof. Paulo Sousa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8615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138F-7304-43C3-81BF-A48CB62A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200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CA" b="1" dirty="0"/>
              <a:t>Regular Expressions </a:t>
            </a:r>
            <a:r>
              <a:rPr lang="en-CA" sz="3200" b="1" dirty="0"/>
              <a:t>(small differences acceptable)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52EC-8EE5-45C6-8879-6E38ADD9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266" y="2358899"/>
            <a:ext cx="4097534" cy="230832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CA" dirty="0"/>
              <a:t>MNID = </a:t>
            </a:r>
            <a:r>
              <a:rPr lang="en-CA" dirty="0">
                <a:solidFill>
                  <a:srgbClr val="C00000"/>
                </a:solidFill>
              </a:rPr>
              <a:t>L(L|D|U)*M</a:t>
            </a:r>
          </a:p>
          <a:p>
            <a:r>
              <a:rPr lang="en-CA" dirty="0"/>
              <a:t>SL = </a:t>
            </a:r>
            <a:r>
              <a:rPr lang="en-CA" dirty="0">
                <a:solidFill>
                  <a:srgbClr val="C00000"/>
                </a:solidFill>
              </a:rPr>
              <a:t>Q[^Q]*Q</a:t>
            </a:r>
          </a:p>
          <a:p>
            <a:r>
              <a:rPr lang="en-CA" dirty="0"/>
              <a:t>KEY = {</a:t>
            </a:r>
            <a:r>
              <a:rPr lang="en-US" dirty="0">
                <a:solidFill>
                  <a:srgbClr val="0070C0"/>
                </a:solidFill>
              </a:rPr>
              <a:t>data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code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float</a:t>
            </a:r>
            <a:r>
              <a:rPr lang="en-US"/>
              <a:t>, </a:t>
            </a:r>
            <a:r>
              <a:rPr lang="en-US">
                <a:solidFill>
                  <a:srgbClr val="0070C0"/>
                </a:solidFill>
              </a:rPr>
              <a:t>str</a:t>
            </a:r>
            <a:r>
              <a:rPr lang="en-US"/>
              <a:t>, 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while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do</a:t>
            </a:r>
            <a:r>
              <a:rPr lang="en-CA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C02489-5F90-43A7-B338-510B1EC1A1E7}"/>
              </a:ext>
            </a:extLst>
          </p:cNvPr>
          <p:cNvSpPr txBox="1"/>
          <p:nvPr/>
        </p:nvSpPr>
        <p:spPr>
          <a:xfrm>
            <a:off x="838200" y="2358899"/>
            <a:ext cx="609742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u="sng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Activity:</a:t>
            </a: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Considering the following syntax:</a:t>
            </a:r>
            <a:endParaRPr lang="en-C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C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(0) L 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= [</a:t>
            </a:r>
            <a:r>
              <a:rPr lang="en-US" sz="18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A-Za-z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]	</a:t>
            </a:r>
            <a:r>
              <a:rPr lang="en-US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(Letters)</a:t>
            </a:r>
            <a:endParaRPr lang="en-CA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(1) D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[</a:t>
            </a:r>
            <a:r>
              <a:rPr lang="en-US" sz="1800" i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0-9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]		</a:t>
            </a:r>
            <a:r>
              <a:rPr lang="en-US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(Digits)</a:t>
            </a:r>
            <a:endParaRPr lang="en-CA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(2) U</a:t>
            </a:r>
            <a:r>
              <a:rPr lang="en-US" sz="18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_		</a:t>
            </a:r>
            <a:r>
              <a:rPr lang="en-US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(Underscore)</a:t>
            </a:r>
            <a:endParaRPr lang="en-CA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(3) M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&amp;		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(Method name suffix)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(4) Q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‘		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(SL delimitator – single quotes)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(5) </a:t>
            </a:r>
            <a:r>
              <a:rPr lang="en-US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= [</a:t>
            </a:r>
            <a:r>
              <a:rPr lang="pt-BR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^</a:t>
            </a:r>
            <a:r>
              <a:rPr lang="pt-BR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LDUMQ</a:t>
            </a:r>
            <a:r>
              <a:rPr lang="pt-BR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]	</a:t>
            </a:r>
            <a:r>
              <a:rPr lang="en-US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(Other </a:t>
            </a:r>
            <a:r>
              <a:rPr lang="en-US" sz="18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chars)</a:t>
            </a:r>
            <a:endParaRPr lang="en-CA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3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loud 38">
            <a:extLst>
              <a:ext uri="{FF2B5EF4-FFF2-40B4-BE49-F238E27FC236}">
                <a16:creationId xmlns:a16="http://schemas.microsoft.com/office/drawing/2014/main" id="{8577C10C-B884-47A5-9663-C565653724B7}"/>
              </a:ext>
            </a:extLst>
          </p:cNvPr>
          <p:cNvSpPr/>
          <p:nvPr/>
        </p:nvSpPr>
        <p:spPr>
          <a:xfrm>
            <a:off x="3406622" y="2394034"/>
            <a:ext cx="4456598" cy="306375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F75A74-820F-4275-AF1E-4CF282C95B05}"/>
              </a:ext>
            </a:extLst>
          </p:cNvPr>
          <p:cNvSpPr/>
          <p:nvPr/>
        </p:nvSpPr>
        <p:spPr>
          <a:xfrm>
            <a:off x="1978348" y="3418949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S0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9707B5-A1E2-4B87-AA37-17CAF3C82CD6}"/>
              </a:ext>
            </a:extLst>
          </p:cNvPr>
          <p:cNvSpPr/>
          <p:nvPr/>
        </p:nvSpPr>
        <p:spPr>
          <a:xfrm>
            <a:off x="4028365" y="3799961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S4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2C40046-73DE-41AF-982A-C0C588F9CDF3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2764411" y="3803960"/>
            <a:ext cx="1263954" cy="3810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02FB08-F834-4F25-A5EB-70D473D39569}"/>
              </a:ext>
            </a:extLst>
          </p:cNvPr>
          <p:cNvSpPr txBox="1"/>
          <p:nvPr/>
        </p:nvSpPr>
        <p:spPr>
          <a:xfrm>
            <a:off x="3060425" y="3485911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/>
              <a:t>Q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6C5527-E8FF-4204-B2F5-16E90EBB584A}"/>
              </a:ext>
            </a:extLst>
          </p:cNvPr>
          <p:cNvSpPr/>
          <p:nvPr/>
        </p:nvSpPr>
        <p:spPr>
          <a:xfrm>
            <a:off x="8500420" y="4313289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S10</a:t>
            </a:r>
            <a:endParaRPr lang="en-CA" sz="16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DA16A2-9A5A-454E-9403-8C52C96EC9EE}"/>
              </a:ext>
            </a:extLst>
          </p:cNvPr>
          <p:cNvSpPr txBox="1"/>
          <p:nvPr/>
        </p:nvSpPr>
        <p:spPr>
          <a:xfrm>
            <a:off x="9379323" y="4541014"/>
            <a:ext cx="36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SL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58673F1-DE61-498B-9315-F75BBA317309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4814428" y="4184972"/>
            <a:ext cx="3685992" cy="5133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30A84E-EB92-4934-9679-D0D0CA372156}"/>
              </a:ext>
            </a:extLst>
          </p:cNvPr>
          <p:cNvCxnSpPr>
            <a:endCxn id="5" idx="2"/>
          </p:cNvCxnSpPr>
          <p:nvPr/>
        </p:nvCxnSpPr>
        <p:spPr>
          <a:xfrm>
            <a:off x="1652933" y="3803959"/>
            <a:ext cx="3254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5870D76D-C782-493A-8E83-5F9347B9941A}"/>
              </a:ext>
            </a:extLst>
          </p:cNvPr>
          <p:cNvSpPr/>
          <p:nvPr/>
        </p:nvSpPr>
        <p:spPr>
          <a:xfrm>
            <a:off x="8550713" y="4353287"/>
            <a:ext cx="704141" cy="6900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S5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6F93A14-A05C-4F9E-BF24-54A911A30423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 rot="16200000" flipH="1">
            <a:off x="4036386" y="4184971"/>
            <a:ext cx="770021" cy="12700"/>
          </a:xfrm>
          <a:prstGeom prst="curvedConnector5">
            <a:avLst>
              <a:gd name="adj1" fmla="val -29688"/>
              <a:gd name="adj2" fmla="val 4894740"/>
              <a:gd name="adj3" fmla="val 129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F0872B8-5D74-4530-B046-507FD268BE2E}"/>
              </a:ext>
            </a:extLst>
          </p:cNvPr>
          <p:cNvSpPr txBox="1"/>
          <p:nvPr/>
        </p:nvSpPr>
        <p:spPr>
          <a:xfrm>
            <a:off x="4982198" y="3581537"/>
            <a:ext cx="668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^Q</a:t>
            </a:r>
            <a:endParaRPr lang="en-CA" sz="16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5031158-F7C8-4084-B19A-56A632C4DB17}"/>
              </a:ext>
            </a:extLst>
          </p:cNvPr>
          <p:cNvSpPr txBox="1"/>
          <p:nvPr/>
        </p:nvSpPr>
        <p:spPr>
          <a:xfrm>
            <a:off x="7894390" y="4329821"/>
            <a:ext cx="44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Q</a:t>
            </a:r>
          </a:p>
        </p:txBody>
      </p: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C75CC3D0-D85E-4904-8AC5-7F74B48772C8}"/>
              </a:ext>
            </a:extLst>
          </p:cNvPr>
          <p:cNvCxnSpPr>
            <a:cxnSpLocks/>
            <a:stCxn id="137" idx="6"/>
            <a:endCxn id="128" idx="2"/>
          </p:cNvCxnSpPr>
          <p:nvPr/>
        </p:nvCxnSpPr>
        <p:spPr>
          <a:xfrm>
            <a:off x="6705118" y="3433137"/>
            <a:ext cx="2511531" cy="5116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FB35326-5713-4BB1-A724-8150A41FDC18}"/>
              </a:ext>
            </a:extLst>
          </p:cNvPr>
          <p:cNvGrpSpPr/>
          <p:nvPr/>
        </p:nvGrpSpPr>
        <p:grpSpPr>
          <a:xfrm>
            <a:off x="9216649" y="3559800"/>
            <a:ext cx="1353027" cy="770021"/>
            <a:chOff x="6448796" y="6062698"/>
            <a:chExt cx="1353027" cy="77002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4C56859-E722-46DF-972E-03A479E7CC55}"/>
                </a:ext>
              </a:extLst>
            </p:cNvPr>
            <p:cNvSpPr txBox="1"/>
            <p:nvPr/>
          </p:nvSpPr>
          <p:spPr>
            <a:xfrm>
              <a:off x="7298159" y="6322346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600" b="1" dirty="0"/>
                <a:t>KEY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8A1DA2D9-0EBD-48A9-A19F-E56D9861EAA7}"/>
                </a:ext>
              </a:extLst>
            </p:cNvPr>
            <p:cNvGrpSpPr/>
            <p:nvPr/>
          </p:nvGrpSpPr>
          <p:grpSpPr>
            <a:xfrm>
              <a:off x="6448796" y="6062698"/>
              <a:ext cx="786063" cy="770021"/>
              <a:chOff x="9211282" y="573803"/>
              <a:chExt cx="786063" cy="770021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EE0DBB55-67A5-4B93-8141-5130C7EDEC41}"/>
                  </a:ext>
                </a:extLst>
              </p:cNvPr>
              <p:cNvSpPr/>
              <p:nvPr/>
            </p:nvSpPr>
            <p:spPr>
              <a:xfrm>
                <a:off x="9211282" y="573803"/>
                <a:ext cx="786063" cy="770021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>
                    <a:solidFill>
                      <a:srgbClr val="FF0000"/>
                    </a:solidFill>
                  </a:rPr>
                  <a:t>S6</a:t>
                </a:r>
                <a:endParaRPr lang="en-CA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3DFE985-D90D-4C63-93F7-084E02955911}"/>
                  </a:ext>
                </a:extLst>
              </p:cNvPr>
              <p:cNvSpPr/>
              <p:nvPr/>
            </p:nvSpPr>
            <p:spPr>
              <a:xfrm>
                <a:off x="9252242" y="613800"/>
                <a:ext cx="704141" cy="69002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>
                    <a:solidFill>
                      <a:srgbClr val="FF0000"/>
                    </a:solidFill>
                  </a:rPr>
                  <a:t>S3</a:t>
                </a:r>
              </a:p>
              <a:p>
                <a:pPr algn="ctr"/>
                <a:r>
                  <a:rPr lang="pt-BR" sz="1600" b="1" dirty="0">
                    <a:solidFill>
                      <a:srgbClr val="FF0000"/>
                    </a:solidFill>
                  </a:rPr>
                  <a:t>*</a:t>
                </a:r>
                <a:endParaRPr lang="en-CA" sz="16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461D0AC9-0704-486C-BC47-3FF4CA2DA1E9}"/>
              </a:ext>
            </a:extLst>
          </p:cNvPr>
          <p:cNvSpPr txBox="1"/>
          <p:nvPr/>
        </p:nvSpPr>
        <p:spPr>
          <a:xfrm>
            <a:off x="8300688" y="3520899"/>
            <a:ext cx="89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^LDUM</a:t>
            </a:r>
            <a:endParaRPr lang="en-CA" sz="1600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AB6D8AC-C7A9-4B62-91A8-67AE53C8824A}"/>
              </a:ext>
            </a:extLst>
          </p:cNvPr>
          <p:cNvSpPr txBox="1"/>
          <p:nvPr/>
        </p:nvSpPr>
        <p:spPr>
          <a:xfrm>
            <a:off x="9419532" y="2949037"/>
            <a:ext cx="786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MNID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D478797-ADA7-4CE4-A503-41082AE8C0E5}"/>
              </a:ext>
            </a:extLst>
          </p:cNvPr>
          <p:cNvGrpSpPr/>
          <p:nvPr/>
        </p:nvGrpSpPr>
        <p:grpSpPr>
          <a:xfrm>
            <a:off x="8614805" y="2678719"/>
            <a:ext cx="786063" cy="770021"/>
            <a:chOff x="9230132" y="1616391"/>
            <a:chExt cx="786063" cy="77002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722DF4E-C82C-4EB7-95D0-F9B849405D1A}"/>
                </a:ext>
              </a:extLst>
            </p:cNvPr>
            <p:cNvSpPr/>
            <p:nvPr/>
          </p:nvSpPr>
          <p:spPr>
            <a:xfrm>
              <a:off x="9230132" y="1616391"/>
              <a:ext cx="786063" cy="770021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FF0000"/>
                  </a:solidFill>
                </a:rPr>
                <a:t>S7</a:t>
              </a:r>
              <a:endParaRPr lang="en-CA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AE7EE5E-6615-48F7-BC4E-7E24B44A9122}"/>
                </a:ext>
              </a:extLst>
            </p:cNvPr>
            <p:cNvSpPr/>
            <p:nvPr/>
          </p:nvSpPr>
          <p:spPr>
            <a:xfrm>
              <a:off x="9280425" y="1656389"/>
              <a:ext cx="704141" cy="690024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FF0000"/>
                  </a:solidFill>
                </a:rPr>
                <a:t>S2</a:t>
              </a:r>
            </a:p>
          </p:txBody>
        </p:sp>
      </p:grp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7F613506-7ED2-4B67-9897-1D5806B407FB}"/>
              </a:ext>
            </a:extLst>
          </p:cNvPr>
          <p:cNvCxnSpPr>
            <a:cxnSpLocks/>
            <a:stCxn id="137" idx="6"/>
            <a:endCxn id="133" idx="2"/>
          </p:cNvCxnSpPr>
          <p:nvPr/>
        </p:nvCxnSpPr>
        <p:spPr>
          <a:xfrm flipV="1">
            <a:off x="6705118" y="3063730"/>
            <a:ext cx="1909687" cy="3694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4471B957-CD60-4DF2-8564-323593CFDD14}"/>
              </a:ext>
            </a:extLst>
          </p:cNvPr>
          <p:cNvSpPr/>
          <p:nvPr/>
        </p:nvSpPr>
        <p:spPr>
          <a:xfrm>
            <a:off x="5919055" y="3048126"/>
            <a:ext cx="786063" cy="77002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S1</a:t>
            </a:r>
            <a:endParaRPr lang="en-CA" sz="1600" b="1" dirty="0">
              <a:solidFill>
                <a:srgbClr val="FF0000"/>
              </a:solidFill>
            </a:endParaRP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5B0019B7-2BF9-4F45-88C7-D14A393FF43B}"/>
              </a:ext>
            </a:extLst>
          </p:cNvPr>
          <p:cNvCxnSpPr>
            <a:cxnSpLocks/>
            <a:stCxn id="5" idx="7"/>
            <a:endCxn id="137" idx="2"/>
          </p:cNvCxnSpPr>
          <p:nvPr/>
        </p:nvCxnSpPr>
        <p:spPr>
          <a:xfrm rot="5400000" flipH="1" flipV="1">
            <a:off x="4234886" y="1847547"/>
            <a:ext cx="98579" cy="3269760"/>
          </a:xfrm>
          <a:prstGeom prst="curvedConnector4">
            <a:avLst>
              <a:gd name="adj1" fmla="val 231895"/>
              <a:gd name="adj2" fmla="val 517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59BB82ED-34C1-4F8C-A595-3B9D20E1BC2F}"/>
              </a:ext>
            </a:extLst>
          </p:cNvPr>
          <p:cNvCxnSpPr>
            <a:cxnSpLocks/>
            <a:stCxn id="137" idx="0"/>
            <a:endCxn id="137" idx="5"/>
          </p:cNvCxnSpPr>
          <p:nvPr/>
        </p:nvCxnSpPr>
        <p:spPr>
          <a:xfrm rot="16200000" flipH="1">
            <a:off x="6122417" y="3237796"/>
            <a:ext cx="657254" cy="277915"/>
          </a:xfrm>
          <a:prstGeom prst="curvedConnector5">
            <a:avLst>
              <a:gd name="adj1" fmla="val -34781"/>
              <a:gd name="adj2" fmla="val 223677"/>
              <a:gd name="adj3" fmla="val 134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0DCDB8D-C77C-47F8-91B3-52BD5F1242A9}"/>
              </a:ext>
            </a:extLst>
          </p:cNvPr>
          <p:cNvSpPr txBox="1"/>
          <p:nvPr/>
        </p:nvSpPr>
        <p:spPr>
          <a:xfrm>
            <a:off x="6850575" y="2927827"/>
            <a:ext cx="87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L|D|U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1812BF5-69C5-46E8-8793-13F9B320021B}"/>
              </a:ext>
            </a:extLst>
          </p:cNvPr>
          <p:cNvSpPr txBox="1"/>
          <p:nvPr/>
        </p:nvSpPr>
        <p:spPr>
          <a:xfrm>
            <a:off x="3279921" y="2880351"/>
            <a:ext cx="46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/>
              <a:t>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48E09F7-DDDF-4310-8FD9-A1AB4DC82833}"/>
              </a:ext>
            </a:extLst>
          </p:cNvPr>
          <p:cNvSpPr txBox="1"/>
          <p:nvPr/>
        </p:nvSpPr>
        <p:spPr>
          <a:xfrm>
            <a:off x="7821746" y="2709572"/>
            <a:ext cx="873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</a:t>
            </a:r>
            <a:endParaRPr lang="en-CA" sz="1600" b="1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75EE37EA-71A1-4F77-8466-6C448D3924C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Automata </a:t>
            </a:r>
            <a:r>
              <a:rPr lang="en-CA" sz="3200" b="1" dirty="0"/>
              <a:t>(small differences acceptable)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7122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344256-9235-462B-AC22-F16872D02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93462"/>
              </p:ext>
            </p:extLst>
          </p:nvPr>
        </p:nvGraphicFramePr>
        <p:xfrm>
          <a:off x="2613805" y="2584462"/>
          <a:ext cx="6659595" cy="282892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16326">
                  <a:extLst>
                    <a:ext uri="{9D8B030D-6E8A-4147-A177-3AD203B41FA5}">
                      <a16:colId xmlns:a16="http://schemas.microsoft.com/office/drawing/2014/main" val="3009404488"/>
                    </a:ext>
                  </a:extLst>
                </a:gridCol>
                <a:gridCol w="716326">
                  <a:extLst>
                    <a:ext uri="{9D8B030D-6E8A-4147-A177-3AD203B41FA5}">
                      <a16:colId xmlns:a16="http://schemas.microsoft.com/office/drawing/2014/main" val="5798482"/>
                    </a:ext>
                  </a:extLst>
                </a:gridCol>
                <a:gridCol w="716326">
                  <a:extLst>
                    <a:ext uri="{9D8B030D-6E8A-4147-A177-3AD203B41FA5}">
                      <a16:colId xmlns:a16="http://schemas.microsoft.com/office/drawing/2014/main" val="2664127599"/>
                    </a:ext>
                  </a:extLst>
                </a:gridCol>
                <a:gridCol w="716326">
                  <a:extLst>
                    <a:ext uri="{9D8B030D-6E8A-4147-A177-3AD203B41FA5}">
                      <a16:colId xmlns:a16="http://schemas.microsoft.com/office/drawing/2014/main" val="1063845658"/>
                    </a:ext>
                  </a:extLst>
                </a:gridCol>
                <a:gridCol w="716326">
                  <a:extLst>
                    <a:ext uri="{9D8B030D-6E8A-4147-A177-3AD203B41FA5}">
                      <a16:colId xmlns:a16="http://schemas.microsoft.com/office/drawing/2014/main" val="384157099"/>
                    </a:ext>
                  </a:extLst>
                </a:gridCol>
                <a:gridCol w="716326">
                  <a:extLst>
                    <a:ext uri="{9D8B030D-6E8A-4147-A177-3AD203B41FA5}">
                      <a16:colId xmlns:a16="http://schemas.microsoft.com/office/drawing/2014/main" val="1472185020"/>
                    </a:ext>
                  </a:extLst>
                </a:gridCol>
                <a:gridCol w="716326">
                  <a:extLst>
                    <a:ext uri="{9D8B030D-6E8A-4147-A177-3AD203B41FA5}">
                      <a16:colId xmlns:a16="http://schemas.microsoft.com/office/drawing/2014/main" val="4077568461"/>
                    </a:ext>
                  </a:extLst>
                </a:gridCol>
                <a:gridCol w="1645313">
                  <a:extLst>
                    <a:ext uri="{9D8B030D-6E8A-4147-A177-3AD203B41FA5}">
                      <a16:colId xmlns:a16="http://schemas.microsoft.com/office/drawing/2014/main" val="39479012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</a:t>
                      </a:r>
                      <a:endParaRPr lang="en-CA" sz="18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Input Symbol</a:t>
                      </a:r>
                      <a:endParaRPr lang="en-CA" sz="18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CA" sz="18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Output</a:t>
                      </a:r>
                      <a:endParaRPr lang="en-CA" sz="1800" b="1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3267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State \ Classes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92759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L(A-Z)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D(0-9)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U(_)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M(&amp;)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Q(')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26281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S0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ESNR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NOAS [0]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19959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S1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CA" sz="1800" b="0" i="0" u="none" strike="noStrike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</a:t>
                      </a:r>
                      <a:endParaRPr lang="en-CA" sz="1800" b="0" i="0" u="none" strike="noStrike" dirty="0">
                        <a:solidFill>
                          <a:srgbClr val="0070C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NOAS [1]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540704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S2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ASNR (MNID) [2]</a:t>
                      </a:r>
                      <a:endParaRPr lang="en-CA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952126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S3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ASWR (KEY) [3]</a:t>
                      </a:r>
                      <a:endParaRPr lang="en-CA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65679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S4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CA" sz="1800" b="0" i="0" u="none" strike="noStrike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NOAS [4]</a:t>
                      </a:r>
                      <a:endParaRPr lang="en-CA" sz="1800" b="0" i="0" u="none" strike="noStrike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583637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S5</a:t>
                      </a:r>
                      <a:endParaRPr lang="en-CA" sz="1800" b="0" i="0" u="none" strike="noStrike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rgbClr val="FF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FS</a:t>
                      </a:r>
                      <a:endParaRPr lang="en-CA" sz="1800" b="0" i="0" u="none" strike="noStrike" dirty="0"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ASNR (SL) [5]</a:t>
                      </a:r>
                      <a:endParaRPr lang="en-CA" sz="1800" b="0" i="0" u="none" strike="noStrike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8734757"/>
                  </a:ext>
                </a:extLst>
              </a:tr>
            </a:tbl>
          </a:graphicData>
        </a:graphic>
      </p:graphicFrame>
      <p:sp>
        <p:nvSpPr>
          <p:cNvPr id="35" name="Title 1">
            <a:extLst>
              <a:ext uri="{FF2B5EF4-FFF2-40B4-BE49-F238E27FC236}">
                <a16:creationId xmlns:a16="http://schemas.microsoft.com/office/drawing/2014/main" id="{75EE37EA-71A1-4F77-8466-6C448D3924C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1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b="1" dirty="0"/>
              <a:t>TT </a:t>
            </a:r>
            <a:r>
              <a:rPr lang="en-CA" sz="3200" b="1" dirty="0"/>
              <a:t>(Transition Table)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0182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983F07-871B-4367-A4A9-9B2F6FB4B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CA" dirty="0"/>
              <a:t>TT: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C2782-5CA6-4407-AB6B-F5EA9744E12F}"/>
              </a:ext>
            </a:extLst>
          </p:cNvPr>
          <p:cNvSpPr/>
          <p:nvPr/>
        </p:nvSpPr>
        <p:spPr>
          <a:xfrm>
            <a:off x="838200" y="1554126"/>
            <a:ext cx="10515600" cy="27810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static </a:t>
            </a:r>
            <a:r>
              <a:rPr lang="en-CA" b="1" dirty="0" err="1">
                <a:solidFill>
                  <a:srgbClr val="0070C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boa_intg</a:t>
            </a:r>
            <a:r>
              <a:rPr lang="en-CA" b="1" dirty="0">
                <a:solidFill>
                  <a:srgbClr val="0070C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CA" b="1" dirty="0" err="1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transitionTableMin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[][</a:t>
            </a:r>
            <a:r>
              <a:rPr lang="en-CA" b="1" dirty="0">
                <a:solidFill>
                  <a:srgbClr val="C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TABLE_COLUMNS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] = {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        [A-z], [0-9],    _,    &amp;,    ', other                 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/*          L(0),  D(1), U(2), M(3), Q(4), O(5)                  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S00 */</a:t>
            </a: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     1, ESNR, ESNR, ESNR,    4, ESNR}, 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NOAS        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S01 */</a:t>
            </a: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     1,    1,    1,    2,    3,    3}, 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NOAS        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S02 */</a:t>
            </a: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    FS,   FS,   FS,   FS,   FS,   FS}, </a:t>
            </a:r>
            <a:r>
              <a:rPr lang="pt-BR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ASNR (MNID) 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pt-BR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S03 */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FS},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ASWR (KEY)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S04 */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4, 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4, 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4,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4,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5,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4},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NOAS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   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S05 */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{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FS,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FS}</a:t>
            </a:r>
            <a:r>
              <a:rPr lang="en-US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/* ASNR (SL)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   </a:t>
            </a:r>
            <a:r>
              <a:rPr lang="en-CA" b="1" dirty="0">
                <a:solidFill>
                  <a:srgbClr val="00B050"/>
                </a:solidFill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*/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266700">
              <a:lnSpc>
                <a:spcPct val="97000"/>
              </a:lnSpc>
              <a:spcAft>
                <a:spcPts val="0"/>
              </a:spcAft>
            </a:pPr>
            <a:r>
              <a:rPr lang="en-CA" b="1" dirty="0">
                <a:latin typeface="Courier New" panose="02070309020205020404" pitchFamily="49" charset="0"/>
                <a:ea typeface="Arial" panose="020B0604020202020204" pitchFamily="34" charset="0"/>
                <a:cs typeface="Times New Roman" panose="02020603050405020304" pitchFamily="18" charset="0"/>
              </a:rPr>
              <a:t>};</a:t>
            </a:r>
            <a:endParaRPr lang="en-CA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92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56A5-7B2D-42A3-A50C-01AFA880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597" y="3360421"/>
            <a:ext cx="3488455" cy="701731"/>
          </a:xfr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A" dirty="0">
                <a:latin typeface="+mn-lt"/>
                <a:ea typeface="+mn-ea"/>
                <a:cs typeface="+mn-cs"/>
              </a:rPr>
              <a:t>End of Models</a:t>
            </a:r>
          </a:p>
        </p:txBody>
      </p:sp>
    </p:spTree>
    <p:extLst>
      <p:ext uri="{BB962C8B-B14F-4D97-AF65-F5344CB8AC3E}">
        <p14:creationId xmlns:p14="http://schemas.microsoft.com/office/powerpoint/2010/main" val="370028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485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Regular Expressions (small differences acceptable)</vt:lpstr>
      <vt:lpstr>PowerPoint Presentation</vt:lpstr>
      <vt:lpstr>PowerPoint Presentation</vt:lpstr>
      <vt:lpstr>TT:</vt:lpstr>
      <vt:lpstr>End of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Sousa</dc:creator>
  <cp:lastModifiedBy>Paulo Sousa</cp:lastModifiedBy>
  <cp:revision>130</cp:revision>
  <dcterms:created xsi:type="dcterms:W3CDTF">2020-09-13T21:54:35Z</dcterms:created>
  <dcterms:modified xsi:type="dcterms:W3CDTF">2022-10-02T20:32:54Z</dcterms:modified>
</cp:coreProperties>
</file>