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8"/>
  </p:notesMasterIdLst>
  <p:sldIdLst>
    <p:sldId id="256" r:id="rId2"/>
    <p:sldId id="272" r:id="rId3"/>
    <p:sldId id="273" r:id="rId4"/>
    <p:sldId id="258" r:id="rId5"/>
    <p:sldId id="259" r:id="rId6"/>
    <p:sldId id="271" r:id="rId7"/>
    <p:sldId id="27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65BD20-AA90-4872-9A2A-28DCCB21FA03}">
  <a:tblStyle styleId="{3B65BD20-AA90-4872-9A2A-28DCCB21FA03}"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12700" cap="flat" cmpd="sng">
              <a:solidFill>
                <a:schemeClr val="accent1"/>
              </a:solidFill>
              <a:prstDash val="solid"/>
              <a:round/>
              <a:headEnd type="none" w="med" len="med"/>
              <a:tailEnd type="none" w="med" len="med"/>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med" len="med"/>
              <a:tailEnd type="none" w="med" len="med"/>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5584534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marR="0" lvl="0" indent="0" algn="r" rtl="0">
              <a:spcBef>
                <a:spcPts val="0"/>
              </a:spcBef>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marR="0" lvl="0" indent="0" algn="r" rtl="0">
              <a:spcBef>
                <a:spcPts val="0"/>
              </a:spcBef>
              <a:buNone/>
            </a:pPr>
            <a:fld id="{00000000-1234-1234-1234-123412341234}" type="slidenum">
              <a:rPr lang="en-US" sz="1200" smtClean="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marL="0" marR="0" lvl="0" indent="0" algn="r" rtl="0">
              <a:spcBef>
                <a:spcPts val="0"/>
              </a:spcBef>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wipe/>
  </p:transition>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685800" y="1828800"/>
            <a:ext cx="7772400" cy="1470025"/>
          </a:xfrm>
          <a:prstGeom prst="rect">
            <a:avLst/>
          </a:prstGeom>
          <a:noFill/>
          <a:ln>
            <a:noFill/>
          </a:ln>
        </p:spPr>
        <p:txBody>
          <a:bodyPr wrap="square" lIns="91425" tIns="45700" rIns="91425" bIns="45700" anchor="ctr" anchorCtr="0">
            <a:noAutofit/>
          </a:bodyPr>
          <a:lstStyle/>
          <a:p>
            <a:pPr marL="0" marR="0" lvl="0" indent="-558800" algn="ctr" rtl="0">
              <a:spcBef>
                <a:spcPts val="0"/>
              </a:spcBef>
              <a:buClr>
                <a:srgbClr val="FF0000"/>
              </a:buClr>
              <a:buSzPts val="8800"/>
              <a:buFont typeface="Calibri"/>
              <a:buNone/>
            </a:pPr>
            <a:r>
              <a:rPr lang="en-US" sz="8800" b="0" i="0" u="sng" strike="noStrike" cap="none">
                <a:solidFill>
                  <a:srgbClr val="FF0000"/>
                </a:solidFill>
                <a:latin typeface="Calibri"/>
                <a:ea typeface="Calibri"/>
                <a:cs typeface="Calibri"/>
                <a:sym typeface="Calibri"/>
              </a:rPr>
              <a:t>Code The Game</a:t>
            </a:r>
          </a:p>
        </p:txBody>
      </p:sp>
      <p:sp>
        <p:nvSpPr>
          <p:cNvPr id="85" name="Shape 85"/>
          <p:cNvSpPr txBox="1">
            <a:spLocks noGrp="1"/>
          </p:cNvSpPr>
          <p:nvPr>
            <p:ph type="subTitle" idx="1"/>
          </p:nvPr>
        </p:nvSpPr>
        <p:spPr>
          <a:xfrm>
            <a:off x="1371600" y="3429000"/>
            <a:ext cx="6400800" cy="1752600"/>
          </a:xfrm>
          <a:prstGeom prst="rect">
            <a:avLst/>
          </a:prstGeom>
          <a:noFill/>
          <a:ln>
            <a:noFill/>
          </a:ln>
        </p:spPr>
        <p:txBody>
          <a:bodyPr wrap="square" lIns="91425" tIns="45700" rIns="91425" bIns="45700" anchor="t" anchorCtr="0">
            <a:noAutofit/>
          </a:bodyPr>
          <a:lstStyle/>
          <a:p>
            <a:pPr marL="0" marR="0" lvl="0" indent="-419100" algn="ctr" rtl="0">
              <a:spcBef>
                <a:spcPts val="0"/>
              </a:spcBef>
              <a:spcAft>
                <a:spcPts val="0"/>
              </a:spcAft>
              <a:buClr>
                <a:srgbClr val="92D050"/>
              </a:buClr>
              <a:buSzPts val="6600"/>
              <a:buFont typeface="Arial"/>
              <a:buNone/>
            </a:pPr>
            <a:r>
              <a:rPr lang="en-US" sz="6600" b="0" i="0" u="none" strike="noStrike" cap="none">
                <a:solidFill>
                  <a:srgbClr val="92D050"/>
                </a:solidFill>
                <a:latin typeface="Calibri"/>
                <a:ea typeface="Calibri"/>
                <a:cs typeface="Calibri"/>
                <a:sym typeface="Calibri"/>
              </a:rPr>
              <a:t>CO1531</a:t>
            </a:r>
          </a:p>
          <a:p>
            <a:pPr marL="0" marR="0" lvl="0" indent="-127000" algn="ctr" rtl="0">
              <a:spcBef>
                <a:spcPts val="400"/>
              </a:spcBef>
              <a:buClr>
                <a:schemeClr val="dk1"/>
              </a:buClr>
              <a:buSzPts val="2000"/>
              <a:buFont typeface="Arial"/>
              <a:buNone/>
            </a:pPr>
            <a:r>
              <a:rPr lang="en-US" sz="2000" b="0" i="1" u="none" strike="noStrike" cap="none">
                <a:solidFill>
                  <a:schemeClr val="dk1"/>
                </a:solidFill>
                <a:latin typeface="Calibri"/>
                <a:ea typeface="Calibri"/>
                <a:cs typeface="Calibri"/>
                <a:sym typeface="Calibri"/>
              </a:rPr>
              <a:t>(Swapnil Parekh, Harsh Chheda, Aliabbas Merchant) </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Shape 136"/>
          <p:cNvSpPr txBox="1">
            <a:spLocks noGrp="1"/>
          </p:cNvSpPr>
          <p:nvPr>
            <p:ph idx="1"/>
          </p:nvPr>
        </p:nvSpPr>
        <p:spPr>
          <a:prstGeom prst="rect">
            <a:avLst/>
          </a:prstGeom>
        </p:spPr>
        <p:txBody>
          <a:bodyPr wrap="square" lIns="91425" tIns="91425" rIns="91425" bIns="91425" anchor="t" anchorCtr="0">
            <a:noAutofit/>
          </a:bodyPr>
          <a:lstStyle/>
          <a:p>
            <a:pPr marL="457200" lvl="0" indent="-431800" rtl="0">
              <a:spcBef>
                <a:spcPts val="0"/>
              </a:spcBef>
              <a:spcAft>
                <a:spcPts val="0"/>
              </a:spcAft>
              <a:buSzPts val="3200"/>
              <a:buChar char="•"/>
            </a:pPr>
            <a:r>
              <a:rPr lang="en-US"/>
              <a:t>This left just the ball-wise commentary of the match in string form.</a:t>
            </a:r>
          </a:p>
          <a:p>
            <a:pPr marL="457200" lvl="0" indent="-431800">
              <a:spcBef>
                <a:spcPts val="0"/>
              </a:spcBef>
              <a:buSzPts val="3200"/>
              <a:buChar char="•"/>
            </a:pPr>
            <a:r>
              <a:rPr lang="en-US"/>
              <a:t>With more filtering, the characteristics of the ball like ball no., batsman, bowler, runs and special events like wickets, lb’s, wides, no-balls etc were extracted and appended to the a ball-wise list, which was then added to central repository list of the whole match. </a:t>
            </a:r>
          </a:p>
        </p:txBody>
      </p:sp>
      <p:sp>
        <p:nvSpPr>
          <p:cNvPr id="135" name="Shape 135"/>
          <p:cNvSpPr txBox="1">
            <a:spLocks noGrp="1"/>
          </p:cNvSpPr>
          <p:nvPr>
            <p:ph type="title"/>
          </p:nvPr>
        </p:nvSpPr>
        <p:spPr>
          <a:prstGeom prst="rect">
            <a:avLst/>
          </a:prstGeom>
        </p:spPr>
        <p:txBody>
          <a:bodyPr wrap="square" lIns="91425" tIns="91425" rIns="91425" bIns="91425" anchor="ctr" anchorCtr="0">
            <a:noAutofit/>
          </a:bodyPr>
          <a:lstStyle/>
          <a:p>
            <a:pPr marL="0" lvl="0" indent="0">
              <a:spcBef>
                <a:spcPts val="0"/>
              </a:spcBef>
              <a:buNone/>
            </a:pPr>
            <a:r>
              <a:rPr lang="en-US"/>
              <a:t>Parsing Algorithm</a:t>
            </a: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Shape 142"/>
          <p:cNvSpPr txBox="1">
            <a:spLocks noGrp="1"/>
          </p:cNvSpPr>
          <p:nvPr>
            <p:ph idx="1"/>
          </p:nvPr>
        </p:nvSpPr>
        <p:spPr>
          <a:prstGeom prst="rect">
            <a:avLst/>
          </a:prstGeom>
        </p:spPr>
        <p:txBody>
          <a:bodyPr wrap="square" lIns="91425" tIns="91425" rIns="91425" bIns="91425" anchor="t" anchorCtr="0">
            <a:noAutofit/>
          </a:bodyPr>
          <a:lstStyle/>
          <a:p>
            <a:pPr marL="457200" lvl="0" indent="-431800" rtl="0">
              <a:spcBef>
                <a:spcPts val="0"/>
              </a:spcBef>
              <a:spcAft>
                <a:spcPts val="0"/>
              </a:spcAft>
              <a:buSzPts val="3200"/>
              <a:buChar char="•"/>
            </a:pPr>
            <a:r>
              <a:rPr lang="en-US"/>
              <a:t>The final data was once again screened for inconsistencies in the XML file itself like misplaced special characters and imperfect ordering of the XML trees, and were filtered out.</a:t>
            </a:r>
          </a:p>
          <a:p>
            <a:pPr marL="457200" lvl="0" indent="-431800">
              <a:spcBef>
                <a:spcPts val="0"/>
              </a:spcBef>
              <a:buSzPts val="3200"/>
              <a:buChar char="•"/>
            </a:pPr>
            <a:r>
              <a:rPr lang="en-US"/>
              <a:t>Finally the data was written into a csv file with each record being a description of the ball and the players involved and all events that occured; which was then put into the model.</a:t>
            </a:r>
          </a:p>
        </p:txBody>
      </p:sp>
      <p:sp>
        <p:nvSpPr>
          <p:cNvPr id="141" name="Shape 141"/>
          <p:cNvSpPr txBox="1">
            <a:spLocks noGrp="1"/>
          </p:cNvSpPr>
          <p:nvPr>
            <p:ph type="title"/>
          </p:nvPr>
        </p:nvSpPr>
        <p:spPr>
          <a:prstGeom prst="rect">
            <a:avLst/>
          </a:prstGeom>
        </p:spPr>
        <p:txBody>
          <a:bodyPr wrap="square" lIns="91425" tIns="91425" rIns="91425" bIns="91425" anchor="ctr" anchorCtr="0">
            <a:noAutofit/>
          </a:bodyPr>
          <a:lstStyle/>
          <a:p>
            <a:pPr marL="0" lvl="0" indent="0">
              <a:spcBef>
                <a:spcPts val="0"/>
              </a:spcBef>
              <a:buNone/>
            </a:pPr>
            <a:r>
              <a:rPr lang="en-US"/>
              <a:t>Parsing Algorithm</a:t>
            </a: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Shape 148"/>
          <p:cNvSpPr txBox="1">
            <a:spLocks noGrp="1"/>
          </p:cNvSpPr>
          <p:nvPr>
            <p:ph idx="1"/>
          </p:nvPr>
        </p:nvSpPr>
        <p:spPr>
          <a:xfrm>
            <a:off x="381000" y="1481328"/>
            <a:ext cx="8458200" cy="4525963"/>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Our main motive is to form the DREAM 11 from the given data .</a:t>
            </a: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So there needs to be a basis according to which we compare all the players and give them </a:t>
            </a:r>
            <a:r>
              <a:rPr lang="en-US" sz="2960" b="0" i="0" u="none" strike="noStrike" cap="none" dirty="0" smtClean="0">
                <a:solidFill>
                  <a:schemeClr val="dk1"/>
                </a:solidFill>
                <a:latin typeface="Calibri"/>
                <a:ea typeface="Calibri"/>
                <a:cs typeface="Calibri"/>
                <a:sym typeface="Calibri"/>
              </a:rPr>
              <a:t>rankings.</a:t>
            </a:r>
            <a:endParaRPr lang="en-US" sz="2960" b="0" i="0"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Hence, with the help of Watson, I identified the events that took place and gave each event a score based on my experience and caliber .</a:t>
            </a: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Therefore we get the following rankings of the players .</a:t>
            </a:r>
          </a:p>
          <a:p>
            <a:pPr marL="342900" marR="0" lvl="0" indent="-342900" algn="l" rtl="0">
              <a:lnSpc>
                <a:spcPct val="90000"/>
              </a:lnSpc>
              <a:spcBef>
                <a:spcPts val="592"/>
              </a:spcBef>
              <a:buClr>
                <a:schemeClr val="dk1"/>
              </a:buClr>
              <a:buSzPts val="2960"/>
              <a:buFont typeface="Arial"/>
              <a:buNone/>
            </a:pPr>
            <a:endParaRPr sz="2960" b="0" i="0" u="none" strike="noStrike" cap="none" dirty="0">
              <a:solidFill>
                <a:schemeClr val="dk1"/>
              </a:solidFill>
              <a:latin typeface="Calibri"/>
              <a:ea typeface="Calibri"/>
              <a:cs typeface="Calibri"/>
              <a:sym typeface="Calibri"/>
            </a:endParaRPr>
          </a:p>
        </p:txBody>
      </p:sp>
      <p:sp>
        <p:nvSpPr>
          <p:cNvPr id="147" name="Shape 147"/>
          <p:cNvSpPr txBox="1">
            <a:spLocks noGrp="1"/>
          </p:cNvSpPr>
          <p:nvPr>
            <p:ph type="title"/>
          </p:nvPr>
        </p:nvSpPr>
        <p:spPr>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Analysis Model</a:t>
            </a:r>
          </a:p>
        </p:txBody>
      </p:sp>
      <p:sp>
        <p:nvSpPr>
          <p:cNvPr id="149" name="Shape 149"/>
          <p:cNvSpPr txBox="1"/>
          <p:nvPr/>
        </p:nvSpPr>
        <p:spPr>
          <a:xfrm>
            <a:off x="7086600" y="6465222"/>
            <a:ext cx="20574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5" name="Shape 155"/>
          <p:cNvSpPr txBox="1">
            <a:spLocks noGrp="1"/>
          </p:cNvSpPr>
          <p:nvPr>
            <p:ph idx="1"/>
          </p:nvPr>
        </p:nvSpPr>
        <p:spPr>
          <a:xfrm>
            <a:off x="0" y="914400"/>
            <a:ext cx="9144000" cy="5943600"/>
          </a:xfrm>
          <a:prstGeom prst="rect">
            <a:avLst/>
          </a:prstGeom>
          <a:noFill/>
          <a:ln>
            <a:noFill/>
          </a:ln>
        </p:spPr>
        <p:txBody>
          <a:bodyPr wrap="square" lIns="91425" tIns="45700" rIns="91425" bIns="45700" anchor="t" anchorCtr="0">
            <a:noAutofit/>
          </a:bodyPr>
          <a:lstStyle/>
          <a:p>
            <a:pPr marL="0" marR="0" lvl="0" indent="-187960" algn="l" rtl="0">
              <a:lnSpc>
                <a:spcPct val="90000"/>
              </a:lnSpc>
              <a:spcBef>
                <a:spcPts val="0"/>
              </a:spcBef>
              <a:buClr>
                <a:schemeClr val="dk1"/>
              </a:buClr>
              <a:buSzPts val="2960"/>
              <a:buFont typeface="Arial"/>
              <a:buNone/>
            </a:pPr>
            <a:r>
              <a:rPr lang="en-US" sz="2960" b="0" i="0" u="none" strike="noStrike" cap="none">
                <a:solidFill>
                  <a:schemeClr val="dk1"/>
                </a:solidFill>
                <a:latin typeface="Calibri"/>
                <a:ea typeface="Calibri"/>
                <a:cs typeface="Calibri"/>
                <a:sym typeface="Calibri"/>
              </a:rPr>
              <a:t>run_score = 0.5</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four_score = 0.5</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six_score = 1</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fifty_score = 4</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hundred_score = 6</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duck_score = -2  </a:t>
            </a:r>
            <a:r>
              <a:rPr lang="en-US" sz="2960" b="0" i="1" u="none" strike="noStrike" cap="none">
                <a:solidFill>
                  <a:schemeClr val="dk1"/>
                </a:solidFill>
                <a:latin typeface="Calibri"/>
                <a:ea typeface="Calibri"/>
                <a:cs typeface="Calibri"/>
                <a:sym typeface="Calibri"/>
              </a:rPr>
              <a:t># except bowler</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played_score = 2</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w_score = 10  </a:t>
            </a:r>
            <a:r>
              <a:rPr lang="en-US" sz="2960" b="0" i="1" u="none" strike="noStrike" cap="none">
                <a:solidFill>
                  <a:schemeClr val="dk1"/>
                </a:solidFill>
                <a:latin typeface="Calibri"/>
                <a:ea typeface="Calibri"/>
                <a:cs typeface="Calibri"/>
                <a:sym typeface="Calibri"/>
              </a:rPr>
              <a:t># not excluding run out</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four_w_score = 4</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five_w_score = 8</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maiden_score = 4</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field_score = 5</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extras_score = -1</a:t>
            </a:r>
            <a:r>
              <a:rPr lang="en-US" sz="2960" b="0" i="1" u="none" strike="noStrike" cap="none">
                <a:solidFill>
                  <a:schemeClr val="dk1"/>
                </a:solidFill>
                <a:latin typeface="Calibri"/>
                <a:ea typeface="Calibri"/>
                <a:cs typeface="Calibri"/>
                <a:sym typeface="Calibri"/>
              </a:rPr>
              <a:t/>
            </a:r>
            <a:br>
              <a:rPr lang="en-US" sz="2960" b="0" i="1" u="none" strike="noStrike" cap="none">
                <a:solidFill>
                  <a:schemeClr val="dk1"/>
                </a:solidFill>
                <a:latin typeface="Calibri"/>
                <a:ea typeface="Calibri"/>
                <a:cs typeface="Calibri"/>
                <a:sym typeface="Calibri"/>
              </a:rPr>
            </a:br>
            <a:r>
              <a:rPr lang="en-US" sz="2960" b="0" i="1" u="none" strike="noStrike" cap="none">
                <a:solidFill>
                  <a:schemeClr val="dk1"/>
                </a:solidFill>
                <a:latin typeface="Calibri"/>
                <a:ea typeface="Calibri"/>
                <a:cs typeface="Calibri"/>
                <a:sym typeface="Calibri"/>
              </a:rPr>
              <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economy_0_4 = 3</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economy_4_5 = 2</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economy_5_6 = 1</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economy_9_10 = -1</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economy_10_11 = -2</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economy_11_above = -3</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strike_60_70 = -1  </a:t>
            </a:r>
            <a:r>
              <a:rPr lang="en-US" sz="2960" b="0" i="1" u="none" strike="noStrike" cap="none">
                <a:solidFill>
                  <a:schemeClr val="dk1"/>
                </a:solidFill>
                <a:latin typeface="Calibri"/>
                <a:ea typeface="Calibri"/>
                <a:cs typeface="Calibri"/>
                <a:sym typeface="Calibri"/>
              </a:rPr>
              <a:t># min 10 balls except bowlers</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strike_50_60 = -2  </a:t>
            </a:r>
            <a:r>
              <a:rPr lang="en-US" sz="2960" b="0" i="1" u="none" strike="noStrike" cap="none">
                <a:solidFill>
                  <a:schemeClr val="dk1"/>
                </a:solidFill>
                <a:latin typeface="Calibri"/>
                <a:ea typeface="Calibri"/>
                <a:cs typeface="Calibri"/>
                <a:sym typeface="Calibri"/>
              </a:rPr>
              <a:t># min 10 balls except bowlers</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strike_0_50 = -3  </a:t>
            </a:r>
            <a:r>
              <a:rPr lang="en-US" sz="2960" b="0" i="1" u="none" strike="noStrike" cap="none">
                <a:solidFill>
                  <a:schemeClr val="dk1"/>
                </a:solidFill>
                <a:latin typeface="Calibri"/>
                <a:ea typeface="Calibri"/>
                <a:cs typeface="Calibri"/>
                <a:sym typeface="Calibri"/>
              </a:rPr>
              <a:t># min 10 balls except bowlers</a:t>
            </a:r>
          </a:p>
        </p:txBody>
      </p:sp>
      <p:sp>
        <p:nvSpPr>
          <p:cNvPr id="154" name="Shape 154"/>
          <p:cNvSpPr txBox="1">
            <a:spLocks noGrp="1"/>
          </p:cNvSpPr>
          <p:nvPr>
            <p:ph type="title"/>
          </p:nvPr>
        </p:nvSpPr>
        <p:spPr>
          <a:xfrm>
            <a:off x="457200" y="0"/>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Analysis Model</a:t>
            </a: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0"/>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Analysis Model</a:t>
            </a:r>
          </a:p>
        </p:txBody>
      </p:sp>
      <p:graphicFrame>
        <p:nvGraphicFramePr>
          <p:cNvPr id="161" name="Shape 161"/>
          <p:cNvGraphicFramePr/>
          <p:nvPr>
            <p:extLst>
              <p:ext uri="{D42A27DB-BD31-4B8C-83A1-F6EECF244321}">
                <p14:modId xmlns:p14="http://schemas.microsoft.com/office/powerpoint/2010/main" val="2607639770"/>
              </p:ext>
            </p:extLst>
          </p:nvPr>
        </p:nvGraphicFramePr>
        <p:xfrm>
          <a:off x="381000" y="1066800"/>
          <a:ext cx="8229600" cy="4450200"/>
        </p:xfrm>
        <a:graphic>
          <a:graphicData uri="http://schemas.openxmlformats.org/drawingml/2006/table">
            <a:tbl>
              <a:tblPr firstRow="1" bandRow="1">
                <a:noFill/>
                <a:tableStyleId>{3B65BD20-AA90-4872-9A2A-28DCCB21FA03}</a:tableStyleId>
              </a:tblPr>
              <a:tblGrid>
                <a:gridCol w="4114800"/>
                <a:gridCol w="4114800"/>
              </a:tblGrid>
              <a:tr h="370850">
                <a:tc>
                  <a:txBody>
                    <a:bodyPr/>
                    <a:lstStyle/>
                    <a:p>
                      <a:pPr marL="0" marR="0" lvl="0" indent="0" algn="l" rtl="0">
                        <a:spcBef>
                          <a:spcPts val="0"/>
                        </a:spcBef>
                        <a:buNone/>
                      </a:pPr>
                      <a:r>
                        <a:rPr lang="en-US" sz="1800" u="none" strike="noStrike" cap="none" dirty="0"/>
                        <a:t>Run                                                              0.5</a:t>
                      </a:r>
                    </a:p>
                  </a:txBody>
                  <a:tcPr marL="91450" marR="91450" marT="45725" marB="45725"/>
                </a:tc>
                <a:tc>
                  <a:txBody>
                    <a:bodyPr/>
                    <a:lstStyle/>
                    <a:p>
                      <a:pPr marL="0" marR="0" lvl="0" indent="0" algn="l" rtl="0">
                        <a:spcBef>
                          <a:spcPts val="0"/>
                        </a:spcBef>
                        <a:buNone/>
                      </a:pPr>
                      <a:r>
                        <a:rPr lang="en-US" sz="1800" dirty="0"/>
                        <a:t>Extras                                                         -1.0</a:t>
                      </a:r>
                    </a:p>
                  </a:txBody>
                  <a:tcPr marL="91450" marR="91450" marT="45725" marB="45725"/>
                </a:tc>
              </a:tr>
              <a:tr h="370850">
                <a:tc>
                  <a:txBody>
                    <a:bodyPr/>
                    <a:lstStyle/>
                    <a:p>
                      <a:pPr marL="0" marR="0" lvl="0" indent="0" algn="l" rtl="0">
                        <a:spcBef>
                          <a:spcPts val="0"/>
                        </a:spcBef>
                        <a:buNone/>
                      </a:pPr>
                      <a:r>
                        <a:rPr lang="en-US" sz="1800" b="1"/>
                        <a:t>Four                                                             0.5</a:t>
                      </a:r>
                    </a:p>
                  </a:txBody>
                  <a:tcPr marL="91450" marR="91450" marT="45725" marB="45725"/>
                </a:tc>
                <a:tc>
                  <a:txBody>
                    <a:bodyPr/>
                    <a:lstStyle/>
                    <a:p>
                      <a:pPr marL="0" marR="0" lvl="0" indent="0" algn="l" rtl="0">
                        <a:spcBef>
                          <a:spcPts val="0"/>
                        </a:spcBef>
                        <a:buNone/>
                      </a:pPr>
                      <a:r>
                        <a:rPr lang="en-US" sz="1800" b="1"/>
                        <a:t>Economy  b/w 0 and 4                             3.0</a:t>
                      </a:r>
                    </a:p>
                  </a:txBody>
                  <a:tcPr marL="91450" marR="91450" marT="45725" marB="45725"/>
                </a:tc>
              </a:tr>
              <a:tr h="370850">
                <a:tc>
                  <a:txBody>
                    <a:bodyPr/>
                    <a:lstStyle/>
                    <a:p>
                      <a:pPr marL="0" marR="0" lvl="0" indent="0" algn="l" rtl="0">
                        <a:spcBef>
                          <a:spcPts val="0"/>
                        </a:spcBef>
                        <a:buNone/>
                      </a:pPr>
                      <a:r>
                        <a:rPr lang="en-US" sz="1800" b="1"/>
                        <a:t>Six                                                                1.0</a:t>
                      </a:r>
                    </a:p>
                  </a:txBody>
                  <a:tcPr marL="91450" marR="91450" marT="45725" marB="45725"/>
                </a:tc>
                <a:tc>
                  <a:txBody>
                    <a:bodyPr/>
                    <a:lstStyle/>
                    <a:p>
                      <a:pPr marL="0" marR="0" lvl="0" indent="0" algn="l" rtl="0">
                        <a:spcBef>
                          <a:spcPts val="0"/>
                        </a:spcBef>
                        <a:buNone/>
                      </a:pPr>
                      <a:r>
                        <a:rPr lang="en-US" sz="1800" b="1"/>
                        <a:t>Economy  b/w 4 and 5                             2.0</a:t>
                      </a:r>
                    </a:p>
                  </a:txBody>
                  <a:tcPr marL="91450" marR="91450" marT="45725" marB="45725"/>
                </a:tc>
              </a:tr>
              <a:tr h="370850">
                <a:tc>
                  <a:txBody>
                    <a:bodyPr/>
                    <a:lstStyle/>
                    <a:p>
                      <a:pPr marL="0" marR="0" lvl="0" indent="0" algn="l" rtl="0">
                        <a:spcBef>
                          <a:spcPts val="0"/>
                        </a:spcBef>
                        <a:buNone/>
                      </a:pPr>
                      <a:r>
                        <a:rPr lang="en-US" sz="1800" b="1"/>
                        <a:t>Half-century                                              4.0</a:t>
                      </a:r>
                    </a:p>
                  </a:txBody>
                  <a:tcPr marL="91450" marR="91450" marT="45725" marB="45725"/>
                </a:tc>
                <a:tc>
                  <a:txBody>
                    <a:bodyPr/>
                    <a:lstStyle/>
                    <a:p>
                      <a:pPr marL="0" marR="0" lvl="0" indent="0" algn="l" rtl="0">
                        <a:spcBef>
                          <a:spcPts val="0"/>
                        </a:spcBef>
                        <a:buNone/>
                      </a:pPr>
                      <a:r>
                        <a:rPr lang="en-US" sz="1800" b="1"/>
                        <a:t>Economy  b/w 5 and 6                             1.0</a:t>
                      </a:r>
                    </a:p>
                  </a:txBody>
                  <a:tcPr marL="91450" marR="91450" marT="45725" marB="45725"/>
                </a:tc>
              </a:tr>
              <a:tr h="370850">
                <a:tc>
                  <a:txBody>
                    <a:bodyPr/>
                    <a:lstStyle/>
                    <a:p>
                      <a:pPr marL="0" marR="0" lvl="0" indent="0" algn="l" rtl="0">
                        <a:spcBef>
                          <a:spcPts val="0"/>
                        </a:spcBef>
                        <a:buNone/>
                      </a:pPr>
                      <a:r>
                        <a:rPr lang="en-US" sz="1800" b="1"/>
                        <a:t>Century                                                       6.0</a:t>
                      </a:r>
                    </a:p>
                  </a:txBody>
                  <a:tcPr marL="91450" marR="91450" marT="45725" marB="45725"/>
                </a:tc>
                <a:tc>
                  <a:txBody>
                    <a:bodyPr/>
                    <a:lstStyle/>
                    <a:p>
                      <a:pPr marL="0" marR="0" lvl="0" indent="0" algn="l" rtl="0">
                        <a:spcBef>
                          <a:spcPts val="0"/>
                        </a:spcBef>
                        <a:buNone/>
                      </a:pPr>
                      <a:r>
                        <a:rPr lang="en-US" sz="1800" b="1"/>
                        <a:t>Economy  b/w 9 and 10                         -1.0</a:t>
                      </a:r>
                    </a:p>
                  </a:txBody>
                  <a:tcPr marL="91450" marR="91450" marT="45725" marB="45725"/>
                </a:tc>
              </a:tr>
              <a:tr h="370850">
                <a:tc>
                  <a:txBody>
                    <a:bodyPr/>
                    <a:lstStyle/>
                    <a:p>
                      <a:pPr marL="0" marR="0" lvl="0" indent="0" algn="l" rtl="0">
                        <a:spcBef>
                          <a:spcPts val="0"/>
                        </a:spcBef>
                        <a:buNone/>
                      </a:pPr>
                      <a:r>
                        <a:rPr lang="en-US" sz="1800" b="1"/>
                        <a:t>Duck</a:t>
                      </a:r>
                      <a:r>
                        <a:rPr lang="en-US" sz="1800" b="0"/>
                        <a:t>(except bowler)                               </a:t>
                      </a:r>
                      <a:r>
                        <a:rPr lang="en-US" sz="1800" b="1"/>
                        <a:t>-2.0</a:t>
                      </a:r>
                    </a:p>
                  </a:txBody>
                  <a:tcPr marL="91450" marR="91450" marT="45725" marB="45725"/>
                </a:tc>
                <a:tc>
                  <a:txBody>
                    <a:bodyPr/>
                    <a:lstStyle/>
                    <a:p>
                      <a:pPr marL="0" marR="0" lvl="0" indent="0" algn="l" rtl="0">
                        <a:spcBef>
                          <a:spcPts val="0"/>
                        </a:spcBef>
                        <a:buNone/>
                      </a:pPr>
                      <a:r>
                        <a:rPr lang="en-US" sz="1800" b="1"/>
                        <a:t>Economy  b/w 10 and 11                       -2.0</a:t>
                      </a:r>
                    </a:p>
                  </a:txBody>
                  <a:tcPr marL="91450" marR="91450" marT="45725" marB="45725"/>
                </a:tc>
              </a:tr>
              <a:tr h="370850">
                <a:tc>
                  <a:txBody>
                    <a:bodyPr/>
                    <a:lstStyle/>
                    <a:p>
                      <a:pPr marL="0" marR="0" lvl="0" indent="0" algn="l" rtl="0">
                        <a:spcBef>
                          <a:spcPts val="0"/>
                        </a:spcBef>
                        <a:buNone/>
                      </a:pPr>
                      <a:r>
                        <a:rPr lang="en-US" sz="1800" b="1"/>
                        <a:t>In playing 11                                              2.0</a:t>
                      </a:r>
                    </a:p>
                  </a:txBody>
                  <a:tcPr marL="91450" marR="91450" marT="45725" marB="45725"/>
                </a:tc>
                <a:tc>
                  <a:txBody>
                    <a:bodyPr/>
                    <a:lstStyle/>
                    <a:p>
                      <a:pPr marL="0" marR="0" lvl="0" indent="0" algn="l" rtl="0">
                        <a:spcBef>
                          <a:spcPts val="0"/>
                        </a:spcBef>
                        <a:buNone/>
                      </a:pPr>
                      <a:r>
                        <a:rPr lang="en-US" sz="1800" b="1"/>
                        <a:t>Economy  above 11                                 -3.0</a:t>
                      </a:r>
                    </a:p>
                  </a:txBody>
                  <a:tcPr marL="91450" marR="91450" marT="45725" marB="45725"/>
                </a:tc>
              </a:tr>
              <a:tr h="370850">
                <a:tc>
                  <a:txBody>
                    <a:bodyPr/>
                    <a:lstStyle/>
                    <a:p>
                      <a:pPr marL="0" marR="0" lvl="0" indent="0" algn="l" rtl="0">
                        <a:spcBef>
                          <a:spcPts val="0"/>
                        </a:spcBef>
                        <a:buNone/>
                      </a:pPr>
                      <a:r>
                        <a:rPr lang="en-US" sz="1800" b="1"/>
                        <a:t>Wicket</a:t>
                      </a:r>
                      <a:r>
                        <a:rPr lang="en-US" sz="1800" b="0"/>
                        <a:t>(excluding run out)</a:t>
                      </a:r>
                      <a:r>
                        <a:rPr lang="en-US" sz="1800" b="1"/>
                        <a:t>                     10.0</a:t>
                      </a:r>
                    </a:p>
                  </a:txBody>
                  <a:tcPr marL="91450" marR="91450" marT="45725" marB="45725"/>
                </a:tc>
                <a:tc>
                  <a:txBody>
                    <a:bodyPr/>
                    <a:lstStyle/>
                    <a:p>
                      <a:pPr marL="0" marR="0" lvl="0" indent="0" algn="l" rtl="0">
                        <a:spcBef>
                          <a:spcPts val="0"/>
                        </a:spcBef>
                        <a:buNone/>
                      </a:pPr>
                      <a:r>
                        <a:rPr lang="en-US" sz="1800"/>
                        <a:t>              FOR BATSMEN</a:t>
                      </a:r>
                    </a:p>
                  </a:txBody>
                  <a:tcPr marL="91450" marR="91450" marT="45725" marB="45725"/>
                </a:tc>
              </a:tr>
              <a:tr h="370850">
                <a:tc>
                  <a:txBody>
                    <a:bodyPr/>
                    <a:lstStyle/>
                    <a:p>
                      <a:pPr marL="0" marR="0" lvl="0" indent="0" algn="l" rtl="0">
                        <a:spcBef>
                          <a:spcPts val="0"/>
                        </a:spcBef>
                        <a:buNone/>
                      </a:pPr>
                      <a:r>
                        <a:rPr lang="en-US" sz="1800" b="1"/>
                        <a:t>Four wicket haul                                       4.0</a:t>
                      </a:r>
                    </a:p>
                  </a:txBody>
                  <a:tcPr marL="91450" marR="91450" marT="45725" marB="45725"/>
                </a:tc>
                <a:tc>
                  <a:txBody>
                    <a:bodyPr/>
                    <a:lstStyle/>
                    <a:p>
                      <a:pPr marL="0" marR="0" lvl="0" indent="0" algn="l" rtl="0">
                        <a:spcBef>
                          <a:spcPts val="0"/>
                        </a:spcBef>
                        <a:buNone/>
                      </a:pPr>
                      <a:r>
                        <a:rPr lang="en-US" sz="1800" b="1"/>
                        <a:t>(</a:t>
                      </a:r>
                      <a:r>
                        <a:rPr lang="en-US" sz="1800" b="0"/>
                        <a:t>min. 10 balls to be played</a:t>
                      </a:r>
                      <a:r>
                        <a:rPr lang="en-US" sz="1800" b="1"/>
                        <a:t>)</a:t>
                      </a:r>
                    </a:p>
                  </a:txBody>
                  <a:tcPr marL="91450" marR="91450" marT="45725" marB="45725"/>
                </a:tc>
              </a:tr>
              <a:tr h="370850">
                <a:tc>
                  <a:txBody>
                    <a:bodyPr/>
                    <a:lstStyle/>
                    <a:p>
                      <a:pPr marL="0" marR="0" lvl="0" indent="0" algn="l" rtl="0">
                        <a:spcBef>
                          <a:spcPts val="0"/>
                        </a:spcBef>
                        <a:buNone/>
                      </a:pPr>
                      <a:r>
                        <a:rPr lang="en-US" sz="1800" b="1"/>
                        <a:t>Five wicket haul                                        8.0</a:t>
                      </a:r>
                    </a:p>
                  </a:txBody>
                  <a:tcPr marL="91450" marR="91450" marT="45725" marB="45725"/>
                </a:tc>
                <a:tc>
                  <a:txBody>
                    <a:bodyPr/>
                    <a:lstStyle/>
                    <a:p>
                      <a:pPr marL="0" marR="0" lvl="0" indent="0" algn="l" rtl="0">
                        <a:spcBef>
                          <a:spcPts val="0"/>
                        </a:spcBef>
                        <a:buNone/>
                      </a:pPr>
                      <a:r>
                        <a:rPr lang="en-US" sz="1800" b="1"/>
                        <a:t>Strike rate b/w 60 and 70                      -1.0</a:t>
                      </a:r>
                    </a:p>
                  </a:txBody>
                  <a:tcPr marL="91450" marR="91450" marT="45725" marB="45725"/>
                </a:tc>
              </a:tr>
              <a:tr h="370850">
                <a:tc>
                  <a:txBody>
                    <a:bodyPr/>
                    <a:lstStyle/>
                    <a:p>
                      <a:pPr marL="0" marR="0" lvl="0" indent="0" algn="l" rtl="0">
                        <a:spcBef>
                          <a:spcPts val="0"/>
                        </a:spcBef>
                        <a:buNone/>
                      </a:pPr>
                      <a:r>
                        <a:rPr lang="en-US" sz="1800" b="1"/>
                        <a:t>Maiden over                                              4.0</a:t>
                      </a:r>
                    </a:p>
                  </a:txBody>
                  <a:tcPr marL="91450" marR="91450" marT="45725" marB="45725"/>
                </a:tc>
                <a:tc>
                  <a:txBody>
                    <a:bodyPr/>
                    <a:lstStyle/>
                    <a:p>
                      <a:pPr marL="0" marR="0" lvl="0" indent="0" algn="l" rtl="0">
                        <a:spcBef>
                          <a:spcPts val="0"/>
                        </a:spcBef>
                        <a:buNone/>
                      </a:pPr>
                      <a:r>
                        <a:rPr lang="en-US" sz="1800" b="1"/>
                        <a:t>Strike rate b/w 50 and 60                      -2.0</a:t>
                      </a:r>
                    </a:p>
                  </a:txBody>
                  <a:tcPr marL="91450" marR="91450" marT="45725" marB="45725"/>
                </a:tc>
              </a:tr>
              <a:tr h="370850">
                <a:tc>
                  <a:txBody>
                    <a:bodyPr/>
                    <a:lstStyle/>
                    <a:p>
                      <a:pPr marL="0" marR="0" lvl="0" indent="0" algn="l" rtl="0">
                        <a:spcBef>
                          <a:spcPts val="0"/>
                        </a:spcBef>
                        <a:buNone/>
                      </a:pPr>
                      <a:r>
                        <a:rPr lang="en-US" sz="1800" b="1"/>
                        <a:t>Fielding</a:t>
                      </a:r>
                      <a:r>
                        <a:rPr lang="en-US" sz="1800" b="0"/>
                        <a:t>(including run out)                      </a:t>
                      </a:r>
                      <a:r>
                        <a:rPr lang="en-US" sz="1800" b="1"/>
                        <a:t>5.0</a:t>
                      </a:r>
                    </a:p>
                  </a:txBody>
                  <a:tcPr marL="91450" marR="91450" marT="45725" marB="45725"/>
                </a:tc>
                <a:tc>
                  <a:txBody>
                    <a:bodyPr/>
                    <a:lstStyle/>
                    <a:p>
                      <a:pPr marL="0" marR="0" lvl="0" indent="0" algn="l" rtl="0">
                        <a:spcBef>
                          <a:spcPts val="0"/>
                        </a:spcBef>
                        <a:buNone/>
                      </a:pPr>
                      <a:r>
                        <a:rPr lang="en-US" sz="1800" b="1" dirty="0"/>
                        <a:t>Strike rate b/w 0 and 50                        -3.0</a:t>
                      </a:r>
                    </a:p>
                  </a:txBody>
                  <a:tcPr marL="91450" marR="91450" marT="45725" marB="45725"/>
                </a:tc>
              </a:tr>
            </a:tbl>
          </a:graphicData>
        </a:graphic>
      </p:graphicFrame>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Shape 169"/>
          <p:cNvSpPr txBox="1">
            <a:spLocks noGrp="1"/>
          </p:cNvSpPr>
          <p:nvPr>
            <p:ph idx="1"/>
          </p:nvPr>
        </p:nvSpPr>
        <p:spPr>
          <a:xfrm>
            <a:off x="0" y="1472148"/>
            <a:ext cx="2133600" cy="2343329"/>
          </a:xfrm>
          <a:prstGeom prst="rect">
            <a:avLst/>
          </a:prstGeom>
          <a:noFill/>
          <a:ln>
            <a:noFill/>
          </a:ln>
        </p:spPr>
        <p:txBody>
          <a:bodyPr wrap="square" lIns="91425" tIns="45700" rIns="91425" bIns="45700" anchor="t" anchorCtr="0">
            <a:noAutofit/>
          </a:bodyPr>
          <a:lstStyle/>
          <a:p>
            <a:pPr marL="0" marR="0" lvl="0" indent="-152400" algn="l" rtl="0">
              <a:spcBef>
                <a:spcPts val="0"/>
              </a:spcBef>
              <a:spcAft>
                <a:spcPts val="0"/>
              </a:spcAft>
              <a:buClr>
                <a:schemeClr val="dk1"/>
              </a:buClr>
              <a:buSzPts val="2400"/>
              <a:buFont typeface="Arial"/>
              <a:buNone/>
            </a:pPr>
            <a:r>
              <a:rPr lang="en-US" sz="2400" b="1" i="0" u="sng" strike="noStrike" cap="none">
                <a:solidFill>
                  <a:schemeClr val="dk1"/>
                </a:solidFill>
                <a:latin typeface="Calibri"/>
                <a:ea typeface="Calibri"/>
                <a:cs typeface="Calibri"/>
                <a:sym typeface="Calibri"/>
              </a:rPr>
              <a:t>General</a:t>
            </a:r>
          </a:p>
          <a:p>
            <a:pPr marL="0" marR="0" lvl="0" indent="-152400" algn="l" rtl="0">
              <a:spcBef>
                <a:spcPts val="48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Name</a:t>
            </a:r>
          </a:p>
          <a:p>
            <a:pPr marL="0" marR="0" lvl="0" indent="-152400" algn="l" rtl="0">
              <a:spcBef>
                <a:spcPts val="48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Team</a:t>
            </a:r>
          </a:p>
          <a:p>
            <a:pPr marL="0" marR="0" lvl="0" indent="-152400" algn="l" rtl="0">
              <a:spcBef>
                <a:spcPts val="48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Role</a:t>
            </a:r>
          </a:p>
          <a:p>
            <a:pPr marL="0" marR="0" lvl="0" indent="-152400" algn="l" rtl="0">
              <a:spcBef>
                <a:spcPts val="480"/>
              </a:spcBef>
              <a:buClr>
                <a:schemeClr val="dk1"/>
              </a:buClr>
              <a:buSzPts val="2400"/>
              <a:buFont typeface="Arial"/>
              <a:buNone/>
            </a:pPr>
            <a:r>
              <a:rPr lang="en-US" sz="2400" b="0" i="0" u="none" strike="noStrike" cap="none">
                <a:solidFill>
                  <a:schemeClr val="dk1"/>
                </a:solidFill>
                <a:latin typeface="Calibri"/>
                <a:ea typeface="Calibri"/>
                <a:cs typeface="Calibri"/>
                <a:sym typeface="Calibri"/>
              </a:rPr>
              <a:t>Matches Played</a:t>
            </a:r>
          </a:p>
        </p:txBody>
      </p:sp>
      <p:sp>
        <p:nvSpPr>
          <p:cNvPr id="168" name="Shape 168"/>
          <p:cNvSpPr txBox="1">
            <a:spLocks noGrp="1"/>
          </p:cNvSpPr>
          <p:nvPr>
            <p:ph type="title"/>
          </p:nvPr>
        </p:nvSpPr>
        <p:spPr>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Implementation of the Model</a:t>
            </a:r>
          </a:p>
        </p:txBody>
      </p:sp>
      <p:sp>
        <p:nvSpPr>
          <p:cNvPr id="170" name="Shape 170"/>
          <p:cNvSpPr txBox="1"/>
          <p:nvPr/>
        </p:nvSpPr>
        <p:spPr>
          <a:xfrm>
            <a:off x="2212189" y="1472148"/>
            <a:ext cx="1978811" cy="378565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1" u="sng">
                <a:solidFill>
                  <a:schemeClr val="dk1"/>
                </a:solidFill>
                <a:latin typeface="Calibri"/>
                <a:ea typeface="Calibri"/>
                <a:cs typeface="Calibri"/>
                <a:sym typeface="Calibri"/>
              </a:rPr>
              <a:t>Batting</a:t>
            </a:r>
          </a:p>
          <a:p>
            <a:pPr marL="0" marR="0" lvl="0" indent="0" algn="l" rtl="0">
              <a:spcBef>
                <a:spcPts val="0"/>
              </a:spcBef>
              <a:buNone/>
            </a:pPr>
            <a:r>
              <a:rPr lang="en-US" sz="2400">
                <a:solidFill>
                  <a:schemeClr val="dk1"/>
                </a:solidFill>
                <a:latin typeface="Calibri"/>
                <a:ea typeface="Calibri"/>
                <a:cs typeface="Calibri"/>
                <a:sym typeface="Calibri"/>
              </a:rPr>
              <a:t>Runs</a:t>
            </a:r>
          </a:p>
          <a:p>
            <a:pPr marL="0" marR="0" lvl="0" indent="0" algn="l" rtl="0">
              <a:spcBef>
                <a:spcPts val="0"/>
              </a:spcBef>
              <a:buNone/>
            </a:pPr>
            <a:r>
              <a:rPr lang="en-US" sz="2400">
                <a:solidFill>
                  <a:schemeClr val="dk1"/>
                </a:solidFill>
                <a:latin typeface="Calibri"/>
                <a:ea typeface="Calibri"/>
                <a:cs typeface="Calibri"/>
                <a:sym typeface="Calibri"/>
              </a:rPr>
              <a:t>Fours</a:t>
            </a:r>
          </a:p>
          <a:p>
            <a:pPr marL="0" marR="0" lvl="0" indent="0" algn="l" rtl="0">
              <a:spcBef>
                <a:spcPts val="0"/>
              </a:spcBef>
              <a:buNone/>
            </a:pPr>
            <a:r>
              <a:rPr lang="en-US" sz="2400">
                <a:solidFill>
                  <a:schemeClr val="dk1"/>
                </a:solidFill>
                <a:latin typeface="Calibri"/>
                <a:ea typeface="Calibri"/>
                <a:cs typeface="Calibri"/>
                <a:sym typeface="Calibri"/>
              </a:rPr>
              <a:t>Sixes</a:t>
            </a:r>
          </a:p>
          <a:p>
            <a:pPr marL="0" marR="0" lvl="0" indent="0" algn="l" rtl="0">
              <a:spcBef>
                <a:spcPts val="0"/>
              </a:spcBef>
              <a:buNone/>
            </a:pPr>
            <a:r>
              <a:rPr lang="en-US" sz="2400">
                <a:solidFill>
                  <a:schemeClr val="dk1"/>
                </a:solidFill>
                <a:latin typeface="Calibri"/>
                <a:ea typeface="Calibri"/>
                <a:cs typeface="Calibri"/>
                <a:sym typeface="Calibri"/>
              </a:rPr>
              <a:t>Fifties</a:t>
            </a:r>
          </a:p>
          <a:p>
            <a:pPr marL="0" marR="0" lvl="0" indent="0" algn="l" rtl="0">
              <a:spcBef>
                <a:spcPts val="0"/>
              </a:spcBef>
              <a:buNone/>
            </a:pPr>
            <a:r>
              <a:rPr lang="en-US" sz="2400">
                <a:solidFill>
                  <a:schemeClr val="dk1"/>
                </a:solidFill>
                <a:latin typeface="Calibri"/>
                <a:ea typeface="Calibri"/>
                <a:cs typeface="Calibri"/>
                <a:sym typeface="Calibri"/>
              </a:rPr>
              <a:t>Hundreds</a:t>
            </a:r>
          </a:p>
          <a:p>
            <a:pPr marL="0" marR="0" lvl="0" indent="0" algn="l" rtl="0">
              <a:spcBef>
                <a:spcPts val="0"/>
              </a:spcBef>
              <a:buNone/>
            </a:pPr>
            <a:r>
              <a:rPr lang="en-US" sz="2400">
                <a:solidFill>
                  <a:schemeClr val="dk1"/>
                </a:solidFill>
                <a:latin typeface="Calibri"/>
                <a:ea typeface="Calibri"/>
                <a:cs typeface="Calibri"/>
                <a:sym typeface="Calibri"/>
              </a:rPr>
              <a:t>Balls Batted</a:t>
            </a:r>
          </a:p>
          <a:p>
            <a:pPr marL="0" marR="0" lvl="0" indent="0" algn="l" rtl="0">
              <a:spcBef>
                <a:spcPts val="0"/>
              </a:spcBef>
              <a:buNone/>
            </a:pPr>
            <a:r>
              <a:rPr lang="en-US" sz="2400">
                <a:solidFill>
                  <a:schemeClr val="dk1"/>
                </a:solidFill>
                <a:latin typeface="Calibri"/>
                <a:ea typeface="Calibri"/>
                <a:cs typeface="Calibri"/>
                <a:sym typeface="Calibri"/>
              </a:rPr>
              <a:t>Duck Out</a:t>
            </a:r>
          </a:p>
          <a:p>
            <a:pPr marL="0" marR="0" lvl="0" indent="0" algn="l" rtl="0">
              <a:spcBef>
                <a:spcPts val="0"/>
              </a:spcBef>
              <a:buNone/>
            </a:pPr>
            <a:r>
              <a:rPr lang="en-US" sz="2400">
                <a:solidFill>
                  <a:schemeClr val="dk1"/>
                </a:solidFill>
                <a:latin typeface="Calibri"/>
                <a:ea typeface="Calibri"/>
                <a:cs typeface="Calibri"/>
                <a:sym typeface="Calibri"/>
              </a:rPr>
              <a:t>Average Runs </a:t>
            </a:r>
          </a:p>
          <a:p>
            <a:pPr marL="0" marR="0" lvl="0" indent="0" algn="l" rtl="0">
              <a:spcBef>
                <a:spcPts val="0"/>
              </a:spcBef>
              <a:buNone/>
            </a:pPr>
            <a:r>
              <a:rPr lang="en-US" sz="2400">
                <a:solidFill>
                  <a:schemeClr val="dk1"/>
                </a:solidFill>
                <a:latin typeface="Calibri"/>
                <a:ea typeface="Calibri"/>
                <a:cs typeface="Calibri"/>
                <a:sym typeface="Calibri"/>
              </a:rPr>
              <a:t>Strike Rate</a:t>
            </a:r>
          </a:p>
        </p:txBody>
      </p:sp>
      <p:sp>
        <p:nvSpPr>
          <p:cNvPr id="171" name="Shape 171"/>
          <p:cNvSpPr txBox="1"/>
          <p:nvPr/>
        </p:nvSpPr>
        <p:spPr>
          <a:xfrm>
            <a:off x="4191000" y="1472148"/>
            <a:ext cx="2368084" cy="378565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1" u="sng">
                <a:solidFill>
                  <a:schemeClr val="dk1"/>
                </a:solidFill>
                <a:latin typeface="Calibri"/>
                <a:ea typeface="Calibri"/>
                <a:cs typeface="Calibri"/>
                <a:sym typeface="Calibri"/>
              </a:rPr>
              <a:t>Bowling</a:t>
            </a:r>
          </a:p>
          <a:p>
            <a:pPr marL="0" marR="0" lvl="0" indent="0" algn="l" rtl="0">
              <a:spcBef>
                <a:spcPts val="0"/>
              </a:spcBef>
              <a:buNone/>
            </a:pPr>
            <a:r>
              <a:rPr lang="en-US" sz="2400">
                <a:solidFill>
                  <a:schemeClr val="dk1"/>
                </a:solidFill>
                <a:latin typeface="Calibri"/>
                <a:ea typeface="Calibri"/>
                <a:cs typeface="Calibri"/>
                <a:sym typeface="Calibri"/>
              </a:rPr>
              <a:t>Wickets</a:t>
            </a:r>
          </a:p>
          <a:p>
            <a:pPr marL="0" marR="0" lvl="0" indent="0" algn="l" rtl="0">
              <a:spcBef>
                <a:spcPts val="0"/>
              </a:spcBef>
              <a:buNone/>
            </a:pPr>
            <a:r>
              <a:rPr lang="en-US" sz="2400">
                <a:solidFill>
                  <a:schemeClr val="dk1"/>
                </a:solidFill>
                <a:latin typeface="Calibri"/>
                <a:ea typeface="Calibri"/>
                <a:cs typeface="Calibri"/>
                <a:sym typeface="Calibri"/>
              </a:rPr>
              <a:t>Four Wicket Haul</a:t>
            </a:r>
          </a:p>
          <a:p>
            <a:pPr marL="0" marR="0" lvl="0" indent="0" algn="l" rtl="0">
              <a:spcBef>
                <a:spcPts val="0"/>
              </a:spcBef>
              <a:buNone/>
            </a:pPr>
            <a:r>
              <a:rPr lang="en-US" sz="2400">
                <a:solidFill>
                  <a:schemeClr val="dk1"/>
                </a:solidFill>
                <a:latin typeface="Calibri"/>
                <a:ea typeface="Calibri"/>
                <a:cs typeface="Calibri"/>
                <a:sym typeface="Calibri"/>
              </a:rPr>
              <a:t>Five Wicket Haul</a:t>
            </a:r>
          </a:p>
          <a:p>
            <a:pPr marL="0" marR="0" lvl="0" indent="0" algn="l" rtl="0">
              <a:spcBef>
                <a:spcPts val="0"/>
              </a:spcBef>
              <a:buNone/>
            </a:pPr>
            <a:r>
              <a:rPr lang="en-US" sz="2400">
                <a:solidFill>
                  <a:schemeClr val="dk1"/>
                </a:solidFill>
                <a:latin typeface="Calibri"/>
                <a:ea typeface="Calibri"/>
                <a:cs typeface="Calibri"/>
                <a:sym typeface="Calibri"/>
              </a:rPr>
              <a:t>Maidens</a:t>
            </a:r>
          </a:p>
          <a:p>
            <a:pPr marL="0" marR="0" lvl="0" indent="0" algn="l" rtl="0">
              <a:spcBef>
                <a:spcPts val="0"/>
              </a:spcBef>
              <a:buNone/>
            </a:pPr>
            <a:r>
              <a:rPr lang="en-US" sz="2400">
                <a:solidFill>
                  <a:schemeClr val="dk1"/>
                </a:solidFill>
                <a:latin typeface="Calibri"/>
                <a:ea typeface="Calibri"/>
                <a:cs typeface="Calibri"/>
                <a:sym typeface="Calibri"/>
              </a:rPr>
              <a:t>Balls Bowled</a:t>
            </a:r>
          </a:p>
          <a:p>
            <a:pPr marL="0" marR="0" lvl="0" indent="0" algn="l" rtl="0">
              <a:spcBef>
                <a:spcPts val="0"/>
              </a:spcBef>
              <a:buNone/>
            </a:pPr>
            <a:r>
              <a:rPr lang="en-US" sz="2400">
                <a:solidFill>
                  <a:schemeClr val="dk1"/>
                </a:solidFill>
                <a:latin typeface="Calibri"/>
                <a:ea typeface="Calibri"/>
                <a:cs typeface="Calibri"/>
                <a:sym typeface="Calibri"/>
              </a:rPr>
              <a:t>Runs Conceded</a:t>
            </a:r>
          </a:p>
          <a:p>
            <a:pPr marL="0" marR="0" lvl="0" indent="0" algn="l" rtl="0">
              <a:spcBef>
                <a:spcPts val="0"/>
              </a:spcBef>
              <a:buNone/>
            </a:pPr>
            <a:r>
              <a:rPr lang="en-US" sz="2400">
                <a:solidFill>
                  <a:schemeClr val="dk1"/>
                </a:solidFill>
                <a:latin typeface="Calibri"/>
                <a:ea typeface="Calibri"/>
                <a:cs typeface="Calibri"/>
                <a:sym typeface="Calibri"/>
              </a:rPr>
              <a:t>Extras</a:t>
            </a:r>
          </a:p>
          <a:p>
            <a:pPr marL="0" marR="0" lvl="0" indent="0" algn="l" rtl="0">
              <a:spcBef>
                <a:spcPts val="0"/>
              </a:spcBef>
              <a:buNone/>
            </a:pPr>
            <a:r>
              <a:rPr lang="en-US" sz="2400">
                <a:solidFill>
                  <a:schemeClr val="dk1"/>
                </a:solidFill>
                <a:latin typeface="Calibri"/>
                <a:ea typeface="Calibri"/>
                <a:cs typeface="Calibri"/>
                <a:sym typeface="Calibri"/>
              </a:rPr>
              <a:t>Economy Rate</a:t>
            </a:r>
          </a:p>
          <a:p>
            <a:pPr marL="0" marR="0" lvl="0" indent="0" algn="l" rtl="0">
              <a:spcBef>
                <a:spcPts val="0"/>
              </a:spcBef>
              <a:buNone/>
            </a:pPr>
            <a:r>
              <a:rPr lang="en-US" sz="2400">
                <a:solidFill>
                  <a:schemeClr val="dk1"/>
                </a:solidFill>
                <a:latin typeface="Calibri"/>
                <a:ea typeface="Calibri"/>
                <a:cs typeface="Calibri"/>
                <a:sym typeface="Calibri"/>
              </a:rPr>
              <a:t>Average Wickets</a:t>
            </a:r>
          </a:p>
        </p:txBody>
      </p:sp>
      <p:sp>
        <p:nvSpPr>
          <p:cNvPr id="172" name="Shape 172"/>
          <p:cNvSpPr txBox="1"/>
          <p:nvPr/>
        </p:nvSpPr>
        <p:spPr>
          <a:xfrm>
            <a:off x="3339626" y="5562600"/>
            <a:ext cx="1770741" cy="707886"/>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4000" b="1">
                <a:solidFill>
                  <a:srgbClr val="C00000"/>
                </a:solidFill>
                <a:latin typeface="Calibri"/>
                <a:ea typeface="Calibri"/>
                <a:cs typeface="Calibri"/>
                <a:sym typeface="Calibri"/>
              </a:rPr>
              <a:t>POINTS</a:t>
            </a:r>
          </a:p>
        </p:txBody>
      </p:sp>
      <p:sp>
        <p:nvSpPr>
          <p:cNvPr id="173" name="Shape 173"/>
          <p:cNvSpPr txBox="1"/>
          <p:nvPr/>
        </p:nvSpPr>
        <p:spPr>
          <a:xfrm>
            <a:off x="6553200" y="1472148"/>
            <a:ext cx="2554289" cy="120032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1" u="sng">
                <a:solidFill>
                  <a:schemeClr val="dk1"/>
                </a:solidFill>
                <a:latin typeface="Calibri"/>
                <a:ea typeface="Calibri"/>
                <a:cs typeface="Calibri"/>
                <a:sym typeface="Calibri"/>
              </a:rPr>
              <a:t>Fielding</a:t>
            </a:r>
          </a:p>
          <a:p>
            <a:pPr marL="0" marR="0" lvl="0" indent="0" algn="l" rtl="0">
              <a:spcBef>
                <a:spcPts val="0"/>
              </a:spcBef>
              <a:buNone/>
            </a:pPr>
            <a:r>
              <a:rPr lang="en-US" sz="2400">
                <a:solidFill>
                  <a:schemeClr val="dk1"/>
                </a:solidFill>
                <a:latin typeface="Calibri"/>
                <a:ea typeface="Calibri"/>
                <a:cs typeface="Calibri"/>
                <a:sym typeface="Calibri"/>
              </a:rPr>
              <a:t>Field Help</a:t>
            </a:r>
          </a:p>
          <a:p>
            <a:pPr marL="0" marR="0" lvl="0" indent="0" algn="l" rtl="0">
              <a:spcBef>
                <a:spcPts val="0"/>
              </a:spcBef>
              <a:buNone/>
            </a:pPr>
            <a:r>
              <a:rPr lang="en-US" sz="2400">
                <a:solidFill>
                  <a:schemeClr val="dk1"/>
                </a:solidFill>
                <a:latin typeface="Calibri"/>
                <a:ea typeface="Calibri"/>
                <a:cs typeface="Calibri"/>
                <a:sym typeface="Calibri"/>
              </a:rPr>
              <a:t>Average Field Help</a:t>
            </a:r>
          </a:p>
        </p:txBody>
      </p:sp>
      <p:sp>
        <p:nvSpPr>
          <p:cNvPr id="174" name="Shape 174"/>
          <p:cNvSpPr txBox="1"/>
          <p:nvPr/>
        </p:nvSpPr>
        <p:spPr>
          <a:xfrm>
            <a:off x="7086600" y="6465222"/>
            <a:ext cx="20574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Shape 180"/>
          <p:cNvSpPr txBox="1">
            <a:spLocks noGrp="1"/>
          </p:cNvSpPr>
          <p:nvPr>
            <p:ph idx="1"/>
          </p:nvPr>
        </p:nvSpPr>
        <p:spPr>
          <a:prstGeom prst="rect">
            <a:avLst/>
          </a:prstGeom>
        </p:spPr>
        <p:txBody>
          <a:bodyPr wrap="square" lIns="91425" tIns="91425" rIns="91425" bIns="91425" anchor="t" anchorCtr="0">
            <a:noAutofit/>
          </a:bodyPr>
          <a:lstStyle/>
          <a:p>
            <a:pPr marL="482600" lvl="0" indent="-457200" rtl="0">
              <a:spcBef>
                <a:spcPts val="0"/>
              </a:spcBef>
              <a:buSzPts val="3200"/>
              <a:buFont typeface="Wingdings" pitchFamily="2" charset="2"/>
              <a:buChar char="Ø"/>
            </a:pPr>
            <a:r>
              <a:rPr lang="en-US" dirty="0"/>
              <a:t>4-Batsmen</a:t>
            </a:r>
          </a:p>
          <a:p>
            <a:pPr marL="457200" lvl="0" indent="-457200" rtl="0">
              <a:spcBef>
                <a:spcPts val="0"/>
              </a:spcBef>
              <a:buFont typeface="Wingdings" pitchFamily="2" charset="2"/>
              <a:buChar char="Ø"/>
            </a:pPr>
            <a:endParaRPr dirty="0"/>
          </a:p>
          <a:p>
            <a:pPr marL="482600" lvl="0" indent="-457200" rtl="0">
              <a:spcBef>
                <a:spcPts val="0"/>
              </a:spcBef>
              <a:buSzPts val="3200"/>
              <a:buFont typeface="Wingdings" pitchFamily="2" charset="2"/>
              <a:buChar char="Ø"/>
            </a:pPr>
            <a:r>
              <a:rPr lang="en-US" dirty="0"/>
              <a:t>4-Bowlers</a:t>
            </a:r>
          </a:p>
          <a:p>
            <a:pPr marL="457200" lvl="0" indent="-457200" rtl="0">
              <a:spcBef>
                <a:spcPts val="0"/>
              </a:spcBef>
              <a:buFont typeface="Wingdings" pitchFamily="2" charset="2"/>
              <a:buChar char="Ø"/>
            </a:pPr>
            <a:endParaRPr dirty="0"/>
          </a:p>
          <a:p>
            <a:pPr marL="482600" lvl="0" indent="-457200" rtl="0">
              <a:spcBef>
                <a:spcPts val="0"/>
              </a:spcBef>
              <a:buSzPts val="3200"/>
              <a:buFont typeface="Wingdings" pitchFamily="2" charset="2"/>
              <a:buChar char="Ø"/>
            </a:pPr>
            <a:r>
              <a:rPr lang="en-US" dirty="0"/>
              <a:t>2-All-rounders</a:t>
            </a:r>
          </a:p>
          <a:p>
            <a:pPr marL="457200" lvl="0" indent="-457200" rtl="0">
              <a:spcBef>
                <a:spcPts val="0"/>
              </a:spcBef>
              <a:buFont typeface="Wingdings" pitchFamily="2" charset="2"/>
              <a:buChar char="Ø"/>
            </a:pPr>
            <a:endParaRPr dirty="0"/>
          </a:p>
          <a:p>
            <a:pPr marL="482600" lvl="0" indent="-457200">
              <a:spcBef>
                <a:spcPts val="0"/>
              </a:spcBef>
              <a:buSzPts val="3200"/>
              <a:buFont typeface="Wingdings" pitchFamily="2" charset="2"/>
              <a:buChar char="Ø"/>
            </a:pPr>
            <a:r>
              <a:rPr lang="en-US" dirty="0"/>
              <a:t>1-WicketKeeper </a:t>
            </a:r>
          </a:p>
        </p:txBody>
      </p:sp>
      <p:sp>
        <p:nvSpPr>
          <p:cNvPr id="179" name="Shape 179"/>
          <p:cNvSpPr txBox="1">
            <a:spLocks noGrp="1"/>
          </p:cNvSpPr>
          <p:nvPr>
            <p:ph type="title"/>
          </p:nvPr>
        </p:nvSpPr>
        <p:spPr>
          <a:prstGeom prst="rect">
            <a:avLst/>
          </a:prstGeom>
        </p:spPr>
        <p:txBody>
          <a:bodyPr wrap="square" lIns="91425" tIns="91425" rIns="91425" bIns="91425" anchor="ctr" anchorCtr="0">
            <a:noAutofit/>
          </a:bodyPr>
          <a:lstStyle/>
          <a:p>
            <a:pPr marL="0" lvl="0" indent="0">
              <a:spcBef>
                <a:spcPts val="0"/>
              </a:spcBef>
              <a:buNone/>
            </a:pPr>
            <a:r>
              <a:rPr lang="en-US"/>
              <a:t>Ideal Team Composition</a:t>
            </a: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457200" lvl="0" indent="-330200">
              <a:spcBef>
                <a:spcPts val="500"/>
              </a:spcBef>
              <a:buSzPts val="1600"/>
              <a:buChar char="•"/>
            </a:pPr>
            <a:r>
              <a:rPr lang="en-US" sz="2800" dirty="0"/>
              <a:t>Finding out the major events in the given cricket match, on 9th April, 2017 between teams Mumbai Indians and Kolkata Knight Riders, teams of the Indian Premier League, a popular cricket franchise in the country. </a:t>
            </a:r>
          </a:p>
          <a:p>
            <a:pPr marL="457200" lvl="0" indent="-330200">
              <a:spcBef>
                <a:spcPts val="0"/>
              </a:spcBef>
              <a:buSzPts val="1600"/>
              <a:buChar char="•"/>
            </a:pPr>
            <a:r>
              <a:rPr lang="en-US" sz="2800" dirty="0"/>
              <a:t>The APIs used are Watson Discovery Service, Watson Knowledge Studio, and Watson Natural Language Understanding.</a:t>
            </a:r>
          </a:p>
          <a:p>
            <a:pPr marL="457200" lvl="0" indent="-330200">
              <a:spcBef>
                <a:spcPts val="0"/>
              </a:spcBef>
              <a:buSzPts val="1600"/>
              <a:buChar char="•"/>
            </a:pPr>
            <a:r>
              <a:rPr lang="en-US" sz="2800" i="1" dirty="0"/>
              <a:t>WATSON DISCOVERY SERVICE</a:t>
            </a:r>
            <a:r>
              <a:rPr lang="en-US" sz="2800" dirty="0"/>
              <a:t>-To find answers, monitor trends and surface patterns in all types of data with the world’s most advanced cloud-native insight engine.</a:t>
            </a:r>
          </a:p>
          <a:p>
            <a:pPr marL="457200" lvl="0" indent="-330200">
              <a:spcBef>
                <a:spcPts val="0"/>
              </a:spcBef>
              <a:buSzPts val="1600"/>
              <a:buChar char="•"/>
            </a:pPr>
            <a:r>
              <a:rPr lang="en-US" sz="2800" i="1" dirty="0"/>
              <a:t>NATURAL LANGUAGE UNDERSTANDING</a:t>
            </a:r>
            <a:r>
              <a:rPr lang="en-US" sz="2800" dirty="0"/>
              <a:t>-To do natural language processing for advanced text analysis.</a:t>
            </a:r>
          </a:p>
          <a:p>
            <a:pPr marL="457200" lvl="0" indent="-330200">
              <a:spcBef>
                <a:spcPts val="0"/>
              </a:spcBef>
              <a:spcAft>
                <a:spcPts val="500"/>
              </a:spcAft>
              <a:buSzPts val="1600"/>
              <a:buChar char="•"/>
            </a:pPr>
            <a:r>
              <a:rPr lang="en-US" sz="2800" i="1" dirty="0"/>
              <a:t>WATSON KNOWLEDGE STUDIO</a:t>
            </a:r>
            <a:r>
              <a:rPr lang="en-US" sz="2800" dirty="0"/>
              <a:t>-To teach Watson to discover meaningful insights in unstructured text</a:t>
            </a:r>
            <a:r>
              <a:rPr lang="en-US" sz="2800" dirty="0" smtClean="0"/>
              <a:t>.</a:t>
            </a:r>
            <a:endParaRPr lang="en-US" sz="2800" dirty="0"/>
          </a:p>
        </p:txBody>
      </p:sp>
      <p:sp>
        <p:nvSpPr>
          <p:cNvPr id="3" name="Title 2"/>
          <p:cNvSpPr>
            <a:spLocks noGrp="1"/>
          </p:cNvSpPr>
          <p:nvPr>
            <p:ph type="title"/>
          </p:nvPr>
        </p:nvSpPr>
        <p:spPr/>
        <p:txBody>
          <a:bodyPr/>
          <a:lstStyle/>
          <a:p>
            <a:r>
              <a:rPr lang="en-US" dirty="0"/>
              <a:t>Summary of Stage 1:</a:t>
            </a:r>
          </a:p>
        </p:txBody>
      </p:sp>
    </p:spTree>
    <p:extLst>
      <p:ext uri="{BB962C8B-B14F-4D97-AF65-F5344CB8AC3E}">
        <p14:creationId xmlns:p14="http://schemas.microsoft.com/office/powerpoint/2010/main" val="276262671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828800" lvl="0" indent="387350">
              <a:spcBef>
                <a:spcPts val="500"/>
              </a:spcBef>
              <a:spcAft>
                <a:spcPts val="500"/>
              </a:spcAft>
              <a:buClr>
                <a:schemeClr val="dk1"/>
              </a:buClr>
              <a:buSzPts val="1100"/>
              <a:buNone/>
            </a:pPr>
            <a:r>
              <a:rPr lang="en-US" sz="2800" b="1" dirty="0"/>
              <a:t>1) Data Collection and Processing</a:t>
            </a:r>
          </a:p>
          <a:p>
            <a:pPr marL="457200" lvl="0" indent="-330200">
              <a:spcBef>
                <a:spcPts val="500"/>
              </a:spcBef>
              <a:buSzPts val="1600"/>
              <a:buChar char="•"/>
            </a:pPr>
            <a:r>
              <a:rPr lang="en-US" sz="2800" dirty="0"/>
              <a:t>The data was unstructured, structured and graphical, extracted from various sports websites, blogs, news articles, highlights pages and other websites that had documented the match. </a:t>
            </a:r>
          </a:p>
          <a:p>
            <a:pPr marL="457200" lvl="0" indent="-330200">
              <a:spcBef>
                <a:spcPts val="0"/>
              </a:spcBef>
              <a:buSzPts val="1600"/>
              <a:buChar char="•"/>
            </a:pPr>
            <a:r>
              <a:rPr lang="en-US" sz="2800" dirty="0"/>
              <a:t>A python script was especially written on Notepad and executed to scrape the internet for data from these websites. It was made so that in a day 1000 web pages can be scraped for unstructured data. </a:t>
            </a:r>
          </a:p>
          <a:p>
            <a:pPr marL="457200" lvl="0" indent="-330200">
              <a:spcBef>
                <a:spcPts val="0"/>
              </a:spcBef>
              <a:buSzPts val="1600"/>
              <a:buChar char="•"/>
            </a:pPr>
            <a:r>
              <a:rPr lang="en-US" sz="2800" dirty="0"/>
              <a:t>The URLs were then extracted in </a:t>
            </a:r>
            <a:r>
              <a:rPr lang="en-US" sz="2800" dirty="0" err="1"/>
              <a:t>Json</a:t>
            </a:r>
            <a:r>
              <a:rPr lang="en-US" sz="2800" dirty="0"/>
              <a:t> format, and were the sent to NATURAL LANGUAGE UNDERSTANDING to process. The NATURAL LANGUAGE UNDERSTANDING returned sentiment analysis and the analyzed text in </a:t>
            </a:r>
            <a:r>
              <a:rPr lang="en-US" sz="2800" dirty="0" err="1"/>
              <a:t>Json</a:t>
            </a:r>
            <a:r>
              <a:rPr lang="en-US" sz="2800" dirty="0"/>
              <a:t>.</a:t>
            </a:r>
          </a:p>
          <a:p>
            <a:pPr marL="457200" lvl="0" indent="-330200">
              <a:spcBef>
                <a:spcPts val="0"/>
              </a:spcBef>
              <a:spcAft>
                <a:spcPts val="500"/>
              </a:spcAft>
              <a:buSzPts val="1600"/>
              <a:buChar char="•"/>
            </a:pPr>
            <a:r>
              <a:rPr lang="en-US" sz="2800" dirty="0"/>
              <a:t>The data was finally uploaded onto 2 Watson APIs, the Watson Discovery Service and the Watson Knowledge Studio</a:t>
            </a:r>
            <a:r>
              <a:rPr lang="en-US" sz="2800" dirty="0" smtClean="0"/>
              <a:t>.</a:t>
            </a:r>
            <a:endParaRPr lang="en-US" sz="2800" dirty="0"/>
          </a:p>
        </p:txBody>
      </p:sp>
      <p:sp>
        <p:nvSpPr>
          <p:cNvPr id="3" name="Title 2"/>
          <p:cNvSpPr>
            <a:spLocks noGrp="1"/>
          </p:cNvSpPr>
          <p:nvPr>
            <p:ph type="title"/>
          </p:nvPr>
        </p:nvSpPr>
        <p:spPr/>
        <p:txBody>
          <a:bodyPr/>
          <a:lstStyle/>
          <a:p>
            <a:r>
              <a:rPr lang="en-US" dirty="0"/>
              <a:t>Summary of Stage 1:</a:t>
            </a:r>
          </a:p>
        </p:txBody>
      </p:sp>
    </p:spTree>
    <p:extLst>
      <p:ext uri="{BB962C8B-B14F-4D97-AF65-F5344CB8AC3E}">
        <p14:creationId xmlns:p14="http://schemas.microsoft.com/office/powerpoint/2010/main" val="10826826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xfrm>
            <a:off x="120700" y="1089625"/>
            <a:ext cx="8229600" cy="4526100"/>
          </a:xfrm>
          <a:prstGeom prst="rect">
            <a:avLst/>
          </a:prstGeom>
        </p:spPr>
        <p:txBody>
          <a:bodyPr wrap="square" lIns="91425" tIns="91425" rIns="91425" bIns="91425" anchor="t" anchorCtr="0">
            <a:noAutofit/>
          </a:bodyPr>
          <a:lstStyle/>
          <a:p>
            <a:pPr marL="342900" lvl="0" indent="-139700">
              <a:spcBef>
                <a:spcPts val="0"/>
              </a:spcBef>
              <a:buNone/>
            </a:pPr>
            <a:r>
              <a:rPr lang="en-US"/>
              <a:t> </a:t>
            </a:r>
          </a:p>
        </p:txBody>
      </p:sp>
      <p:sp>
        <p:nvSpPr>
          <p:cNvPr id="96" name="Shape 96"/>
          <p:cNvSpPr txBox="1">
            <a:spLocks noGrp="1"/>
          </p:cNvSpPr>
          <p:nvPr>
            <p:ph type="title"/>
          </p:nvPr>
        </p:nvSpPr>
        <p:spPr>
          <a:xfrm>
            <a:off x="457200" y="220475"/>
            <a:ext cx="8106600" cy="406200"/>
          </a:xfrm>
          <a:prstGeom prst="rect">
            <a:avLst/>
          </a:prstGeom>
        </p:spPr>
        <p:txBody>
          <a:bodyPr wrap="square" lIns="91425" tIns="91425" rIns="91425" bIns="91425" anchor="ctr" anchorCtr="0">
            <a:noAutofit/>
          </a:bodyPr>
          <a:lstStyle/>
          <a:p>
            <a:pPr marL="0" lvl="0" indent="0">
              <a:spcBef>
                <a:spcPts val="0"/>
              </a:spcBef>
              <a:buNone/>
            </a:pPr>
            <a:r>
              <a:rPr lang="en-US" dirty="0"/>
              <a:t> 	 Watson Discovery Service</a:t>
            </a:r>
          </a:p>
        </p:txBody>
      </p:sp>
      <p:pic>
        <p:nvPicPr>
          <p:cNvPr id="98" name="Shape 98"/>
          <p:cNvPicPr preferRelativeResize="0"/>
          <p:nvPr/>
        </p:nvPicPr>
        <p:blipFill>
          <a:blip r:embed="rId3">
            <a:alphaModFix/>
          </a:blip>
          <a:stretch>
            <a:fillRect/>
          </a:stretch>
        </p:blipFill>
        <p:spPr>
          <a:xfrm>
            <a:off x="-117150" y="845950"/>
            <a:ext cx="9575160" cy="538600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idx="1"/>
          </p:nvPr>
        </p:nvSpPr>
        <p:spPr>
          <a:prstGeom prst="rect">
            <a:avLst/>
          </a:prstGeom>
        </p:spPr>
        <p:txBody>
          <a:bodyPr wrap="square" lIns="91425" tIns="91425" rIns="91425" bIns="91425" anchor="t" anchorCtr="0">
            <a:noAutofit/>
          </a:bodyPr>
          <a:lstStyle/>
          <a:p>
            <a:pPr marL="342900" lvl="0" indent="-139700">
              <a:spcBef>
                <a:spcPts val="0"/>
              </a:spcBef>
              <a:buNone/>
            </a:pPr>
            <a:endParaRPr/>
          </a:p>
        </p:txBody>
      </p:sp>
      <p:sp>
        <p:nvSpPr>
          <p:cNvPr id="103" name="Shape 103"/>
          <p:cNvSpPr txBox="1">
            <a:spLocks noGrp="1"/>
          </p:cNvSpPr>
          <p:nvPr>
            <p:ph type="title"/>
          </p:nvPr>
        </p:nvSpPr>
        <p:spPr>
          <a:xfrm>
            <a:off x="533400" y="274649"/>
            <a:ext cx="8229600" cy="618900"/>
          </a:xfrm>
          <a:prstGeom prst="rect">
            <a:avLst/>
          </a:prstGeom>
        </p:spPr>
        <p:txBody>
          <a:bodyPr wrap="square" lIns="91425" tIns="91425" rIns="91425" bIns="91425" anchor="ctr" anchorCtr="0">
            <a:noAutofit/>
          </a:bodyPr>
          <a:lstStyle/>
          <a:p>
            <a:pPr marL="0" lvl="0" indent="0" algn="ctr">
              <a:spcBef>
                <a:spcPts val="0"/>
              </a:spcBef>
              <a:buNone/>
            </a:pPr>
            <a:r>
              <a:rPr lang="en-US" dirty="0"/>
              <a:t>Watson Knowledge Studio</a:t>
            </a:r>
          </a:p>
        </p:txBody>
      </p:sp>
      <p:pic>
        <p:nvPicPr>
          <p:cNvPr id="105" name="Shape 105"/>
          <p:cNvPicPr preferRelativeResize="0"/>
          <p:nvPr/>
        </p:nvPicPr>
        <p:blipFill>
          <a:blip r:embed="rId3">
            <a:alphaModFix/>
          </a:blip>
          <a:stretch>
            <a:fillRect/>
          </a:stretch>
        </p:blipFill>
        <p:spPr>
          <a:xfrm>
            <a:off x="-70550" y="974750"/>
            <a:ext cx="9716000" cy="601285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328"/>
            <a:ext cx="8229600" cy="4525963"/>
          </a:xfrm>
        </p:spPr>
        <p:txBody>
          <a:bodyPr>
            <a:normAutofit fontScale="62500" lnSpcReduction="20000"/>
          </a:bodyPr>
          <a:lstStyle/>
          <a:p>
            <a:pPr marL="457200" lvl="0" indent="457200" algn="ctr">
              <a:spcBef>
                <a:spcPts val="500"/>
              </a:spcBef>
              <a:spcAft>
                <a:spcPts val="500"/>
              </a:spcAft>
              <a:buNone/>
            </a:pPr>
            <a:r>
              <a:rPr lang="en-US" sz="2800" b="1" dirty="0" smtClean="0"/>
              <a:t>2)Training </a:t>
            </a:r>
            <a:r>
              <a:rPr lang="en-US" sz="2800" b="1" dirty="0"/>
              <a:t>of WATSON KNOWLEDGE STUDIO and query DISCOVERY SERVICE</a:t>
            </a:r>
          </a:p>
          <a:p>
            <a:pPr marL="457200" lvl="0" indent="-323850">
              <a:spcBef>
                <a:spcPts val="500"/>
              </a:spcBef>
              <a:spcAft>
                <a:spcPts val="500"/>
              </a:spcAft>
              <a:buSzPts val="1500"/>
              <a:buFont typeface="Calibri"/>
              <a:buChar char="•"/>
            </a:pPr>
            <a:r>
              <a:rPr lang="en-US" sz="2800" dirty="0"/>
              <a:t>A new dataset was created and new type values were created, called GAME_EVENT and MI_PLAYER and KKR_PLAYER.</a:t>
            </a:r>
          </a:p>
          <a:p>
            <a:pPr marL="457200" lvl="0" indent="-323850">
              <a:spcBef>
                <a:spcPts val="0"/>
              </a:spcBef>
              <a:buSzPts val="1500"/>
              <a:buFont typeface="Calibri"/>
              <a:buChar char="•"/>
            </a:pPr>
            <a:r>
              <a:rPr lang="en-US" sz="2800" dirty="0"/>
              <a:t>The data was then annotated for mentions, relations and correlation by using existing professional dictionaries and the cricket expert, highlighting the players of both teams and the important game events. </a:t>
            </a:r>
          </a:p>
          <a:p>
            <a:pPr marL="457200" lvl="0" indent="-323850">
              <a:spcBef>
                <a:spcPts val="0"/>
              </a:spcBef>
              <a:buSzPts val="1500"/>
              <a:buFont typeface="Calibri"/>
              <a:buChar char="•"/>
            </a:pPr>
            <a:r>
              <a:rPr lang="en-US" sz="2800" dirty="0"/>
              <a:t>Finally, a machine learning annotator instance was created and deployed </a:t>
            </a:r>
          </a:p>
          <a:p>
            <a:pPr marL="457200" lvl="0" indent="-323850">
              <a:spcBef>
                <a:spcPts val="0"/>
              </a:spcBef>
              <a:buSzPts val="1500"/>
              <a:buFont typeface="Calibri"/>
              <a:buChar char="•"/>
            </a:pPr>
            <a:r>
              <a:rPr lang="en-US" sz="2800" dirty="0"/>
              <a:t>When a satisfactory model was obtained, a snapshot was taken and deployed to WATSON DISCOVERY SERVICE to change its configuration to match the new model configuration that has learnt about important game events, players and teams using complex machine learning algorithms.</a:t>
            </a:r>
          </a:p>
          <a:p>
            <a:pPr marL="457200" lvl="0" indent="-323850">
              <a:spcBef>
                <a:spcPts val="0"/>
              </a:spcBef>
              <a:buSzPts val="1500"/>
              <a:buFont typeface="Calibri"/>
              <a:buChar char="•"/>
            </a:pPr>
            <a:r>
              <a:rPr lang="en-US" sz="2800" dirty="0"/>
              <a:t>The changes are implemented by normalizing the data and enriching using several curl commands from the documentation of Watson Discovery Service. </a:t>
            </a:r>
            <a:endParaRPr lang="en-US" dirty="0"/>
          </a:p>
        </p:txBody>
      </p:sp>
      <p:sp>
        <p:nvSpPr>
          <p:cNvPr id="3" name="Title 2"/>
          <p:cNvSpPr>
            <a:spLocks noGrp="1"/>
          </p:cNvSpPr>
          <p:nvPr>
            <p:ph type="title"/>
          </p:nvPr>
        </p:nvSpPr>
        <p:spPr/>
        <p:txBody>
          <a:bodyPr/>
          <a:lstStyle/>
          <a:p>
            <a:r>
              <a:rPr lang="en-US" dirty="0" smtClean="0"/>
              <a:t>Summary of Stage 1:</a:t>
            </a:r>
            <a:endParaRPr lang="en-US" dirty="0"/>
          </a:p>
        </p:txBody>
      </p:sp>
    </p:spTree>
    <p:extLst>
      <p:ext uri="{BB962C8B-B14F-4D97-AF65-F5344CB8AC3E}">
        <p14:creationId xmlns:p14="http://schemas.microsoft.com/office/powerpoint/2010/main" val="287851031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457200" lvl="0" indent="-323850">
              <a:spcBef>
                <a:spcPts val="0"/>
              </a:spcBef>
              <a:buSzPts val="1500"/>
              <a:buFont typeface="Calibri"/>
              <a:buChar char="•"/>
            </a:pPr>
            <a:r>
              <a:rPr lang="en-US" sz="2800" dirty="0"/>
              <a:t>A new configuration is created for the Watson discovery service to query the events of the Watson Knowledge Studio ml model.</a:t>
            </a:r>
          </a:p>
          <a:p>
            <a:pPr marL="457200" lvl="0" indent="-323850">
              <a:spcBef>
                <a:spcPts val="0"/>
              </a:spcBef>
              <a:buSzPts val="1500"/>
              <a:buFont typeface="Calibri"/>
              <a:buChar char="•"/>
            </a:pPr>
            <a:r>
              <a:rPr lang="en-US" sz="2800" dirty="0"/>
              <a:t>The existing configuration was downloaded as </a:t>
            </a:r>
            <a:r>
              <a:rPr lang="en-US" sz="2800" dirty="0" err="1"/>
              <a:t>my_config.json</a:t>
            </a:r>
            <a:r>
              <a:rPr lang="en-US" sz="2800" dirty="0"/>
              <a:t>, the changes were made in a text editor and the file was then re-uploaded onto Watson Discovery Service to retrain the model on all the data using the new configuration. </a:t>
            </a:r>
          </a:p>
          <a:p>
            <a:pPr marL="457200" lvl="0" indent="-323850">
              <a:spcBef>
                <a:spcPts val="0"/>
              </a:spcBef>
              <a:buSzPts val="1500"/>
              <a:buFont typeface="Calibri"/>
              <a:buChar char="•"/>
            </a:pPr>
            <a:r>
              <a:rPr lang="en-US" sz="2800" dirty="0"/>
              <a:t>The changes made were, that the model id of new model created on Watson Knowledge Studio was added to the </a:t>
            </a:r>
            <a:r>
              <a:rPr lang="en-US" sz="2800" dirty="0" err="1"/>
              <a:t>my_config</a:t>
            </a:r>
            <a:r>
              <a:rPr lang="en-US" sz="2800" dirty="0"/>
              <a:t> file, and some entries were removed to see the data more clearly.</a:t>
            </a:r>
          </a:p>
          <a:p>
            <a:pPr marL="457200" lvl="0" indent="-323850">
              <a:spcBef>
                <a:spcPts val="0"/>
              </a:spcBef>
              <a:buSzPts val="1500"/>
              <a:buFont typeface="Calibri"/>
              <a:buChar char="•"/>
            </a:pPr>
            <a:r>
              <a:rPr lang="en-US" sz="2800" dirty="0"/>
              <a:t>The new configuration is applied to the data and it is queried for GAME_EVENT attribute and the results of top events are noted.</a:t>
            </a:r>
          </a:p>
          <a:p>
            <a:pPr marL="457200" lvl="0" indent="-323850">
              <a:spcBef>
                <a:spcPts val="0"/>
              </a:spcBef>
              <a:spcAft>
                <a:spcPts val="500"/>
              </a:spcAft>
              <a:buSzPts val="1500"/>
              <a:buFont typeface="Calibri"/>
              <a:buChar char="•"/>
            </a:pPr>
            <a:r>
              <a:rPr lang="en-US" sz="2800" dirty="0"/>
              <a:t>Therefore the top 50 events of the KKR vs. MI game are extracted and a model has been created to learn important cricket events in real time</a:t>
            </a:r>
            <a:r>
              <a:rPr lang="en-US" sz="2800" dirty="0" smtClean="0"/>
              <a:t>.</a:t>
            </a:r>
            <a:endParaRPr lang="en-US" sz="2800" dirty="0"/>
          </a:p>
        </p:txBody>
      </p:sp>
      <p:sp>
        <p:nvSpPr>
          <p:cNvPr id="3" name="Title 2"/>
          <p:cNvSpPr>
            <a:spLocks noGrp="1"/>
          </p:cNvSpPr>
          <p:nvPr>
            <p:ph type="title"/>
          </p:nvPr>
        </p:nvSpPr>
        <p:spPr/>
        <p:txBody>
          <a:bodyPr/>
          <a:lstStyle/>
          <a:p>
            <a:r>
              <a:rPr lang="en-US" dirty="0"/>
              <a:t>Summary of Stage 1:</a:t>
            </a:r>
          </a:p>
        </p:txBody>
      </p:sp>
    </p:spTree>
    <p:extLst>
      <p:ext uri="{BB962C8B-B14F-4D97-AF65-F5344CB8AC3E}">
        <p14:creationId xmlns:p14="http://schemas.microsoft.com/office/powerpoint/2010/main" val="199675300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Workflow </a:t>
            </a:r>
            <a:r>
              <a:rPr lang="en-US"/>
              <a:t>STAGE-2:</a:t>
            </a:r>
          </a:p>
        </p:txBody>
      </p:sp>
      <p:sp>
        <p:nvSpPr>
          <p:cNvPr id="117" name="Shape 117"/>
          <p:cNvSpPr/>
          <p:nvPr/>
        </p:nvSpPr>
        <p:spPr>
          <a:xfrm>
            <a:off x="76200" y="2057400"/>
            <a:ext cx="1828800" cy="1066800"/>
          </a:xfrm>
          <a:prstGeom prst="rect">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2400" b="0" i="0" u="none" strike="noStrike" cap="none">
                <a:solidFill>
                  <a:schemeClr val="lt1"/>
                </a:solidFill>
                <a:latin typeface="Calibri"/>
                <a:ea typeface="Calibri"/>
                <a:cs typeface="Calibri"/>
                <a:sym typeface="Calibri"/>
              </a:rPr>
              <a:t>Data</a:t>
            </a:r>
          </a:p>
          <a:p>
            <a:pPr marL="0" marR="0" lvl="0" indent="0" algn="ctr" rtl="0">
              <a:spcBef>
                <a:spcPts val="0"/>
              </a:spcBef>
              <a:buNone/>
            </a:pPr>
            <a:r>
              <a:rPr lang="en-US" sz="2400" b="0" i="0" u="none" strike="noStrike" cap="none">
                <a:solidFill>
                  <a:schemeClr val="lt1"/>
                </a:solidFill>
                <a:latin typeface="Calibri"/>
                <a:ea typeface="Calibri"/>
                <a:cs typeface="Calibri"/>
                <a:sym typeface="Calibri"/>
              </a:rPr>
              <a:t>(Given)</a:t>
            </a:r>
          </a:p>
        </p:txBody>
      </p:sp>
      <p:sp>
        <p:nvSpPr>
          <p:cNvPr id="118" name="Shape 118"/>
          <p:cNvSpPr/>
          <p:nvPr/>
        </p:nvSpPr>
        <p:spPr>
          <a:xfrm>
            <a:off x="2057400" y="1943100"/>
            <a:ext cx="2286000" cy="1295400"/>
          </a:xfrm>
          <a:prstGeom prst="right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b="0" i="0" u="none" strike="noStrike" cap="none">
                <a:solidFill>
                  <a:schemeClr val="lt1"/>
                </a:solidFill>
                <a:latin typeface="Calibri"/>
                <a:ea typeface="Calibri"/>
                <a:cs typeface="Calibri"/>
                <a:sym typeface="Calibri"/>
              </a:rPr>
              <a:t>Parsing algorithm</a:t>
            </a:r>
          </a:p>
          <a:p>
            <a:pPr marL="0" marR="0" lvl="0" indent="0" algn="ctr" rtl="0">
              <a:spcBef>
                <a:spcPts val="0"/>
              </a:spcBef>
              <a:buNone/>
            </a:pPr>
            <a:r>
              <a:rPr lang="en-US" sz="1800" b="0" i="0" u="none" strike="noStrike" cap="none">
                <a:solidFill>
                  <a:schemeClr val="lt1"/>
                </a:solidFill>
                <a:latin typeface="Calibri"/>
                <a:ea typeface="Calibri"/>
                <a:cs typeface="Calibri"/>
                <a:sym typeface="Calibri"/>
              </a:rPr>
              <a:t>(Swapnil Parekh)</a:t>
            </a:r>
          </a:p>
        </p:txBody>
      </p:sp>
      <p:sp>
        <p:nvSpPr>
          <p:cNvPr id="119" name="Shape 119"/>
          <p:cNvSpPr/>
          <p:nvPr/>
        </p:nvSpPr>
        <p:spPr>
          <a:xfrm>
            <a:off x="4648200" y="2057400"/>
            <a:ext cx="1828800" cy="1066800"/>
          </a:xfrm>
          <a:prstGeom prst="rect">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2400" b="0" i="0" u="none" strike="noStrike" cap="none">
                <a:solidFill>
                  <a:schemeClr val="lt1"/>
                </a:solidFill>
                <a:latin typeface="Calibri"/>
                <a:ea typeface="Calibri"/>
                <a:cs typeface="Calibri"/>
                <a:sym typeface="Calibri"/>
              </a:rPr>
              <a:t>CSV file-</a:t>
            </a:r>
          </a:p>
          <a:p>
            <a:pPr marL="0" marR="0" lvl="0" indent="0" algn="ctr" rtl="0">
              <a:spcBef>
                <a:spcPts val="0"/>
              </a:spcBef>
              <a:buNone/>
            </a:pPr>
            <a:r>
              <a:rPr lang="en-US" sz="2400" b="0" i="0" u="none" strike="noStrike" cap="none">
                <a:solidFill>
                  <a:schemeClr val="lt1"/>
                </a:solidFill>
                <a:latin typeface="Calibri"/>
                <a:ea typeface="Calibri"/>
                <a:cs typeface="Calibri"/>
                <a:sym typeface="Calibri"/>
              </a:rPr>
              <a:t>Ball by ball analysis</a:t>
            </a:r>
          </a:p>
        </p:txBody>
      </p:sp>
      <p:sp>
        <p:nvSpPr>
          <p:cNvPr id="120" name="Shape 120"/>
          <p:cNvSpPr/>
          <p:nvPr/>
        </p:nvSpPr>
        <p:spPr>
          <a:xfrm>
            <a:off x="4267200" y="3276600"/>
            <a:ext cx="2590800" cy="1943100"/>
          </a:xfrm>
          <a:prstGeom prst="downArrow">
            <a:avLst>
              <a:gd name="adj1" fmla="val 69005"/>
              <a:gd name="adj2" fmla="val 4276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b="0" i="0" u="none" strike="noStrike" cap="none">
                <a:solidFill>
                  <a:schemeClr val="lt1"/>
                </a:solidFill>
                <a:latin typeface="Calibri"/>
                <a:ea typeface="Calibri"/>
                <a:cs typeface="Calibri"/>
                <a:sym typeface="Calibri"/>
              </a:rPr>
              <a:t>Implementation</a:t>
            </a:r>
          </a:p>
          <a:p>
            <a:pPr marL="0" marR="0" lvl="0" indent="0" algn="ctr" rtl="0">
              <a:spcBef>
                <a:spcPts val="0"/>
              </a:spcBef>
              <a:buNone/>
            </a:pPr>
            <a:r>
              <a:rPr lang="en-US" sz="1800" b="0" i="0" u="none" strike="noStrike" cap="none">
                <a:solidFill>
                  <a:schemeClr val="lt1"/>
                </a:solidFill>
                <a:latin typeface="Calibri"/>
                <a:ea typeface="Calibri"/>
                <a:cs typeface="Calibri"/>
                <a:sym typeface="Calibri"/>
              </a:rPr>
              <a:t>of Model+UI</a:t>
            </a:r>
          </a:p>
          <a:p>
            <a:pPr marL="0" marR="0" lvl="0" indent="0" algn="ctr" rtl="0">
              <a:spcBef>
                <a:spcPts val="0"/>
              </a:spcBef>
              <a:buNone/>
            </a:pPr>
            <a:r>
              <a:rPr lang="en-US" sz="1800" b="0" i="0" u="none" strike="noStrike" cap="none">
                <a:solidFill>
                  <a:schemeClr val="lt1"/>
                </a:solidFill>
                <a:latin typeface="Calibri"/>
                <a:ea typeface="Calibri"/>
                <a:cs typeface="Calibri"/>
                <a:sym typeface="Calibri"/>
              </a:rPr>
              <a:t>(Aliabbas Merchant)</a:t>
            </a:r>
          </a:p>
        </p:txBody>
      </p:sp>
      <p:sp>
        <p:nvSpPr>
          <p:cNvPr id="121" name="Shape 121"/>
          <p:cNvSpPr/>
          <p:nvPr/>
        </p:nvSpPr>
        <p:spPr>
          <a:xfrm>
            <a:off x="6477000" y="3258429"/>
            <a:ext cx="2667000" cy="1237371"/>
          </a:xfrm>
          <a:prstGeom prst="left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b="0" i="0" u="none" strike="noStrike" cap="none">
                <a:solidFill>
                  <a:schemeClr val="lt1"/>
                </a:solidFill>
                <a:latin typeface="Calibri"/>
                <a:ea typeface="Calibri"/>
                <a:cs typeface="Calibri"/>
                <a:sym typeface="Calibri"/>
              </a:rPr>
              <a:t>Analysis Model</a:t>
            </a:r>
          </a:p>
          <a:p>
            <a:pPr marL="0" marR="0" lvl="0" indent="0" algn="ctr" rtl="0">
              <a:spcBef>
                <a:spcPts val="0"/>
              </a:spcBef>
              <a:buNone/>
            </a:pPr>
            <a:r>
              <a:rPr lang="en-US" sz="1800" b="0" i="0" u="none" strike="noStrike" cap="none">
                <a:solidFill>
                  <a:schemeClr val="lt1"/>
                </a:solidFill>
                <a:latin typeface="Calibri"/>
                <a:ea typeface="Calibri"/>
                <a:cs typeface="Calibri"/>
                <a:sym typeface="Calibri"/>
              </a:rPr>
              <a:t>(Harsh Chheda)</a:t>
            </a:r>
          </a:p>
        </p:txBody>
      </p:sp>
      <p:sp>
        <p:nvSpPr>
          <p:cNvPr id="122" name="Shape 122"/>
          <p:cNvSpPr/>
          <p:nvPr/>
        </p:nvSpPr>
        <p:spPr>
          <a:xfrm>
            <a:off x="4495800" y="5334000"/>
            <a:ext cx="2286000" cy="1219200"/>
          </a:xfrm>
          <a:prstGeom prst="rect">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2400" b="0" i="0" u="none" strike="noStrike" cap="none">
                <a:solidFill>
                  <a:schemeClr val="lt1"/>
                </a:solidFill>
                <a:latin typeface="Calibri"/>
                <a:ea typeface="Calibri"/>
                <a:cs typeface="Calibri"/>
                <a:sym typeface="Calibri"/>
              </a:rPr>
              <a:t>Final output-</a:t>
            </a:r>
          </a:p>
          <a:p>
            <a:pPr marL="0" marR="0" lvl="0" indent="0" algn="ctr" rtl="0">
              <a:spcBef>
                <a:spcPts val="0"/>
              </a:spcBef>
              <a:buNone/>
            </a:pPr>
            <a:r>
              <a:rPr lang="en-US" sz="2400" b="0" i="0" u="none" strike="noStrike" cap="none">
                <a:solidFill>
                  <a:schemeClr val="lt1"/>
                </a:solidFill>
                <a:latin typeface="Calibri"/>
                <a:ea typeface="Calibri"/>
                <a:cs typeface="Calibri"/>
                <a:sym typeface="Calibri"/>
              </a:rPr>
              <a:t>Points assigned to Players</a:t>
            </a:r>
          </a:p>
        </p:txBody>
      </p:sp>
      <p:sp>
        <p:nvSpPr>
          <p:cNvPr id="123" name="Shape 123"/>
          <p:cNvSpPr/>
          <p:nvPr/>
        </p:nvSpPr>
        <p:spPr>
          <a:xfrm>
            <a:off x="7111725" y="0"/>
            <a:ext cx="1927800" cy="3492900"/>
          </a:xfrm>
          <a:prstGeom prst="downArrow">
            <a:avLst>
              <a:gd name="adj1" fmla="val 69005"/>
              <a:gd name="adj2" fmla="val 4276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a:solidFill>
                  <a:schemeClr val="lt1"/>
                </a:solidFill>
                <a:latin typeface="Calibri"/>
                <a:ea typeface="Calibri"/>
                <a:cs typeface="Calibri"/>
                <a:sym typeface="Calibri"/>
              </a:rPr>
              <a:t>STAGE-1:</a:t>
            </a:r>
          </a:p>
          <a:p>
            <a:pPr marL="0" marR="0" lvl="0" indent="0" algn="ctr" rtl="0">
              <a:spcBef>
                <a:spcPts val="0"/>
              </a:spcBef>
              <a:buNone/>
            </a:pPr>
            <a:r>
              <a:rPr lang="en-US" sz="1800">
                <a:solidFill>
                  <a:schemeClr val="lt1"/>
                </a:solidFill>
                <a:latin typeface="Calibri"/>
                <a:ea typeface="Calibri"/>
                <a:cs typeface="Calibri"/>
                <a:sym typeface="Calibri"/>
              </a:rPr>
              <a:t>Watson</a:t>
            </a:r>
          </a:p>
          <a:p>
            <a:pPr marL="0" marR="0" lvl="0" indent="0" algn="ctr" rtl="0">
              <a:spcBef>
                <a:spcPts val="0"/>
              </a:spcBef>
              <a:buNone/>
            </a:pPr>
            <a:r>
              <a:rPr lang="en-US" sz="1800">
                <a:solidFill>
                  <a:schemeClr val="lt1"/>
                </a:solidFill>
                <a:latin typeface="Calibri"/>
                <a:ea typeface="Calibri"/>
                <a:cs typeface="Calibri"/>
                <a:sym typeface="Calibri"/>
              </a:rPr>
              <a:t>Discovery Service +</a:t>
            </a:r>
          </a:p>
          <a:p>
            <a:pPr marL="0" marR="0" lvl="0" indent="0" algn="ctr" rtl="0">
              <a:spcBef>
                <a:spcPts val="0"/>
              </a:spcBef>
              <a:buNone/>
            </a:pPr>
            <a:r>
              <a:rPr lang="en-US" sz="1800">
                <a:solidFill>
                  <a:schemeClr val="lt1"/>
                </a:solidFill>
                <a:latin typeface="Calibri"/>
                <a:ea typeface="Calibri"/>
                <a:cs typeface="Calibri"/>
                <a:sym typeface="Calibri"/>
              </a:rPr>
              <a:t>Watson Knowledge Studio</a:t>
            </a: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idx="1"/>
          </p:nvPr>
        </p:nvSpPr>
        <p:spPr>
          <a:prstGeom prst="rect">
            <a:avLst/>
          </a:prstGeom>
          <a:noFill/>
          <a:ln>
            <a:noFill/>
          </a:ln>
        </p:spPr>
        <p:txBody>
          <a:bodyPr wrap="square" lIns="91425" tIns="45700" rIns="91425" bIns="45700" anchor="t" anchorCtr="0">
            <a:noAutofit/>
          </a:bodyPr>
          <a:lstStyle/>
          <a:p>
            <a:pPr marL="457200" marR="0" lvl="0" indent="-431800" algn="l" rtl="0">
              <a:spcBef>
                <a:spcPts val="0"/>
              </a:spcBef>
              <a:spcAft>
                <a:spcPts val="0"/>
              </a:spcAft>
              <a:buSzPts val="3200"/>
              <a:buChar char="•"/>
            </a:pPr>
            <a:r>
              <a:rPr lang="en-US"/>
              <a:t>The parsing algorithm  is essentially an XML parsing script. </a:t>
            </a:r>
          </a:p>
          <a:p>
            <a:pPr marL="457200" marR="0" lvl="0" indent="-431800" algn="l" rtl="0">
              <a:spcBef>
                <a:spcPts val="0"/>
              </a:spcBef>
              <a:spcAft>
                <a:spcPts val="0"/>
              </a:spcAft>
              <a:buSzPts val="3200"/>
              <a:buChar char="•"/>
            </a:pPr>
            <a:r>
              <a:rPr lang="en-US"/>
              <a:t>By converting the pdf → docx,the raw XML  data was extracted and then processed using the Element Tree method of the XML.etree script.</a:t>
            </a:r>
          </a:p>
          <a:p>
            <a:pPr marL="457200" marR="0" lvl="0" indent="-431800" algn="l" rtl="0">
              <a:spcBef>
                <a:spcPts val="0"/>
              </a:spcBef>
              <a:buSzPts val="3200"/>
              <a:buChar char="•"/>
            </a:pPr>
            <a:r>
              <a:rPr lang="en-US"/>
              <a:t>Using the tags of XML file, the table column texts were extracted from the root of the tree and using specifics font characteristics of the data, the needless nodes were eleminated.</a:t>
            </a:r>
          </a:p>
          <a:p>
            <a:pPr marL="0" marR="0" lvl="0" indent="0" algn="l" rtl="0">
              <a:spcBef>
                <a:spcPts val="0"/>
              </a:spcBef>
              <a:buNone/>
            </a:pPr>
            <a:endParaRPr/>
          </a:p>
        </p:txBody>
      </p:sp>
      <p:sp>
        <p:nvSpPr>
          <p:cNvPr id="128" name="Shape 128"/>
          <p:cNvSpPr txBox="1">
            <a:spLocks noGrp="1"/>
          </p:cNvSpPr>
          <p:nvPr>
            <p:ph type="title"/>
          </p:nvPr>
        </p:nvSpPr>
        <p:spPr>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Parsing Algorithm</a:t>
            </a:r>
          </a:p>
        </p:txBody>
      </p:sp>
      <p:sp>
        <p:nvSpPr>
          <p:cNvPr id="130" name="Shape 130"/>
          <p:cNvSpPr txBox="1"/>
          <p:nvPr/>
        </p:nvSpPr>
        <p:spPr>
          <a:xfrm>
            <a:off x="7086600" y="6430397"/>
            <a:ext cx="2057400" cy="3693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a:p>
        </p:txBody>
      </p:sp>
    </p:spTree>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TotalTime>
  <Words>1071</Words>
  <Application>Microsoft Office PowerPoint</Application>
  <PresentationFormat>On-screen Show (4:3)</PresentationFormat>
  <Paragraphs>129</Paragraphs>
  <Slides>16</Slides>
  <Notes>12</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Code The Game</vt:lpstr>
      <vt:lpstr>Summary of Stage 1:</vt:lpstr>
      <vt:lpstr>Summary of Stage 1:</vt:lpstr>
      <vt:lpstr>   Watson Discovery Service</vt:lpstr>
      <vt:lpstr>Watson Knowledge Studio</vt:lpstr>
      <vt:lpstr>Summary of Stage 1:</vt:lpstr>
      <vt:lpstr>Summary of Stage 1:</vt:lpstr>
      <vt:lpstr>Workflow STAGE-2:</vt:lpstr>
      <vt:lpstr>Parsing Algorithm</vt:lpstr>
      <vt:lpstr>Parsing Algorithm</vt:lpstr>
      <vt:lpstr>Parsing Algorithm</vt:lpstr>
      <vt:lpstr>Analysis Model</vt:lpstr>
      <vt:lpstr>Analysis Model</vt:lpstr>
      <vt:lpstr>Analysis Model</vt:lpstr>
      <vt:lpstr>Implementation of the Model</vt:lpstr>
      <vt:lpstr>Ideal Team Composition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The Game</dc:title>
  <dc:creator>Wel11</dc:creator>
  <cp:lastModifiedBy>Aliabbas</cp:lastModifiedBy>
  <cp:revision>3</cp:revision>
  <dcterms:modified xsi:type="dcterms:W3CDTF">2018-01-19T04:25:02Z</dcterms:modified>
</cp:coreProperties>
</file>