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449" autoAdjust="0"/>
  </p:normalViewPr>
  <p:slideViewPr>
    <p:cSldViewPr snapToGrid="0">
      <p:cViewPr>
        <p:scale>
          <a:sx n="66" d="100"/>
          <a:sy n="66" d="100"/>
        </p:scale>
        <p:origin x="52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\Desktop\Analysis%20projects\Superstore%20-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\Desktop\Analysis%20projects\Superstore%20-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\Desktop\Analysis%20projects\Superstore%20-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- Dataset.xlsx]pivots!PivotTable5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sales$/month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pivots!$B$22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pivots!$A$23:$A$35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pivots!$B$23:$B$35</c:f>
              <c:numCache>
                <c:formatCode>General</c:formatCode>
                <c:ptCount val="12"/>
                <c:pt idx="0">
                  <c:v>94924.835599999977</c:v>
                </c:pt>
                <c:pt idx="1">
                  <c:v>59751.251400000016</c:v>
                </c:pt>
                <c:pt idx="2">
                  <c:v>205005.48879999988</c:v>
                </c:pt>
                <c:pt idx="3">
                  <c:v>137762.12859999997</c:v>
                </c:pt>
                <c:pt idx="4">
                  <c:v>155028.81169999993</c:v>
                </c:pt>
                <c:pt idx="5">
                  <c:v>152718.67930000013</c:v>
                </c:pt>
                <c:pt idx="6">
                  <c:v>147238.0970000003</c:v>
                </c:pt>
                <c:pt idx="7">
                  <c:v>159044.06299999979</c:v>
                </c:pt>
                <c:pt idx="8">
                  <c:v>307649.94570000016</c:v>
                </c:pt>
                <c:pt idx="9">
                  <c:v>200322.98470000012</c:v>
                </c:pt>
                <c:pt idx="10">
                  <c:v>352461.07100000011</c:v>
                </c:pt>
                <c:pt idx="11">
                  <c:v>325293.50350000011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5-4C13-AC59-E0E891230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0974800"/>
        <c:axId val="1850972400"/>
      </c:barChart>
      <c:catAx>
        <c:axId val="185097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972400"/>
        <c:crosses val="autoZero"/>
        <c:auto val="1"/>
        <c:lblAlgn val="ctr"/>
        <c:lblOffset val="100"/>
        <c:noMultiLvlLbl val="0"/>
      </c:catAx>
      <c:valAx>
        <c:axId val="18509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9748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- Dataset.xlsx]pivots!PivotTable1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states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178331107569034"/>
          <c:y val="6.2425736217474118E-2"/>
          <c:w val="0.75514840821953211"/>
          <c:h val="0.90178332693727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pivots!$B$41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pivots!$A$42:$A$91</c:f>
              <c:strCache>
                <c:ptCount val="49"/>
                <c:pt idx="0">
                  <c:v>North Dakota</c:v>
                </c:pt>
                <c:pt idx="1">
                  <c:v>West Virginia</c:v>
                </c:pt>
                <c:pt idx="2">
                  <c:v>Maine</c:v>
                </c:pt>
                <c:pt idx="3">
                  <c:v>South Dakota</c:v>
                </c:pt>
                <c:pt idx="4">
                  <c:v>Wyoming</c:v>
                </c:pt>
                <c:pt idx="5">
                  <c:v>District of Columbia</c:v>
                </c:pt>
                <c:pt idx="6">
                  <c:v>Kansas</c:v>
                </c:pt>
                <c:pt idx="7">
                  <c:v>Idaho</c:v>
                </c:pt>
                <c:pt idx="8">
                  <c:v>Iowa</c:v>
                </c:pt>
                <c:pt idx="9">
                  <c:v>New Mexico</c:v>
                </c:pt>
                <c:pt idx="10">
                  <c:v>Montana</c:v>
                </c:pt>
                <c:pt idx="11">
                  <c:v>New Hampshire</c:v>
                </c:pt>
                <c:pt idx="12">
                  <c:v>Nebraska</c:v>
                </c:pt>
                <c:pt idx="13">
                  <c:v>South Carolina</c:v>
                </c:pt>
                <c:pt idx="14">
                  <c:v>Vermont</c:v>
                </c:pt>
                <c:pt idx="15">
                  <c:v>Louisiana</c:v>
                </c:pt>
                <c:pt idx="16">
                  <c:v>Mississippi</c:v>
                </c:pt>
                <c:pt idx="17">
                  <c:v>Utah</c:v>
                </c:pt>
                <c:pt idx="18">
                  <c:v>Arkansas</c:v>
                </c:pt>
                <c:pt idx="19">
                  <c:v>Connecticut</c:v>
                </c:pt>
                <c:pt idx="20">
                  <c:v>Nevada</c:v>
                </c:pt>
                <c:pt idx="21">
                  <c:v>Oregon</c:v>
                </c:pt>
                <c:pt idx="22">
                  <c:v>Alabama</c:v>
                </c:pt>
                <c:pt idx="23">
                  <c:v>Oklahoma</c:v>
                </c:pt>
                <c:pt idx="24">
                  <c:v>Missouri</c:v>
                </c:pt>
                <c:pt idx="25">
                  <c:v>Rhode Island</c:v>
                </c:pt>
                <c:pt idx="26">
                  <c:v>Maryland</c:v>
                </c:pt>
                <c:pt idx="27">
                  <c:v>Delaware</c:v>
                </c:pt>
                <c:pt idx="28">
                  <c:v>Massachusetts</c:v>
                </c:pt>
                <c:pt idx="29">
                  <c:v>Minnesota</c:v>
                </c:pt>
                <c:pt idx="30">
                  <c:v>Tennessee</c:v>
                </c:pt>
                <c:pt idx="31">
                  <c:v>Colorado</c:v>
                </c:pt>
                <c:pt idx="32">
                  <c:v>Wisconsin</c:v>
                </c:pt>
                <c:pt idx="33">
                  <c:v>Arizona</c:v>
                </c:pt>
                <c:pt idx="34">
                  <c:v>New Jersey</c:v>
                </c:pt>
                <c:pt idx="35">
                  <c:v>Kentucky</c:v>
                </c:pt>
                <c:pt idx="36">
                  <c:v>Georgia</c:v>
                </c:pt>
                <c:pt idx="37">
                  <c:v>Indiana</c:v>
                </c:pt>
                <c:pt idx="38">
                  <c:v>North Carolina</c:v>
                </c:pt>
                <c:pt idx="39">
                  <c:v>Virginia</c:v>
                </c:pt>
                <c:pt idx="40">
                  <c:v>Michigan</c:v>
                </c:pt>
                <c:pt idx="41">
                  <c:v>Ohio</c:v>
                </c:pt>
                <c:pt idx="42">
                  <c:v>Illinois</c:v>
                </c:pt>
                <c:pt idx="43">
                  <c:v>Florida</c:v>
                </c:pt>
                <c:pt idx="44">
                  <c:v>Pennsylvania</c:v>
                </c:pt>
                <c:pt idx="45">
                  <c:v>Washington</c:v>
                </c:pt>
                <c:pt idx="46">
                  <c:v>Texas</c:v>
                </c:pt>
                <c:pt idx="47">
                  <c:v>New York</c:v>
                </c:pt>
                <c:pt idx="48">
                  <c:v>California</c:v>
                </c:pt>
              </c:strCache>
            </c:strRef>
          </c:cat>
          <c:val>
            <c:numRef>
              <c:f>pivots!$B$42:$B$91</c:f>
              <c:numCache>
                <c:formatCode>"$"#,##0</c:formatCode>
                <c:ptCount val="49"/>
                <c:pt idx="0">
                  <c:v>919.91</c:v>
                </c:pt>
                <c:pt idx="1">
                  <c:v>1209.8240000000001</c:v>
                </c:pt>
                <c:pt idx="2">
                  <c:v>1270.53</c:v>
                </c:pt>
                <c:pt idx="3">
                  <c:v>1315.5600000000002</c:v>
                </c:pt>
                <c:pt idx="4">
                  <c:v>1603.1360000000002</c:v>
                </c:pt>
                <c:pt idx="5">
                  <c:v>2865.0199999999995</c:v>
                </c:pt>
                <c:pt idx="6">
                  <c:v>2914.31</c:v>
                </c:pt>
                <c:pt idx="7">
                  <c:v>4382.4860000000017</c:v>
                </c:pt>
                <c:pt idx="8">
                  <c:v>4579.7599999999993</c:v>
                </c:pt>
                <c:pt idx="9">
                  <c:v>4783.5220000000008</c:v>
                </c:pt>
                <c:pt idx="10">
                  <c:v>5589.3519999999971</c:v>
                </c:pt>
                <c:pt idx="11">
                  <c:v>7292.5239999999994</c:v>
                </c:pt>
                <c:pt idx="12">
                  <c:v>7464.9299999999985</c:v>
                </c:pt>
                <c:pt idx="13">
                  <c:v>8481.7099999999991</c:v>
                </c:pt>
                <c:pt idx="14">
                  <c:v>8929.369999999999</c:v>
                </c:pt>
                <c:pt idx="15">
                  <c:v>9217.0299999999988</c:v>
                </c:pt>
                <c:pt idx="16">
                  <c:v>10771.34</c:v>
                </c:pt>
                <c:pt idx="17">
                  <c:v>11220.055999999999</c:v>
                </c:pt>
                <c:pt idx="18">
                  <c:v>11678.129999999997</c:v>
                </c:pt>
                <c:pt idx="19">
                  <c:v>13384.356999999996</c:v>
                </c:pt>
                <c:pt idx="20">
                  <c:v>16729.101999999999</c:v>
                </c:pt>
                <c:pt idx="21">
                  <c:v>17431.149999999991</c:v>
                </c:pt>
                <c:pt idx="22">
                  <c:v>19510.639999999992</c:v>
                </c:pt>
                <c:pt idx="23">
                  <c:v>19683.390000000003</c:v>
                </c:pt>
                <c:pt idx="24">
                  <c:v>22205.149999999998</c:v>
                </c:pt>
                <c:pt idx="25">
                  <c:v>22627.955999999995</c:v>
                </c:pt>
                <c:pt idx="26">
                  <c:v>23705.523000000005</c:v>
                </c:pt>
                <c:pt idx="27">
                  <c:v>27451.068999999992</c:v>
                </c:pt>
                <c:pt idx="28">
                  <c:v>28634.43399999999</c:v>
                </c:pt>
                <c:pt idx="29">
                  <c:v>29863.149999999994</c:v>
                </c:pt>
                <c:pt idx="30">
                  <c:v>30661.872999999981</c:v>
                </c:pt>
                <c:pt idx="31">
                  <c:v>32108.117999999995</c:v>
                </c:pt>
                <c:pt idx="32">
                  <c:v>32114.610000000019</c:v>
                </c:pt>
                <c:pt idx="33">
                  <c:v>35282.000999999997</c:v>
                </c:pt>
                <c:pt idx="34">
                  <c:v>35764.312000000013</c:v>
                </c:pt>
                <c:pt idx="35">
                  <c:v>36591.749999999971</c:v>
                </c:pt>
                <c:pt idx="36">
                  <c:v>49095.840000000004</c:v>
                </c:pt>
                <c:pt idx="37">
                  <c:v>53555.360000000001</c:v>
                </c:pt>
                <c:pt idx="38">
                  <c:v>55603.163999999968</c:v>
                </c:pt>
                <c:pt idx="39">
                  <c:v>70636.719999999987</c:v>
                </c:pt>
                <c:pt idx="40">
                  <c:v>76269.614000000016</c:v>
                </c:pt>
                <c:pt idx="41">
                  <c:v>78258.135999999926</c:v>
                </c:pt>
                <c:pt idx="42">
                  <c:v>80166.10099999985</c:v>
                </c:pt>
                <c:pt idx="43">
                  <c:v>89473.707999999999</c:v>
                </c:pt>
                <c:pt idx="44">
                  <c:v>116511.91400000003</c:v>
                </c:pt>
                <c:pt idx="45">
                  <c:v>138641.26999999993</c:v>
                </c:pt>
                <c:pt idx="46">
                  <c:v>170188.04580000002</c:v>
                </c:pt>
                <c:pt idx="47">
                  <c:v>310876.27099999978</c:v>
                </c:pt>
                <c:pt idx="48">
                  <c:v>457687.63150000101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6-4D4B-89B1-5EBB0DE0E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981363408"/>
        <c:axId val="1981349008"/>
      </c:barChart>
      <c:catAx>
        <c:axId val="198136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349008"/>
        <c:crosses val="autoZero"/>
        <c:auto val="1"/>
        <c:lblAlgn val="ctr"/>
        <c:lblOffset val="100"/>
        <c:noMultiLvlLbl val="0"/>
      </c:catAx>
      <c:valAx>
        <c:axId val="198134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363408"/>
        <c:crosses val="autoZero"/>
        <c:crossBetween val="between"/>
        <c:majorUnit val="6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- Dataset.xlsx]pivots!PivotTable7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pivots!$B$92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pivots!$A$93:$A$110</c:f>
              <c:strCache>
                <c:ptCount val="17"/>
                <c:pt idx="0">
                  <c:v>Phones</c:v>
                </c:pt>
                <c:pt idx="1">
                  <c:v>Chairs</c:v>
                </c:pt>
                <c:pt idx="2">
                  <c:v>Storage</c:v>
                </c:pt>
                <c:pt idx="3">
                  <c:v>Tables</c:v>
                </c:pt>
                <c:pt idx="4">
                  <c:v>Binders</c:v>
                </c:pt>
                <c:pt idx="5">
                  <c:v>Machines</c:v>
                </c:pt>
                <c:pt idx="6">
                  <c:v>Accessories</c:v>
                </c:pt>
                <c:pt idx="7">
                  <c:v>Copiers</c:v>
                </c:pt>
                <c:pt idx="8">
                  <c:v>Bookcases</c:v>
                </c:pt>
                <c:pt idx="9">
                  <c:v>Appliances</c:v>
                </c:pt>
                <c:pt idx="10">
                  <c:v>Furnishings</c:v>
                </c:pt>
                <c:pt idx="11">
                  <c:v>Paper</c:v>
                </c:pt>
                <c:pt idx="12">
                  <c:v>Supplies</c:v>
                </c:pt>
                <c:pt idx="13">
                  <c:v>Art</c:v>
                </c:pt>
                <c:pt idx="14">
                  <c:v>Envelopes</c:v>
                </c:pt>
                <c:pt idx="15">
                  <c:v>Labels</c:v>
                </c:pt>
                <c:pt idx="16">
                  <c:v>Fasteners</c:v>
                </c:pt>
              </c:strCache>
            </c:strRef>
          </c:cat>
          <c:val>
            <c:numRef>
              <c:f>pivots!$B$93:$B$110</c:f>
              <c:numCache>
                <c:formatCode>General</c:formatCode>
                <c:ptCount val="17"/>
                <c:pt idx="0">
                  <c:v>330007.05400000012</c:v>
                </c:pt>
                <c:pt idx="1">
                  <c:v>328449.1030000007</c:v>
                </c:pt>
                <c:pt idx="2">
                  <c:v>223843.60800000012</c:v>
                </c:pt>
                <c:pt idx="3">
                  <c:v>206965.53200000009</c:v>
                </c:pt>
                <c:pt idx="4">
                  <c:v>203412.73300000009</c:v>
                </c:pt>
                <c:pt idx="5">
                  <c:v>189238.63099999999</c:v>
                </c:pt>
                <c:pt idx="6">
                  <c:v>167380.31800000009</c:v>
                </c:pt>
                <c:pt idx="7">
                  <c:v>149528.02999999994</c:v>
                </c:pt>
                <c:pt idx="8">
                  <c:v>114879.99629999998</c:v>
                </c:pt>
                <c:pt idx="9">
                  <c:v>107532.16099999999</c:v>
                </c:pt>
                <c:pt idx="10">
                  <c:v>91705.164000000048</c:v>
                </c:pt>
                <c:pt idx="11">
                  <c:v>78479.20600000002</c:v>
                </c:pt>
                <c:pt idx="12">
                  <c:v>46673.538000000015</c:v>
                </c:pt>
                <c:pt idx="13">
                  <c:v>27118.791999999954</c:v>
                </c:pt>
                <c:pt idx="14">
                  <c:v>16476.401999999998</c:v>
                </c:pt>
                <c:pt idx="15">
                  <c:v>12486.312</c:v>
                </c:pt>
                <c:pt idx="16">
                  <c:v>3024.2799999999997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C-4D54-AD0B-ECE85440C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61548992"/>
        <c:axId val="1561549472"/>
      </c:barChart>
      <c:catAx>
        <c:axId val="15615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549472"/>
        <c:crosses val="autoZero"/>
        <c:auto val="1"/>
        <c:lblAlgn val="ctr"/>
        <c:lblOffset val="100"/>
        <c:noMultiLvlLbl val="0"/>
      </c:catAx>
      <c:valAx>
        <c:axId val="15615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54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4407-D223-408A-9B51-42BAF7FD08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8F8FB-EEAC-4230-B5B8-9458F47A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8F8FB-EEAC-4230-B5B8-9458F47AA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8F8FB-EEAC-4230-B5B8-9458F47AA0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035B-81A9-4F68-AC5A-50FFCAE81F0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501-EE2C-484B-8EE6-DA0500F0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1387-26D2-3959-CA33-9439F9141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5B95F-0DB6-6294-6195-80F0A2AB9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Super store</a:t>
            </a:r>
          </a:p>
        </p:txBody>
      </p:sp>
    </p:spTree>
    <p:extLst>
      <p:ext uri="{BB962C8B-B14F-4D97-AF65-F5344CB8AC3E}">
        <p14:creationId xmlns:p14="http://schemas.microsoft.com/office/powerpoint/2010/main" val="51053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18B0-91A6-6937-51CE-078B71FA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C576-9F09-8621-F511-E25174BE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Season</a:t>
            </a:r>
          </a:p>
          <a:p>
            <a:pPr>
              <a:lnSpc>
                <a:spcPct val="200000"/>
              </a:lnSpc>
            </a:pPr>
            <a:r>
              <a:rPr lang="en-US" dirty="0"/>
              <a:t>Sales areas</a:t>
            </a:r>
          </a:p>
          <a:p>
            <a:pPr>
              <a:lnSpc>
                <a:spcPct val="200000"/>
              </a:lnSpc>
            </a:pPr>
            <a:r>
              <a:rPr lang="en-US" dirty="0"/>
              <a:t>Categories</a:t>
            </a:r>
          </a:p>
          <a:p>
            <a:pPr>
              <a:lnSpc>
                <a:spcPct val="200000"/>
              </a:lnSpc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1080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39FC6-D915-BF4F-081E-982F5AFD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6F670-4B19-271C-C553-51E5274C6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Sales are multiplying from </a:t>
            </a:r>
            <a:r>
              <a:rPr lang="en-US" dirty="0" err="1"/>
              <a:t>sep</a:t>
            </a:r>
            <a:r>
              <a:rPr lang="en-US" dirty="0"/>
              <a:t> to oct.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E51353-EF64-03C4-4459-CDAF3AE7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Sales chart from 2014 : 2017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831E485-A9D3-4C3C-9560-42F2B2D29B3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0160654"/>
              </p:ext>
            </p:extLst>
          </p:nvPr>
        </p:nvGraphicFramePr>
        <p:xfrm>
          <a:off x="6172200" y="2505075"/>
          <a:ext cx="5725160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56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A5BA-BA2C-8E06-A513-D9A4B7D2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areas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7249A2-F01F-509F-316B-8AEB9D21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150347"/>
            <a:ext cx="5157787" cy="4039316"/>
          </a:xfrm>
        </p:spPr>
        <p:txBody>
          <a:bodyPr anchor="t"/>
          <a:lstStyle/>
          <a:p>
            <a:r>
              <a:rPr lang="en-US" dirty="0" err="1"/>
              <a:t>California,New</a:t>
            </a:r>
            <a:r>
              <a:rPr lang="en-US" dirty="0"/>
              <a:t> York and </a:t>
            </a:r>
            <a:r>
              <a:rPr lang="en-US" dirty="0" err="1"/>
              <a:t>Taxas</a:t>
            </a:r>
            <a:r>
              <a:rPr lang="en-US" dirty="0"/>
              <a:t> are have the most sale numbers. 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C0C9494-B30E-42F4-B1D7-2552C64F5FC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213245"/>
              </p:ext>
            </p:extLst>
          </p:nvPr>
        </p:nvGraphicFramePr>
        <p:xfrm>
          <a:off x="6466840" y="0"/>
          <a:ext cx="57251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06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085F6-9A4A-6035-565A-04D5960D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A5370-C8F1-188F-4D43-7F668FAAE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Fasteners,lables,supplies,art</a:t>
            </a:r>
            <a:r>
              <a:rPr lang="en-US" dirty="0"/>
              <a:t> and envelopes are making sales under 50,000$ over last 4 years.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C77020A-D180-4F9F-AC64-E7D0164DD9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9485937"/>
              </p:ext>
            </p:extLst>
          </p:nvPr>
        </p:nvGraphicFramePr>
        <p:xfrm>
          <a:off x="6172200" y="1825625"/>
          <a:ext cx="580644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982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866E5C-2A2C-53F5-6CA8-5D352756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255A3-5117-F9FE-FE28-91EAF076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inventory should be ready from August to cover the season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main store should be near of top 3 states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 ensure fast delivery of products.</a:t>
            </a:r>
          </a:p>
          <a:p>
            <a:pPr marL="514350" indent="-514350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Fasteners,lables,supplies,art</a:t>
            </a:r>
            <a:r>
              <a:rPr lang="en-US" dirty="0"/>
              <a:t> and envelopes are the lowest sales , we can make offers </a:t>
            </a:r>
            <a:r>
              <a:rPr lang="en-US"/>
              <a:t>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7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217</TotalTime>
  <Words>122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Sales analysis</vt:lpstr>
      <vt:lpstr>Objectives</vt:lpstr>
      <vt:lpstr>Season</vt:lpstr>
      <vt:lpstr>Sales areas</vt:lpstr>
      <vt:lpstr>categories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Ali Adel</dc:creator>
  <cp:lastModifiedBy>Ali Adel</cp:lastModifiedBy>
  <cp:revision>1</cp:revision>
  <dcterms:created xsi:type="dcterms:W3CDTF">2023-05-19T14:54:59Z</dcterms:created>
  <dcterms:modified xsi:type="dcterms:W3CDTF">2023-05-19T18:32:09Z</dcterms:modified>
</cp:coreProperties>
</file>