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59" r:id="rId5"/>
    <p:sldId id="260" r:id="rId6"/>
    <p:sldId id="261" r:id="rId7"/>
    <p:sldId id="291" r:id="rId8"/>
    <p:sldId id="262" r:id="rId9"/>
    <p:sldId id="263" r:id="rId10"/>
    <p:sldId id="264" r:id="rId11"/>
    <p:sldId id="265" r:id="rId12"/>
    <p:sldId id="284" r:id="rId13"/>
    <p:sldId id="285" r:id="rId14"/>
    <p:sldId id="266" r:id="rId15"/>
    <p:sldId id="267" r:id="rId16"/>
    <p:sldId id="269" r:id="rId17"/>
    <p:sldId id="268" r:id="rId18"/>
    <p:sldId id="271" r:id="rId19"/>
    <p:sldId id="270" r:id="rId20"/>
    <p:sldId id="288" r:id="rId21"/>
    <p:sldId id="273" r:id="rId22"/>
    <p:sldId id="272" r:id="rId23"/>
    <p:sldId id="274" r:id="rId24"/>
    <p:sldId id="275" r:id="rId25"/>
    <p:sldId id="277" r:id="rId26"/>
    <p:sldId id="276" r:id="rId27"/>
    <p:sldId id="279" r:id="rId28"/>
    <p:sldId id="280" r:id="rId29"/>
    <p:sldId id="278" r:id="rId30"/>
    <p:sldId id="283" r:id="rId31"/>
    <p:sldId id="282" r:id="rId32"/>
    <p:sldId id="281" r:id="rId33"/>
    <p:sldId id="290"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snapToGrid="0">
      <p:cViewPr varScale="1">
        <p:scale>
          <a:sx n="81" d="100"/>
          <a:sy n="81"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G:\Ivy%20Pro%20Data%20Science,%20AI%20and%20Machine%20L\SQL\assignments\Research_Project\visualisati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Distribution by Sex</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pivotFmt>
      <c:pivotFmt>
        <c:idx val="2"/>
        <c:spPr>
          <a:solidFill>
            <a:schemeClr val="accent1"/>
          </a:solidFill>
          <a:ln>
            <a:noFill/>
          </a:ln>
          <a:effectLst>
            <a:outerShdw blurRad="317500" algn="ctr" rotWithShape="0">
              <a:prstClr val="black">
                <a:alpha val="25000"/>
              </a:prstClr>
            </a:outerShdw>
          </a:effectLst>
        </c:spPr>
      </c:pivotFmt>
      <c:pivotFmt>
        <c:idx val="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317500" algn="ctr" rotWithShape="0">
              <a:prstClr val="black">
                <a:alpha val="25000"/>
              </a:prstClr>
            </a:outerShdw>
          </a:effectLst>
        </c:spPr>
      </c:pivotFmt>
      <c:pivotFmt>
        <c:idx val="5"/>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v>Total</c:v>
          </c:tx>
          <c:dPt>
            <c:idx val="0"/>
            <c:bubble3D val="0"/>
            <c:explosion val="5"/>
            <c:spPr>
              <a:solidFill>
                <a:schemeClr val="accent1">
                  <a:tint val="77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3A9-4EC5-AFB6-2B627B126E7F}"/>
              </c:ext>
            </c:extLst>
          </c:dPt>
          <c:dPt>
            <c:idx val="1"/>
            <c:bubble3D val="0"/>
            <c:spPr>
              <a:solidFill>
                <a:schemeClr val="accent1">
                  <a:shade val="7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3A9-4EC5-AFB6-2B627B126E7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Lit>
              <c:ptCount val="2"/>
              <c:pt idx="0">
                <c:v>F</c:v>
              </c:pt>
              <c:pt idx="1">
                <c:v>M</c:v>
              </c:pt>
            </c:strLit>
          </c:cat>
          <c:val>
            <c:numLit>
              <c:formatCode>General</c:formatCode>
              <c:ptCount val="2"/>
              <c:pt idx="0">
                <c:v>74522</c:v>
              </c:pt>
              <c:pt idx="1">
                <c:v>196594</c:v>
              </c:pt>
            </c:numLit>
          </c:val>
          <c:extLst>
            <c:ext xmlns:c16="http://schemas.microsoft.com/office/drawing/2014/chart" uri="{C3380CC4-5D6E-409C-BE32-E72D297353CC}">
              <c16:uniqueId val="{00000004-03A9-4EC5-AFB6-2B627B126E7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1803913967162167"/>
          <c:y val="0.76875353869197716"/>
          <c:w val="0.14605993000874889"/>
          <c:h val="0.18402887139107613"/>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IN"/>
              <a:t>Distribution of Sex by City</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circle"/>
          <c:size val="5"/>
          <c:spPr>
            <a:solidFill>
              <a:schemeClr val="accent4"/>
            </a:solidFill>
            <a:ln w="9525" cap="flat" cmpd="sng" algn="ctr">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circle"/>
          <c:size val="5"/>
          <c:spPr>
            <a:solidFill>
              <a:schemeClr val="accent5"/>
            </a:solidFill>
            <a:ln w="9525" cap="flat" cmpd="sng" algn="ctr">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circle"/>
          <c:size val="5"/>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circle"/>
          <c:size val="5"/>
          <c:spPr>
            <a:solidFill>
              <a:schemeClr val="accent1">
                <a:lumMod val="60000"/>
              </a:schemeClr>
            </a:solidFill>
            <a:ln w="9525" cap="flat" cmpd="sng" algn="ctr">
              <a:solidFill>
                <a:schemeClr val="accent1">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circle"/>
          <c:size val="5"/>
          <c:spPr>
            <a:solidFill>
              <a:schemeClr val="accent2">
                <a:lumMod val="60000"/>
              </a:schemeClr>
            </a:solidFill>
            <a:ln w="9525" cap="flat" cmpd="sng" algn="ctr">
              <a:solidFill>
                <a:schemeClr val="accent2">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circle"/>
          <c:size val="5"/>
          <c:spPr>
            <a:solidFill>
              <a:schemeClr val="accent3">
                <a:lumMod val="60000"/>
              </a:schemeClr>
            </a:solidFill>
            <a:ln w="9525" cap="flat" cmpd="sng" algn="ctr">
              <a:solidFill>
                <a:schemeClr val="accent3">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circle"/>
          <c:size val="5"/>
          <c:spPr>
            <a:solidFill>
              <a:schemeClr val="accent4">
                <a:lumMod val="60000"/>
              </a:schemeClr>
            </a:solidFill>
            <a:ln w="9525" cap="flat" cmpd="sng" algn="ctr">
              <a:solidFill>
                <a:schemeClr val="accent4">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circle"/>
          <c:size val="5"/>
          <c:spPr>
            <a:solidFill>
              <a:schemeClr val="accent5">
                <a:lumMod val="60000"/>
              </a:schemeClr>
            </a:solidFill>
            <a:ln w="9525" cap="flat" cmpd="sng" algn="ctr">
              <a:solidFill>
                <a:schemeClr val="accent5">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circle"/>
          <c:size val="5"/>
          <c:spPr>
            <a:solidFill>
              <a:schemeClr val="accent6">
                <a:lumMod val="60000"/>
              </a:schemeClr>
            </a:solidFill>
            <a:ln w="9525" cap="flat" cmpd="sng" algn="ctr">
              <a:solidFill>
                <a:schemeClr val="accent6">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9525" cap="flat" cmpd="sng" algn="ctr">
            <a:noFill/>
            <a:round/>
          </a:ln>
          <a:effectLst/>
        </c:spPr>
        <c:marker>
          <c:symbol val="circle"/>
          <c:size val="5"/>
          <c:spPr>
            <a:solidFill>
              <a:schemeClr val="accent1">
                <a:lumMod val="80000"/>
                <a:lumOff val="20000"/>
              </a:schemeClr>
            </a:solidFill>
            <a:ln w="9525" cap="flat" cmpd="sng" algn="ctr">
              <a:solidFill>
                <a:schemeClr val="accent1">
                  <a:lumMod val="80000"/>
                  <a:lumOff val="2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9525" cap="flat" cmpd="sng" algn="ctr">
            <a:noFill/>
            <a:round/>
          </a:ln>
          <a:effectLst/>
        </c:spPr>
        <c:marker>
          <c:symbol val="circle"/>
          <c:size val="5"/>
          <c:spPr>
            <a:solidFill>
              <a:schemeClr val="accent2">
                <a:lumMod val="80000"/>
                <a:lumOff val="20000"/>
              </a:schemeClr>
            </a:solidFill>
            <a:ln w="9525" cap="flat" cmpd="sng" algn="ctr">
              <a:solidFill>
                <a:schemeClr val="accent2">
                  <a:lumMod val="80000"/>
                  <a:lumOff val="2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9525" cap="flat" cmpd="sng" algn="ctr">
            <a:noFill/>
            <a:round/>
          </a:ln>
          <a:effectLst/>
        </c:spPr>
        <c:marker>
          <c:symbol val="circle"/>
          <c:size val="5"/>
          <c:spPr>
            <a:solidFill>
              <a:schemeClr val="accent3">
                <a:lumMod val="80000"/>
                <a:lumOff val="20000"/>
              </a:schemeClr>
            </a:solidFill>
            <a:ln w="9525" cap="flat" cmpd="sng" algn="ctr">
              <a:solidFill>
                <a:schemeClr val="accent3">
                  <a:lumMod val="80000"/>
                  <a:lumOff val="2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9525" cap="flat" cmpd="sng" algn="ctr">
            <a:noFill/>
            <a:round/>
          </a:ln>
          <a:effectLst/>
        </c:spPr>
        <c:marker>
          <c:symbol val="circle"/>
          <c:size val="5"/>
          <c:spPr>
            <a:solidFill>
              <a:schemeClr val="accent4">
                <a:lumMod val="80000"/>
                <a:lumOff val="20000"/>
              </a:schemeClr>
            </a:solidFill>
            <a:ln w="9525" cap="flat" cmpd="sng" algn="ctr">
              <a:solidFill>
                <a:schemeClr val="accent4">
                  <a:lumMod val="80000"/>
                  <a:lumOff val="2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9525" cap="flat" cmpd="sng" algn="ctr">
            <a:noFill/>
            <a:round/>
          </a:ln>
          <a:effectLst/>
        </c:spPr>
        <c:marker>
          <c:symbol val="circle"/>
          <c:size val="5"/>
          <c:spPr>
            <a:solidFill>
              <a:schemeClr val="accent5">
                <a:lumMod val="80000"/>
                <a:lumOff val="20000"/>
              </a:schemeClr>
            </a:solidFill>
            <a:ln w="9525" cap="flat" cmpd="sng" algn="ctr">
              <a:solidFill>
                <a:schemeClr val="accent5">
                  <a:lumMod val="80000"/>
                  <a:lumOff val="2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9525" cap="flat" cmpd="sng" algn="ctr">
            <a:noFill/>
            <a:round/>
          </a:ln>
          <a:effectLst/>
        </c:spPr>
        <c:marker>
          <c:symbol val="circle"/>
          <c:size val="5"/>
          <c:spPr>
            <a:solidFill>
              <a:schemeClr val="accent6">
                <a:lumMod val="80000"/>
                <a:lumOff val="20000"/>
              </a:schemeClr>
            </a:solidFill>
            <a:ln w="9525" cap="flat" cmpd="sng" algn="ctr">
              <a:solidFill>
                <a:schemeClr val="accent6">
                  <a:lumMod val="80000"/>
                  <a:lumOff val="2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9525" cap="flat" cmpd="sng" algn="ctr">
            <a:noFill/>
            <a:round/>
          </a:ln>
          <a:effectLst/>
        </c:spPr>
        <c:marker>
          <c:symbol val="circle"/>
          <c:size val="5"/>
          <c:spPr>
            <a:solidFill>
              <a:schemeClr val="accent1">
                <a:lumMod val="80000"/>
              </a:schemeClr>
            </a:solidFill>
            <a:ln w="9525" cap="flat" cmpd="sng" algn="ctr">
              <a:solidFill>
                <a:schemeClr val="accent1">
                  <a:lumMod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9525" cap="flat" cmpd="sng" algn="ctr">
            <a:noFill/>
            <a:round/>
          </a:ln>
          <a:effectLst/>
        </c:spPr>
        <c:marker>
          <c:symbol val="circle"/>
          <c:size val="5"/>
          <c:spPr>
            <a:solidFill>
              <a:schemeClr val="accent2">
                <a:lumMod val="80000"/>
              </a:schemeClr>
            </a:solidFill>
            <a:ln w="9525" cap="flat" cmpd="sng" algn="ctr">
              <a:solidFill>
                <a:schemeClr val="accent2">
                  <a:lumMod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9525" cap="flat" cmpd="sng" algn="ctr">
            <a:noFill/>
            <a:round/>
          </a:ln>
          <a:effectLst/>
        </c:spPr>
        <c:marker>
          <c:symbol val="circle"/>
          <c:size val="5"/>
          <c:spPr>
            <a:solidFill>
              <a:schemeClr val="accent3">
                <a:lumMod val="80000"/>
              </a:schemeClr>
            </a:solidFill>
            <a:ln w="9525" cap="flat" cmpd="sng" algn="ctr">
              <a:solidFill>
                <a:schemeClr val="accent3">
                  <a:lumMod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9525" cap="flat" cmpd="sng" algn="ctr">
            <a:noFill/>
            <a:round/>
          </a:ln>
          <a:effectLst/>
        </c:spPr>
        <c:marker>
          <c:symbol val="circle"/>
          <c:size val="5"/>
          <c:spPr>
            <a:solidFill>
              <a:schemeClr val="accent4">
                <a:lumMod val="80000"/>
              </a:schemeClr>
            </a:solidFill>
            <a:ln w="9525" cap="flat" cmpd="sng" algn="ctr">
              <a:solidFill>
                <a:schemeClr val="accent4">
                  <a:lumMod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9525" cap="flat" cmpd="sng" algn="ctr">
            <a:noFill/>
            <a:round/>
          </a:ln>
          <a:effectLst/>
        </c:spPr>
        <c:marker>
          <c:symbol val="circle"/>
          <c:size val="5"/>
          <c:spPr>
            <a:solidFill>
              <a:schemeClr val="accent5">
                <a:lumMod val="80000"/>
              </a:schemeClr>
            </a:solidFill>
            <a:ln w="9525" cap="flat" cmpd="sng" algn="ctr">
              <a:solidFill>
                <a:schemeClr val="accent5">
                  <a:lumMod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9525" cap="flat" cmpd="sng" algn="ctr">
            <a:noFill/>
            <a:round/>
          </a:ln>
          <a:effectLst/>
        </c:spPr>
        <c:marker>
          <c:symbol val="circle"/>
          <c:size val="5"/>
          <c:spPr>
            <a:solidFill>
              <a:schemeClr val="accent6">
                <a:lumMod val="80000"/>
              </a:schemeClr>
            </a:solidFill>
            <a:ln w="9525" cap="flat" cmpd="sng" algn="ctr">
              <a:solidFill>
                <a:schemeClr val="accent6">
                  <a:lumMod val="8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9525" cap="flat" cmpd="sng" algn="ctr">
            <a:noFill/>
            <a:round/>
          </a:ln>
          <a:effectLst/>
        </c:spPr>
        <c:marker>
          <c:symbol val="circle"/>
          <c:size val="5"/>
          <c:spPr>
            <a:solidFill>
              <a:schemeClr val="accent1">
                <a:lumMod val="60000"/>
                <a:lumOff val="40000"/>
              </a:schemeClr>
            </a:solidFill>
            <a:ln w="9525" cap="flat" cmpd="sng" algn="ctr">
              <a:solidFill>
                <a:schemeClr val="accent1">
                  <a:lumMod val="60000"/>
                  <a:lumOff val="4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9525" cap="flat" cmpd="sng" algn="ctr">
            <a:noFill/>
            <a:round/>
          </a:ln>
          <a:effectLst/>
        </c:spPr>
        <c:marker>
          <c:symbol val="circle"/>
          <c:size val="5"/>
          <c:spPr>
            <a:solidFill>
              <a:schemeClr val="accent2">
                <a:lumMod val="60000"/>
                <a:lumOff val="40000"/>
              </a:schemeClr>
            </a:solidFill>
            <a:ln w="9525" cap="flat" cmpd="sng" algn="ctr">
              <a:solidFill>
                <a:schemeClr val="accent2">
                  <a:lumMod val="60000"/>
                  <a:lumOff val="4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9525" cap="flat" cmpd="sng" algn="ctr">
            <a:noFill/>
            <a:round/>
          </a:ln>
          <a:effectLst/>
        </c:spPr>
        <c:marker>
          <c:symbol val="circle"/>
          <c:size val="5"/>
          <c:spPr>
            <a:solidFill>
              <a:schemeClr val="accent3">
                <a:lumMod val="60000"/>
                <a:lumOff val="40000"/>
              </a:schemeClr>
            </a:solidFill>
            <a:ln w="9525" cap="flat" cmpd="sng" algn="ctr">
              <a:solidFill>
                <a:schemeClr val="accent3">
                  <a:lumMod val="60000"/>
                  <a:lumOff val="4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9525" cap="flat" cmpd="sng" algn="ctr">
            <a:noFill/>
            <a:round/>
          </a:ln>
          <a:effectLst/>
        </c:spPr>
        <c:marker>
          <c:symbol val="circle"/>
          <c:size val="5"/>
          <c:spPr>
            <a:solidFill>
              <a:schemeClr val="accent4">
                <a:lumMod val="60000"/>
                <a:lumOff val="40000"/>
              </a:schemeClr>
            </a:solidFill>
            <a:ln w="9525" cap="flat" cmpd="sng" algn="ctr">
              <a:solidFill>
                <a:schemeClr val="accent4">
                  <a:lumMod val="60000"/>
                  <a:lumOff val="4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9525" cap="flat" cmpd="sng" algn="ctr">
            <a:noFill/>
            <a:round/>
          </a:ln>
          <a:effectLst/>
        </c:spPr>
        <c:marker>
          <c:symbol val="circle"/>
          <c:size val="5"/>
          <c:spPr>
            <a:solidFill>
              <a:schemeClr val="accent5">
                <a:lumMod val="60000"/>
                <a:lumOff val="40000"/>
              </a:schemeClr>
            </a:solidFill>
            <a:ln w="9525" cap="flat" cmpd="sng" algn="ctr">
              <a:solidFill>
                <a:schemeClr val="accent5">
                  <a:lumMod val="60000"/>
                  <a:lumOff val="4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9525" cap="flat" cmpd="sng" algn="ctr">
            <a:noFill/>
            <a:round/>
          </a:ln>
          <a:effectLst/>
        </c:spPr>
        <c:marker>
          <c:symbol val="circle"/>
          <c:size val="5"/>
          <c:spPr>
            <a:solidFill>
              <a:schemeClr val="accent6">
                <a:lumMod val="60000"/>
                <a:lumOff val="40000"/>
              </a:schemeClr>
            </a:solidFill>
            <a:ln w="9525" cap="flat" cmpd="sng" algn="ctr">
              <a:solidFill>
                <a:schemeClr val="accent6">
                  <a:lumMod val="60000"/>
                  <a:lumOff val="4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9525" cap="flat" cmpd="sng" algn="ctr">
            <a:noFill/>
            <a:round/>
          </a:ln>
          <a:effectLst/>
        </c:spPr>
        <c:marker>
          <c:symbol val="circle"/>
          <c:size val="5"/>
          <c:spPr>
            <a:solidFill>
              <a:schemeClr val="accent1">
                <a:lumMod val="50000"/>
              </a:schemeClr>
            </a:solidFill>
            <a:ln w="9525" cap="flat" cmpd="sng" algn="ctr">
              <a:solidFill>
                <a:schemeClr val="accent1">
                  <a:lumMod val="5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9525" cap="flat" cmpd="sng" algn="ctr">
            <a:noFill/>
            <a:round/>
          </a:ln>
          <a:effectLst/>
        </c:spPr>
        <c:marker>
          <c:symbol val="circle"/>
          <c:size val="5"/>
          <c:spPr>
            <a:solidFill>
              <a:schemeClr val="accent2">
                <a:lumMod val="50000"/>
              </a:schemeClr>
            </a:solidFill>
            <a:ln w="9525" cap="flat" cmpd="sng" algn="ctr">
              <a:solidFill>
                <a:schemeClr val="accent2">
                  <a:lumMod val="5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9525" cap="flat" cmpd="sng" algn="ctr">
            <a:noFill/>
            <a:round/>
          </a:ln>
          <a:effectLst/>
        </c:spPr>
        <c:marker>
          <c:symbol val="circle"/>
          <c:size val="5"/>
          <c:spPr>
            <a:solidFill>
              <a:schemeClr val="accent3">
                <a:lumMod val="50000"/>
              </a:schemeClr>
            </a:solidFill>
            <a:ln w="9525" cap="flat" cmpd="sng" algn="ctr">
              <a:solidFill>
                <a:schemeClr val="accent3">
                  <a:lumMod val="5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9525" cap="flat" cmpd="sng" algn="ctr">
            <a:noFill/>
            <a:round/>
          </a:ln>
          <a:effectLst/>
        </c:spPr>
        <c:marker>
          <c:symbol val="circle"/>
          <c:size val="5"/>
          <c:spPr>
            <a:solidFill>
              <a:schemeClr val="accent4">
                <a:lumMod val="50000"/>
              </a:schemeClr>
            </a:solidFill>
            <a:ln w="9525" cap="flat" cmpd="sng" algn="ctr">
              <a:solidFill>
                <a:schemeClr val="accent4">
                  <a:lumMod val="5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9525" cap="flat" cmpd="sng" algn="ctr">
            <a:noFill/>
            <a:round/>
          </a:ln>
          <a:effectLst/>
        </c:spPr>
        <c:marker>
          <c:symbol val="circle"/>
          <c:size val="5"/>
          <c:spPr>
            <a:solidFill>
              <a:schemeClr val="accent5">
                <a:lumMod val="50000"/>
              </a:schemeClr>
            </a:solidFill>
            <a:ln w="9525" cap="flat" cmpd="sng" algn="ctr">
              <a:solidFill>
                <a:schemeClr val="accent5">
                  <a:lumMod val="5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9525" cap="flat" cmpd="sng" algn="ctr">
            <a:noFill/>
            <a:round/>
          </a:ln>
          <a:effectLst/>
        </c:spPr>
        <c:marker>
          <c:symbol val="circle"/>
          <c:size val="5"/>
          <c:spPr>
            <a:solidFill>
              <a:schemeClr val="accent6">
                <a:lumMod val="50000"/>
              </a:schemeClr>
            </a:solidFill>
            <a:ln w="9525" cap="flat" cmpd="sng" algn="ctr">
              <a:solidFill>
                <a:schemeClr val="accent6">
                  <a:lumMod val="5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9525" cap="flat" cmpd="sng" algn="ctr">
            <a:noFill/>
            <a:round/>
          </a:ln>
          <a:effectLst/>
        </c:spPr>
        <c:marker>
          <c:symbol val="circle"/>
          <c:size val="5"/>
          <c:spPr>
            <a:solidFill>
              <a:schemeClr val="accent1">
                <a:lumMod val="70000"/>
                <a:lumOff val="30000"/>
              </a:schemeClr>
            </a:solidFill>
            <a:ln w="9525" cap="flat" cmpd="sng" algn="ctr">
              <a:solidFill>
                <a:schemeClr val="accent1">
                  <a:lumMod val="70000"/>
                  <a:lumOff val="3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9525" cap="flat" cmpd="sng" algn="ctr">
            <a:noFill/>
            <a:round/>
          </a:ln>
          <a:effectLst/>
        </c:spPr>
        <c:marker>
          <c:symbol val="circle"/>
          <c:size val="5"/>
          <c:spPr>
            <a:solidFill>
              <a:schemeClr val="accent2">
                <a:lumMod val="70000"/>
                <a:lumOff val="30000"/>
              </a:schemeClr>
            </a:solidFill>
            <a:ln w="9525" cap="flat" cmpd="sng" algn="ctr">
              <a:solidFill>
                <a:schemeClr val="accent2">
                  <a:lumMod val="70000"/>
                  <a:lumOff val="3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9525" cap="flat" cmpd="sng" algn="ctr">
            <a:noFill/>
            <a:round/>
          </a:ln>
          <a:effectLst/>
        </c:spPr>
        <c:marker>
          <c:symbol val="circle"/>
          <c:size val="5"/>
          <c:spPr>
            <a:solidFill>
              <a:schemeClr val="accent3">
                <a:lumMod val="70000"/>
                <a:lumOff val="30000"/>
              </a:schemeClr>
            </a:solidFill>
            <a:ln w="9525" cap="flat" cmpd="sng" algn="ctr">
              <a:solidFill>
                <a:schemeClr val="accent3">
                  <a:lumMod val="70000"/>
                  <a:lumOff val="3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9525" cap="flat" cmpd="sng" algn="ctr">
            <a:noFill/>
            <a:round/>
          </a:ln>
          <a:effectLst/>
        </c:spPr>
        <c:marker>
          <c:symbol val="circle"/>
          <c:size val="5"/>
          <c:spPr>
            <a:solidFill>
              <a:schemeClr val="accent4">
                <a:lumMod val="70000"/>
                <a:lumOff val="30000"/>
              </a:schemeClr>
            </a:solidFill>
            <a:ln w="9525" cap="flat" cmpd="sng" algn="ctr">
              <a:solidFill>
                <a:schemeClr val="accent4">
                  <a:lumMod val="70000"/>
                  <a:lumOff val="3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9525" cap="flat" cmpd="sng" algn="ctr">
            <a:noFill/>
            <a:round/>
          </a:ln>
          <a:effectLst/>
        </c:spPr>
        <c:marker>
          <c:symbol val="circle"/>
          <c:size val="5"/>
          <c:spPr>
            <a:solidFill>
              <a:schemeClr val="accent5">
                <a:lumMod val="70000"/>
                <a:lumOff val="30000"/>
              </a:schemeClr>
            </a:solidFill>
            <a:ln w="9525" cap="flat" cmpd="sng" algn="ctr">
              <a:solidFill>
                <a:schemeClr val="accent5">
                  <a:lumMod val="70000"/>
                  <a:lumOff val="3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9525" cap="flat" cmpd="sng" algn="ctr">
            <a:noFill/>
            <a:round/>
          </a:ln>
          <a:effectLst/>
        </c:spPr>
        <c:marker>
          <c:symbol val="circle"/>
          <c:size val="5"/>
          <c:spPr>
            <a:solidFill>
              <a:schemeClr val="accent6">
                <a:lumMod val="70000"/>
                <a:lumOff val="30000"/>
              </a:schemeClr>
            </a:solidFill>
            <a:ln w="9525" cap="flat" cmpd="sng" algn="ctr">
              <a:solidFill>
                <a:schemeClr val="accent6">
                  <a:lumMod val="70000"/>
                  <a:lumOff val="3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Albertville</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Lit>
              <c:ptCount val="2"/>
              <c:pt idx="0">
                <c:v>F</c:v>
              </c:pt>
              <c:pt idx="1">
                <c:v>M</c:v>
              </c:pt>
            </c:strLit>
          </c:cat>
          <c:val>
            <c:numLit>
              <c:formatCode>General</c:formatCode>
              <c:ptCount val="2"/>
              <c:pt idx="0">
                <c:v>1054</c:v>
              </c:pt>
              <c:pt idx="1">
                <c:v>2382</c:v>
              </c:pt>
            </c:numLit>
          </c:val>
          <c:extLst>
            <c:ext xmlns:c16="http://schemas.microsoft.com/office/drawing/2014/chart" uri="{C3380CC4-5D6E-409C-BE32-E72D297353CC}">
              <c16:uniqueId val="{00000000-25D0-408E-991D-549C2F06F4F1}"/>
            </c:ext>
          </c:extLst>
        </c:ser>
        <c:ser>
          <c:idx val="1"/>
          <c:order val="1"/>
          <c:tx>
            <c:v>Amsterdam</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Lit>
              <c:ptCount val="2"/>
              <c:pt idx="0">
                <c:v>F</c:v>
              </c:pt>
              <c:pt idx="1">
                <c:v>M</c:v>
              </c:pt>
            </c:strLit>
          </c:cat>
          <c:val>
            <c:numLit>
              <c:formatCode>General</c:formatCode>
              <c:ptCount val="2"/>
              <c:pt idx="0">
                <c:v>404</c:v>
              </c:pt>
              <c:pt idx="1">
                <c:v>4588</c:v>
              </c:pt>
            </c:numLit>
          </c:val>
          <c:extLst>
            <c:ext xmlns:c16="http://schemas.microsoft.com/office/drawing/2014/chart" uri="{C3380CC4-5D6E-409C-BE32-E72D297353CC}">
              <c16:uniqueId val="{00000001-25D0-408E-991D-549C2F06F4F1}"/>
            </c:ext>
          </c:extLst>
        </c:ser>
        <c:ser>
          <c:idx val="2"/>
          <c:order val="2"/>
          <c:tx>
            <c:v>Antwerpen</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Lit>
              <c:ptCount val="2"/>
              <c:pt idx="0">
                <c:v>F</c:v>
              </c:pt>
              <c:pt idx="1">
                <c:v>M</c:v>
              </c:pt>
            </c:strLit>
          </c:cat>
          <c:val>
            <c:numLit>
              <c:formatCode>General</c:formatCode>
              <c:ptCount val="2"/>
              <c:pt idx="0">
                <c:v>134</c:v>
              </c:pt>
              <c:pt idx="1">
                <c:v>4158</c:v>
              </c:pt>
            </c:numLit>
          </c:val>
          <c:extLst>
            <c:ext xmlns:c16="http://schemas.microsoft.com/office/drawing/2014/chart" uri="{C3380CC4-5D6E-409C-BE32-E72D297353CC}">
              <c16:uniqueId val="{00000002-25D0-408E-991D-549C2F06F4F1}"/>
            </c:ext>
          </c:extLst>
        </c:ser>
        <c:ser>
          <c:idx val="3"/>
          <c:order val="3"/>
          <c:tx>
            <c:v>Athina</c:v>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Lit>
              <c:ptCount val="2"/>
              <c:pt idx="0">
                <c:v>F</c:v>
              </c:pt>
              <c:pt idx="1">
                <c:v>M</c:v>
              </c:pt>
            </c:strLit>
          </c:cat>
          <c:val>
            <c:numLit>
              <c:formatCode>General</c:formatCode>
              <c:ptCount val="2"/>
              <c:pt idx="0">
                <c:v>5557</c:v>
              </c:pt>
              <c:pt idx="1">
                <c:v>9999</c:v>
              </c:pt>
            </c:numLit>
          </c:val>
          <c:extLst>
            <c:ext xmlns:c16="http://schemas.microsoft.com/office/drawing/2014/chart" uri="{C3380CC4-5D6E-409C-BE32-E72D297353CC}">
              <c16:uniqueId val="{00000003-25D0-408E-991D-549C2F06F4F1}"/>
            </c:ext>
          </c:extLst>
        </c:ser>
        <c:ser>
          <c:idx val="4"/>
          <c:order val="4"/>
          <c:tx>
            <c:v>Atlanta</c:v>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Lit>
              <c:ptCount val="2"/>
              <c:pt idx="0">
                <c:v>F</c:v>
              </c:pt>
              <c:pt idx="1">
                <c:v>M</c:v>
              </c:pt>
            </c:strLit>
          </c:cat>
          <c:val>
            <c:numLit>
              <c:formatCode>General</c:formatCode>
              <c:ptCount val="2"/>
              <c:pt idx="0">
                <c:v>5008</c:v>
              </c:pt>
              <c:pt idx="1">
                <c:v>8772</c:v>
              </c:pt>
            </c:numLit>
          </c:val>
          <c:extLst>
            <c:ext xmlns:c16="http://schemas.microsoft.com/office/drawing/2014/chart" uri="{C3380CC4-5D6E-409C-BE32-E72D297353CC}">
              <c16:uniqueId val="{00000004-25D0-408E-991D-549C2F06F4F1}"/>
            </c:ext>
          </c:extLst>
        </c:ser>
        <c:ser>
          <c:idx val="5"/>
          <c:order val="5"/>
          <c:tx>
            <c:v>Barcelona</c:v>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Lit>
              <c:ptCount val="2"/>
              <c:pt idx="0">
                <c:v>F</c:v>
              </c:pt>
              <c:pt idx="1">
                <c:v>M</c:v>
              </c:pt>
            </c:strLit>
          </c:cat>
          <c:val>
            <c:numLit>
              <c:formatCode>General</c:formatCode>
              <c:ptCount val="2"/>
              <c:pt idx="0">
                <c:v>4124</c:v>
              </c:pt>
              <c:pt idx="1">
                <c:v>8853</c:v>
              </c:pt>
            </c:numLit>
          </c:val>
          <c:extLst>
            <c:ext xmlns:c16="http://schemas.microsoft.com/office/drawing/2014/chart" uri="{C3380CC4-5D6E-409C-BE32-E72D297353CC}">
              <c16:uniqueId val="{00000005-25D0-408E-991D-549C2F06F4F1}"/>
            </c:ext>
          </c:extLst>
        </c:ser>
        <c:ser>
          <c:idx val="6"/>
          <c:order val="6"/>
          <c:tx>
            <c:v>Beijing</c:v>
          </c:tx>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invertIfNegative val="0"/>
          <c:cat>
            <c:strLit>
              <c:ptCount val="2"/>
              <c:pt idx="0">
                <c:v>F</c:v>
              </c:pt>
              <c:pt idx="1">
                <c:v>M</c:v>
              </c:pt>
            </c:strLit>
          </c:cat>
          <c:val>
            <c:numLit>
              <c:formatCode>General</c:formatCode>
              <c:ptCount val="2"/>
              <c:pt idx="0">
                <c:v>5816</c:v>
              </c:pt>
              <c:pt idx="1">
                <c:v>7786</c:v>
              </c:pt>
            </c:numLit>
          </c:val>
          <c:extLst>
            <c:ext xmlns:c16="http://schemas.microsoft.com/office/drawing/2014/chart" uri="{C3380CC4-5D6E-409C-BE32-E72D297353CC}">
              <c16:uniqueId val="{00000006-25D0-408E-991D-549C2F06F4F1}"/>
            </c:ext>
          </c:extLst>
        </c:ser>
        <c:ser>
          <c:idx val="7"/>
          <c:order val="7"/>
          <c:tx>
            <c:v>Berlin</c:v>
          </c:tx>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invertIfNegative val="0"/>
          <c:cat>
            <c:strLit>
              <c:ptCount val="2"/>
              <c:pt idx="0">
                <c:v>F</c:v>
              </c:pt>
              <c:pt idx="1">
                <c:v>M</c:v>
              </c:pt>
            </c:strLit>
          </c:cat>
          <c:val>
            <c:numLit>
              <c:formatCode>General</c:formatCode>
              <c:ptCount val="2"/>
              <c:pt idx="0">
                <c:v>468</c:v>
              </c:pt>
              <c:pt idx="1">
                <c:v>6038</c:v>
              </c:pt>
            </c:numLit>
          </c:val>
          <c:extLst>
            <c:ext xmlns:c16="http://schemas.microsoft.com/office/drawing/2014/chart" uri="{C3380CC4-5D6E-409C-BE32-E72D297353CC}">
              <c16:uniqueId val="{00000007-25D0-408E-991D-549C2F06F4F1}"/>
            </c:ext>
          </c:extLst>
        </c:ser>
        <c:ser>
          <c:idx val="8"/>
          <c:order val="8"/>
          <c:tx>
            <c:v>Calgary</c:v>
          </c:tx>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invertIfNegative val="0"/>
          <c:cat>
            <c:strLit>
              <c:ptCount val="2"/>
              <c:pt idx="0">
                <c:v>F</c:v>
              </c:pt>
              <c:pt idx="1">
                <c:v>M</c:v>
              </c:pt>
            </c:strLit>
          </c:cat>
          <c:val>
            <c:numLit>
              <c:formatCode>General</c:formatCode>
              <c:ptCount val="2"/>
              <c:pt idx="0">
                <c:v>680</c:v>
              </c:pt>
              <c:pt idx="1">
                <c:v>1959</c:v>
              </c:pt>
            </c:numLit>
          </c:val>
          <c:extLst>
            <c:ext xmlns:c16="http://schemas.microsoft.com/office/drawing/2014/chart" uri="{C3380CC4-5D6E-409C-BE32-E72D297353CC}">
              <c16:uniqueId val="{00000008-25D0-408E-991D-549C2F06F4F1}"/>
            </c:ext>
          </c:extLst>
        </c:ser>
        <c:ser>
          <c:idx val="9"/>
          <c:order val="9"/>
          <c:tx>
            <c:v>Chamonix</c:v>
          </c:tx>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c:spPr>
          <c:invertIfNegative val="0"/>
          <c:cat>
            <c:strLit>
              <c:ptCount val="2"/>
              <c:pt idx="0">
                <c:v>F</c:v>
              </c:pt>
              <c:pt idx="1">
                <c:v>M</c:v>
              </c:pt>
            </c:strLit>
          </c:cat>
          <c:val>
            <c:numLit>
              <c:formatCode>General</c:formatCode>
              <c:ptCount val="2"/>
              <c:pt idx="0">
                <c:v>17</c:v>
              </c:pt>
              <c:pt idx="1">
                <c:v>443</c:v>
              </c:pt>
            </c:numLit>
          </c:val>
          <c:extLst>
            <c:ext xmlns:c16="http://schemas.microsoft.com/office/drawing/2014/chart" uri="{C3380CC4-5D6E-409C-BE32-E72D297353CC}">
              <c16:uniqueId val="{00000009-25D0-408E-991D-549C2F06F4F1}"/>
            </c:ext>
          </c:extLst>
        </c:ser>
        <c:ser>
          <c:idx val="10"/>
          <c:order val="10"/>
          <c:tx>
            <c:v>Cortina d'Ampezzo</c:v>
          </c:tx>
          <c:spPr>
            <a:gradFill rotWithShape="1">
              <a:gsLst>
                <a:gs pos="0">
                  <a:schemeClr val="accent5">
                    <a:lumMod val="60000"/>
                    <a:lumMod val="110000"/>
                    <a:satMod val="105000"/>
                    <a:tint val="67000"/>
                  </a:schemeClr>
                </a:gs>
                <a:gs pos="50000">
                  <a:schemeClr val="accent5">
                    <a:lumMod val="60000"/>
                    <a:lumMod val="105000"/>
                    <a:satMod val="103000"/>
                    <a:tint val="73000"/>
                  </a:schemeClr>
                </a:gs>
                <a:gs pos="100000">
                  <a:schemeClr val="accent5">
                    <a:lumMod val="60000"/>
                    <a:lumMod val="105000"/>
                    <a:satMod val="109000"/>
                    <a:tint val="81000"/>
                  </a:schemeClr>
                </a:gs>
              </a:gsLst>
              <a:lin ang="5400000" scaled="0"/>
            </a:gradFill>
            <a:ln w="9525" cap="flat" cmpd="sng" algn="ctr">
              <a:solidFill>
                <a:schemeClr val="accent5">
                  <a:lumMod val="60000"/>
                  <a:shade val="95000"/>
                </a:schemeClr>
              </a:solidFill>
              <a:round/>
            </a:ln>
            <a:effectLst/>
          </c:spPr>
          <c:invertIfNegative val="0"/>
          <c:cat>
            <c:strLit>
              <c:ptCount val="2"/>
              <c:pt idx="0">
                <c:v>F</c:v>
              </c:pt>
              <c:pt idx="1">
                <c:v>M</c:v>
              </c:pt>
            </c:strLit>
          </c:cat>
          <c:val>
            <c:numLit>
              <c:formatCode>General</c:formatCode>
              <c:ptCount val="2"/>
              <c:pt idx="0">
                <c:v>246</c:v>
              </c:pt>
              <c:pt idx="1">
                <c:v>1061</c:v>
              </c:pt>
            </c:numLit>
          </c:val>
          <c:extLst>
            <c:ext xmlns:c16="http://schemas.microsoft.com/office/drawing/2014/chart" uri="{C3380CC4-5D6E-409C-BE32-E72D297353CC}">
              <c16:uniqueId val="{0000000A-25D0-408E-991D-549C2F06F4F1}"/>
            </c:ext>
          </c:extLst>
        </c:ser>
        <c:ser>
          <c:idx val="11"/>
          <c:order val="11"/>
          <c:tx>
            <c:v>Garmisch-Partenkirchen</c:v>
          </c:tx>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c:spPr>
          <c:invertIfNegative val="0"/>
          <c:cat>
            <c:strLit>
              <c:ptCount val="2"/>
              <c:pt idx="0">
                <c:v>F</c:v>
              </c:pt>
              <c:pt idx="1">
                <c:v>M</c:v>
              </c:pt>
            </c:strLit>
          </c:cat>
          <c:val>
            <c:numLit>
              <c:formatCode>General</c:formatCode>
              <c:ptCount val="2"/>
              <c:pt idx="0">
                <c:v>81</c:v>
              </c:pt>
              <c:pt idx="1">
                <c:v>814</c:v>
              </c:pt>
            </c:numLit>
          </c:val>
          <c:extLst>
            <c:ext xmlns:c16="http://schemas.microsoft.com/office/drawing/2014/chart" uri="{C3380CC4-5D6E-409C-BE32-E72D297353CC}">
              <c16:uniqueId val="{0000000B-25D0-408E-991D-549C2F06F4F1}"/>
            </c:ext>
          </c:extLst>
        </c:ser>
        <c:ser>
          <c:idx val="12"/>
          <c:order val="12"/>
          <c:tx>
            <c:v>Grenoble</c:v>
          </c:tx>
          <c:spPr>
            <a:gradFill rotWithShape="1">
              <a:gsLst>
                <a:gs pos="0">
                  <a:schemeClr val="accent1">
                    <a:lumMod val="80000"/>
                    <a:lumOff val="20000"/>
                    <a:lumMod val="110000"/>
                    <a:satMod val="105000"/>
                    <a:tint val="67000"/>
                  </a:schemeClr>
                </a:gs>
                <a:gs pos="50000">
                  <a:schemeClr val="accent1">
                    <a:lumMod val="80000"/>
                    <a:lumOff val="20000"/>
                    <a:lumMod val="105000"/>
                    <a:satMod val="103000"/>
                    <a:tint val="73000"/>
                  </a:schemeClr>
                </a:gs>
                <a:gs pos="100000">
                  <a:schemeClr val="accent1">
                    <a:lumMod val="80000"/>
                    <a:lumOff val="20000"/>
                    <a:lumMod val="105000"/>
                    <a:satMod val="109000"/>
                    <a:tint val="81000"/>
                  </a:schemeClr>
                </a:gs>
              </a:gsLst>
              <a:lin ang="5400000" scaled="0"/>
            </a:gradFill>
            <a:ln w="9525" cap="flat" cmpd="sng" algn="ctr">
              <a:solidFill>
                <a:schemeClr val="accent1">
                  <a:lumMod val="80000"/>
                  <a:lumOff val="20000"/>
                  <a:shade val="95000"/>
                </a:schemeClr>
              </a:solidFill>
              <a:round/>
            </a:ln>
            <a:effectLst/>
          </c:spPr>
          <c:invertIfNegative val="0"/>
          <c:cat>
            <c:strLit>
              <c:ptCount val="2"/>
              <c:pt idx="0">
                <c:v>F</c:v>
              </c:pt>
              <c:pt idx="1">
                <c:v>M</c:v>
              </c:pt>
            </c:strLit>
          </c:cat>
          <c:val>
            <c:numLit>
              <c:formatCode>General</c:formatCode>
              <c:ptCount val="2"/>
              <c:pt idx="0">
                <c:v>416</c:v>
              </c:pt>
              <c:pt idx="1">
                <c:v>1475</c:v>
              </c:pt>
            </c:numLit>
          </c:val>
          <c:extLst>
            <c:ext xmlns:c16="http://schemas.microsoft.com/office/drawing/2014/chart" uri="{C3380CC4-5D6E-409C-BE32-E72D297353CC}">
              <c16:uniqueId val="{0000000C-25D0-408E-991D-549C2F06F4F1}"/>
            </c:ext>
          </c:extLst>
        </c:ser>
        <c:ser>
          <c:idx val="13"/>
          <c:order val="13"/>
          <c:tx>
            <c:v>Helsinki</c:v>
          </c:tx>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c:spPr>
          <c:invertIfNegative val="0"/>
          <c:cat>
            <c:strLit>
              <c:ptCount val="2"/>
              <c:pt idx="0">
                <c:v>F</c:v>
              </c:pt>
              <c:pt idx="1">
                <c:v>M</c:v>
              </c:pt>
            </c:strLit>
          </c:cat>
          <c:val>
            <c:numLit>
              <c:formatCode>General</c:formatCode>
              <c:ptCount val="2"/>
              <c:pt idx="0">
                <c:v>1497</c:v>
              </c:pt>
              <c:pt idx="1">
                <c:v>6773</c:v>
              </c:pt>
            </c:numLit>
          </c:val>
          <c:extLst>
            <c:ext xmlns:c16="http://schemas.microsoft.com/office/drawing/2014/chart" uri="{C3380CC4-5D6E-409C-BE32-E72D297353CC}">
              <c16:uniqueId val="{0000000D-25D0-408E-991D-549C2F06F4F1}"/>
            </c:ext>
          </c:extLst>
        </c:ser>
        <c:ser>
          <c:idx val="14"/>
          <c:order val="14"/>
          <c:tx>
            <c:v>Innsbruck</c:v>
          </c:tx>
          <c:spPr>
            <a:gradFill rotWithShape="1">
              <a:gsLst>
                <a:gs pos="0">
                  <a:schemeClr val="accent3">
                    <a:lumMod val="80000"/>
                    <a:lumOff val="20000"/>
                    <a:lumMod val="110000"/>
                    <a:satMod val="105000"/>
                    <a:tint val="67000"/>
                  </a:schemeClr>
                </a:gs>
                <a:gs pos="50000">
                  <a:schemeClr val="accent3">
                    <a:lumMod val="80000"/>
                    <a:lumOff val="20000"/>
                    <a:lumMod val="105000"/>
                    <a:satMod val="103000"/>
                    <a:tint val="73000"/>
                  </a:schemeClr>
                </a:gs>
                <a:gs pos="100000">
                  <a:schemeClr val="accent3">
                    <a:lumMod val="80000"/>
                    <a:lumOff val="20000"/>
                    <a:lumMod val="105000"/>
                    <a:satMod val="109000"/>
                    <a:tint val="81000"/>
                  </a:schemeClr>
                </a:gs>
              </a:gsLst>
              <a:lin ang="5400000" scaled="0"/>
            </a:gradFill>
            <a:ln w="9525" cap="flat" cmpd="sng" algn="ctr">
              <a:solidFill>
                <a:schemeClr val="accent3">
                  <a:lumMod val="80000"/>
                  <a:lumOff val="20000"/>
                  <a:shade val="95000"/>
                </a:schemeClr>
              </a:solidFill>
              <a:round/>
            </a:ln>
            <a:effectLst/>
          </c:spPr>
          <c:invertIfNegative val="0"/>
          <c:cat>
            <c:strLit>
              <c:ptCount val="2"/>
              <c:pt idx="0">
                <c:v>F</c:v>
              </c:pt>
              <c:pt idx="1">
                <c:v>M</c:v>
              </c:pt>
            </c:strLit>
          </c:cat>
          <c:val>
            <c:numLit>
              <c:formatCode>General</c:formatCode>
              <c:ptCount val="2"/>
              <c:pt idx="0">
                <c:v>838</c:v>
              </c:pt>
              <c:pt idx="1">
                <c:v>2801</c:v>
              </c:pt>
            </c:numLit>
          </c:val>
          <c:extLst>
            <c:ext xmlns:c16="http://schemas.microsoft.com/office/drawing/2014/chart" uri="{C3380CC4-5D6E-409C-BE32-E72D297353CC}">
              <c16:uniqueId val="{0000000E-25D0-408E-991D-549C2F06F4F1}"/>
            </c:ext>
          </c:extLst>
        </c:ser>
        <c:ser>
          <c:idx val="15"/>
          <c:order val="15"/>
          <c:tx>
            <c:v>Lake Placid</c:v>
          </c:tx>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c:spPr>
          <c:invertIfNegative val="0"/>
          <c:cat>
            <c:strLit>
              <c:ptCount val="2"/>
              <c:pt idx="0">
                <c:v>F</c:v>
              </c:pt>
              <c:pt idx="1">
                <c:v>M</c:v>
              </c:pt>
            </c:strLit>
          </c:cat>
          <c:val>
            <c:numLit>
              <c:formatCode>General</c:formatCode>
              <c:ptCount val="2"/>
              <c:pt idx="0">
                <c:v>452</c:v>
              </c:pt>
              <c:pt idx="1">
                <c:v>1646</c:v>
              </c:pt>
            </c:numLit>
          </c:val>
          <c:extLst>
            <c:ext xmlns:c16="http://schemas.microsoft.com/office/drawing/2014/chart" uri="{C3380CC4-5D6E-409C-BE32-E72D297353CC}">
              <c16:uniqueId val="{0000000F-25D0-408E-991D-549C2F06F4F1}"/>
            </c:ext>
          </c:extLst>
        </c:ser>
        <c:ser>
          <c:idx val="16"/>
          <c:order val="16"/>
          <c:tx>
            <c:v>Lillehammer</c:v>
          </c:tx>
          <c:spPr>
            <a:gradFill rotWithShape="1">
              <a:gsLst>
                <a:gs pos="0">
                  <a:schemeClr val="accent5">
                    <a:lumMod val="80000"/>
                    <a:lumOff val="20000"/>
                    <a:lumMod val="110000"/>
                    <a:satMod val="105000"/>
                    <a:tint val="67000"/>
                  </a:schemeClr>
                </a:gs>
                <a:gs pos="50000">
                  <a:schemeClr val="accent5">
                    <a:lumMod val="80000"/>
                    <a:lumOff val="20000"/>
                    <a:lumMod val="105000"/>
                    <a:satMod val="103000"/>
                    <a:tint val="73000"/>
                  </a:schemeClr>
                </a:gs>
                <a:gs pos="100000">
                  <a:schemeClr val="accent5">
                    <a:lumMod val="80000"/>
                    <a:lumOff val="20000"/>
                    <a:lumMod val="105000"/>
                    <a:satMod val="109000"/>
                    <a:tint val="81000"/>
                  </a:schemeClr>
                </a:gs>
              </a:gsLst>
              <a:lin ang="5400000" scaled="0"/>
            </a:gradFill>
            <a:ln w="9525" cap="flat" cmpd="sng" algn="ctr">
              <a:solidFill>
                <a:schemeClr val="accent5">
                  <a:lumMod val="80000"/>
                  <a:lumOff val="20000"/>
                  <a:shade val="95000"/>
                </a:schemeClr>
              </a:solidFill>
              <a:round/>
            </a:ln>
            <a:effectLst/>
          </c:spPr>
          <c:invertIfNegative val="0"/>
          <c:cat>
            <c:strLit>
              <c:ptCount val="2"/>
              <c:pt idx="0">
                <c:v>F</c:v>
              </c:pt>
              <c:pt idx="1">
                <c:v>M</c:v>
              </c:pt>
            </c:strLit>
          </c:cat>
          <c:val>
            <c:numLit>
              <c:formatCode>General</c:formatCode>
              <c:ptCount val="2"/>
              <c:pt idx="0">
                <c:v>1105</c:v>
              </c:pt>
              <c:pt idx="1">
                <c:v>2055</c:v>
              </c:pt>
            </c:numLit>
          </c:val>
          <c:extLst>
            <c:ext xmlns:c16="http://schemas.microsoft.com/office/drawing/2014/chart" uri="{C3380CC4-5D6E-409C-BE32-E72D297353CC}">
              <c16:uniqueId val="{00000010-25D0-408E-991D-549C2F06F4F1}"/>
            </c:ext>
          </c:extLst>
        </c:ser>
        <c:ser>
          <c:idx val="17"/>
          <c:order val="17"/>
          <c:tx>
            <c:v>London</c:v>
          </c:tx>
          <c:spPr>
            <a:gradFill rotWithShape="1">
              <a:gsLst>
                <a:gs pos="0">
                  <a:schemeClr val="accent6">
                    <a:lumMod val="80000"/>
                    <a:lumOff val="20000"/>
                    <a:lumMod val="110000"/>
                    <a:satMod val="105000"/>
                    <a:tint val="67000"/>
                  </a:schemeClr>
                </a:gs>
                <a:gs pos="50000">
                  <a:schemeClr val="accent6">
                    <a:lumMod val="80000"/>
                    <a:lumOff val="20000"/>
                    <a:lumMod val="105000"/>
                    <a:satMod val="103000"/>
                    <a:tint val="73000"/>
                  </a:schemeClr>
                </a:gs>
                <a:gs pos="100000">
                  <a:schemeClr val="accent6">
                    <a:lumMod val="80000"/>
                    <a:lumOff val="20000"/>
                    <a:lumMod val="105000"/>
                    <a:satMod val="109000"/>
                    <a:tint val="81000"/>
                  </a:schemeClr>
                </a:gs>
              </a:gsLst>
              <a:lin ang="5400000" scaled="0"/>
            </a:gradFill>
            <a:ln w="9525" cap="flat" cmpd="sng" algn="ctr">
              <a:solidFill>
                <a:schemeClr val="accent6">
                  <a:lumMod val="80000"/>
                  <a:lumOff val="20000"/>
                  <a:shade val="95000"/>
                </a:schemeClr>
              </a:solidFill>
              <a:round/>
            </a:ln>
            <a:effectLst/>
          </c:spPr>
          <c:invertIfNegative val="0"/>
          <c:cat>
            <c:strLit>
              <c:ptCount val="2"/>
              <c:pt idx="0">
                <c:v>F</c:v>
              </c:pt>
              <c:pt idx="1">
                <c:v>M</c:v>
              </c:pt>
            </c:strLit>
          </c:cat>
          <c:val>
            <c:numLit>
              <c:formatCode>General</c:formatCode>
              <c:ptCount val="2"/>
              <c:pt idx="0">
                <c:v>6490</c:v>
              </c:pt>
              <c:pt idx="1">
                <c:v>15936</c:v>
              </c:pt>
            </c:numLit>
          </c:val>
          <c:extLst>
            <c:ext xmlns:c16="http://schemas.microsoft.com/office/drawing/2014/chart" uri="{C3380CC4-5D6E-409C-BE32-E72D297353CC}">
              <c16:uniqueId val="{00000011-25D0-408E-991D-549C2F06F4F1}"/>
            </c:ext>
          </c:extLst>
        </c:ser>
        <c:ser>
          <c:idx val="18"/>
          <c:order val="18"/>
          <c:tx>
            <c:v>Los Angeles</c:v>
          </c:tx>
          <c:spPr>
            <a:gradFill rotWithShape="1">
              <a:gsLst>
                <a:gs pos="0">
                  <a:schemeClr val="accent1">
                    <a:lumMod val="80000"/>
                    <a:lumMod val="110000"/>
                    <a:satMod val="105000"/>
                    <a:tint val="67000"/>
                  </a:schemeClr>
                </a:gs>
                <a:gs pos="50000">
                  <a:schemeClr val="accent1">
                    <a:lumMod val="80000"/>
                    <a:lumMod val="105000"/>
                    <a:satMod val="103000"/>
                    <a:tint val="73000"/>
                  </a:schemeClr>
                </a:gs>
                <a:gs pos="100000">
                  <a:schemeClr val="accent1">
                    <a:lumMod val="80000"/>
                    <a:lumMod val="105000"/>
                    <a:satMod val="109000"/>
                    <a:tint val="81000"/>
                  </a:schemeClr>
                </a:gs>
              </a:gsLst>
              <a:lin ang="5400000" scaled="0"/>
            </a:gradFill>
            <a:ln w="9525" cap="flat" cmpd="sng" algn="ctr">
              <a:solidFill>
                <a:schemeClr val="accent1">
                  <a:lumMod val="80000"/>
                  <a:shade val="95000"/>
                </a:schemeClr>
              </a:solidFill>
              <a:round/>
            </a:ln>
            <a:effectLst/>
          </c:spPr>
          <c:invertIfNegative val="0"/>
          <c:cat>
            <c:strLit>
              <c:ptCount val="2"/>
              <c:pt idx="0">
                <c:v>F</c:v>
              </c:pt>
              <c:pt idx="1">
                <c:v>M</c:v>
              </c:pt>
            </c:strLit>
          </c:cat>
          <c:val>
            <c:numLit>
              <c:formatCode>General</c:formatCode>
              <c:ptCount val="2"/>
              <c:pt idx="0">
                <c:v>2794</c:v>
              </c:pt>
              <c:pt idx="1">
                <c:v>9629</c:v>
              </c:pt>
            </c:numLit>
          </c:val>
          <c:extLst>
            <c:ext xmlns:c16="http://schemas.microsoft.com/office/drawing/2014/chart" uri="{C3380CC4-5D6E-409C-BE32-E72D297353CC}">
              <c16:uniqueId val="{00000012-25D0-408E-991D-549C2F06F4F1}"/>
            </c:ext>
          </c:extLst>
        </c:ser>
        <c:ser>
          <c:idx val="19"/>
          <c:order val="19"/>
          <c:tx>
            <c:v>Melbourne</c:v>
          </c:tx>
          <c:spPr>
            <a:gradFill rotWithShape="1">
              <a:gsLst>
                <a:gs pos="0">
                  <a:schemeClr val="accent2">
                    <a:lumMod val="80000"/>
                    <a:lumMod val="110000"/>
                    <a:satMod val="105000"/>
                    <a:tint val="67000"/>
                  </a:schemeClr>
                </a:gs>
                <a:gs pos="50000">
                  <a:schemeClr val="accent2">
                    <a:lumMod val="80000"/>
                    <a:lumMod val="105000"/>
                    <a:satMod val="103000"/>
                    <a:tint val="73000"/>
                  </a:schemeClr>
                </a:gs>
                <a:gs pos="100000">
                  <a:schemeClr val="accent2">
                    <a:lumMod val="80000"/>
                    <a:lumMod val="105000"/>
                    <a:satMod val="109000"/>
                    <a:tint val="81000"/>
                  </a:schemeClr>
                </a:gs>
              </a:gsLst>
              <a:lin ang="5400000" scaled="0"/>
            </a:gradFill>
            <a:ln w="9525" cap="flat" cmpd="sng" algn="ctr">
              <a:solidFill>
                <a:schemeClr val="accent2">
                  <a:lumMod val="80000"/>
                  <a:shade val="95000"/>
                </a:schemeClr>
              </a:solidFill>
              <a:round/>
            </a:ln>
            <a:effectLst/>
          </c:spPr>
          <c:invertIfNegative val="0"/>
          <c:cat>
            <c:strLit>
              <c:ptCount val="2"/>
              <c:pt idx="0">
                <c:v>F</c:v>
              </c:pt>
              <c:pt idx="1">
                <c:v>M</c:v>
              </c:pt>
            </c:strLit>
          </c:cat>
          <c:val>
            <c:numLit>
              <c:formatCode>General</c:formatCode>
              <c:ptCount val="2"/>
              <c:pt idx="0">
                <c:v>870</c:v>
              </c:pt>
              <c:pt idx="1">
                <c:v>3959</c:v>
              </c:pt>
            </c:numLit>
          </c:val>
          <c:extLst>
            <c:ext xmlns:c16="http://schemas.microsoft.com/office/drawing/2014/chart" uri="{C3380CC4-5D6E-409C-BE32-E72D297353CC}">
              <c16:uniqueId val="{00000013-25D0-408E-991D-549C2F06F4F1}"/>
            </c:ext>
          </c:extLst>
        </c:ser>
        <c:ser>
          <c:idx val="20"/>
          <c:order val="20"/>
          <c:tx>
            <c:v>Mexico City</c:v>
          </c:tx>
          <c:spPr>
            <a:gradFill rotWithShape="1">
              <a:gsLst>
                <a:gs pos="0">
                  <a:schemeClr val="accent3">
                    <a:lumMod val="80000"/>
                    <a:lumMod val="110000"/>
                    <a:satMod val="105000"/>
                    <a:tint val="67000"/>
                  </a:schemeClr>
                </a:gs>
                <a:gs pos="50000">
                  <a:schemeClr val="accent3">
                    <a:lumMod val="80000"/>
                    <a:lumMod val="105000"/>
                    <a:satMod val="103000"/>
                    <a:tint val="73000"/>
                  </a:schemeClr>
                </a:gs>
                <a:gs pos="100000">
                  <a:schemeClr val="accent3">
                    <a:lumMod val="80000"/>
                    <a:lumMod val="105000"/>
                    <a:satMod val="109000"/>
                    <a:tint val="81000"/>
                  </a:schemeClr>
                </a:gs>
              </a:gsLst>
              <a:lin ang="5400000" scaled="0"/>
            </a:gradFill>
            <a:ln w="9525" cap="flat" cmpd="sng" algn="ctr">
              <a:solidFill>
                <a:schemeClr val="accent3">
                  <a:lumMod val="80000"/>
                  <a:shade val="95000"/>
                </a:schemeClr>
              </a:solidFill>
              <a:round/>
            </a:ln>
            <a:effectLst/>
          </c:spPr>
          <c:invertIfNegative val="0"/>
          <c:cat>
            <c:strLit>
              <c:ptCount val="2"/>
              <c:pt idx="0">
                <c:v>F</c:v>
              </c:pt>
              <c:pt idx="1">
                <c:v>M</c:v>
              </c:pt>
            </c:strLit>
          </c:cat>
          <c:val>
            <c:numLit>
              <c:formatCode>General</c:formatCode>
              <c:ptCount val="2"/>
              <c:pt idx="0">
                <c:v>1777</c:v>
              </c:pt>
              <c:pt idx="1">
                <c:v>6811</c:v>
              </c:pt>
            </c:numLit>
          </c:val>
          <c:extLst>
            <c:ext xmlns:c16="http://schemas.microsoft.com/office/drawing/2014/chart" uri="{C3380CC4-5D6E-409C-BE32-E72D297353CC}">
              <c16:uniqueId val="{00000014-25D0-408E-991D-549C2F06F4F1}"/>
            </c:ext>
          </c:extLst>
        </c:ser>
        <c:ser>
          <c:idx val="21"/>
          <c:order val="21"/>
          <c:tx>
            <c:v>Montreal</c:v>
          </c:tx>
          <c:spPr>
            <a:gradFill rotWithShape="1">
              <a:gsLst>
                <a:gs pos="0">
                  <a:schemeClr val="accent4">
                    <a:lumMod val="80000"/>
                    <a:lumMod val="110000"/>
                    <a:satMod val="105000"/>
                    <a:tint val="67000"/>
                  </a:schemeClr>
                </a:gs>
                <a:gs pos="50000">
                  <a:schemeClr val="accent4">
                    <a:lumMod val="80000"/>
                    <a:lumMod val="105000"/>
                    <a:satMod val="103000"/>
                    <a:tint val="73000"/>
                  </a:schemeClr>
                </a:gs>
                <a:gs pos="100000">
                  <a:schemeClr val="accent4">
                    <a:lumMod val="80000"/>
                    <a:lumMod val="105000"/>
                    <a:satMod val="109000"/>
                    <a:tint val="81000"/>
                  </a:schemeClr>
                </a:gs>
              </a:gsLst>
              <a:lin ang="5400000" scaled="0"/>
            </a:gradFill>
            <a:ln w="9525" cap="flat" cmpd="sng" algn="ctr">
              <a:solidFill>
                <a:schemeClr val="accent4">
                  <a:lumMod val="80000"/>
                  <a:shade val="95000"/>
                </a:schemeClr>
              </a:solidFill>
              <a:round/>
            </a:ln>
            <a:effectLst/>
          </c:spPr>
          <c:invertIfNegative val="0"/>
          <c:cat>
            <c:strLit>
              <c:ptCount val="2"/>
              <c:pt idx="0">
                <c:v>F</c:v>
              </c:pt>
              <c:pt idx="1">
                <c:v>M</c:v>
              </c:pt>
            </c:strLit>
          </c:cat>
          <c:val>
            <c:numLit>
              <c:formatCode>General</c:formatCode>
              <c:ptCount val="2"/>
              <c:pt idx="0">
                <c:v>2172</c:v>
              </c:pt>
              <c:pt idx="1">
                <c:v>6469</c:v>
              </c:pt>
            </c:numLit>
          </c:val>
          <c:extLst>
            <c:ext xmlns:c16="http://schemas.microsoft.com/office/drawing/2014/chart" uri="{C3380CC4-5D6E-409C-BE32-E72D297353CC}">
              <c16:uniqueId val="{00000015-25D0-408E-991D-549C2F06F4F1}"/>
            </c:ext>
          </c:extLst>
        </c:ser>
        <c:ser>
          <c:idx val="22"/>
          <c:order val="22"/>
          <c:tx>
            <c:v>Moskva</c:v>
          </c:tx>
          <c:spPr>
            <a:gradFill rotWithShape="1">
              <a:gsLst>
                <a:gs pos="0">
                  <a:schemeClr val="accent5">
                    <a:lumMod val="80000"/>
                    <a:lumMod val="110000"/>
                    <a:satMod val="105000"/>
                    <a:tint val="67000"/>
                  </a:schemeClr>
                </a:gs>
                <a:gs pos="50000">
                  <a:schemeClr val="accent5">
                    <a:lumMod val="80000"/>
                    <a:lumMod val="105000"/>
                    <a:satMod val="103000"/>
                    <a:tint val="73000"/>
                  </a:schemeClr>
                </a:gs>
                <a:gs pos="100000">
                  <a:schemeClr val="accent5">
                    <a:lumMod val="80000"/>
                    <a:lumMod val="105000"/>
                    <a:satMod val="109000"/>
                    <a:tint val="81000"/>
                  </a:schemeClr>
                </a:gs>
              </a:gsLst>
              <a:lin ang="5400000" scaled="0"/>
            </a:gradFill>
            <a:ln w="9525" cap="flat" cmpd="sng" algn="ctr">
              <a:solidFill>
                <a:schemeClr val="accent5">
                  <a:lumMod val="80000"/>
                  <a:shade val="95000"/>
                </a:schemeClr>
              </a:solidFill>
              <a:round/>
            </a:ln>
            <a:effectLst/>
          </c:spPr>
          <c:invertIfNegative val="0"/>
          <c:cat>
            <c:strLit>
              <c:ptCount val="2"/>
              <c:pt idx="0">
                <c:v>F</c:v>
              </c:pt>
              <c:pt idx="1">
                <c:v>M</c:v>
              </c:pt>
            </c:strLit>
          </c:cat>
          <c:val>
            <c:numLit>
              <c:formatCode>General</c:formatCode>
              <c:ptCount val="2"/>
              <c:pt idx="0">
                <c:v>1756</c:v>
              </c:pt>
              <c:pt idx="1">
                <c:v>5435</c:v>
              </c:pt>
            </c:numLit>
          </c:val>
          <c:extLst>
            <c:ext xmlns:c16="http://schemas.microsoft.com/office/drawing/2014/chart" uri="{C3380CC4-5D6E-409C-BE32-E72D297353CC}">
              <c16:uniqueId val="{00000016-25D0-408E-991D-549C2F06F4F1}"/>
            </c:ext>
          </c:extLst>
        </c:ser>
        <c:ser>
          <c:idx val="23"/>
          <c:order val="23"/>
          <c:tx>
            <c:v>Munich</c:v>
          </c:tx>
          <c:spPr>
            <a:gradFill rotWithShape="1">
              <a:gsLst>
                <a:gs pos="0">
                  <a:schemeClr val="accent6">
                    <a:lumMod val="80000"/>
                    <a:lumMod val="110000"/>
                    <a:satMod val="105000"/>
                    <a:tint val="67000"/>
                  </a:schemeClr>
                </a:gs>
                <a:gs pos="50000">
                  <a:schemeClr val="accent6">
                    <a:lumMod val="80000"/>
                    <a:lumMod val="105000"/>
                    <a:satMod val="103000"/>
                    <a:tint val="73000"/>
                  </a:schemeClr>
                </a:gs>
                <a:gs pos="100000">
                  <a:schemeClr val="accent6">
                    <a:lumMod val="80000"/>
                    <a:lumMod val="105000"/>
                    <a:satMod val="109000"/>
                    <a:tint val="81000"/>
                  </a:schemeClr>
                </a:gs>
              </a:gsLst>
              <a:lin ang="5400000" scaled="0"/>
            </a:gradFill>
            <a:ln w="9525" cap="flat" cmpd="sng" algn="ctr">
              <a:solidFill>
                <a:schemeClr val="accent6">
                  <a:lumMod val="80000"/>
                  <a:shade val="95000"/>
                </a:schemeClr>
              </a:solidFill>
              <a:round/>
            </a:ln>
            <a:effectLst/>
          </c:spPr>
          <c:invertIfNegative val="0"/>
          <c:cat>
            <c:strLit>
              <c:ptCount val="2"/>
              <c:pt idx="0">
                <c:v>F</c:v>
              </c:pt>
              <c:pt idx="1">
                <c:v>M</c:v>
              </c:pt>
            </c:strLit>
          </c:cat>
          <c:val>
            <c:numLit>
              <c:formatCode>General</c:formatCode>
              <c:ptCount val="2"/>
              <c:pt idx="0">
                <c:v>2193</c:v>
              </c:pt>
              <c:pt idx="1">
                <c:v>8111</c:v>
              </c:pt>
            </c:numLit>
          </c:val>
          <c:extLst>
            <c:ext xmlns:c16="http://schemas.microsoft.com/office/drawing/2014/chart" uri="{C3380CC4-5D6E-409C-BE32-E72D297353CC}">
              <c16:uniqueId val="{00000017-25D0-408E-991D-549C2F06F4F1}"/>
            </c:ext>
          </c:extLst>
        </c:ser>
        <c:ser>
          <c:idx val="24"/>
          <c:order val="24"/>
          <c:tx>
            <c:v>Nagano</c:v>
          </c:tx>
          <c:spPr>
            <a:gradFill rotWithShape="1">
              <a:gsLst>
                <a:gs pos="0">
                  <a:schemeClr val="accent1">
                    <a:lumMod val="60000"/>
                    <a:lumOff val="40000"/>
                    <a:lumMod val="110000"/>
                    <a:satMod val="105000"/>
                    <a:tint val="67000"/>
                  </a:schemeClr>
                </a:gs>
                <a:gs pos="50000">
                  <a:schemeClr val="accent1">
                    <a:lumMod val="60000"/>
                    <a:lumOff val="40000"/>
                    <a:lumMod val="105000"/>
                    <a:satMod val="103000"/>
                    <a:tint val="73000"/>
                  </a:schemeClr>
                </a:gs>
                <a:gs pos="100000">
                  <a:schemeClr val="accent1">
                    <a:lumMod val="60000"/>
                    <a:lumOff val="40000"/>
                    <a:lumMod val="105000"/>
                    <a:satMod val="109000"/>
                    <a:tint val="81000"/>
                  </a:schemeClr>
                </a:gs>
              </a:gsLst>
              <a:lin ang="5400000" scaled="0"/>
            </a:gradFill>
            <a:ln w="9525" cap="flat" cmpd="sng" algn="ctr">
              <a:solidFill>
                <a:schemeClr val="accent1">
                  <a:lumMod val="60000"/>
                  <a:lumOff val="40000"/>
                  <a:shade val="95000"/>
                </a:schemeClr>
              </a:solidFill>
              <a:round/>
            </a:ln>
            <a:effectLst/>
          </c:spPr>
          <c:invertIfNegative val="0"/>
          <c:cat>
            <c:strLit>
              <c:ptCount val="2"/>
              <c:pt idx="0">
                <c:v>F</c:v>
              </c:pt>
              <c:pt idx="1">
                <c:v>M</c:v>
              </c:pt>
            </c:strLit>
          </c:cat>
          <c:val>
            <c:numLit>
              <c:formatCode>General</c:formatCode>
              <c:ptCount val="2"/>
              <c:pt idx="0">
                <c:v>1384</c:v>
              </c:pt>
              <c:pt idx="1">
                <c:v>2221</c:v>
              </c:pt>
            </c:numLit>
          </c:val>
          <c:extLst>
            <c:ext xmlns:c16="http://schemas.microsoft.com/office/drawing/2014/chart" uri="{C3380CC4-5D6E-409C-BE32-E72D297353CC}">
              <c16:uniqueId val="{00000018-25D0-408E-991D-549C2F06F4F1}"/>
            </c:ext>
          </c:extLst>
        </c:ser>
        <c:ser>
          <c:idx val="25"/>
          <c:order val="25"/>
          <c:tx>
            <c:v>Oslo</c:v>
          </c:tx>
          <c:spPr>
            <a:gradFill rotWithShape="1">
              <a:gsLst>
                <a:gs pos="0">
                  <a:schemeClr val="accent2">
                    <a:lumMod val="60000"/>
                    <a:lumOff val="40000"/>
                    <a:lumMod val="110000"/>
                    <a:satMod val="105000"/>
                    <a:tint val="67000"/>
                  </a:schemeClr>
                </a:gs>
                <a:gs pos="50000">
                  <a:schemeClr val="accent2">
                    <a:lumMod val="60000"/>
                    <a:lumOff val="40000"/>
                    <a:lumMod val="105000"/>
                    <a:satMod val="103000"/>
                    <a:tint val="73000"/>
                  </a:schemeClr>
                </a:gs>
                <a:gs pos="100000">
                  <a:schemeClr val="accent2">
                    <a:lumMod val="60000"/>
                    <a:lumOff val="40000"/>
                    <a:lumMod val="105000"/>
                    <a:satMod val="109000"/>
                    <a:tint val="81000"/>
                  </a:schemeClr>
                </a:gs>
              </a:gsLst>
              <a:lin ang="5400000" scaled="0"/>
            </a:gradFill>
            <a:ln w="9525" cap="flat" cmpd="sng" algn="ctr">
              <a:solidFill>
                <a:schemeClr val="accent2">
                  <a:lumMod val="60000"/>
                  <a:lumOff val="40000"/>
                  <a:shade val="95000"/>
                </a:schemeClr>
              </a:solidFill>
              <a:round/>
            </a:ln>
            <a:effectLst/>
          </c:spPr>
          <c:invertIfNegative val="0"/>
          <c:cat>
            <c:strLit>
              <c:ptCount val="2"/>
              <c:pt idx="0">
                <c:v>F</c:v>
              </c:pt>
              <c:pt idx="1">
                <c:v>M</c:v>
              </c:pt>
            </c:strLit>
          </c:cat>
          <c:val>
            <c:numLit>
              <c:formatCode>General</c:formatCode>
              <c:ptCount val="2"/>
              <c:pt idx="0">
                <c:v>185</c:v>
              </c:pt>
              <c:pt idx="1">
                <c:v>903</c:v>
              </c:pt>
            </c:numLit>
          </c:val>
          <c:extLst>
            <c:ext xmlns:c16="http://schemas.microsoft.com/office/drawing/2014/chart" uri="{C3380CC4-5D6E-409C-BE32-E72D297353CC}">
              <c16:uniqueId val="{00000019-25D0-408E-991D-549C2F06F4F1}"/>
            </c:ext>
          </c:extLst>
        </c:ser>
        <c:ser>
          <c:idx val="26"/>
          <c:order val="26"/>
          <c:tx>
            <c:v>Paris</c:v>
          </c:tx>
          <c:spPr>
            <a:gradFill rotWithShape="1">
              <a:gsLst>
                <a:gs pos="0">
                  <a:schemeClr val="accent3">
                    <a:lumMod val="60000"/>
                    <a:lumOff val="40000"/>
                    <a:lumMod val="110000"/>
                    <a:satMod val="105000"/>
                    <a:tint val="67000"/>
                  </a:schemeClr>
                </a:gs>
                <a:gs pos="50000">
                  <a:schemeClr val="accent3">
                    <a:lumMod val="60000"/>
                    <a:lumOff val="40000"/>
                    <a:lumMod val="105000"/>
                    <a:satMod val="103000"/>
                    <a:tint val="73000"/>
                  </a:schemeClr>
                </a:gs>
                <a:gs pos="100000">
                  <a:schemeClr val="accent3">
                    <a:lumMod val="60000"/>
                    <a:lumOff val="40000"/>
                    <a:lumMod val="105000"/>
                    <a:satMod val="109000"/>
                    <a:tint val="81000"/>
                  </a:schemeClr>
                </a:gs>
              </a:gsLst>
              <a:lin ang="5400000" scaled="0"/>
            </a:gradFill>
            <a:ln w="9525" cap="flat" cmpd="sng" algn="ctr">
              <a:solidFill>
                <a:schemeClr val="accent3">
                  <a:lumMod val="60000"/>
                  <a:lumOff val="40000"/>
                  <a:shade val="95000"/>
                </a:schemeClr>
              </a:solidFill>
              <a:round/>
            </a:ln>
            <a:effectLst/>
          </c:spPr>
          <c:invertIfNegative val="0"/>
          <c:cat>
            <c:strLit>
              <c:ptCount val="2"/>
              <c:pt idx="0">
                <c:v>F</c:v>
              </c:pt>
              <c:pt idx="1">
                <c:v>M</c:v>
              </c:pt>
            </c:strLit>
          </c:cat>
          <c:val>
            <c:numLit>
              <c:formatCode>General</c:formatCode>
              <c:ptCount val="2"/>
              <c:pt idx="0">
                <c:v>277</c:v>
              </c:pt>
              <c:pt idx="1">
                <c:v>6892</c:v>
              </c:pt>
            </c:numLit>
          </c:val>
          <c:extLst>
            <c:ext xmlns:c16="http://schemas.microsoft.com/office/drawing/2014/chart" uri="{C3380CC4-5D6E-409C-BE32-E72D297353CC}">
              <c16:uniqueId val="{0000001A-25D0-408E-991D-549C2F06F4F1}"/>
            </c:ext>
          </c:extLst>
        </c:ser>
        <c:ser>
          <c:idx val="27"/>
          <c:order val="27"/>
          <c:tx>
            <c:v>Rio de Janeiro</c:v>
          </c:tx>
          <c:spPr>
            <a:gradFill rotWithShape="1">
              <a:gsLst>
                <a:gs pos="0">
                  <a:schemeClr val="accent4">
                    <a:lumMod val="60000"/>
                    <a:lumOff val="40000"/>
                    <a:lumMod val="110000"/>
                    <a:satMod val="105000"/>
                    <a:tint val="67000"/>
                  </a:schemeClr>
                </a:gs>
                <a:gs pos="50000">
                  <a:schemeClr val="accent4">
                    <a:lumMod val="60000"/>
                    <a:lumOff val="40000"/>
                    <a:lumMod val="105000"/>
                    <a:satMod val="103000"/>
                    <a:tint val="73000"/>
                  </a:schemeClr>
                </a:gs>
                <a:gs pos="100000">
                  <a:schemeClr val="accent4">
                    <a:lumMod val="60000"/>
                    <a:lumOff val="40000"/>
                    <a:lumMod val="105000"/>
                    <a:satMod val="109000"/>
                    <a:tint val="81000"/>
                  </a:schemeClr>
                </a:gs>
              </a:gsLst>
              <a:lin ang="5400000" scaled="0"/>
            </a:gradFill>
            <a:ln w="9525" cap="flat" cmpd="sng" algn="ctr">
              <a:solidFill>
                <a:schemeClr val="accent4">
                  <a:lumMod val="60000"/>
                  <a:lumOff val="40000"/>
                  <a:shade val="95000"/>
                </a:schemeClr>
              </a:solidFill>
              <a:round/>
            </a:ln>
            <a:effectLst/>
          </c:spPr>
          <c:invertIfNegative val="0"/>
          <c:cat>
            <c:strLit>
              <c:ptCount val="2"/>
              <c:pt idx="0">
                <c:v>F</c:v>
              </c:pt>
              <c:pt idx="1">
                <c:v>M</c:v>
              </c:pt>
            </c:strLit>
          </c:cat>
          <c:val>
            <c:numLit>
              <c:formatCode>General</c:formatCode>
              <c:ptCount val="2"/>
              <c:pt idx="0">
                <c:v>6223</c:v>
              </c:pt>
              <c:pt idx="1">
                <c:v>7465</c:v>
              </c:pt>
            </c:numLit>
          </c:val>
          <c:extLst>
            <c:ext xmlns:c16="http://schemas.microsoft.com/office/drawing/2014/chart" uri="{C3380CC4-5D6E-409C-BE32-E72D297353CC}">
              <c16:uniqueId val="{0000001B-25D0-408E-991D-549C2F06F4F1}"/>
            </c:ext>
          </c:extLst>
        </c:ser>
        <c:ser>
          <c:idx val="28"/>
          <c:order val="28"/>
          <c:tx>
            <c:v>Roma</c:v>
          </c:tx>
          <c:spPr>
            <a:gradFill rotWithShape="1">
              <a:gsLst>
                <a:gs pos="0">
                  <a:schemeClr val="accent5">
                    <a:lumMod val="60000"/>
                    <a:lumOff val="40000"/>
                    <a:lumMod val="110000"/>
                    <a:satMod val="105000"/>
                    <a:tint val="67000"/>
                  </a:schemeClr>
                </a:gs>
                <a:gs pos="50000">
                  <a:schemeClr val="accent5">
                    <a:lumMod val="60000"/>
                    <a:lumOff val="40000"/>
                    <a:lumMod val="105000"/>
                    <a:satMod val="103000"/>
                    <a:tint val="73000"/>
                  </a:schemeClr>
                </a:gs>
                <a:gs pos="100000">
                  <a:schemeClr val="accent5">
                    <a:lumMod val="60000"/>
                    <a:lumOff val="40000"/>
                    <a:lumMod val="105000"/>
                    <a:satMod val="109000"/>
                    <a:tint val="81000"/>
                  </a:schemeClr>
                </a:gs>
              </a:gsLst>
              <a:lin ang="5400000" scaled="0"/>
            </a:gradFill>
            <a:ln w="9525" cap="flat" cmpd="sng" algn="ctr">
              <a:solidFill>
                <a:schemeClr val="accent5">
                  <a:lumMod val="60000"/>
                  <a:lumOff val="40000"/>
                  <a:shade val="95000"/>
                </a:schemeClr>
              </a:solidFill>
              <a:round/>
            </a:ln>
            <a:effectLst/>
          </c:spPr>
          <c:invertIfNegative val="0"/>
          <c:cat>
            <c:strLit>
              <c:ptCount val="2"/>
              <c:pt idx="0">
                <c:v>F</c:v>
              </c:pt>
              <c:pt idx="1">
                <c:v>M</c:v>
              </c:pt>
            </c:strLit>
          </c:cat>
          <c:val>
            <c:numLit>
              <c:formatCode>General</c:formatCode>
              <c:ptCount val="2"/>
              <c:pt idx="0">
                <c:v>1435</c:v>
              </c:pt>
              <c:pt idx="1">
                <c:v>6684</c:v>
              </c:pt>
            </c:numLit>
          </c:val>
          <c:extLst>
            <c:ext xmlns:c16="http://schemas.microsoft.com/office/drawing/2014/chart" uri="{C3380CC4-5D6E-409C-BE32-E72D297353CC}">
              <c16:uniqueId val="{0000001C-25D0-408E-991D-549C2F06F4F1}"/>
            </c:ext>
          </c:extLst>
        </c:ser>
        <c:ser>
          <c:idx val="29"/>
          <c:order val="29"/>
          <c:tx>
            <c:v>Salt Lake City</c:v>
          </c:tx>
          <c:spPr>
            <a:gradFill rotWithShape="1">
              <a:gsLst>
                <a:gs pos="0">
                  <a:schemeClr val="accent6">
                    <a:lumMod val="60000"/>
                    <a:lumOff val="40000"/>
                    <a:lumMod val="110000"/>
                    <a:satMod val="105000"/>
                    <a:tint val="67000"/>
                  </a:schemeClr>
                </a:gs>
                <a:gs pos="50000">
                  <a:schemeClr val="accent6">
                    <a:lumMod val="60000"/>
                    <a:lumOff val="40000"/>
                    <a:lumMod val="105000"/>
                    <a:satMod val="103000"/>
                    <a:tint val="73000"/>
                  </a:schemeClr>
                </a:gs>
                <a:gs pos="100000">
                  <a:schemeClr val="accent6">
                    <a:lumMod val="60000"/>
                    <a:lumOff val="40000"/>
                    <a:lumMod val="105000"/>
                    <a:satMod val="109000"/>
                    <a:tint val="81000"/>
                  </a:schemeClr>
                </a:gs>
              </a:gsLst>
              <a:lin ang="5400000" scaled="0"/>
            </a:gradFill>
            <a:ln w="9525" cap="flat" cmpd="sng" algn="ctr">
              <a:solidFill>
                <a:schemeClr val="accent6">
                  <a:lumMod val="60000"/>
                  <a:lumOff val="40000"/>
                  <a:shade val="95000"/>
                </a:schemeClr>
              </a:solidFill>
              <a:round/>
            </a:ln>
            <a:effectLst/>
          </c:spPr>
          <c:invertIfNegative val="0"/>
          <c:cat>
            <c:strLit>
              <c:ptCount val="2"/>
              <c:pt idx="0">
                <c:v>F</c:v>
              </c:pt>
              <c:pt idx="1">
                <c:v>M</c:v>
              </c:pt>
            </c:strLit>
          </c:cat>
          <c:val>
            <c:numLit>
              <c:formatCode>General</c:formatCode>
              <c:ptCount val="2"/>
              <c:pt idx="0">
                <c:v>1582</c:v>
              </c:pt>
              <c:pt idx="1">
                <c:v>2527</c:v>
              </c:pt>
            </c:numLit>
          </c:val>
          <c:extLst>
            <c:ext xmlns:c16="http://schemas.microsoft.com/office/drawing/2014/chart" uri="{C3380CC4-5D6E-409C-BE32-E72D297353CC}">
              <c16:uniqueId val="{0000001D-25D0-408E-991D-549C2F06F4F1}"/>
            </c:ext>
          </c:extLst>
        </c:ser>
        <c:ser>
          <c:idx val="30"/>
          <c:order val="30"/>
          <c:tx>
            <c:v>Sankt Moritz</c:v>
          </c:tx>
          <c:spPr>
            <a:gradFill rotWithShape="1">
              <a:gsLst>
                <a:gs pos="0">
                  <a:schemeClr val="accent1">
                    <a:lumMod val="50000"/>
                    <a:lumMod val="110000"/>
                    <a:satMod val="105000"/>
                    <a:tint val="67000"/>
                  </a:schemeClr>
                </a:gs>
                <a:gs pos="50000">
                  <a:schemeClr val="accent1">
                    <a:lumMod val="50000"/>
                    <a:lumMod val="105000"/>
                    <a:satMod val="103000"/>
                    <a:tint val="73000"/>
                  </a:schemeClr>
                </a:gs>
                <a:gs pos="100000">
                  <a:schemeClr val="accent1">
                    <a:lumMod val="50000"/>
                    <a:lumMod val="105000"/>
                    <a:satMod val="109000"/>
                    <a:tint val="81000"/>
                  </a:schemeClr>
                </a:gs>
              </a:gsLst>
              <a:lin ang="5400000" scaled="0"/>
            </a:gradFill>
            <a:ln w="9525" cap="flat" cmpd="sng" algn="ctr">
              <a:solidFill>
                <a:schemeClr val="accent1">
                  <a:lumMod val="50000"/>
                  <a:shade val="95000"/>
                </a:schemeClr>
              </a:solidFill>
              <a:round/>
            </a:ln>
            <a:effectLst/>
          </c:spPr>
          <c:invertIfNegative val="0"/>
          <c:cat>
            <c:strLit>
              <c:ptCount val="2"/>
              <c:pt idx="0">
                <c:v>F</c:v>
              </c:pt>
              <c:pt idx="1">
                <c:v>M</c:v>
              </c:pt>
            </c:strLit>
          </c:cat>
          <c:val>
            <c:numLit>
              <c:formatCode>General</c:formatCode>
              <c:ptCount val="2"/>
              <c:pt idx="0">
                <c:v>166</c:v>
              </c:pt>
              <c:pt idx="1">
                <c:v>1491</c:v>
              </c:pt>
            </c:numLit>
          </c:val>
          <c:extLst>
            <c:ext xmlns:c16="http://schemas.microsoft.com/office/drawing/2014/chart" uri="{C3380CC4-5D6E-409C-BE32-E72D297353CC}">
              <c16:uniqueId val="{0000001E-25D0-408E-991D-549C2F06F4F1}"/>
            </c:ext>
          </c:extLst>
        </c:ser>
        <c:ser>
          <c:idx val="31"/>
          <c:order val="31"/>
          <c:tx>
            <c:v>Sapporo</c:v>
          </c:tx>
          <c:spPr>
            <a:gradFill rotWithShape="1">
              <a:gsLst>
                <a:gs pos="0">
                  <a:schemeClr val="accent2">
                    <a:lumMod val="50000"/>
                    <a:lumMod val="110000"/>
                    <a:satMod val="105000"/>
                    <a:tint val="67000"/>
                  </a:schemeClr>
                </a:gs>
                <a:gs pos="50000">
                  <a:schemeClr val="accent2">
                    <a:lumMod val="50000"/>
                    <a:lumMod val="105000"/>
                    <a:satMod val="103000"/>
                    <a:tint val="73000"/>
                  </a:schemeClr>
                </a:gs>
                <a:gs pos="100000">
                  <a:schemeClr val="accent2">
                    <a:lumMod val="50000"/>
                    <a:lumMod val="105000"/>
                    <a:satMod val="109000"/>
                    <a:tint val="81000"/>
                  </a:schemeClr>
                </a:gs>
              </a:gsLst>
              <a:lin ang="5400000" scaled="0"/>
            </a:gradFill>
            <a:ln w="9525" cap="flat" cmpd="sng" algn="ctr">
              <a:solidFill>
                <a:schemeClr val="accent2">
                  <a:lumMod val="50000"/>
                  <a:shade val="95000"/>
                </a:schemeClr>
              </a:solidFill>
              <a:round/>
            </a:ln>
            <a:effectLst/>
          </c:spPr>
          <c:invertIfNegative val="0"/>
          <c:cat>
            <c:strLit>
              <c:ptCount val="2"/>
              <c:pt idx="0">
                <c:v>F</c:v>
              </c:pt>
              <c:pt idx="1">
                <c:v>M</c:v>
              </c:pt>
            </c:strLit>
          </c:cat>
          <c:val>
            <c:numLit>
              <c:formatCode>General</c:formatCode>
              <c:ptCount val="2"/>
              <c:pt idx="0">
                <c:v>415</c:v>
              </c:pt>
              <c:pt idx="1">
                <c:v>1240</c:v>
              </c:pt>
            </c:numLit>
          </c:val>
          <c:extLst>
            <c:ext xmlns:c16="http://schemas.microsoft.com/office/drawing/2014/chart" uri="{C3380CC4-5D6E-409C-BE32-E72D297353CC}">
              <c16:uniqueId val="{0000001F-25D0-408E-991D-549C2F06F4F1}"/>
            </c:ext>
          </c:extLst>
        </c:ser>
        <c:ser>
          <c:idx val="32"/>
          <c:order val="32"/>
          <c:tx>
            <c:v>Sarajevo</c:v>
          </c:tx>
          <c:spPr>
            <a:gradFill rotWithShape="1">
              <a:gsLst>
                <a:gs pos="0">
                  <a:schemeClr val="accent3">
                    <a:lumMod val="50000"/>
                    <a:lumMod val="110000"/>
                    <a:satMod val="105000"/>
                    <a:tint val="67000"/>
                  </a:schemeClr>
                </a:gs>
                <a:gs pos="50000">
                  <a:schemeClr val="accent3">
                    <a:lumMod val="50000"/>
                    <a:lumMod val="105000"/>
                    <a:satMod val="103000"/>
                    <a:tint val="73000"/>
                  </a:schemeClr>
                </a:gs>
                <a:gs pos="100000">
                  <a:schemeClr val="accent3">
                    <a:lumMod val="50000"/>
                    <a:lumMod val="105000"/>
                    <a:satMod val="109000"/>
                    <a:tint val="81000"/>
                  </a:schemeClr>
                </a:gs>
              </a:gsLst>
              <a:lin ang="5400000" scaled="0"/>
            </a:gradFill>
            <a:ln w="9525" cap="flat" cmpd="sng" algn="ctr">
              <a:solidFill>
                <a:schemeClr val="accent3">
                  <a:lumMod val="50000"/>
                  <a:shade val="95000"/>
                </a:schemeClr>
              </a:solidFill>
              <a:round/>
            </a:ln>
            <a:effectLst/>
          </c:spPr>
          <c:invertIfNegative val="0"/>
          <c:cat>
            <c:strLit>
              <c:ptCount val="2"/>
              <c:pt idx="0">
                <c:v>F</c:v>
              </c:pt>
              <c:pt idx="1">
                <c:v>M</c:v>
              </c:pt>
            </c:strLit>
          </c:cat>
          <c:val>
            <c:numLit>
              <c:formatCode>General</c:formatCode>
              <c:ptCount val="2"/>
              <c:pt idx="0">
                <c:v>536</c:v>
              </c:pt>
              <c:pt idx="1">
                <c:v>1598</c:v>
              </c:pt>
            </c:numLit>
          </c:val>
          <c:extLst>
            <c:ext xmlns:c16="http://schemas.microsoft.com/office/drawing/2014/chart" uri="{C3380CC4-5D6E-409C-BE32-E72D297353CC}">
              <c16:uniqueId val="{00000020-25D0-408E-991D-549C2F06F4F1}"/>
            </c:ext>
          </c:extLst>
        </c:ser>
        <c:ser>
          <c:idx val="33"/>
          <c:order val="33"/>
          <c:tx>
            <c:v>Seoul</c:v>
          </c:tx>
          <c:spPr>
            <a:gradFill rotWithShape="1">
              <a:gsLst>
                <a:gs pos="0">
                  <a:schemeClr val="accent4">
                    <a:lumMod val="50000"/>
                    <a:lumMod val="110000"/>
                    <a:satMod val="105000"/>
                    <a:tint val="67000"/>
                  </a:schemeClr>
                </a:gs>
                <a:gs pos="50000">
                  <a:schemeClr val="accent4">
                    <a:lumMod val="50000"/>
                    <a:lumMod val="105000"/>
                    <a:satMod val="103000"/>
                    <a:tint val="73000"/>
                  </a:schemeClr>
                </a:gs>
                <a:gs pos="100000">
                  <a:schemeClr val="accent4">
                    <a:lumMod val="50000"/>
                    <a:lumMod val="105000"/>
                    <a:satMod val="109000"/>
                    <a:tint val="81000"/>
                  </a:schemeClr>
                </a:gs>
              </a:gsLst>
              <a:lin ang="5400000" scaled="0"/>
            </a:gradFill>
            <a:ln w="9525" cap="flat" cmpd="sng" algn="ctr">
              <a:solidFill>
                <a:schemeClr val="accent4">
                  <a:lumMod val="50000"/>
                  <a:shade val="95000"/>
                </a:schemeClr>
              </a:solidFill>
              <a:round/>
            </a:ln>
            <a:effectLst/>
          </c:spPr>
          <c:invertIfNegative val="0"/>
          <c:cat>
            <c:strLit>
              <c:ptCount val="2"/>
              <c:pt idx="0">
                <c:v>F</c:v>
              </c:pt>
              <c:pt idx="1">
                <c:v>M</c:v>
              </c:pt>
            </c:strLit>
          </c:cat>
          <c:val>
            <c:numLit>
              <c:formatCode>General</c:formatCode>
              <c:ptCount val="2"/>
              <c:pt idx="0">
                <c:v>3543</c:v>
              </c:pt>
              <c:pt idx="1">
                <c:v>8494</c:v>
              </c:pt>
            </c:numLit>
          </c:val>
          <c:extLst>
            <c:ext xmlns:c16="http://schemas.microsoft.com/office/drawing/2014/chart" uri="{C3380CC4-5D6E-409C-BE32-E72D297353CC}">
              <c16:uniqueId val="{00000021-25D0-408E-991D-549C2F06F4F1}"/>
            </c:ext>
          </c:extLst>
        </c:ser>
        <c:ser>
          <c:idx val="34"/>
          <c:order val="34"/>
          <c:tx>
            <c:v>Sochi</c:v>
          </c:tx>
          <c:spPr>
            <a:gradFill rotWithShape="1">
              <a:gsLst>
                <a:gs pos="0">
                  <a:schemeClr val="accent5">
                    <a:lumMod val="50000"/>
                    <a:lumMod val="110000"/>
                    <a:satMod val="105000"/>
                    <a:tint val="67000"/>
                  </a:schemeClr>
                </a:gs>
                <a:gs pos="50000">
                  <a:schemeClr val="accent5">
                    <a:lumMod val="50000"/>
                    <a:lumMod val="105000"/>
                    <a:satMod val="103000"/>
                    <a:tint val="73000"/>
                  </a:schemeClr>
                </a:gs>
                <a:gs pos="100000">
                  <a:schemeClr val="accent5">
                    <a:lumMod val="50000"/>
                    <a:lumMod val="105000"/>
                    <a:satMod val="109000"/>
                    <a:tint val="81000"/>
                  </a:schemeClr>
                </a:gs>
              </a:gsLst>
              <a:lin ang="5400000" scaled="0"/>
            </a:gradFill>
            <a:ln w="9525" cap="flat" cmpd="sng" algn="ctr">
              <a:solidFill>
                <a:schemeClr val="accent5">
                  <a:lumMod val="50000"/>
                  <a:shade val="95000"/>
                </a:schemeClr>
              </a:solidFill>
              <a:round/>
            </a:ln>
            <a:effectLst/>
          </c:spPr>
          <c:invertIfNegative val="0"/>
          <c:cat>
            <c:strLit>
              <c:ptCount val="2"/>
              <c:pt idx="0">
                <c:v>F</c:v>
              </c:pt>
              <c:pt idx="1">
                <c:v>M</c:v>
              </c:pt>
            </c:strLit>
          </c:cat>
          <c:val>
            <c:numLit>
              <c:formatCode>General</c:formatCode>
              <c:ptCount val="2"/>
              <c:pt idx="0">
                <c:v>2023</c:v>
              </c:pt>
              <c:pt idx="1">
                <c:v>2868</c:v>
              </c:pt>
            </c:numLit>
          </c:val>
          <c:extLst>
            <c:ext xmlns:c16="http://schemas.microsoft.com/office/drawing/2014/chart" uri="{C3380CC4-5D6E-409C-BE32-E72D297353CC}">
              <c16:uniqueId val="{00000022-25D0-408E-991D-549C2F06F4F1}"/>
            </c:ext>
          </c:extLst>
        </c:ser>
        <c:ser>
          <c:idx val="35"/>
          <c:order val="35"/>
          <c:tx>
            <c:v>Squaw Valley</c:v>
          </c:tx>
          <c:spPr>
            <a:gradFill rotWithShape="1">
              <a:gsLst>
                <a:gs pos="0">
                  <a:schemeClr val="accent6">
                    <a:lumMod val="50000"/>
                    <a:lumMod val="110000"/>
                    <a:satMod val="105000"/>
                    <a:tint val="67000"/>
                  </a:schemeClr>
                </a:gs>
                <a:gs pos="50000">
                  <a:schemeClr val="accent6">
                    <a:lumMod val="50000"/>
                    <a:lumMod val="105000"/>
                    <a:satMod val="103000"/>
                    <a:tint val="73000"/>
                  </a:schemeClr>
                </a:gs>
                <a:gs pos="100000">
                  <a:schemeClr val="accent6">
                    <a:lumMod val="50000"/>
                    <a:lumMod val="105000"/>
                    <a:satMod val="109000"/>
                    <a:tint val="81000"/>
                  </a:schemeClr>
                </a:gs>
              </a:gsLst>
              <a:lin ang="5400000" scaled="0"/>
            </a:gradFill>
            <a:ln w="9525" cap="flat" cmpd="sng" algn="ctr">
              <a:solidFill>
                <a:schemeClr val="accent6">
                  <a:lumMod val="50000"/>
                  <a:shade val="95000"/>
                </a:schemeClr>
              </a:solidFill>
              <a:round/>
            </a:ln>
            <a:effectLst/>
          </c:spPr>
          <c:invertIfNegative val="0"/>
          <c:cat>
            <c:strLit>
              <c:ptCount val="2"/>
              <c:pt idx="0">
                <c:v>F</c:v>
              </c:pt>
              <c:pt idx="1">
                <c:v>M</c:v>
              </c:pt>
            </c:strLit>
          </c:cat>
          <c:val>
            <c:numLit>
              <c:formatCode>General</c:formatCode>
              <c:ptCount val="2"/>
              <c:pt idx="0">
                <c:v>295</c:v>
              </c:pt>
              <c:pt idx="1">
                <c:v>821</c:v>
              </c:pt>
            </c:numLit>
          </c:val>
          <c:extLst>
            <c:ext xmlns:c16="http://schemas.microsoft.com/office/drawing/2014/chart" uri="{C3380CC4-5D6E-409C-BE32-E72D297353CC}">
              <c16:uniqueId val="{00000023-25D0-408E-991D-549C2F06F4F1}"/>
            </c:ext>
          </c:extLst>
        </c:ser>
        <c:ser>
          <c:idx val="36"/>
          <c:order val="36"/>
          <c:tx>
            <c:v>St. Louis</c:v>
          </c:tx>
          <c:spPr>
            <a:gradFill rotWithShape="1">
              <a:gsLst>
                <a:gs pos="0">
                  <a:schemeClr val="accent1">
                    <a:lumMod val="70000"/>
                    <a:lumOff val="30000"/>
                    <a:lumMod val="110000"/>
                    <a:satMod val="105000"/>
                    <a:tint val="67000"/>
                  </a:schemeClr>
                </a:gs>
                <a:gs pos="50000">
                  <a:schemeClr val="accent1">
                    <a:lumMod val="70000"/>
                    <a:lumOff val="30000"/>
                    <a:lumMod val="105000"/>
                    <a:satMod val="103000"/>
                    <a:tint val="73000"/>
                  </a:schemeClr>
                </a:gs>
                <a:gs pos="100000">
                  <a:schemeClr val="accent1">
                    <a:lumMod val="70000"/>
                    <a:lumOff val="30000"/>
                    <a:lumMod val="105000"/>
                    <a:satMod val="109000"/>
                    <a:tint val="81000"/>
                  </a:schemeClr>
                </a:gs>
              </a:gsLst>
              <a:lin ang="5400000" scaled="0"/>
            </a:gradFill>
            <a:ln w="9525" cap="flat" cmpd="sng" algn="ctr">
              <a:solidFill>
                <a:schemeClr val="accent1">
                  <a:lumMod val="70000"/>
                  <a:lumOff val="30000"/>
                  <a:shade val="95000"/>
                </a:schemeClr>
              </a:solidFill>
              <a:round/>
            </a:ln>
            <a:effectLst/>
          </c:spPr>
          <c:invertIfNegative val="0"/>
          <c:cat>
            <c:strLit>
              <c:ptCount val="2"/>
              <c:pt idx="0">
                <c:v>F</c:v>
              </c:pt>
              <c:pt idx="1">
                <c:v>M</c:v>
              </c:pt>
            </c:strLit>
          </c:cat>
          <c:val>
            <c:numLit>
              <c:formatCode>General</c:formatCode>
              <c:ptCount val="2"/>
              <c:pt idx="0">
                <c:v>16</c:v>
              </c:pt>
              <c:pt idx="1">
                <c:v>1285</c:v>
              </c:pt>
            </c:numLit>
          </c:val>
          <c:extLst>
            <c:ext xmlns:c16="http://schemas.microsoft.com/office/drawing/2014/chart" uri="{C3380CC4-5D6E-409C-BE32-E72D297353CC}">
              <c16:uniqueId val="{00000024-25D0-408E-991D-549C2F06F4F1}"/>
            </c:ext>
          </c:extLst>
        </c:ser>
        <c:ser>
          <c:idx val="37"/>
          <c:order val="37"/>
          <c:tx>
            <c:v>Stockholm</c:v>
          </c:tx>
          <c:spPr>
            <a:gradFill rotWithShape="1">
              <a:gsLst>
                <a:gs pos="0">
                  <a:schemeClr val="accent2">
                    <a:lumMod val="70000"/>
                    <a:lumOff val="30000"/>
                    <a:lumMod val="110000"/>
                    <a:satMod val="105000"/>
                    <a:tint val="67000"/>
                  </a:schemeClr>
                </a:gs>
                <a:gs pos="50000">
                  <a:schemeClr val="accent2">
                    <a:lumMod val="70000"/>
                    <a:lumOff val="30000"/>
                    <a:lumMod val="105000"/>
                    <a:satMod val="103000"/>
                    <a:tint val="73000"/>
                  </a:schemeClr>
                </a:gs>
                <a:gs pos="100000">
                  <a:schemeClr val="accent2">
                    <a:lumMod val="70000"/>
                    <a:lumOff val="30000"/>
                    <a:lumMod val="105000"/>
                    <a:satMod val="109000"/>
                    <a:tint val="81000"/>
                  </a:schemeClr>
                </a:gs>
              </a:gsLst>
              <a:lin ang="5400000" scaled="0"/>
            </a:gradFill>
            <a:ln w="9525" cap="flat" cmpd="sng" algn="ctr">
              <a:solidFill>
                <a:schemeClr val="accent2">
                  <a:lumMod val="70000"/>
                  <a:lumOff val="30000"/>
                  <a:shade val="95000"/>
                </a:schemeClr>
              </a:solidFill>
              <a:round/>
            </a:ln>
            <a:effectLst/>
          </c:spPr>
          <c:invertIfNegative val="0"/>
          <c:cat>
            <c:strLit>
              <c:ptCount val="2"/>
              <c:pt idx="0">
                <c:v>F</c:v>
              </c:pt>
              <c:pt idx="1">
                <c:v>M</c:v>
              </c:pt>
            </c:strLit>
          </c:cat>
          <c:val>
            <c:numLit>
              <c:formatCode>General</c:formatCode>
              <c:ptCount val="2"/>
              <c:pt idx="0">
                <c:v>110</c:v>
              </c:pt>
              <c:pt idx="1">
                <c:v>4228</c:v>
              </c:pt>
            </c:numLit>
          </c:val>
          <c:extLst>
            <c:ext xmlns:c16="http://schemas.microsoft.com/office/drawing/2014/chart" uri="{C3380CC4-5D6E-409C-BE32-E72D297353CC}">
              <c16:uniqueId val="{00000025-25D0-408E-991D-549C2F06F4F1}"/>
            </c:ext>
          </c:extLst>
        </c:ser>
        <c:ser>
          <c:idx val="38"/>
          <c:order val="38"/>
          <c:tx>
            <c:v>Sydney</c:v>
          </c:tx>
          <c:spPr>
            <a:gradFill rotWithShape="1">
              <a:gsLst>
                <a:gs pos="0">
                  <a:schemeClr val="accent3">
                    <a:lumMod val="70000"/>
                    <a:lumOff val="30000"/>
                    <a:lumMod val="110000"/>
                    <a:satMod val="105000"/>
                    <a:tint val="67000"/>
                  </a:schemeClr>
                </a:gs>
                <a:gs pos="50000">
                  <a:schemeClr val="accent3">
                    <a:lumMod val="70000"/>
                    <a:lumOff val="30000"/>
                    <a:lumMod val="105000"/>
                    <a:satMod val="103000"/>
                    <a:tint val="73000"/>
                  </a:schemeClr>
                </a:gs>
                <a:gs pos="100000">
                  <a:schemeClr val="accent3">
                    <a:lumMod val="70000"/>
                    <a:lumOff val="30000"/>
                    <a:lumMod val="105000"/>
                    <a:satMod val="109000"/>
                    <a:tint val="81000"/>
                  </a:schemeClr>
                </a:gs>
              </a:gsLst>
              <a:lin ang="5400000" scaled="0"/>
            </a:gradFill>
            <a:ln w="9525" cap="flat" cmpd="sng" algn="ctr">
              <a:solidFill>
                <a:schemeClr val="accent3">
                  <a:lumMod val="70000"/>
                  <a:lumOff val="30000"/>
                  <a:shade val="95000"/>
                </a:schemeClr>
              </a:solidFill>
              <a:round/>
            </a:ln>
            <a:effectLst/>
          </c:spPr>
          <c:invertIfNegative val="0"/>
          <c:cat>
            <c:strLit>
              <c:ptCount val="2"/>
              <c:pt idx="0">
                <c:v>F</c:v>
              </c:pt>
              <c:pt idx="1">
                <c:v>M</c:v>
              </c:pt>
            </c:strLit>
          </c:cat>
          <c:val>
            <c:numLit>
              <c:formatCode>General</c:formatCode>
              <c:ptCount val="2"/>
              <c:pt idx="0">
                <c:v>5431</c:v>
              </c:pt>
              <c:pt idx="1">
                <c:v>8390</c:v>
              </c:pt>
            </c:numLit>
          </c:val>
          <c:extLst>
            <c:ext xmlns:c16="http://schemas.microsoft.com/office/drawing/2014/chart" uri="{C3380CC4-5D6E-409C-BE32-E72D297353CC}">
              <c16:uniqueId val="{00000026-25D0-408E-991D-549C2F06F4F1}"/>
            </c:ext>
          </c:extLst>
        </c:ser>
        <c:ser>
          <c:idx val="39"/>
          <c:order val="39"/>
          <c:tx>
            <c:v>Tokyo</c:v>
          </c:tx>
          <c:spPr>
            <a:gradFill rotWithShape="1">
              <a:gsLst>
                <a:gs pos="0">
                  <a:schemeClr val="accent4">
                    <a:lumMod val="70000"/>
                    <a:lumOff val="30000"/>
                    <a:lumMod val="110000"/>
                    <a:satMod val="105000"/>
                    <a:tint val="67000"/>
                  </a:schemeClr>
                </a:gs>
                <a:gs pos="50000">
                  <a:schemeClr val="accent4">
                    <a:lumMod val="70000"/>
                    <a:lumOff val="30000"/>
                    <a:lumMod val="105000"/>
                    <a:satMod val="103000"/>
                    <a:tint val="73000"/>
                  </a:schemeClr>
                </a:gs>
                <a:gs pos="100000">
                  <a:schemeClr val="accent4">
                    <a:lumMod val="70000"/>
                    <a:lumOff val="30000"/>
                    <a:lumMod val="105000"/>
                    <a:satMod val="109000"/>
                    <a:tint val="81000"/>
                  </a:schemeClr>
                </a:gs>
              </a:gsLst>
              <a:lin ang="5400000" scaled="0"/>
            </a:gradFill>
            <a:ln w="9525" cap="flat" cmpd="sng" algn="ctr">
              <a:solidFill>
                <a:schemeClr val="accent4">
                  <a:lumMod val="70000"/>
                  <a:lumOff val="30000"/>
                  <a:shade val="95000"/>
                </a:schemeClr>
              </a:solidFill>
              <a:round/>
            </a:ln>
            <a:effectLst/>
          </c:spPr>
          <c:invertIfNegative val="0"/>
          <c:cat>
            <c:strLit>
              <c:ptCount val="2"/>
              <c:pt idx="0">
                <c:v>F</c:v>
              </c:pt>
              <c:pt idx="1">
                <c:v>M</c:v>
              </c:pt>
            </c:strLit>
          </c:cat>
          <c:val>
            <c:numLit>
              <c:formatCode>General</c:formatCode>
              <c:ptCount val="2"/>
              <c:pt idx="0">
                <c:v>1348</c:v>
              </c:pt>
              <c:pt idx="1">
                <c:v>6354</c:v>
              </c:pt>
            </c:numLit>
          </c:val>
          <c:extLst>
            <c:ext xmlns:c16="http://schemas.microsoft.com/office/drawing/2014/chart" uri="{C3380CC4-5D6E-409C-BE32-E72D297353CC}">
              <c16:uniqueId val="{00000027-25D0-408E-991D-549C2F06F4F1}"/>
            </c:ext>
          </c:extLst>
        </c:ser>
        <c:ser>
          <c:idx val="40"/>
          <c:order val="40"/>
          <c:tx>
            <c:v>Torino</c:v>
          </c:tx>
          <c:spPr>
            <a:gradFill rotWithShape="1">
              <a:gsLst>
                <a:gs pos="0">
                  <a:schemeClr val="accent5">
                    <a:lumMod val="70000"/>
                    <a:lumOff val="30000"/>
                    <a:lumMod val="110000"/>
                    <a:satMod val="105000"/>
                    <a:tint val="67000"/>
                  </a:schemeClr>
                </a:gs>
                <a:gs pos="50000">
                  <a:schemeClr val="accent5">
                    <a:lumMod val="70000"/>
                    <a:lumOff val="30000"/>
                    <a:lumMod val="105000"/>
                    <a:satMod val="103000"/>
                    <a:tint val="73000"/>
                  </a:schemeClr>
                </a:gs>
                <a:gs pos="100000">
                  <a:schemeClr val="accent5">
                    <a:lumMod val="70000"/>
                    <a:lumOff val="30000"/>
                    <a:lumMod val="105000"/>
                    <a:satMod val="109000"/>
                    <a:tint val="81000"/>
                  </a:schemeClr>
                </a:gs>
              </a:gsLst>
              <a:lin ang="5400000" scaled="0"/>
            </a:gradFill>
            <a:ln w="9525" cap="flat" cmpd="sng" algn="ctr">
              <a:solidFill>
                <a:schemeClr val="accent5">
                  <a:lumMod val="70000"/>
                  <a:lumOff val="30000"/>
                  <a:shade val="95000"/>
                </a:schemeClr>
              </a:solidFill>
              <a:round/>
            </a:ln>
            <a:effectLst/>
          </c:spPr>
          <c:invertIfNegative val="0"/>
          <c:cat>
            <c:strLit>
              <c:ptCount val="2"/>
              <c:pt idx="0">
                <c:v>F</c:v>
              </c:pt>
              <c:pt idx="1">
                <c:v>M</c:v>
              </c:pt>
            </c:strLit>
          </c:cat>
          <c:val>
            <c:numLit>
              <c:formatCode>General</c:formatCode>
              <c:ptCount val="2"/>
              <c:pt idx="0">
                <c:v>1757</c:v>
              </c:pt>
              <c:pt idx="1">
                <c:v>2625</c:v>
              </c:pt>
            </c:numLit>
          </c:val>
          <c:extLst>
            <c:ext xmlns:c16="http://schemas.microsoft.com/office/drawing/2014/chart" uri="{C3380CC4-5D6E-409C-BE32-E72D297353CC}">
              <c16:uniqueId val="{00000028-25D0-408E-991D-549C2F06F4F1}"/>
            </c:ext>
          </c:extLst>
        </c:ser>
        <c:ser>
          <c:idx val="41"/>
          <c:order val="41"/>
          <c:tx>
            <c:v>Vancouver</c:v>
          </c:tx>
          <c:spPr>
            <a:gradFill rotWithShape="1">
              <a:gsLst>
                <a:gs pos="0">
                  <a:schemeClr val="accent6">
                    <a:lumMod val="70000"/>
                    <a:lumOff val="30000"/>
                    <a:lumMod val="110000"/>
                    <a:satMod val="105000"/>
                    <a:tint val="67000"/>
                  </a:schemeClr>
                </a:gs>
                <a:gs pos="50000">
                  <a:schemeClr val="accent6">
                    <a:lumMod val="70000"/>
                    <a:lumOff val="30000"/>
                    <a:lumMod val="105000"/>
                    <a:satMod val="103000"/>
                    <a:tint val="73000"/>
                  </a:schemeClr>
                </a:gs>
                <a:gs pos="100000">
                  <a:schemeClr val="accent6">
                    <a:lumMod val="70000"/>
                    <a:lumOff val="30000"/>
                    <a:lumMod val="105000"/>
                    <a:satMod val="109000"/>
                    <a:tint val="81000"/>
                  </a:schemeClr>
                </a:gs>
              </a:gsLst>
              <a:lin ang="5400000" scaled="0"/>
            </a:gradFill>
            <a:ln w="9525" cap="flat" cmpd="sng" algn="ctr">
              <a:solidFill>
                <a:schemeClr val="accent6">
                  <a:lumMod val="70000"/>
                  <a:lumOff val="30000"/>
                  <a:shade val="95000"/>
                </a:schemeClr>
              </a:solidFill>
              <a:round/>
            </a:ln>
            <a:effectLst/>
          </c:spPr>
          <c:invertIfNegative val="0"/>
          <c:cat>
            <c:strLit>
              <c:ptCount val="2"/>
              <c:pt idx="0">
                <c:v>F</c:v>
              </c:pt>
              <c:pt idx="1">
                <c:v>M</c:v>
              </c:pt>
            </c:strLit>
          </c:cat>
          <c:val>
            <c:numLit>
              <c:formatCode>General</c:formatCode>
              <c:ptCount val="2"/>
              <c:pt idx="0">
                <c:v>1847</c:v>
              </c:pt>
              <c:pt idx="1">
                <c:v>2555</c:v>
              </c:pt>
            </c:numLit>
          </c:val>
          <c:extLst>
            <c:ext xmlns:c16="http://schemas.microsoft.com/office/drawing/2014/chart" uri="{C3380CC4-5D6E-409C-BE32-E72D297353CC}">
              <c16:uniqueId val="{00000029-25D0-408E-991D-549C2F06F4F1}"/>
            </c:ext>
          </c:extLst>
        </c:ser>
        <c:dLbls>
          <c:showLegendKey val="0"/>
          <c:showVal val="0"/>
          <c:showCatName val="0"/>
          <c:showSerName val="0"/>
          <c:showPercent val="0"/>
          <c:showBubbleSize val="0"/>
        </c:dLbls>
        <c:gapWidth val="100"/>
        <c:overlap val="-24"/>
        <c:axId val="77994496"/>
        <c:axId val="77995328"/>
      </c:barChart>
      <c:catAx>
        <c:axId val="7799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7995328"/>
        <c:crosses val="autoZero"/>
        <c:auto val="1"/>
        <c:lblAlgn val="ctr"/>
        <c:lblOffset val="100"/>
        <c:noMultiLvlLbl val="0"/>
      </c:catAx>
      <c:valAx>
        <c:axId val="7799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IN"/>
                  <a:t>Total Athletes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799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400" b="0" i="0" baseline="0">
                <a:effectLst/>
              </a:rPr>
              <a:t>Number of Medals</a:t>
            </a:r>
            <a:endParaRPr lang="en-IN" sz="1400">
              <a:effectLst/>
            </a:endParaRPr>
          </a:p>
        </c:rich>
      </c:tx>
      <c:layout>
        <c:manualLayout>
          <c:xMode val="edge"/>
          <c:yMode val="edge"/>
          <c:x val="0.35506447863530854"/>
          <c:y val="2.558479532163742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8"/>
              <c:pt idx="0">
                <c:v>F Bronze</c:v>
              </c:pt>
              <c:pt idx="1">
                <c:v>F Gold</c:v>
              </c:pt>
              <c:pt idx="2">
                <c:v>F No Medal</c:v>
              </c:pt>
              <c:pt idx="3">
                <c:v>F Silver</c:v>
              </c:pt>
              <c:pt idx="4">
                <c:v>M Bronze</c:v>
              </c:pt>
              <c:pt idx="5">
                <c:v>M Gold</c:v>
              </c:pt>
              <c:pt idx="6">
                <c:v>M No Medal</c:v>
              </c:pt>
              <c:pt idx="7">
                <c:v>M Silver</c:v>
              </c:pt>
            </c:strLit>
          </c:cat>
          <c:val>
            <c:numLit>
              <c:formatCode>General</c:formatCode>
              <c:ptCount val="8"/>
              <c:pt idx="0">
                <c:v>3771</c:v>
              </c:pt>
              <c:pt idx="1">
                <c:v>3747</c:v>
              </c:pt>
              <c:pt idx="2">
                <c:v>63269</c:v>
              </c:pt>
              <c:pt idx="3">
                <c:v>3735</c:v>
              </c:pt>
              <c:pt idx="4">
                <c:v>9524</c:v>
              </c:pt>
              <c:pt idx="5">
                <c:v>9625</c:v>
              </c:pt>
              <c:pt idx="6">
                <c:v>168064</c:v>
              </c:pt>
              <c:pt idx="7">
                <c:v>9381</c:v>
              </c:pt>
            </c:numLit>
          </c:val>
          <c:extLst>
            <c:ext xmlns:c16="http://schemas.microsoft.com/office/drawing/2014/chart" uri="{C3380CC4-5D6E-409C-BE32-E72D297353CC}">
              <c16:uniqueId val="{00000000-ED01-472E-BA53-E8F140103AD2}"/>
            </c:ext>
          </c:extLst>
        </c:ser>
        <c:dLbls>
          <c:showLegendKey val="0"/>
          <c:showVal val="0"/>
          <c:showCatName val="0"/>
          <c:showSerName val="0"/>
          <c:showPercent val="0"/>
          <c:showBubbleSize val="0"/>
        </c:dLbls>
        <c:gapWidth val="115"/>
        <c:overlap val="-20"/>
        <c:axId val="1346236704"/>
        <c:axId val="1622894608"/>
      </c:barChart>
      <c:catAx>
        <c:axId val="134623670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894608"/>
        <c:crosses val="autoZero"/>
        <c:auto val="1"/>
        <c:lblAlgn val="ctr"/>
        <c:lblOffset val="100"/>
        <c:noMultiLvlLbl val="0"/>
      </c:catAx>
      <c:valAx>
        <c:axId val="1622894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23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a:latin typeface="Sabon Next LT" panose="02000500000000000000" pitchFamily="2" charset="0"/>
                <a:cs typeface="Sabon Next LT" panose="02000500000000000000" pitchFamily="2" charset="0"/>
              </a:rPr>
              <a:t>Top 10 Countries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4"/>
          </a:solidFill>
          <a:ln>
            <a:noFill/>
          </a:ln>
          <a:effectLst/>
          <a:sp3d/>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Total</c:v>
          </c:tx>
          <c:spPr>
            <a:solidFill>
              <a:schemeClr val="accent4"/>
            </a:solidFill>
            <a:ln>
              <a:noFill/>
            </a:ln>
            <a:effectLst/>
            <a:sp3d/>
          </c:spPr>
          <c:invertIfNegative val="0"/>
          <c:cat>
            <c:strLit>
              <c:ptCount val="10"/>
              <c:pt idx="0">
                <c:v>United States</c:v>
              </c:pt>
              <c:pt idx="1">
                <c:v>France</c:v>
              </c:pt>
              <c:pt idx="2">
                <c:v>Great Britain</c:v>
              </c:pt>
              <c:pt idx="3">
                <c:v>Italy</c:v>
              </c:pt>
              <c:pt idx="4">
                <c:v>Germany</c:v>
              </c:pt>
              <c:pt idx="5">
                <c:v>Canada</c:v>
              </c:pt>
              <c:pt idx="6">
                <c:v>Japan</c:v>
              </c:pt>
              <c:pt idx="7">
                <c:v>Sweden</c:v>
              </c:pt>
              <c:pt idx="8">
                <c:v>Australia</c:v>
              </c:pt>
              <c:pt idx="9">
                <c:v>Hungary</c:v>
              </c:pt>
            </c:strLit>
          </c:cat>
          <c:val>
            <c:numLit>
              <c:formatCode>General</c:formatCode>
              <c:ptCount val="10"/>
              <c:pt idx="0">
                <c:v>17847</c:v>
              </c:pt>
              <c:pt idx="1">
                <c:v>11988</c:v>
              </c:pt>
              <c:pt idx="2">
                <c:v>11404</c:v>
              </c:pt>
              <c:pt idx="3">
                <c:v>10260</c:v>
              </c:pt>
              <c:pt idx="4">
                <c:v>9326</c:v>
              </c:pt>
              <c:pt idx="5">
                <c:v>9279</c:v>
              </c:pt>
              <c:pt idx="6">
                <c:v>8289</c:v>
              </c:pt>
              <c:pt idx="7">
                <c:v>8052</c:v>
              </c:pt>
              <c:pt idx="8">
                <c:v>7513</c:v>
              </c:pt>
              <c:pt idx="9">
                <c:v>6547</c:v>
              </c:pt>
            </c:numLit>
          </c:val>
          <c:extLst>
            <c:ext xmlns:c16="http://schemas.microsoft.com/office/drawing/2014/chart" uri="{C3380CC4-5D6E-409C-BE32-E72D297353CC}">
              <c16:uniqueId val="{00000000-32CB-4A7C-ACA6-0328A236D3BE}"/>
            </c:ext>
          </c:extLst>
        </c:ser>
        <c:dLbls>
          <c:showLegendKey val="0"/>
          <c:showVal val="0"/>
          <c:showCatName val="0"/>
          <c:showSerName val="0"/>
          <c:showPercent val="0"/>
          <c:showBubbleSize val="0"/>
        </c:dLbls>
        <c:gapWidth val="150"/>
        <c:shape val="box"/>
        <c:axId val="251653712"/>
        <c:axId val="251662448"/>
        <c:axId val="0"/>
      </c:bar3DChart>
      <c:catAx>
        <c:axId val="25165371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dirty="0">
                    <a:latin typeface="Sabon Next LT" panose="02000500000000000000" pitchFamily="2" charset="0"/>
                    <a:cs typeface="Sabon Next LT" panose="02000500000000000000" pitchFamily="2" charset="0"/>
                  </a:rPr>
                  <a:t>Country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51662448"/>
        <c:crosses val="autoZero"/>
        <c:auto val="1"/>
        <c:lblAlgn val="ctr"/>
        <c:lblOffset val="100"/>
        <c:noMultiLvlLbl val="0"/>
      </c:catAx>
      <c:valAx>
        <c:axId val="25166244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dirty="0">
                    <a:latin typeface="Sabon Next LT" panose="02000500000000000000" pitchFamily="2" charset="0"/>
                    <a:cs typeface="Sabon Next LT" panose="02000500000000000000" pitchFamily="2" charset="0"/>
                  </a:rPr>
                  <a:t>number of  participants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653712"/>
        <c:crosses val="autoZero"/>
        <c:crossBetween val="between"/>
      </c:valAx>
      <c:spPr>
        <a:noFill/>
        <a:ln>
          <a:noFill/>
        </a:ln>
        <a:effectLst/>
      </c:spPr>
    </c:plotArea>
    <c:legend>
      <c:legendPos val="t"/>
      <c:layout>
        <c:manualLayout>
          <c:xMode val="edge"/>
          <c:yMode val="edge"/>
          <c:x val="0.87134327767218756"/>
          <c:y val="6.0655762125838134E-2"/>
          <c:w val="9.3966837119497992E-2"/>
          <c:h val="8.631434543045195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latin typeface="Sabon Next LT" panose="02000500000000000000" pitchFamily="2" charset="0"/>
                <a:cs typeface="Sabon Next LT" panose="02000500000000000000" pitchFamily="2" charset="0"/>
              </a:rPr>
              <a:t>The Country Who Won Most Medal</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v>Total</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0"/>
              <c:pt idx="0">
                <c:v>United States</c:v>
              </c:pt>
              <c:pt idx="1">
                <c:v>Soviet Union</c:v>
              </c:pt>
              <c:pt idx="2">
                <c:v>Germany</c:v>
              </c:pt>
              <c:pt idx="3">
                <c:v>Great Britain</c:v>
              </c:pt>
              <c:pt idx="4">
                <c:v>France</c:v>
              </c:pt>
              <c:pt idx="5">
                <c:v>Italy</c:v>
              </c:pt>
              <c:pt idx="6">
                <c:v>Sweden</c:v>
              </c:pt>
              <c:pt idx="7">
                <c:v>Australia</c:v>
              </c:pt>
              <c:pt idx="8">
                <c:v>Canada</c:v>
              </c:pt>
              <c:pt idx="9">
                <c:v>Hungary</c:v>
              </c:pt>
            </c:strLit>
          </c:cat>
          <c:val>
            <c:numLit>
              <c:formatCode>General</c:formatCode>
              <c:ptCount val="10"/>
              <c:pt idx="0">
                <c:v>5219</c:v>
              </c:pt>
              <c:pt idx="1">
                <c:v>2451</c:v>
              </c:pt>
              <c:pt idx="2">
                <c:v>1984</c:v>
              </c:pt>
              <c:pt idx="3">
                <c:v>1673</c:v>
              </c:pt>
              <c:pt idx="4">
                <c:v>1550</c:v>
              </c:pt>
              <c:pt idx="5">
                <c:v>1527</c:v>
              </c:pt>
              <c:pt idx="6">
                <c:v>1434</c:v>
              </c:pt>
              <c:pt idx="7">
                <c:v>1306</c:v>
              </c:pt>
              <c:pt idx="8">
                <c:v>1243</c:v>
              </c:pt>
              <c:pt idx="9">
                <c:v>1127</c:v>
              </c:pt>
            </c:numLit>
          </c:val>
          <c:extLst>
            <c:ext xmlns:c16="http://schemas.microsoft.com/office/drawing/2014/chart" uri="{C3380CC4-5D6E-409C-BE32-E72D297353CC}">
              <c16:uniqueId val="{00000000-8182-4DB5-B259-9C6B2133E23D}"/>
            </c:ext>
          </c:extLst>
        </c:ser>
        <c:dLbls>
          <c:showLegendKey val="0"/>
          <c:showVal val="0"/>
          <c:showCatName val="0"/>
          <c:showSerName val="0"/>
          <c:showPercent val="0"/>
          <c:showBubbleSize val="0"/>
        </c:dLbls>
        <c:gapWidth val="150"/>
        <c:overlap val="100"/>
        <c:axId val="1619875840"/>
        <c:axId val="1619880832"/>
      </c:barChart>
      <c:catAx>
        <c:axId val="1619875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dirty="0">
                    <a:latin typeface="Sabon Next LT" panose="02000500000000000000" pitchFamily="2" charset="0"/>
                    <a:cs typeface="Sabon Next LT" panose="02000500000000000000" pitchFamily="2" charset="0"/>
                  </a:rPr>
                  <a:t>Country</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880832"/>
        <c:crosses val="autoZero"/>
        <c:auto val="1"/>
        <c:lblAlgn val="ctr"/>
        <c:lblOffset val="100"/>
        <c:noMultiLvlLbl val="0"/>
      </c:catAx>
      <c:valAx>
        <c:axId val="1619880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dirty="0">
                    <a:latin typeface="Sabon Next LT" panose="02000500000000000000" pitchFamily="2" charset="0"/>
                    <a:cs typeface="Sabon Next LT" panose="02000500000000000000" pitchFamily="2" charset="0"/>
                  </a:rPr>
                  <a:t>Number of Medal</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875840"/>
        <c:crosses val="autoZero"/>
        <c:crossBetween val="between"/>
      </c:valAx>
      <c:spPr>
        <a:noFill/>
        <a:ln>
          <a:noFill/>
        </a:ln>
        <a:effectLst/>
      </c:spPr>
    </c:plotArea>
    <c:legend>
      <c:legendPos val="r"/>
      <c:layout>
        <c:manualLayout>
          <c:xMode val="edge"/>
          <c:yMode val="edge"/>
          <c:x val="0.92373217645642536"/>
          <c:y val="0.48819193971721275"/>
          <c:w val="6.4942795231003825E-2"/>
          <c:h val="6.95567691135382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Athletes in Summer vs Winter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4"/>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4"/>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4"/>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4"/>
          </a:solidFill>
          <a:ln>
            <a:noFill/>
          </a:ln>
          <a:effectLst>
            <a:outerShdw blurRad="317500" algn="ctr" rotWithShape="0">
              <a:prstClr val="black">
                <a:alpha val="25000"/>
              </a:prstClr>
            </a:outerShdw>
          </a:effectLst>
        </c:spPr>
      </c:pivotFmt>
      <c:pivotFmt>
        <c:idx val="5"/>
        <c:spPr>
          <a:solidFill>
            <a:schemeClr val="accent4"/>
          </a:solidFill>
          <a:ln>
            <a:noFill/>
          </a:ln>
          <a:effectLst>
            <a:outerShdw blurRad="317500" algn="ctr" rotWithShape="0">
              <a:prstClr val="black">
                <a:alpha val="25000"/>
              </a:prstClr>
            </a:outerShdw>
          </a:effectLst>
        </c:spPr>
      </c:pivotFmt>
    </c:pivotFmts>
    <c:plotArea>
      <c:layout/>
      <c:pieChart>
        <c:varyColors val="1"/>
        <c:ser>
          <c:idx val="0"/>
          <c:order val="0"/>
          <c:tx>
            <c:v>Total</c:v>
          </c:tx>
          <c:dPt>
            <c:idx val="0"/>
            <c:bubble3D val="0"/>
            <c:spPr>
              <a:solidFill>
                <a:schemeClr val="accent4">
                  <a:tint val="77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BA9-4BA9-BF4F-8FCF5D3D6D66}"/>
              </c:ext>
            </c:extLst>
          </c:dPt>
          <c:dPt>
            <c:idx val="1"/>
            <c:bubble3D val="0"/>
            <c:explosion val="5"/>
            <c:spPr>
              <a:solidFill>
                <a:schemeClr val="accent4">
                  <a:shade val="7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BA9-4BA9-BF4F-8FCF5D3D6D6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Lit>
              <c:ptCount val="2"/>
              <c:pt idx="0">
                <c:v>Summer</c:v>
              </c:pt>
              <c:pt idx="1">
                <c:v>Winter</c:v>
              </c:pt>
            </c:strLit>
          </c:cat>
          <c:val>
            <c:numLit>
              <c:formatCode>General</c:formatCode>
              <c:ptCount val="2"/>
              <c:pt idx="0">
                <c:v>106268</c:v>
              </c:pt>
              <c:pt idx="1">
                <c:v>30624</c:v>
              </c:pt>
            </c:numLit>
          </c:val>
          <c:extLst>
            <c:ext xmlns:c16="http://schemas.microsoft.com/office/drawing/2014/chart" uri="{C3380CC4-5D6E-409C-BE32-E72D297353CC}">
              <c16:uniqueId val="{00000004-6BA9-4BA9-BF4F-8FCF5D3D6D6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lumMod val="65000"/>
                    <a:lumOff val="35000"/>
                  </a:sysClr>
                </a:solidFill>
                <a:latin typeface="+mn-lt"/>
                <a:ea typeface="+mn-ea"/>
                <a:cs typeface="+mn-cs"/>
              </a:defRPr>
            </a:pPr>
            <a:r>
              <a:rPr lang="en-US" sz="1400" b="1" i="0" baseline="0" dirty="0">
                <a:effectLst/>
                <a:latin typeface="Sabon Next LT" panose="02000500000000000000" pitchFamily="2" charset="0"/>
                <a:cs typeface="Sabon Next LT" panose="02000500000000000000" pitchFamily="2" charset="0"/>
              </a:rPr>
              <a:t>Popular Sports Events for Women</a:t>
            </a:r>
            <a:endParaRPr lang="en-IN" sz="1400" dirty="0">
              <a:effectLst/>
              <a:latin typeface="Sabon Next LT" panose="02000500000000000000" pitchFamily="2" charset="0"/>
              <a:cs typeface="Sabon Next LT" panose="020005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lumMod val="65000"/>
                  <a:lumOff val="35000"/>
                </a:sysClr>
              </a:solidFill>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0"/>
              <c:pt idx="0">
                <c:v>Volleyball Women's Volleyball</c:v>
              </c:pt>
              <c:pt idx="1">
                <c:v>Gymnastics Women's Individual All-Around</c:v>
              </c:pt>
              <c:pt idx="2">
                <c:v>Gymnastics Women's Balance Beam</c:v>
              </c:pt>
              <c:pt idx="3">
                <c:v>Gymnastics Women's Uneven Bars</c:v>
              </c:pt>
              <c:pt idx="4">
                <c:v>Gymnastics Women's Floor Exercise</c:v>
              </c:pt>
              <c:pt idx="5">
                <c:v>Gymnastics Women's Team All-Around</c:v>
              </c:pt>
              <c:pt idx="6">
                <c:v>Hockey Women's Hockey</c:v>
              </c:pt>
              <c:pt idx="7">
                <c:v>Handball Women's Handball</c:v>
              </c:pt>
              <c:pt idx="8">
                <c:v>Gymnastics Women's Horse Vault</c:v>
              </c:pt>
              <c:pt idx="9">
                <c:v>Basketball Women's Basketball</c:v>
              </c:pt>
            </c:strLit>
          </c:cat>
          <c:val>
            <c:numLit>
              <c:formatCode>General</c:formatCode>
              <c:ptCount val="10"/>
              <c:pt idx="0">
                <c:v>1543</c:v>
              </c:pt>
              <c:pt idx="1">
                <c:v>1539</c:v>
              </c:pt>
              <c:pt idx="2">
                <c:v>1531</c:v>
              </c:pt>
              <c:pt idx="3">
                <c:v>1530</c:v>
              </c:pt>
              <c:pt idx="4">
                <c:v>1527</c:v>
              </c:pt>
              <c:pt idx="5">
                <c:v>1484</c:v>
              </c:pt>
              <c:pt idx="6">
                <c:v>1459</c:v>
              </c:pt>
              <c:pt idx="7">
                <c:v>1401</c:v>
              </c:pt>
              <c:pt idx="8">
                <c:v>1336</c:v>
              </c:pt>
              <c:pt idx="9">
                <c:v>1256</c:v>
              </c:pt>
            </c:numLit>
          </c:val>
          <c:extLst>
            <c:ext xmlns:c16="http://schemas.microsoft.com/office/drawing/2014/chart" uri="{C3380CC4-5D6E-409C-BE32-E72D297353CC}">
              <c16:uniqueId val="{00000000-EA29-4B9A-8EA2-542FBB33009A}"/>
            </c:ext>
          </c:extLst>
        </c:ser>
        <c:dLbls>
          <c:showLegendKey val="0"/>
          <c:showVal val="0"/>
          <c:showCatName val="0"/>
          <c:showSerName val="0"/>
          <c:showPercent val="0"/>
          <c:showBubbleSize val="0"/>
        </c:dLbls>
        <c:gapWidth val="100"/>
        <c:overlap val="-24"/>
        <c:axId val="1325657072"/>
        <c:axId val="1325672464"/>
      </c:barChart>
      <c:catAx>
        <c:axId val="13256570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000" dirty="0">
                    <a:latin typeface="Sabon Next LT" panose="02000500000000000000" pitchFamily="2" charset="0"/>
                    <a:cs typeface="Sabon Next LT" panose="02000500000000000000" pitchFamily="2" charset="0"/>
                  </a:rPr>
                  <a:t>Sports Event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672464"/>
        <c:crosses val="autoZero"/>
        <c:auto val="1"/>
        <c:lblAlgn val="ctr"/>
        <c:lblOffset val="100"/>
        <c:noMultiLvlLbl val="0"/>
      </c:catAx>
      <c:valAx>
        <c:axId val="132567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050" b="0" i="0" baseline="0" dirty="0">
                    <a:effectLst/>
                    <a:latin typeface="Sabon Next LT" panose="02000500000000000000" pitchFamily="2" charset="0"/>
                    <a:cs typeface="Sabon Next LT" panose="02000500000000000000" pitchFamily="2" charset="0"/>
                  </a:rPr>
                  <a:t>Top 10  Women Athletes</a:t>
                </a:r>
                <a:endParaRPr lang="en-IN" sz="400" dirty="0">
                  <a:effectLst/>
                  <a:latin typeface="Sabon Next LT" panose="02000500000000000000" pitchFamily="2" charset="0"/>
                  <a:cs typeface="Sabon Next LT" panose="02000500000000000000" pitchFamily="2" charset="0"/>
                </a:endParaRPr>
              </a:p>
            </c:rich>
          </c:tx>
          <c:layout>
            <c:manualLayout>
              <c:xMode val="edge"/>
              <c:yMode val="edge"/>
              <c:x val="1.2266928361138372E-3"/>
              <c:y val="0.34759236826165957"/>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657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400" dirty="0">
                <a:latin typeface="Sabon Next LT" panose="02000500000000000000" pitchFamily="2" charset="0"/>
                <a:cs typeface="Sabon Next LT" panose="02000500000000000000" pitchFamily="2" charset="0"/>
              </a:rPr>
              <a:t>Popular Sports Events for Men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37774985109404"/>
          <c:y val="0.12223252937538652"/>
          <c:w val="0.78033901466805422"/>
          <c:h val="0.49770791638058232"/>
        </c:manualLayout>
      </c:layout>
      <c:barChart>
        <c:barDir val="col"/>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0"/>
              <c:pt idx="0">
                <c:v>Football Men's Football</c:v>
              </c:pt>
              <c:pt idx="1">
                <c:v>Ice Hockey Men's Ice Hockey</c:v>
              </c:pt>
              <c:pt idx="2">
                <c:v>Hockey Men's Hockey</c:v>
              </c:pt>
              <c:pt idx="3">
                <c:v>Water Polo Men's Water Polo</c:v>
              </c:pt>
              <c:pt idx="4">
                <c:v>Basketball Men's Basketball</c:v>
              </c:pt>
              <c:pt idx="5">
                <c:v>Cycling Men's Road Race, Individual</c:v>
              </c:pt>
              <c:pt idx="6">
                <c:v>Gymnastics Men's Individual All-Around</c:v>
              </c:pt>
              <c:pt idx="7">
                <c:v>Rowing Men's Coxed Eights</c:v>
              </c:pt>
              <c:pt idx="8">
                <c:v>Gymnastics Men's Team All-Around</c:v>
              </c:pt>
              <c:pt idx="9">
                <c:v>Handball Men's Handball</c:v>
              </c:pt>
            </c:strLit>
          </c:cat>
          <c:val>
            <c:numLit>
              <c:formatCode>General</c:formatCode>
              <c:ptCount val="10"/>
              <c:pt idx="0">
                <c:v>5733</c:v>
              </c:pt>
              <c:pt idx="1">
                <c:v>4762</c:v>
              </c:pt>
              <c:pt idx="2">
                <c:v>3958</c:v>
              </c:pt>
              <c:pt idx="3">
                <c:v>3358</c:v>
              </c:pt>
              <c:pt idx="4">
                <c:v>3280</c:v>
              </c:pt>
              <c:pt idx="5">
                <c:v>2947</c:v>
              </c:pt>
              <c:pt idx="6">
                <c:v>2500</c:v>
              </c:pt>
              <c:pt idx="7">
                <c:v>2423</c:v>
              </c:pt>
              <c:pt idx="8">
                <c:v>2411</c:v>
              </c:pt>
              <c:pt idx="9">
                <c:v>2264</c:v>
              </c:pt>
            </c:numLit>
          </c:val>
          <c:extLst>
            <c:ext xmlns:c16="http://schemas.microsoft.com/office/drawing/2014/chart" uri="{C3380CC4-5D6E-409C-BE32-E72D297353CC}">
              <c16:uniqueId val="{00000000-1D9C-4EC5-8221-30699B466580}"/>
            </c:ext>
          </c:extLst>
        </c:ser>
        <c:dLbls>
          <c:showLegendKey val="0"/>
          <c:showVal val="0"/>
          <c:showCatName val="0"/>
          <c:showSerName val="0"/>
          <c:showPercent val="0"/>
          <c:showBubbleSize val="0"/>
        </c:dLbls>
        <c:gapWidth val="100"/>
        <c:overlap val="-24"/>
        <c:axId val="1325719472"/>
        <c:axId val="1325714896"/>
      </c:barChart>
      <c:catAx>
        <c:axId val="13257194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000" dirty="0">
                    <a:latin typeface="Sabon Next LT" panose="02000500000000000000" pitchFamily="2" charset="0"/>
                    <a:cs typeface="Sabon Next LT" panose="02000500000000000000" pitchFamily="2" charset="0"/>
                  </a:rPr>
                  <a:t>Sports Events</a:t>
                </a:r>
              </a:p>
            </c:rich>
          </c:tx>
          <c:layout>
            <c:manualLayout>
              <c:xMode val="edge"/>
              <c:yMode val="edge"/>
              <c:x val="0.4620938856426603"/>
              <c:y val="0.762496068295618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714896"/>
        <c:crosses val="autoZero"/>
        <c:auto val="1"/>
        <c:lblAlgn val="ctr"/>
        <c:lblOffset val="100"/>
        <c:noMultiLvlLbl val="0"/>
      </c:catAx>
      <c:valAx>
        <c:axId val="1325714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000" dirty="0">
                    <a:latin typeface="Sabon Next LT" panose="02000500000000000000" pitchFamily="2" charset="0"/>
                    <a:cs typeface="Sabon Next LT" panose="02000500000000000000" pitchFamily="2" charset="0"/>
                  </a:rPr>
                  <a:t>Top 10  Men Athletes</a:t>
                </a:r>
              </a:p>
            </c:rich>
          </c:tx>
          <c:layout>
            <c:manualLayout>
              <c:xMode val="edge"/>
              <c:yMode val="edge"/>
              <c:x val="3.4952335610859218E-2"/>
              <c:y val="0.30300707193664189"/>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719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latin typeface="Sabon Next LT" panose="02000500000000000000" pitchFamily="2" charset="0"/>
                <a:cs typeface="Sabon Next LT" panose="02000500000000000000" pitchFamily="2" charset="0"/>
              </a:rPr>
              <a:t>Number of participants in each sport</a:t>
            </a:r>
          </a:p>
          <a:p>
            <a:pPr>
              <a:defRPr/>
            </a:pPr>
            <a:br>
              <a:rPr lang="en-IN" dirty="0"/>
            </a:br>
            <a:endParaRPr lang="en-US" dirty="0"/>
          </a:p>
        </c:rich>
      </c:tx>
      <c:layout>
        <c:manualLayout>
          <c:xMode val="edge"/>
          <c:yMode val="edge"/>
          <c:x val="0.29751534662698575"/>
          <c:y val="4.923570293149975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090547126511351"/>
          <c:y val="0.18237585108932955"/>
          <c:w val="0.65155128652172856"/>
          <c:h val="0.66476585893312634"/>
        </c:manualLayout>
      </c:layout>
      <c:barChart>
        <c:barDir val="bar"/>
        <c:grouping val="stacked"/>
        <c:varyColors val="0"/>
        <c:ser>
          <c:idx val="0"/>
          <c:order val="0"/>
          <c:tx>
            <c:v>Total</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0"/>
              <c:pt idx="0">
                <c:v>Athletics</c:v>
              </c:pt>
              <c:pt idx="1">
                <c:v>Gymnastics</c:v>
              </c:pt>
              <c:pt idx="2">
                <c:v>Swimming</c:v>
              </c:pt>
              <c:pt idx="3">
                <c:v>Shooting</c:v>
              </c:pt>
              <c:pt idx="4">
                <c:v>Cycling</c:v>
              </c:pt>
              <c:pt idx="5">
                <c:v>Fencing</c:v>
              </c:pt>
              <c:pt idx="6">
                <c:v>Rowing</c:v>
              </c:pt>
              <c:pt idx="7">
                <c:v>Cross Country Skiing</c:v>
              </c:pt>
              <c:pt idx="8">
                <c:v>Alpine Skiing</c:v>
              </c:pt>
              <c:pt idx="9">
                <c:v>Wrestling</c:v>
              </c:pt>
            </c:strLit>
          </c:cat>
          <c:val>
            <c:numLit>
              <c:formatCode>General</c:formatCode>
              <c:ptCount val="10"/>
              <c:pt idx="0">
                <c:v>38624</c:v>
              </c:pt>
              <c:pt idx="1">
                <c:v>26707</c:v>
              </c:pt>
              <c:pt idx="2">
                <c:v>23195</c:v>
              </c:pt>
              <c:pt idx="3">
                <c:v>11448</c:v>
              </c:pt>
              <c:pt idx="4">
                <c:v>10859</c:v>
              </c:pt>
              <c:pt idx="5">
                <c:v>10735</c:v>
              </c:pt>
              <c:pt idx="6">
                <c:v>10595</c:v>
              </c:pt>
              <c:pt idx="7">
                <c:v>9133</c:v>
              </c:pt>
              <c:pt idx="8">
                <c:v>8829</c:v>
              </c:pt>
              <c:pt idx="9">
                <c:v>7154</c:v>
              </c:pt>
            </c:numLit>
          </c:val>
          <c:extLst>
            <c:ext xmlns:c16="http://schemas.microsoft.com/office/drawing/2014/chart" uri="{C3380CC4-5D6E-409C-BE32-E72D297353CC}">
              <c16:uniqueId val="{00000000-9AB2-45BD-995E-AAC7A2D0582D}"/>
            </c:ext>
          </c:extLst>
        </c:ser>
        <c:dLbls>
          <c:showLegendKey val="0"/>
          <c:showVal val="0"/>
          <c:showCatName val="0"/>
          <c:showSerName val="0"/>
          <c:showPercent val="0"/>
          <c:showBubbleSize val="0"/>
        </c:dLbls>
        <c:gapWidth val="150"/>
        <c:overlap val="100"/>
        <c:axId val="1908581984"/>
        <c:axId val="1908589888"/>
      </c:barChart>
      <c:catAx>
        <c:axId val="190858198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050" dirty="0">
                    <a:latin typeface="Sabon Next LT" panose="02000500000000000000" pitchFamily="2" charset="0"/>
                    <a:cs typeface="Sabon Next LT" panose="02000500000000000000" pitchFamily="2" charset="0"/>
                  </a:rPr>
                  <a:t>Number of Participants</a:t>
                </a:r>
              </a:p>
            </c:rich>
          </c:tx>
          <c:layout>
            <c:manualLayout>
              <c:xMode val="edge"/>
              <c:yMode val="edge"/>
              <c:x val="5.0206508941055279E-2"/>
              <c:y val="0.36975756264329568"/>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8589888"/>
        <c:crosses val="autoZero"/>
        <c:auto val="1"/>
        <c:lblAlgn val="ctr"/>
        <c:lblOffset val="100"/>
        <c:noMultiLvlLbl val="0"/>
      </c:catAx>
      <c:valAx>
        <c:axId val="1908589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050" dirty="0">
                    <a:latin typeface="Sabon Next LT" panose="02000500000000000000" pitchFamily="2" charset="0"/>
                    <a:cs typeface="Sabon Next LT" panose="02000500000000000000" pitchFamily="2" charset="0"/>
                  </a:rPr>
                  <a:t>Top 10 Sports</a:t>
                </a:r>
              </a:p>
            </c:rich>
          </c:tx>
          <c:layout>
            <c:manualLayout>
              <c:xMode val="edge"/>
              <c:yMode val="edge"/>
              <c:x val="0.44480160886171405"/>
              <c:y val="0.929926236225471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8581984"/>
        <c:crosses val="autoZero"/>
        <c:crossBetween val="between"/>
      </c:valAx>
      <c:spPr>
        <a:noFill/>
        <a:ln>
          <a:noFill/>
        </a:ln>
        <a:effectLst/>
      </c:spPr>
    </c:plotArea>
    <c:legend>
      <c:legendPos val="r"/>
      <c:layout>
        <c:manualLayout>
          <c:xMode val="edge"/>
          <c:yMode val="edge"/>
          <c:x val="0.90661398401409898"/>
          <c:y val="0.45482667254034376"/>
          <c:w val="7.2788693637806073E-2"/>
          <c:h val="0.1052673653469372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Reversed" id="24">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9AC3B-0DF6-4B31-85AC-784CA5725A0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B6FD0CF-809A-4480-B632-B23E0A2B5536}">
      <dgm:prSet custT="1"/>
      <dgm:spPr/>
      <dgm:t>
        <a:bodyPr/>
        <a:lstStyle/>
        <a:p>
          <a:r>
            <a:rPr lang="en-IN" sz="2400" u="none" dirty="0">
              <a:effectLst/>
              <a:latin typeface="Sabon Next LT" panose="02000500000000000000" pitchFamily="2" charset="0"/>
              <a:cs typeface="Sabon Next LT" panose="02000500000000000000" pitchFamily="2" charset="0"/>
            </a:rPr>
            <a:t>CASE STUDY</a:t>
          </a:r>
          <a:endParaRPr lang="en-US" sz="2400" u="none" dirty="0">
            <a:effectLst/>
            <a:latin typeface="Sabon Next LT" panose="02000500000000000000" pitchFamily="2" charset="0"/>
            <a:cs typeface="Sabon Next LT" panose="02000500000000000000" pitchFamily="2" charset="0"/>
          </a:endParaRPr>
        </a:p>
      </dgm:t>
    </dgm:pt>
    <dgm:pt modelId="{9C0845CE-5CE0-465E-9A65-26915BC38CFC}" type="parTrans" cxnId="{0D3D4AE5-6033-4791-BBFA-E7A3777E231E}">
      <dgm:prSet/>
      <dgm:spPr/>
      <dgm:t>
        <a:bodyPr/>
        <a:lstStyle/>
        <a:p>
          <a:endParaRPr lang="en-US"/>
        </a:p>
      </dgm:t>
    </dgm:pt>
    <dgm:pt modelId="{D58F33B3-1D2C-4BA9-8AA1-DECEFAF5A2C5}" type="sibTrans" cxnId="{0D3D4AE5-6033-4791-BBFA-E7A3777E231E}">
      <dgm:prSet/>
      <dgm:spPr/>
      <dgm:t>
        <a:bodyPr/>
        <a:lstStyle/>
        <a:p>
          <a:endParaRPr lang="en-US"/>
        </a:p>
      </dgm:t>
    </dgm:pt>
    <dgm:pt modelId="{1AA3E5C7-1802-4252-9AB1-1A1CF7CBD34A}">
      <dgm:prSet custT="1"/>
      <dgm:spPr/>
      <dgm:t>
        <a:bodyPr/>
        <a:lstStyle/>
        <a:p>
          <a:r>
            <a:rPr lang="en-IN" sz="2400" dirty="0">
              <a:latin typeface="Sabon Next LT" panose="02000500000000000000" pitchFamily="2" charset="0"/>
              <a:cs typeface="Sabon Next LT" panose="02000500000000000000" pitchFamily="2" charset="0"/>
            </a:rPr>
            <a:t>OBJECTIVES</a:t>
          </a:r>
          <a:endParaRPr lang="en-US" sz="2400" dirty="0">
            <a:latin typeface="Sabon Next LT" panose="02000500000000000000" pitchFamily="2" charset="0"/>
            <a:cs typeface="Sabon Next LT" panose="02000500000000000000" pitchFamily="2" charset="0"/>
          </a:endParaRPr>
        </a:p>
      </dgm:t>
    </dgm:pt>
    <dgm:pt modelId="{11B12D22-3FC4-4EE9-9BD3-D947654169F1}" type="parTrans" cxnId="{DC226BA3-28AA-4746-AA8A-FCD78E235207}">
      <dgm:prSet/>
      <dgm:spPr/>
      <dgm:t>
        <a:bodyPr/>
        <a:lstStyle/>
        <a:p>
          <a:endParaRPr lang="en-US"/>
        </a:p>
      </dgm:t>
    </dgm:pt>
    <dgm:pt modelId="{F9B6F139-8659-4578-85BE-6BFFA766C7EF}" type="sibTrans" cxnId="{DC226BA3-28AA-4746-AA8A-FCD78E235207}">
      <dgm:prSet/>
      <dgm:spPr/>
      <dgm:t>
        <a:bodyPr/>
        <a:lstStyle/>
        <a:p>
          <a:endParaRPr lang="en-US"/>
        </a:p>
      </dgm:t>
    </dgm:pt>
    <dgm:pt modelId="{2D5F044B-502C-4B52-9489-3783F52AEEDE}">
      <dgm:prSet custT="1"/>
      <dgm:spPr/>
      <dgm:t>
        <a:bodyPr/>
        <a:lstStyle/>
        <a:p>
          <a:r>
            <a:rPr lang="en-IN" sz="2400" dirty="0">
              <a:latin typeface="Sabon Next LT" panose="02000500000000000000" pitchFamily="2" charset="0"/>
              <a:cs typeface="Sabon Next LT" panose="02000500000000000000" pitchFamily="2" charset="0"/>
            </a:rPr>
            <a:t>DATA ANALYSIS</a:t>
          </a:r>
          <a:endParaRPr lang="en-US" sz="2400" dirty="0">
            <a:latin typeface="Sabon Next LT" panose="02000500000000000000" pitchFamily="2" charset="0"/>
            <a:cs typeface="Sabon Next LT" panose="02000500000000000000" pitchFamily="2" charset="0"/>
          </a:endParaRPr>
        </a:p>
      </dgm:t>
    </dgm:pt>
    <dgm:pt modelId="{B1E41074-166C-49AB-BD7E-5D70E9D38DD7}" type="parTrans" cxnId="{5579E4C1-0077-49F3-9975-4915221C25D4}">
      <dgm:prSet/>
      <dgm:spPr/>
      <dgm:t>
        <a:bodyPr/>
        <a:lstStyle/>
        <a:p>
          <a:endParaRPr lang="en-US"/>
        </a:p>
      </dgm:t>
    </dgm:pt>
    <dgm:pt modelId="{539A0401-9745-4297-A14A-4C1F82BC3770}" type="sibTrans" cxnId="{5579E4C1-0077-49F3-9975-4915221C25D4}">
      <dgm:prSet/>
      <dgm:spPr/>
      <dgm:t>
        <a:bodyPr/>
        <a:lstStyle/>
        <a:p>
          <a:endParaRPr lang="en-US"/>
        </a:p>
      </dgm:t>
    </dgm:pt>
    <dgm:pt modelId="{6FD4BF8A-80A0-4204-9C05-EDB27F626F94}">
      <dgm:prSet custT="1"/>
      <dgm:spPr/>
      <dgm:t>
        <a:bodyPr/>
        <a:lstStyle/>
        <a:p>
          <a:r>
            <a:rPr lang="en-IN" sz="2400" dirty="0">
              <a:latin typeface="Sabon Next LT" panose="02000500000000000000" pitchFamily="2" charset="0"/>
              <a:cs typeface="Sabon Next LT" panose="02000500000000000000" pitchFamily="2" charset="0"/>
            </a:rPr>
            <a:t>IMPORTANT FACTORS</a:t>
          </a:r>
          <a:endParaRPr lang="en-US" sz="2400" dirty="0">
            <a:latin typeface="Sabon Next LT" panose="02000500000000000000" pitchFamily="2" charset="0"/>
            <a:cs typeface="Sabon Next LT" panose="02000500000000000000" pitchFamily="2" charset="0"/>
          </a:endParaRPr>
        </a:p>
      </dgm:t>
    </dgm:pt>
    <dgm:pt modelId="{5545371B-1494-413B-AAFD-D8A0386450B5}" type="parTrans" cxnId="{96E50D4C-8663-4229-B8E2-5583F67E5DF8}">
      <dgm:prSet/>
      <dgm:spPr/>
      <dgm:t>
        <a:bodyPr/>
        <a:lstStyle/>
        <a:p>
          <a:endParaRPr lang="en-US"/>
        </a:p>
      </dgm:t>
    </dgm:pt>
    <dgm:pt modelId="{9002146A-DB7A-4FE3-974F-237418C26BD3}" type="sibTrans" cxnId="{96E50D4C-8663-4229-B8E2-5583F67E5DF8}">
      <dgm:prSet/>
      <dgm:spPr/>
      <dgm:t>
        <a:bodyPr/>
        <a:lstStyle/>
        <a:p>
          <a:endParaRPr lang="en-US"/>
        </a:p>
      </dgm:t>
    </dgm:pt>
    <dgm:pt modelId="{8C12DB33-2FF6-4BD8-AE4E-92855DE6B99C}">
      <dgm:prSet custT="1"/>
      <dgm:spPr/>
      <dgm:t>
        <a:bodyPr/>
        <a:lstStyle/>
        <a:p>
          <a:r>
            <a:rPr lang="en-IN" sz="2400" dirty="0">
              <a:latin typeface="Sabon Next LT" panose="02000500000000000000" pitchFamily="2" charset="0"/>
              <a:cs typeface="Sabon Next LT" panose="02000500000000000000" pitchFamily="2" charset="0"/>
            </a:rPr>
            <a:t>FINDINGS</a:t>
          </a:r>
          <a:endParaRPr lang="en-US" sz="2400" dirty="0">
            <a:latin typeface="Sabon Next LT" panose="02000500000000000000" pitchFamily="2" charset="0"/>
            <a:cs typeface="Sabon Next LT" panose="02000500000000000000" pitchFamily="2" charset="0"/>
          </a:endParaRPr>
        </a:p>
      </dgm:t>
    </dgm:pt>
    <dgm:pt modelId="{59F689CD-025A-4EB6-B425-2C625C5E368E}" type="parTrans" cxnId="{9230ECAD-CB11-4FD9-BF26-D3FBB26725A0}">
      <dgm:prSet/>
      <dgm:spPr/>
      <dgm:t>
        <a:bodyPr/>
        <a:lstStyle/>
        <a:p>
          <a:endParaRPr lang="en-US"/>
        </a:p>
      </dgm:t>
    </dgm:pt>
    <dgm:pt modelId="{59FC313F-5F8D-4C4D-83BB-962A986AB1F7}" type="sibTrans" cxnId="{9230ECAD-CB11-4FD9-BF26-D3FBB26725A0}">
      <dgm:prSet/>
      <dgm:spPr/>
      <dgm:t>
        <a:bodyPr/>
        <a:lstStyle/>
        <a:p>
          <a:endParaRPr lang="en-US"/>
        </a:p>
      </dgm:t>
    </dgm:pt>
    <dgm:pt modelId="{CD2DC0DD-FAA7-4C25-BB1D-E7DC1114052D}" type="pres">
      <dgm:prSet presAssocID="{B479AC3B-0DF6-4B31-85AC-784CA5725A01}" presName="vert0" presStyleCnt="0">
        <dgm:presLayoutVars>
          <dgm:dir/>
          <dgm:animOne val="branch"/>
          <dgm:animLvl val="lvl"/>
        </dgm:presLayoutVars>
      </dgm:prSet>
      <dgm:spPr/>
    </dgm:pt>
    <dgm:pt modelId="{98E614E2-447C-4C0D-AA36-657B491EE2D5}" type="pres">
      <dgm:prSet presAssocID="{BB6FD0CF-809A-4480-B632-B23E0A2B5536}" presName="thickLine" presStyleLbl="alignNode1" presStyleIdx="0" presStyleCnt="5"/>
      <dgm:spPr/>
    </dgm:pt>
    <dgm:pt modelId="{7029CC30-A197-4E1B-A1A4-C2087F15F8F6}" type="pres">
      <dgm:prSet presAssocID="{BB6FD0CF-809A-4480-B632-B23E0A2B5536}" presName="horz1" presStyleCnt="0"/>
      <dgm:spPr/>
    </dgm:pt>
    <dgm:pt modelId="{3052E31F-A9D1-47B4-8BD3-AC9DA8E10E16}" type="pres">
      <dgm:prSet presAssocID="{BB6FD0CF-809A-4480-B632-B23E0A2B5536}" presName="tx1" presStyleLbl="revTx" presStyleIdx="0" presStyleCnt="5"/>
      <dgm:spPr/>
    </dgm:pt>
    <dgm:pt modelId="{FBCFE0A1-6F81-4A6D-99AD-2BB0DEA1451F}" type="pres">
      <dgm:prSet presAssocID="{BB6FD0CF-809A-4480-B632-B23E0A2B5536}" presName="vert1" presStyleCnt="0"/>
      <dgm:spPr/>
    </dgm:pt>
    <dgm:pt modelId="{3FA6E48F-8DA3-43B9-B2AE-7821CA9FB8DD}" type="pres">
      <dgm:prSet presAssocID="{1AA3E5C7-1802-4252-9AB1-1A1CF7CBD34A}" presName="thickLine" presStyleLbl="alignNode1" presStyleIdx="1" presStyleCnt="5"/>
      <dgm:spPr/>
    </dgm:pt>
    <dgm:pt modelId="{942C435E-A66C-4655-A2D9-95FA03CEDDCF}" type="pres">
      <dgm:prSet presAssocID="{1AA3E5C7-1802-4252-9AB1-1A1CF7CBD34A}" presName="horz1" presStyleCnt="0"/>
      <dgm:spPr/>
    </dgm:pt>
    <dgm:pt modelId="{53AAF754-DE23-42F1-B147-916E49DF124A}" type="pres">
      <dgm:prSet presAssocID="{1AA3E5C7-1802-4252-9AB1-1A1CF7CBD34A}" presName="tx1" presStyleLbl="revTx" presStyleIdx="1" presStyleCnt="5"/>
      <dgm:spPr/>
    </dgm:pt>
    <dgm:pt modelId="{031A2C03-6629-4CDA-999A-14E544618EA0}" type="pres">
      <dgm:prSet presAssocID="{1AA3E5C7-1802-4252-9AB1-1A1CF7CBD34A}" presName="vert1" presStyleCnt="0"/>
      <dgm:spPr/>
    </dgm:pt>
    <dgm:pt modelId="{7A1FF293-A8EA-46C1-805C-950C49867F62}" type="pres">
      <dgm:prSet presAssocID="{2D5F044B-502C-4B52-9489-3783F52AEEDE}" presName="thickLine" presStyleLbl="alignNode1" presStyleIdx="2" presStyleCnt="5"/>
      <dgm:spPr/>
    </dgm:pt>
    <dgm:pt modelId="{4CF71D74-0692-4A6A-AEDA-6C152C9C6E12}" type="pres">
      <dgm:prSet presAssocID="{2D5F044B-502C-4B52-9489-3783F52AEEDE}" presName="horz1" presStyleCnt="0"/>
      <dgm:spPr/>
    </dgm:pt>
    <dgm:pt modelId="{487477EA-585D-428B-9915-C2B02F1C6E44}" type="pres">
      <dgm:prSet presAssocID="{2D5F044B-502C-4B52-9489-3783F52AEEDE}" presName="tx1" presStyleLbl="revTx" presStyleIdx="2" presStyleCnt="5"/>
      <dgm:spPr/>
    </dgm:pt>
    <dgm:pt modelId="{1B88BF8F-A91A-447A-BEB6-20695C5FAF58}" type="pres">
      <dgm:prSet presAssocID="{2D5F044B-502C-4B52-9489-3783F52AEEDE}" presName="vert1" presStyleCnt="0"/>
      <dgm:spPr/>
    </dgm:pt>
    <dgm:pt modelId="{0F45AAF5-64F3-47DA-8022-F3786B8FB6EE}" type="pres">
      <dgm:prSet presAssocID="{6FD4BF8A-80A0-4204-9C05-EDB27F626F94}" presName="thickLine" presStyleLbl="alignNode1" presStyleIdx="3" presStyleCnt="5"/>
      <dgm:spPr/>
    </dgm:pt>
    <dgm:pt modelId="{9AD1E380-FED8-4F2C-AF6E-A89F3CEA1B20}" type="pres">
      <dgm:prSet presAssocID="{6FD4BF8A-80A0-4204-9C05-EDB27F626F94}" presName="horz1" presStyleCnt="0"/>
      <dgm:spPr/>
    </dgm:pt>
    <dgm:pt modelId="{C1C7C6D8-F6B2-47FE-8967-AA95199AA496}" type="pres">
      <dgm:prSet presAssocID="{6FD4BF8A-80A0-4204-9C05-EDB27F626F94}" presName="tx1" presStyleLbl="revTx" presStyleIdx="3" presStyleCnt="5"/>
      <dgm:spPr/>
    </dgm:pt>
    <dgm:pt modelId="{AE115137-D709-4446-A12B-2666CDF3E505}" type="pres">
      <dgm:prSet presAssocID="{6FD4BF8A-80A0-4204-9C05-EDB27F626F94}" presName="vert1" presStyleCnt="0"/>
      <dgm:spPr/>
    </dgm:pt>
    <dgm:pt modelId="{BC4698EB-5519-422A-BD32-005144D6758E}" type="pres">
      <dgm:prSet presAssocID="{8C12DB33-2FF6-4BD8-AE4E-92855DE6B99C}" presName="thickLine" presStyleLbl="alignNode1" presStyleIdx="4" presStyleCnt="5"/>
      <dgm:spPr/>
    </dgm:pt>
    <dgm:pt modelId="{AFF8EC9E-2AF6-4BBE-A1C8-F2C490CE26D5}" type="pres">
      <dgm:prSet presAssocID="{8C12DB33-2FF6-4BD8-AE4E-92855DE6B99C}" presName="horz1" presStyleCnt="0"/>
      <dgm:spPr/>
    </dgm:pt>
    <dgm:pt modelId="{CA1E4F38-1416-4893-846F-D929848D12E5}" type="pres">
      <dgm:prSet presAssocID="{8C12DB33-2FF6-4BD8-AE4E-92855DE6B99C}" presName="tx1" presStyleLbl="revTx" presStyleIdx="4" presStyleCnt="5"/>
      <dgm:spPr/>
    </dgm:pt>
    <dgm:pt modelId="{7A9EA5E9-F4E4-4CF2-983A-04AF0B0AE177}" type="pres">
      <dgm:prSet presAssocID="{8C12DB33-2FF6-4BD8-AE4E-92855DE6B99C}" presName="vert1" presStyleCnt="0"/>
      <dgm:spPr/>
    </dgm:pt>
  </dgm:ptLst>
  <dgm:cxnLst>
    <dgm:cxn modelId="{94CAAB1B-D1B0-4573-B4ED-B691AD979FEB}" type="presOf" srcId="{6FD4BF8A-80A0-4204-9C05-EDB27F626F94}" destId="{C1C7C6D8-F6B2-47FE-8967-AA95199AA496}" srcOrd="0" destOrd="0" presId="urn:microsoft.com/office/officeart/2008/layout/LinedList"/>
    <dgm:cxn modelId="{5D447A46-6543-4BF4-848F-8ECD37B14CC3}" type="presOf" srcId="{8C12DB33-2FF6-4BD8-AE4E-92855DE6B99C}" destId="{CA1E4F38-1416-4893-846F-D929848D12E5}" srcOrd="0" destOrd="0" presId="urn:microsoft.com/office/officeart/2008/layout/LinedList"/>
    <dgm:cxn modelId="{96E50D4C-8663-4229-B8E2-5583F67E5DF8}" srcId="{B479AC3B-0DF6-4B31-85AC-784CA5725A01}" destId="{6FD4BF8A-80A0-4204-9C05-EDB27F626F94}" srcOrd="3" destOrd="0" parTransId="{5545371B-1494-413B-AAFD-D8A0386450B5}" sibTransId="{9002146A-DB7A-4FE3-974F-237418C26BD3}"/>
    <dgm:cxn modelId="{B6694E6C-F931-4F64-A83B-9E40E6D85CE9}" type="presOf" srcId="{2D5F044B-502C-4B52-9489-3783F52AEEDE}" destId="{487477EA-585D-428B-9915-C2B02F1C6E44}" srcOrd="0" destOrd="0" presId="urn:microsoft.com/office/officeart/2008/layout/LinedList"/>
    <dgm:cxn modelId="{DC226BA3-28AA-4746-AA8A-FCD78E235207}" srcId="{B479AC3B-0DF6-4B31-85AC-784CA5725A01}" destId="{1AA3E5C7-1802-4252-9AB1-1A1CF7CBD34A}" srcOrd="1" destOrd="0" parTransId="{11B12D22-3FC4-4EE9-9BD3-D947654169F1}" sibTransId="{F9B6F139-8659-4578-85BE-6BFFA766C7EF}"/>
    <dgm:cxn modelId="{9230ECAD-CB11-4FD9-BF26-D3FBB26725A0}" srcId="{B479AC3B-0DF6-4B31-85AC-784CA5725A01}" destId="{8C12DB33-2FF6-4BD8-AE4E-92855DE6B99C}" srcOrd="4" destOrd="0" parTransId="{59F689CD-025A-4EB6-B425-2C625C5E368E}" sibTransId="{59FC313F-5F8D-4C4D-83BB-962A986AB1F7}"/>
    <dgm:cxn modelId="{5579E4C1-0077-49F3-9975-4915221C25D4}" srcId="{B479AC3B-0DF6-4B31-85AC-784CA5725A01}" destId="{2D5F044B-502C-4B52-9489-3783F52AEEDE}" srcOrd="2" destOrd="0" parTransId="{B1E41074-166C-49AB-BD7E-5D70E9D38DD7}" sibTransId="{539A0401-9745-4297-A14A-4C1F82BC3770}"/>
    <dgm:cxn modelId="{0D3D4AE5-6033-4791-BBFA-E7A3777E231E}" srcId="{B479AC3B-0DF6-4B31-85AC-784CA5725A01}" destId="{BB6FD0CF-809A-4480-B632-B23E0A2B5536}" srcOrd="0" destOrd="0" parTransId="{9C0845CE-5CE0-465E-9A65-26915BC38CFC}" sibTransId="{D58F33B3-1D2C-4BA9-8AA1-DECEFAF5A2C5}"/>
    <dgm:cxn modelId="{3CD45FE6-8F44-4D1A-9FC6-59D7D9FD7EDA}" type="presOf" srcId="{1AA3E5C7-1802-4252-9AB1-1A1CF7CBD34A}" destId="{53AAF754-DE23-42F1-B147-916E49DF124A}" srcOrd="0" destOrd="0" presId="urn:microsoft.com/office/officeart/2008/layout/LinedList"/>
    <dgm:cxn modelId="{1F974EED-D22F-4CC7-9ABC-90AF932450A6}" type="presOf" srcId="{BB6FD0CF-809A-4480-B632-B23E0A2B5536}" destId="{3052E31F-A9D1-47B4-8BD3-AC9DA8E10E16}" srcOrd="0" destOrd="0" presId="urn:microsoft.com/office/officeart/2008/layout/LinedList"/>
    <dgm:cxn modelId="{E19C60F4-B0C0-4D1C-89BB-E66B6550F86D}" type="presOf" srcId="{B479AC3B-0DF6-4B31-85AC-784CA5725A01}" destId="{CD2DC0DD-FAA7-4C25-BB1D-E7DC1114052D}" srcOrd="0" destOrd="0" presId="urn:microsoft.com/office/officeart/2008/layout/LinedList"/>
    <dgm:cxn modelId="{685A8FE8-A234-450C-AF2D-612EE83FE825}" type="presParOf" srcId="{CD2DC0DD-FAA7-4C25-BB1D-E7DC1114052D}" destId="{98E614E2-447C-4C0D-AA36-657B491EE2D5}" srcOrd="0" destOrd="0" presId="urn:microsoft.com/office/officeart/2008/layout/LinedList"/>
    <dgm:cxn modelId="{03444342-2EC9-4EB0-98B0-FC361BCDDCA3}" type="presParOf" srcId="{CD2DC0DD-FAA7-4C25-BB1D-E7DC1114052D}" destId="{7029CC30-A197-4E1B-A1A4-C2087F15F8F6}" srcOrd="1" destOrd="0" presId="urn:microsoft.com/office/officeart/2008/layout/LinedList"/>
    <dgm:cxn modelId="{5BC958DD-9E31-4E1D-B645-B5152B5DE10F}" type="presParOf" srcId="{7029CC30-A197-4E1B-A1A4-C2087F15F8F6}" destId="{3052E31F-A9D1-47B4-8BD3-AC9DA8E10E16}" srcOrd="0" destOrd="0" presId="urn:microsoft.com/office/officeart/2008/layout/LinedList"/>
    <dgm:cxn modelId="{3D77F720-1FBD-45AA-BA7F-BF3389AFF0FD}" type="presParOf" srcId="{7029CC30-A197-4E1B-A1A4-C2087F15F8F6}" destId="{FBCFE0A1-6F81-4A6D-99AD-2BB0DEA1451F}" srcOrd="1" destOrd="0" presId="urn:microsoft.com/office/officeart/2008/layout/LinedList"/>
    <dgm:cxn modelId="{E0E59967-6528-459D-94A6-13D47DC5B378}" type="presParOf" srcId="{CD2DC0DD-FAA7-4C25-BB1D-E7DC1114052D}" destId="{3FA6E48F-8DA3-43B9-B2AE-7821CA9FB8DD}" srcOrd="2" destOrd="0" presId="urn:microsoft.com/office/officeart/2008/layout/LinedList"/>
    <dgm:cxn modelId="{D698FA9A-FFAD-4FAB-BEEE-901290288A07}" type="presParOf" srcId="{CD2DC0DD-FAA7-4C25-BB1D-E7DC1114052D}" destId="{942C435E-A66C-4655-A2D9-95FA03CEDDCF}" srcOrd="3" destOrd="0" presId="urn:microsoft.com/office/officeart/2008/layout/LinedList"/>
    <dgm:cxn modelId="{8134FD54-2C8B-4948-970B-6448AB9BFCD5}" type="presParOf" srcId="{942C435E-A66C-4655-A2D9-95FA03CEDDCF}" destId="{53AAF754-DE23-42F1-B147-916E49DF124A}" srcOrd="0" destOrd="0" presId="urn:microsoft.com/office/officeart/2008/layout/LinedList"/>
    <dgm:cxn modelId="{90699A7B-AEFF-4AFF-8284-6FF7EB60591E}" type="presParOf" srcId="{942C435E-A66C-4655-A2D9-95FA03CEDDCF}" destId="{031A2C03-6629-4CDA-999A-14E544618EA0}" srcOrd="1" destOrd="0" presId="urn:microsoft.com/office/officeart/2008/layout/LinedList"/>
    <dgm:cxn modelId="{31B00512-2AFE-4D88-9B71-D124622A098A}" type="presParOf" srcId="{CD2DC0DD-FAA7-4C25-BB1D-E7DC1114052D}" destId="{7A1FF293-A8EA-46C1-805C-950C49867F62}" srcOrd="4" destOrd="0" presId="urn:microsoft.com/office/officeart/2008/layout/LinedList"/>
    <dgm:cxn modelId="{E7138AD3-330C-42B5-AD74-E6C80F0B90BC}" type="presParOf" srcId="{CD2DC0DD-FAA7-4C25-BB1D-E7DC1114052D}" destId="{4CF71D74-0692-4A6A-AEDA-6C152C9C6E12}" srcOrd="5" destOrd="0" presId="urn:microsoft.com/office/officeart/2008/layout/LinedList"/>
    <dgm:cxn modelId="{5EDFBCF7-68FD-4E8F-9FD2-78D5BF690350}" type="presParOf" srcId="{4CF71D74-0692-4A6A-AEDA-6C152C9C6E12}" destId="{487477EA-585D-428B-9915-C2B02F1C6E44}" srcOrd="0" destOrd="0" presId="urn:microsoft.com/office/officeart/2008/layout/LinedList"/>
    <dgm:cxn modelId="{A8C8A989-39AE-46B2-94EC-EE0FCE52074D}" type="presParOf" srcId="{4CF71D74-0692-4A6A-AEDA-6C152C9C6E12}" destId="{1B88BF8F-A91A-447A-BEB6-20695C5FAF58}" srcOrd="1" destOrd="0" presId="urn:microsoft.com/office/officeart/2008/layout/LinedList"/>
    <dgm:cxn modelId="{940DF102-042B-4D42-9482-F4BDD8F31839}" type="presParOf" srcId="{CD2DC0DD-FAA7-4C25-BB1D-E7DC1114052D}" destId="{0F45AAF5-64F3-47DA-8022-F3786B8FB6EE}" srcOrd="6" destOrd="0" presId="urn:microsoft.com/office/officeart/2008/layout/LinedList"/>
    <dgm:cxn modelId="{5EE3FFF6-301D-4A03-BC20-31EA391FF9E8}" type="presParOf" srcId="{CD2DC0DD-FAA7-4C25-BB1D-E7DC1114052D}" destId="{9AD1E380-FED8-4F2C-AF6E-A89F3CEA1B20}" srcOrd="7" destOrd="0" presId="urn:microsoft.com/office/officeart/2008/layout/LinedList"/>
    <dgm:cxn modelId="{8D5A3056-9CAF-4D11-BCF6-64F10871F11F}" type="presParOf" srcId="{9AD1E380-FED8-4F2C-AF6E-A89F3CEA1B20}" destId="{C1C7C6D8-F6B2-47FE-8967-AA95199AA496}" srcOrd="0" destOrd="0" presId="urn:microsoft.com/office/officeart/2008/layout/LinedList"/>
    <dgm:cxn modelId="{BE5B7A70-06F9-4988-BC9F-F449901ADCA5}" type="presParOf" srcId="{9AD1E380-FED8-4F2C-AF6E-A89F3CEA1B20}" destId="{AE115137-D709-4446-A12B-2666CDF3E505}" srcOrd="1" destOrd="0" presId="urn:microsoft.com/office/officeart/2008/layout/LinedList"/>
    <dgm:cxn modelId="{29FA1591-9A29-4140-84E4-4271F98B53AE}" type="presParOf" srcId="{CD2DC0DD-FAA7-4C25-BB1D-E7DC1114052D}" destId="{BC4698EB-5519-422A-BD32-005144D6758E}" srcOrd="8" destOrd="0" presId="urn:microsoft.com/office/officeart/2008/layout/LinedList"/>
    <dgm:cxn modelId="{22182EB6-1CE7-47FB-97C3-C697EB096C71}" type="presParOf" srcId="{CD2DC0DD-FAA7-4C25-BB1D-E7DC1114052D}" destId="{AFF8EC9E-2AF6-4BBE-A1C8-F2C490CE26D5}" srcOrd="9" destOrd="0" presId="urn:microsoft.com/office/officeart/2008/layout/LinedList"/>
    <dgm:cxn modelId="{B85644BD-4795-4732-8010-9B558A12E5DC}" type="presParOf" srcId="{AFF8EC9E-2AF6-4BBE-A1C8-F2C490CE26D5}" destId="{CA1E4F38-1416-4893-846F-D929848D12E5}" srcOrd="0" destOrd="0" presId="urn:microsoft.com/office/officeart/2008/layout/LinedList"/>
    <dgm:cxn modelId="{63277AA0-EC5D-4F28-A1D1-C008D3C2B464}" type="presParOf" srcId="{AFF8EC9E-2AF6-4BBE-A1C8-F2C490CE26D5}" destId="{7A9EA5E9-F4E4-4CF2-983A-04AF0B0AE1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FA3C75-70AB-4037-A143-01CB9EB6CAC1}"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FBCA869D-5D3D-403B-9D90-668B20171974}">
      <dgm:prSet custT="1"/>
      <dgm:spPr/>
      <dgm:t>
        <a:bodyPr/>
        <a:lstStyle/>
        <a:p>
          <a:pPr algn="l"/>
          <a:r>
            <a:rPr lang="en-IN" sz="2000" dirty="0">
              <a:latin typeface="Sabon Next LT" panose="02000500000000000000" pitchFamily="2" charset="0"/>
              <a:cs typeface="Sabon Next LT" panose="02000500000000000000" pitchFamily="2" charset="0"/>
            </a:rPr>
            <a:t>For analysing the data, various factors affecting the business(i.e. the important attributes) should be listed out. </a:t>
          </a:r>
          <a:endParaRPr lang="en-US" sz="2000" dirty="0">
            <a:latin typeface="Sabon Next LT" panose="02000500000000000000" pitchFamily="2" charset="0"/>
            <a:cs typeface="Sabon Next LT" panose="02000500000000000000" pitchFamily="2" charset="0"/>
          </a:endParaRPr>
        </a:p>
      </dgm:t>
    </dgm:pt>
    <dgm:pt modelId="{3CC5358D-1CF3-4850-B7C9-CADA3E672407}" type="parTrans" cxnId="{F960D09C-4865-47BB-B2E4-68FD3C4ED552}">
      <dgm:prSet/>
      <dgm:spPr/>
      <dgm:t>
        <a:bodyPr/>
        <a:lstStyle/>
        <a:p>
          <a:endParaRPr lang="en-US"/>
        </a:p>
      </dgm:t>
    </dgm:pt>
    <dgm:pt modelId="{ACB3CDA7-BB6C-4B24-B400-523F0A1A2DA9}" type="sibTrans" cxnId="{F960D09C-4865-47BB-B2E4-68FD3C4ED552}">
      <dgm:prSet/>
      <dgm:spPr/>
      <dgm:t>
        <a:bodyPr/>
        <a:lstStyle/>
        <a:p>
          <a:endParaRPr lang="en-US"/>
        </a:p>
      </dgm:t>
    </dgm:pt>
    <dgm:pt modelId="{336C47A5-2F7E-4FB6-8EAD-9F50F0AD4A21}">
      <dgm:prSet custT="1"/>
      <dgm:spPr/>
      <dgm:t>
        <a:bodyPr/>
        <a:lstStyle/>
        <a:p>
          <a:pPr algn="l"/>
          <a:r>
            <a:rPr lang="en-IN" sz="2000" dirty="0"/>
            <a:t>In this case study, there are 2 tables athlete_events (consisting of athlete and the event details with 271116 rows) and noc_regions (consisting Noc and region in which the event will take place).</a:t>
          </a:r>
          <a:endParaRPr lang="en-US" sz="2000" dirty="0"/>
        </a:p>
      </dgm:t>
    </dgm:pt>
    <dgm:pt modelId="{519BBDAA-DBBD-44C1-88C3-5F5D344E16D4}" type="parTrans" cxnId="{EAF82922-F1D0-4589-BC94-2706FCFDFF4B}">
      <dgm:prSet/>
      <dgm:spPr/>
      <dgm:t>
        <a:bodyPr/>
        <a:lstStyle/>
        <a:p>
          <a:endParaRPr lang="en-US"/>
        </a:p>
      </dgm:t>
    </dgm:pt>
    <dgm:pt modelId="{9AA2B7EE-75B0-468B-8E00-99C6FC372142}" type="sibTrans" cxnId="{EAF82922-F1D0-4589-BC94-2706FCFDFF4B}">
      <dgm:prSet/>
      <dgm:spPr/>
      <dgm:t>
        <a:bodyPr/>
        <a:lstStyle/>
        <a:p>
          <a:endParaRPr lang="en-US"/>
        </a:p>
      </dgm:t>
    </dgm:pt>
    <dgm:pt modelId="{FD939DFD-D3E5-4410-ABE3-C20ABB0D3D06}" type="pres">
      <dgm:prSet presAssocID="{B5FA3C75-70AB-4037-A143-01CB9EB6CAC1}" presName="root" presStyleCnt="0">
        <dgm:presLayoutVars>
          <dgm:dir/>
          <dgm:resizeHandles val="exact"/>
        </dgm:presLayoutVars>
      </dgm:prSet>
      <dgm:spPr/>
    </dgm:pt>
    <dgm:pt modelId="{0123E4E9-8317-4D85-98D6-5273A9B1448B}" type="pres">
      <dgm:prSet presAssocID="{FBCA869D-5D3D-403B-9D90-668B20171974}" presName="compNode" presStyleCnt="0"/>
      <dgm:spPr/>
    </dgm:pt>
    <dgm:pt modelId="{1A80AD25-2560-4C93-82D1-6F78AF7E34C3}" type="pres">
      <dgm:prSet presAssocID="{FBCA869D-5D3D-403B-9D90-668B201719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060265E-2688-415E-95CA-A069770264F5}" type="pres">
      <dgm:prSet presAssocID="{FBCA869D-5D3D-403B-9D90-668B20171974}" presName="spaceRect" presStyleCnt="0"/>
      <dgm:spPr/>
    </dgm:pt>
    <dgm:pt modelId="{C732E185-6259-47E8-A6EB-08C8FD48547C}" type="pres">
      <dgm:prSet presAssocID="{FBCA869D-5D3D-403B-9D90-668B20171974}" presName="textRect" presStyleLbl="revTx" presStyleIdx="0" presStyleCnt="2">
        <dgm:presLayoutVars>
          <dgm:chMax val="1"/>
          <dgm:chPref val="1"/>
        </dgm:presLayoutVars>
      </dgm:prSet>
      <dgm:spPr/>
    </dgm:pt>
    <dgm:pt modelId="{B89B06BB-A359-4A12-A1C7-90CF5DBAF9E2}" type="pres">
      <dgm:prSet presAssocID="{ACB3CDA7-BB6C-4B24-B400-523F0A1A2DA9}" presName="sibTrans" presStyleCnt="0"/>
      <dgm:spPr/>
    </dgm:pt>
    <dgm:pt modelId="{1FF8C4C3-7A86-4590-9153-7D357731D9DF}" type="pres">
      <dgm:prSet presAssocID="{336C47A5-2F7E-4FB6-8EAD-9F50F0AD4A21}" presName="compNode" presStyleCnt="0"/>
      <dgm:spPr/>
    </dgm:pt>
    <dgm:pt modelId="{28E92B1E-F813-4467-B14D-225AE7854AE6}" type="pres">
      <dgm:prSet presAssocID="{336C47A5-2F7E-4FB6-8EAD-9F50F0AD4A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ort Balls"/>
        </a:ext>
      </dgm:extLst>
    </dgm:pt>
    <dgm:pt modelId="{CB3EF374-B113-41B4-8BBC-1BF6443F4CD1}" type="pres">
      <dgm:prSet presAssocID="{336C47A5-2F7E-4FB6-8EAD-9F50F0AD4A21}" presName="spaceRect" presStyleCnt="0"/>
      <dgm:spPr/>
    </dgm:pt>
    <dgm:pt modelId="{6CAF7A0D-5144-49AB-A9C6-F8CB52E3FFF8}" type="pres">
      <dgm:prSet presAssocID="{336C47A5-2F7E-4FB6-8EAD-9F50F0AD4A21}" presName="textRect" presStyleLbl="revTx" presStyleIdx="1" presStyleCnt="2">
        <dgm:presLayoutVars>
          <dgm:chMax val="1"/>
          <dgm:chPref val="1"/>
        </dgm:presLayoutVars>
      </dgm:prSet>
      <dgm:spPr/>
    </dgm:pt>
  </dgm:ptLst>
  <dgm:cxnLst>
    <dgm:cxn modelId="{EAF82922-F1D0-4589-BC94-2706FCFDFF4B}" srcId="{B5FA3C75-70AB-4037-A143-01CB9EB6CAC1}" destId="{336C47A5-2F7E-4FB6-8EAD-9F50F0AD4A21}" srcOrd="1" destOrd="0" parTransId="{519BBDAA-DBBD-44C1-88C3-5F5D344E16D4}" sibTransId="{9AA2B7EE-75B0-468B-8E00-99C6FC372142}"/>
    <dgm:cxn modelId="{BDBE8174-1747-4A8C-BDDE-737832F89751}" type="presOf" srcId="{336C47A5-2F7E-4FB6-8EAD-9F50F0AD4A21}" destId="{6CAF7A0D-5144-49AB-A9C6-F8CB52E3FFF8}" srcOrd="0" destOrd="0" presId="urn:microsoft.com/office/officeart/2018/2/layout/IconLabelList"/>
    <dgm:cxn modelId="{93E3D078-E256-48BD-8DB7-BF8E5F33F920}" type="presOf" srcId="{FBCA869D-5D3D-403B-9D90-668B20171974}" destId="{C732E185-6259-47E8-A6EB-08C8FD48547C}" srcOrd="0" destOrd="0" presId="urn:microsoft.com/office/officeart/2018/2/layout/IconLabelList"/>
    <dgm:cxn modelId="{F960D09C-4865-47BB-B2E4-68FD3C4ED552}" srcId="{B5FA3C75-70AB-4037-A143-01CB9EB6CAC1}" destId="{FBCA869D-5D3D-403B-9D90-668B20171974}" srcOrd="0" destOrd="0" parTransId="{3CC5358D-1CF3-4850-B7C9-CADA3E672407}" sibTransId="{ACB3CDA7-BB6C-4B24-B400-523F0A1A2DA9}"/>
    <dgm:cxn modelId="{916340D5-1E5A-4655-9B8F-ECC7B71FF373}" type="presOf" srcId="{B5FA3C75-70AB-4037-A143-01CB9EB6CAC1}" destId="{FD939DFD-D3E5-4410-ABE3-C20ABB0D3D06}" srcOrd="0" destOrd="0" presId="urn:microsoft.com/office/officeart/2018/2/layout/IconLabelList"/>
    <dgm:cxn modelId="{5B593D12-2E46-4036-A99C-C2CE3C509E73}" type="presParOf" srcId="{FD939DFD-D3E5-4410-ABE3-C20ABB0D3D06}" destId="{0123E4E9-8317-4D85-98D6-5273A9B1448B}" srcOrd="0" destOrd="0" presId="urn:microsoft.com/office/officeart/2018/2/layout/IconLabelList"/>
    <dgm:cxn modelId="{56E734AB-C6FF-4A02-B77D-5ADA946591FE}" type="presParOf" srcId="{0123E4E9-8317-4D85-98D6-5273A9B1448B}" destId="{1A80AD25-2560-4C93-82D1-6F78AF7E34C3}" srcOrd="0" destOrd="0" presId="urn:microsoft.com/office/officeart/2018/2/layout/IconLabelList"/>
    <dgm:cxn modelId="{2A301A43-96A2-4D83-90F2-92B1606621ED}" type="presParOf" srcId="{0123E4E9-8317-4D85-98D6-5273A9B1448B}" destId="{C060265E-2688-415E-95CA-A069770264F5}" srcOrd="1" destOrd="0" presId="urn:microsoft.com/office/officeart/2018/2/layout/IconLabelList"/>
    <dgm:cxn modelId="{B339628B-FE69-4CE3-9AD6-6CA78C76EE77}" type="presParOf" srcId="{0123E4E9-8317-4D85-98D6-5273A9B1448B}" destId="{C732E185-6259-47E8-A6EB-08C8FD48547C}" srcOrd="2" destOrd="0" presId="urn:microsoft.com/office/officeart/2018/2/layout/IconLabelList"/>
    <dgm:cxn modelId="{C7EE3E7A-ED3C-4947-A481-91CD5D359EBC}" type="presParOf" srcId="{FD939DFD-D3E5-4410-ABE3-C20ABB0D3D06}" destId="{B89B06BB-A359-4A12-A1C7-90CF5DBAF9E2}" srcOrd="1" destOrd="0" presId="urn:microsoft.com/office/officeart/2018/2/layout/IconLabelList"/>
    <dgm:cxn modelId="{A42CDA1C-2A65-455F-8C9B-6F1D16C51214}" type="presParOf" srcId="{FD939DFD-D3E5-4410-ABE3-C20ABB0D3D06}" destId="{1FF8C4C3-7A86-4590-9153-7D357731D9DF}" srcOrd="2" destOrd="0" presId="urn:microsoft.com/office/officeart/2018/2/layout/IconLabelList"/>
    <dgm:cxn modelId="{474DFCF5-7851-4BC6-B25E-4AF8F6685F48}" type="presParOf" srcId="{1FF8C4C3-7A86-4590-9153-7D357731D9DF}" destId="{28E92B1E-F813-4467-B14D-225AE7854AE6}" srcOrd="0" destOrd="0" presId="urn:microsoft.com/office/officeart/2018/2/layout/IconLabelList"/>
    <dgm:cxn modelId="{DBC02B2E-35CB-4FA3-85FD-83B6C676F5F6}" type="presParOf" srcId="{1FF8C4C3-7A86-4590-9153-7D357731D9DF}" destId="{CB3EF374-B113-41B4-8BBC-1BF6443F4CD1}" srcOrd="1" destOrd="0" presId="urn:microsoft.com/office/officeart/2018/2/layout/IconLabelList"/>
    <dgm:cxn modelId="{20B8B24B-ACB1-4100-8365-CB8C9CFDE864}" type="presParOf" srcId="{1FF8C4C3-7A86-4590-9153-7D357731D9DF}" destId="{6CAF7A0D-5144-49AB-A9C6-F8CB52E3FF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5ABD1-985F-44A4-828B-5CEB5BE1E5CA}"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6EAEEA5C-5FA0-4865-A0A8-1ABE27601918}">
      <dgm:prSet/>
      <dgm:spPr/>
      <dgm:t>
        <a:bodyPr/>
        <a:lstStyle/>
        <a:p>
          <a:pPr>
            <a:defRPr b="1"/>
          </a:pPr>
          <a:r>
            <a:rPr lang="en-US"/>
            <a:t>1900</a:t>
          </a:r>
        </a:p>
      </dgm:t>
    </dgm:pt>
    <dgm:pt modelId="{2E1F9701-D013-4788-B789-BE33784F53C2}" type="parTrans" cxnId="{6C6DDD49-7491-4C32-B566-502CADA9A3B3}">
      <dgm:prSet/>
      <dgm:spPr/>
      <dgm:t>
        <a:bodyPr/>
        <a:lstStyle/>
        <a:p>
          <a:endParaRPr lang="en-US"/>
        </a:p>
      </dgm:t>
    </dgm:pt>
    <dgm:pt modelId="{099F4F98-2D34-4F65-AEF3-D2A18142461F}" type="sibTrans" cxnId="{6C6DDD49-7491-4C32-B566-502CADA9A3B3}">
      <dgm:prSet/>
      <dgm:spPr/>
      <dgm:t>
        <a:bodyPr/>
        <a:lstStyle/>
        <a:p>
          <a:endParaRPr lang="en-US"/>
        </a:p>
      </dgm:t>
    </dgm:pt>
    <dgm:pt modelId="{18D26B13-7256-4E9A-9FF4-1AACD2103E99}">
      <dgm:prSet/>
      <dgm:spPr/>
      <dgm:t>
        <a:bodyPr/>
        <a:lstStyle/>
        <a:p>
          <a:r>
            <a:rPr lang="en-US" dirty="0">
              <a:latin typeface="Sabon Next LT" panose="02000500000000000000" pitchFamily="2" charset="0"/>
              <a:cs typeface="Sabon Next LT" panose="02000500000000000000" pitchFamily="2" charset="0"/>
            </a:rPr>
            <a:t>As per the visualization, we can see in the year 1900 that participation of women athletes was very low as compared to the year 2016 where more than 6000 women participated.</a:t>
          </a:r>
        </a:p>
      </dgm:t>
    </dgm:pt>
    <dgm:pt modelId="{1E70694B-9C7C-45AC-B797-D17C4FC5E746}" type="parTrans" cxnId="{ACC77592-410B-4EDF-BF5C-18A0B3397ED3}">
      <dgm:prSet/>
      <dgm:spPr/>
      <dgm:t>
        <a:bodyPr/>
        <a:lstStyle/>
        <a:p>
          <a:endParaRPr lang="en-US"/>
        </a:p>
      </dgm:t>
    </dgm:pt>
    <dgm:pt modelId="{7F60A259-0D00-42CE-8C00-01BEC6BA919C}" type="sibTrans" cxnId="{ACC77592-410B-4EDF-BF5C-18A0B3397ED3}">
      <dgm:prSet/>
      <dgm:spPr/>
      <dgm:t>
        <a:bodyPr/>
        <a:lstStyle/>
        <a:p>
          <a:endParaRPr lang="en-US"/>
        </a:p>
      </dgm:t>
    </dgm:pt>
    <dgm:pt modelId="{D2C15210-740F-4593-A0A2-B1A5ECDD4CA0}">
      <dgm:prSet/>
      <dgm:spPr/>
      <dgm:t>
        <a:bodyPr/>
        <a:lstStyle/>
        <a:p>
          <a:pPr>
            <a:defRPr b="1"/>
          </a:pPr>
          <a:r>
            <a:rPr lang="en-US"/>
            <a:t>2016</a:t>
          </a:r>
        </a:p>
      </dgm:t>
    </dgm:pt>
    <dgm:pt modelId="{94F80DCC-3A25-402B-8020-237FD5A6EBAC}" type="parTrans" cxnId="{F8289675-2837-4F50-8A86-1A6C2600FA59}">
      <dgm:prSet/>
      <dgm:spPr/>
      <dgm:t>
        <a:bodyPr/>
        <a:lstStyle/>
        <a:p>
          <a:endParaRPr lang="en-US"/>
        </a:p>
      </dgm:t>
    </dgm:pt>
    <dgm:pt modelId="{1701B6C1-B0A0-41E1-A458-33A7FD262BB5}" type="sibTrans" cxnId="{F8289675-2837-4F50-8A86-1A6C2600FA59}">
      <dgm:prSet/>
      <dgm:spPr/>
      <dgm:t>
        <a:bodyPr/>
        <a:lstStyle/>
        <a:p>
          <a:endParaRPr lang="en-US"/>
        </a:p>
      </dgm:t>
    </dgm:pt>
    <dgm:pt modelId="{63E030C1-8FAE-4593-AFCE-E0F33891DCD5}">
      <dgm:prSet/>
      <dgm:spPr/>
      <dgm:t>
        <a:bodyPr/>
        <a:lstStyle/>
        <a:p>
          <a:r>
            <a:rPr lang="en-US" dirty="0">
              <a:latin typeface="Sabon Next LT" panose="02000500000000000000" pitchFamily="2" charset="0"/>
              <a:cs typeface="Sabon Next LT" panose="02000500000000000000" pitchFamily="2" charset="0"/>
            </a:rPr>
            <a:t>The general trend for women participation was seen escalating from the year 1900 t0 2016</a:t>
          </a:r>
        </a:p>
      </dgm:t>
    </dgm:pt>
    <dgm:pt modelId="{D5C82F92-0303-469A-A07F-F9494FB0E86A}" type="parTrans" cxnId="{29419CB4-94C5-4DFE-ABD9-6F05E748C775}">
      <dgm:prSet/>
      <dgm:spPr/>
      <dgm:t>
        <a:bodyPr/>
        <a:lstStyle/>
        <a:p>
          <a:endParaRPr lang="en-US"/>
        </a:p>
      </dgm:t>
    </dgm:pt>
    <dgm:pt modelId="{FCE0081F-92E9-4CCC-9BDF-1C439F255F9D}" type="sibTrans" cxnId="{29419CB4-94C5-4DFE-ABD9-6F05E748C775}">
      <dgm:prSet/>
      <dgm:spPr/>
      <dgm:t>
        <a:bodyPr/>
        <a:lstStyle/>
        <a:p>
          <a:endParaRPr lang="en-US"/>
        </a:p>
      </dgm:t>
    </dgm:pt>
    <dgm:pt modelId="{660BEF06-81B3-4899-8113-FA913A9AA86E}" type="pres">
      <dgm:prSet presAssocID="{08F5ABD1-985F-44A4-828B-5CEB5BE1E5CA}" presName="root" presStyleCnt="0">
        <dgm:presLayoutVars>
          <dgm:chMax/>
          <dgm:chPref/>
          <dgm:animLvl val="lvl"/>
        </dgm:presLayoutVars>
      </dgm:prSet>
      <dgm:spPr/>
    </dgm:pt>
    <dgm:pt modelId="{30FBC784-D5E2-4C83-B066-D5ED6BA82EC3}" type="pres">
      <dgm:prSet presAssocID="{08F5ABD1-985F-44A4-828B-5CEB5BE1E5CA}"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26CAA88F-9F77-4F24-AAF5-98CBF348F7ED}" type="pres">
      <dgm:prSet presAssocID="{08F5ABD1-985F-44A4-828B-5CEB5BE1E5CA}" presName="nodes" presStyleCnt="0">
        <dgm:presLayoutVars>
          <dgm:chMax/>
          <dgm:chPref/>
          <dgm:animLvl val="lvl"/>
        </dgm:presLayoutVars>
      </dgm:prSet>
      <dgm:spPr/>
    </dgm:pt>
    <dgm:pt modelId="{119299DC-50FB-4398-8444-691AAAD5B543}" type="pres">
      <dgm:prSet presAssocID="{6EAEEA5C-5FA0-4865-A0A8-1ABE27601918}" presName="composite1" presStyleCnt="0"/>
      <dgm:spPr/>
    </dgm:pt>
    <dgm:pt modelId="{460CA2F1-EC89-49CB-93F0-7DE56BDC5327}" type="pres">
      <dgm:prSet presAssocID="{6EAEEA5C-5FA0-4865-A0A8-1ABE27601918}" presName="ConnectorPoint1" presStyleLbl="lnNode1" presStyleIdx="0" presStyleCnt="2"/>
      <dgm:spPr/>
    </dgm:pt>
    <dgm:pt modelId="{5229FF8F-1E55-4EAF-9C3E-5046C51D6AB4}" type="pres">
      <dgm:prSet presAssocID="{6EAEEA5C-5FA0-4865-A0A8-1ABE27601918}" presName="DropPinPlaceHolder1" presStyleCnt="0"/>
      <dgm:spPr/>
    </dgm:pt>
    <dgm:pt modelId="{90BFEA89-9C0A-4E5C-8414-373EFB3EECE3}" type="pres">
      <dgm:prSet presAssocID="{6EAEEA5C-5FA0-4865-A0A8-1ABE27601918}" presName="DropPin1" presStyleLbl="alignNode1" presStyleIdx="0" presStyleCnt="2"/>
      <dgm:spPr/>
    </dgm:pt>
    <dgm:pt modelId="{08FAB341-41DE-4BCD-9492-79F35AA064BF}" type="pres">
      <dgm:prSet presAssocID="{6EAEEA5C-5FA0-4865-A0A8-1ABE27601918}"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6AE94F79-82E0-49F7-970E-E208A7D9E9D3}" type="pres">
      <dgm:prSet presAssocID="{6EAEEA5C-5FA0-4865-A0A8-1ABE27601918}" presName="L2TextContainer1" presStyleLbl="revTx" presStyleIdx="0" presStyleCnt="4">
        <dgm:presLayoutVars>
          <dgm:bulletEnabled val="1"/>
        </dgm:presLayoutVars>
      </dgm:prSet>
      <dgm:spPr/>
    </dgm:pt>
    <dgm:pt modelId="{72284448-5CBB-43AF-9E08-6D424A6716CE}" type="pres">
      <dgm:prSet presAssocID="{6EAEEA5C-5FA0-4865-A0A8-1ABE27601918}" presName="L1TextContainer1" presStyleLbl="revTx" presStyleIdx="1" presStyleCnt="4">
        <dgm:presLayoutVars>
          <dgm:chMax val="1"/>
          <dgm:chPref val="1"/>
          <dgm:bulletEnabled val="1"/>
        </dgm:presLayoutVars>
      </dgm:prSet>
      <dgm:spPr/>
    </dgm:pt>
    <dgm:pt modelId="{648A2BAA-CD44-436D-A0C7-4F35DF8736B4}" type="pres">
      <dgm:prSet presAssocID="{6EAEEA5C-5FA0-4865-A0A8-1ABE27601918}"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924609FE-1C90-4A62-92EF-708601E6F291}" type="pres">
      <dgm:prSet presAssocID="{6EAEEA5C-5FA0-4865-A0A8-1ABE27601918}" presName="EmptyPlaceHolder1" presStyleCnt="0"/>
      <dgm:spPr/>
    </dgm:pt>
    <dgm:pt modelId="{8551DB6A-1CA1-4950-9CB0-00A87FF5EE66}" type="pres">
      <dgm:prSet presAssocID="{099F4F98-2D34-4F65-AEF3-D2A18142461F}" presName="spaceBetweenRectangles1" presStyleCnt="0"/>
      <dgm:spPr/>
    </dgm:pt>
    <dgm:pt modelId="{B7550919-4908-4CAE-9AFE-3C130E4A0188}" type="pres">
      <dgm:prSet presAssocID="{D2C15210-740F-4593-A0A2-B1A5ECDD4CA0}" presName="composite1" presStyleCnt="0"/>
      <dgm:spPr/>
    </dgm:pt>
    <dgm:pt modelId="{90CF6C17-98B2-4058-85A8-01A262936CF1}" type="pres">
      <dgm:prSet presAssocID="{D2C15210-740F-4593-A0A2-B1A5ECDD4CA0}" presName="ConnectorPoint1" presStyleLbl="lnNode1" presStyleIdx="1" presStyleCnt="2"/>
      <dgm:spPr/>
    </dgm:pt>
    <dgm:pt modelId="{7457E363-28D0-4CC7-8CCD-FE155583E3E2}" type="pres">
      <dgm:prSet presAssocID="{D2C15210-740F-4593-A0A2-B1A5ECDD4CA0}" presName="DropPinPlaceHolder1" presStyleCnt="0"/>
      <dgm:spPr/>
    </dgm:pt>
    <dgm:pt modelId="{1B255A15-030A-47EC-A875-CAC802F4A557}" type="pres">
      <dgm:prSet presAssocID="{D2C15210-740F-4593-A0A2-B1A5ECDD4CA0}" presName="DropPin1" presStyleLbl="alignNode1" presStyleIdx="1" presStyleCnt="2"/>
      <dgm:spPr/>
    </dgm:pt>
    <dgm:pt modelId="{2760006D-1ACC-4C1A-BBCA-397167EAEEB4}" type="pres">
      <dgm:prSet presAssocID="{D2C15210-740F-4593-A0A2-B1A5ECDD4CA0}"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63BD8A20-D5B2-40BD-8114-E972A5AABC08}" type="pres">
      <dgm:prSet presAssocID="{D2C15210-740F-4593-A0A2-B1A5ECDD4CA0}" presName="L2TextContainer1" presStyleLbl="revTx" presStyleIdx="2" presStyleCnt="4">
        <dgm:presLayoutVars>
          <dgm:bulletEnabled val="1"/>
        </dgm:presLayoutVars>
      </dgm:prSet>
      <dgm:spPr/>
    </dgm:pt>
    <dgm:pt modelId="{F1379207-5049-4210-AE56-7C102F99BB63}" type="pres">
      <dgm:prSet presAssocID="{D2C15210-740F-4593-A0A2-B1A5ECDD4CA0}" presName="L1TextContainer1" presStyleLbl="revTx" presStyleIdx="3" presStyleCnt="4">
        <dgm:presLayoutVars>
          <dgm:chMax val="1"/>
          <dgm:chPref val="1"/>
          <dgm:bulletEnabled val="1"/>
        </dgm:presLayoutVars>
      </dgm:prSet>
      <dgm:spPr/>
    </dgm:pt>
    <dgm:pt modelId="{E7081BEC-9EF1-422B-B4AB-6F8A7E9195C8}" type="pres">
      <dgm:prSet presAssocID="{D2C15210-740F-4593-A0A2-B1A5ECDD4CA0}" presName="ConnectLine1" presStyleLbl="sibTrans1D1" presStyleIdx="1" presStyleCnt="2"/>
      <dgm:spPr>
        <a:noFill/>
        <a:ln w="12700" cap="flat" cmpd="sng" algn="ctr">
          <a:solidFill>
            <a:schemeClr val="accent2">
              <a:hueOff val="-9067203"/>
              <a:satOff val="5236"/>
              <a:lumOff val="-9607"/>
              <a:alphaOff val="0"/>
            </a:schemeClr>
          </a:solidFill>
          <a:prstDash val="dash"/>
          <a:miter lim="800000"/>
        </a:ln>
        <a:effectLst/>
      </dgm:spPr>
    </dgm:pt>
    <dgm:pt modelId="{7AC3D0FB-AEAA-43B2-89CE-7FA83E89D001}" type="pres">
      <dgm:prSet presAssocID="{D2C15210-740F-4593-A0A2-B1A5ECDD4CA0}" presName="EmptyPlaceHolder1" presStyleCnt="0"/>
      <dgm:spPr/>
    </dgm:pt>
  </dgm:ptLst>
  <dgm:cxnLst>
    <dgm:cxn modelId="{8102490F-9076-4561-A4D9-3ACF9965357E}" type="presOf" srcId="{18D26B13-7256-4E9A-9FF4-1AACD2103E99}" destId="{6AE94F79-82E0-49F7-970E-E208A7D9E9D3}" srcOrd="0" destOrd="0" presId="urn:microsoft.com/office/officeart/2017/3/layout/DropPinTimeline"/>
    <dgm:cxn modelId="{6C6DDD49-7491-4C32-B566-502CADA9A3B3}" srcId="{08F5ABD1-985F-44A4-828B-5CEB5BE1E5CA}" destId="{6EAEEA5C-5FA0-4865-A0A8-1ABE27601918}" srcOrd="0" destOrd="0" parTransId="{2E1F9701-D013-4788-B789-BE33784F53C2}" sibTransId="{099F4F98-2D34-4F65-AEF3-D2A18142461F}"/>
    <dgm:cxn modelId="{D2160352-2A2F-43D0-BFDC-D1A5135D1FDA}" type="presOf" srcId="{6EAEEA5C-5FA0-4865-A0A8-1ABE27601918}" destId="{72284448-5CBB-43AF-9E08-6D424A6716CE}" srcOrd="0" destOrd="0" presId="urn:microsoft.com/office/officeart/2017/3/layout/DropPinTimeline"/>
    <dgm:cxn modelId="{F8289675-2837-4F50-8A86-1A6C2600FA59}" srcId="{08F5ABD1-985F-44A4-828B-5CEB5BE1E5CA}" destId="{D2C15210-740F-4593-A0A2-B1A5ECDD4CA0}" srcOrd="1" destOrd="0" parTransId="{94F80DCC-3A25-402B-8020-237FD5A6EBAC}" sibTransId="{1701B6C1-B0A0-41E1-A458-33A7FD262BB5}"/>
    <dgm:cxn modelId="{ACC77592-410B-4EDF-BF5C-18A0B3397ED3}" srcId="{6EAEEA5C-5FA0-4865-A0A8-1ABE27601918}" destId="{18D26B13-7256-4E9A-9FF4-1AACD2103E99}" srcOrd="0" destOrd="0" parTransId="{1E70694B-9C7C-45AC-B797-D17C4FC5E746}" sibTransId="{7F60A259-0D00-42CE-8C00-01BEC6BA919C}"/>
    <dgm:cxn modelId="{6FDC22B2-C07A-4062-A9E7-57B3F00DE1CC}" type="presOf" srcId="{08F5ABD1-985F-44A4-828B-5CEB5BE1E5CA}" destId="{660BEF06-81B3-4899-8113-FA913A9AA86E}" srcOrd="0" destOrd="0" presId="urn:microsoft.com/office/officeart/2017/3/layout/DropPinTimeline"/>
    <dgm:cxn modelId="{29419CB4-94C5-4DFE-ABD9-6F05E748C775}" srcId="{D2C15210-740F-4593-A0A2-B1A5ECDD4CA0}" destId="{63E030C1-8FAE-4593-AFCE-E0F33891DCD5}" srcOrd="0" destOrd="0" parTransId="{D5C82F92-0303-469A-A07F-F9494FB0E86A}" sibTransId="{FCE0081F-92E9-4CCC-9BDF-1C439F255F9D}"/>
    <dgm:cxn modelId="{107B54BF-CA58-4410-BA63-0590F46D02ED}" type="presOf" srcId="{63E030C1-8FAE-4593-AFCE-E0F33891DCD5}" destId="{63BD8A20-D5B2-40BD-8114-E972A5AABC08}" srcOrd="0" destOrd="0" presId="urn:microsoft.com/office/officeart/2017/3/layout/DropPinTimeline"/>
    <dgm:cxn modelId="{288643F8-6C57-4EF2-9DF7-CBE54DC9B9E3}" type="presOf" srcId="{D2C15210-740F-4593-A0A2-B1A5ECDD4CA0}" destId="{F1379207-5049-4210-AE56-7C102F99BB63}" srcOrd="0" destOrd="0" presId="urn:microsoft.com/office/officeart/2017/3/layout/DropPinTimeline"/>
    <dgm:cxn modelId="{E28A7F15-B7EE-4DA5-A414-27C24D0B56AF}" type="presParOf" srcId="{660BEF06-81B3-4899-8113-FA913A9AA86E}" destId="{30FBC784-D5E2-4C83-B066-D5ED6BA82EC3}" srcOrd="0" destOrd="0" presId="urn:microsoft.com/office/officeart/2017/3/layout/DropPinTimeline"/>
    <dgm:cxn modelId="{21D7291B-342F-4944-BF04-EB2B504504F1}" type="presParOf" srcId="{660BEF06-81B3-4899-8113-FA913A9AA86E}" destId="{26CAA88F-9F77-4F24-AAF5-98CBF348F7ED}" srcOrd="1" destOrd="0" presId="urn:microsoft.com/office/officeart/2017/3/layout/DropPinTimeline"/>
    <dgm:cxn modelId="{914805DE-AA03-4C17-8D96-CA9617B43B6C}" type="presParOf" srcId="{26CAA88F-9F77-4F24-AAF5-98CBF348F7ED}" destId="{119299DC-50FB-4398-8444-691AAAD5B543}" srcOrd="0" destOrd="0" presId="urn:microsoft.com/office/officeart/2017/3/layout/DropPinTimeline"/>
    <dgm:cxn modelId="{FCFBF09E-805F-4F67-82C6-FA8432A15364}" type="presParOf" srcId="{119299DC-50FB-4398-8444-691AAAD5B543}" destId="{460CA2F1-EC89-49CB-93F0-7DE56BDC5327}" srcOrd="0" destOrd="0" presId="urn:microsoft.com/office/officeart/2017/3/layout/DropPinTimeline"/>
    <dgm:cxn modelId="{0682BCBF-D788-4067-902E-151954E24E50}" type="presParOf" srcId="{119299DC-50FB-4398-8444-691AAAD5B543}" destId="{5229FF8F-1E55-4EAF-9C3E-5046C51D6AB4}" srcOrd="1" destOrd="0" presId="urn:microsoft.com/office/officeart/2017/3/layout/DropPinTimeline"/>
    <dgm:cxn modelId="{4FCFFFDB-E1AF-479A-97A2-C0C37CC49586}" type="presParOf" srcId="{5229FF8F-1E55-4EAF-9C3E-5046C51D6AB4}" destId="{90BFEA89-9C0A-4E5C-8414-373EFB3EECE3}" srcOrd="0" destOrd="0" presId="urn:microsoft.com/office/officeart/2017/3/layout/DropPinTimeline"/>
    <dgm:cxn modelId="{FB1B7C7B-AE7E-4C29-B916-BADDDE896224}" type="presParOf" srcId="{5229FF8F-1E55-4EAF-9C3E-5046C51D6AB4}" destId="{08FAB341-41DE-4BCD-9492-79F35AA064BF}" srcOrd="1" destOrd="0" presId="urn:microsoft.com/office/officeart/2017/3/layout/DropPinTimeline"/>
    <dgm:cxn modelId="{9BCB4AA7-49FC-4019-9BEB-6A62BA326632}" type="presParOf" srcId="{119299DC-50FB-4398-8444-691AAAD5B543}" destId="{6AE94F79-82E0-49F7-970E-E208A7D9E9D3}" srcOrd="2" destOrd="0" presId="urn:microsoft.com/office/officeart/2017/3/layout/DropPinTimeline"/>
    <dgm:cxn modelId="{0EA73062-38F5-49D2-BF6C-2D11C10BB523}" type="presParOf" srcId="{119299DC-50FB-4398-8444-691AAAD5B543}" destId="{72284448-5CBB-43AF-9E08-6D424A6716CE}" srcOrd="3" destOrd="0" presId="urn:microsoft.com/office/officeart/2017/3/layout/DropPinTimeline"/>
    <dgm:cxn modelId="{C3F5527D-ED33-4A87-B93C-F54A60E1F2A2}" type="presParOf" srcId="{119299DC-50FB-4398-8444-691AAAD5B543}" destId="{648A2BAA-CD44-436D-A0C7-4F35DF8736B4}" srcOrd="4" destOrd="0" presId="urn:microsoft.com/office/officeart/2017/3/layout/DropPinTimeline"/>
    <dgm:cxn modelId="{09479E7D-5236-4D9A-B148-2BA3F54FAA22}" type="presParOf" srcId="{119299DC-50FB-4398-8444-691AAAD5B543}" destId="{924609FE-1C90-4A62-92EF-708601E6F291}" srcOrd="5" destOrd="0" presId="urn:microsoft.com/office/officeart/2017/3/layout/DropPinTimeline"/>
    <dgm:cxn modelId="{875D50FA-722C-4897-A9EF-853A3F467524}" type="presParOf" srcId="{26CAA88F-9F77-4F24-AAF5-98CBF348F7ED}" destId="{8551DB6A-1CA1-4950-9CB0-00A87FF5EE66}" srcOrd="1" destOrd="0" presId="urn:microsoft.com/office/officeart/2017/3/layout/DropPinTimeline"/>
    <dgm:cxn modelId="{5B400D55-0D9B-43BE-96C1-E0E97A08F763}" type="presParOf" srcId="{26CAA88F-9F77-4F24-AAF5-98CBF348F7ED}" destId="{B7550919-4908-4CAE-9AFE-3C130E4A0188}" srcOrd="2" destOrd="0" presId="urn:microsoft.com/office/officeart/2017/3/layout/DropPinTimeline"/>
    <dgm:cxn modelId="{58B2A88D-1CD3-4473-8909-B392572313CD}" type="presParOf" srcId="{B7550919-4908-4CAE-9AFE-3C130E4A0188}" destId="{90CF6C17-98B2-4058-85A8-01A262936CF1}" srcOrd="0" destOrd="0" presId="urn:microsoft.com/office/officeart/2017/3/layout/DropPinTimeline"/>
    <dgm:cxn modelId="{6F0079E5-0E39-470F-8DB3-5A58335E19DE}" type="presParOf" srcId="{B7550919-4908-4CAE-9AFE-3C130E4A0188}" destId="{7457E363-28D0-4CC7-8CCD-FE155583E3E2}" srcOrd="1" destOrd="0" presId="urn:microsoft.com/office/officeart/2017/3/layout/DropPinTimeline"/>
    <dgm:cxn modelId="{517555F0-39F7-4F11-8DB3-29AA8A612157}" type="presParOf" srcId="{7457E363-28D0-4CC7-8CCD-FE155583E3E2}" destId="{1B255A15-030A-47EC-A875-CAC802F4A557}" srcOrd="0" destOrd="0" presId="urn:microsoft.com/office/officeart/2017/3/layout/DropPinTimeline"/>
    <dgm:cxn modelId="{DFC6B156-4B8C-4723-9D7D-E06A640AA726}" type="presParOf" srcId="{7457E363-28D0-4CC7-8CCD-FE155583E3E2}" destId="{2760006D-1ACC-4C1A-BBCA-397167EAEEB4}" srcOrd="1" destOrd="0" presId="urn:microsoft.com/office/officeart/2017/3/layout/DropPinTimeline"/>
    <dgm:cxn modelId="{32E37553-0A03-4D21-B160-07C7A4CCF47B}" type="presParOf" srcId="{B7550919-4908-4CAE-9AFE-3C130E4A0188}" destId="{63BD8A20-D5B2-40BD-8114-E972A5AABC08}" srcOrd="2" destOrd="0" presId="urn:microsoft.com/office/officeart/2017/3/layout/DropPinTimeline"/>
    <dgm:cxn modelId="{7626CAD0-2A49-4353-82C5-7D2672B321BA}" type="presParOf" srcId="{B7550919-4908-4CAE-9AFE-3C130E4A0188}" destId="{F1379207-5049-4210-AE56-7C102F99BB63}" srcOrd="3" destOrd="0" presId="urn:microsoft.com/office/officeart/2017/3/layout/DropPinTimeline"/>
    <dgm:cxn modelId="{8F487B4A-0329-4EDD-BADD-091E63443870}" type="presParOf" srcId="{B7550919-4908-4CAE-9AFE-3C130E4A0188}" destId="{E7081BEC-9EF1-422B-B4AB-6F8A7E9195C8}" srcOrd="4" destOrd="0" presId="urn:microsoft.com/office/officeart/2017/3/layout/DropPinTimeline"/>
    <dgm:cxn modelId="{6C914142-DFEB-44DB-9924-025C59036FD8}" type="presParOf" srcId="{B7550919-4908-4CAE-9AFE-3C130E4A0188}" destId="{7AC3D0FB-AEAA-43B2-89CE-7FA83E89D00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614E2-447C-4C0D-AA36-657B491EE2D5}">
      <dsp:nvSpPr>
        <dsp:cNvPr id="0" name=""/>
        <dsp:cNvSpPr/>
      </dsp:nvSpPr>
      <dsp:spPr>
        <a:xfrm>
          <a:off x="0" y="370"/>
          <a:ext cx="98497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52E31F-A9D1-47B4-8BD3-AC9DA8E10E16}">
      <dsp:nvSpPr>
        <dsp:cNvPr id="0" name=""/>
        <dsp:cNvSpPr/>
      </dsp:nvSpPr>
      <dsp:spPr>
        <a:xfrm>
          <a:off x="0" y="370"/>
          <a:ext cx="9849751" cy="60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u="none" kern="1200" dirty="0">
              <a:effectLst/>
              <a:latin typeface="Sabon Next LT" panose="02000500000000000000" pitchFamily="2" charset="0"/>
              <a:cs typeface="Sabon Next LT" panose="02000500000000000000" pitchFamily="2" charset="0"/>
            </a:rPr>
            <a:t>CASE STUDY</a:t>
          </a:r>
          <a:endParaRPr lang="en-US" sz="2400" u="none" kern="1200" dirty="0">
            <a:effectLst/>
            <a:latin typeface="Sabon Next LT" panose="02000500000000000000" pitchFamily="2" charset="0"/>
            <a:cs typeface="Sabon Next LT" panose="02000500000000000000" pitchFamily="2" charset="0"/>
          </a:endParaRPr>
        </a:p>
      </dsp:txBody>
      <dsp:txXfrm>
        <a:off x="0" y="370"/>
        <a:ext cx="9849751" cy="606285"/>
      </dsp:txXfrm>
    </dsp:sp>
    <dsp:sp modelId="{3FA6E48F-8DA3-43B9-B2AE-7821CA9FB8DD}">
      <dsp:nvSpPr>
        <dsp:cNvPr id="0" name=""/>
        <dsp:cNvSpPr/>
      </dsp:nvSpPr>
      <dsp:spPr>
        <a:xfrm>
          <a:off x="0" y="606655"/>
          <a:ext cx="98497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AF754-DE23-42F1-B147-916E49DF124A}">
      <dsp:nvSpPr>
        <dsp:cNvPr id="0" name=""/>
        <dsp:cNvSpPr/>
      </dsp:nvSpPr>
      <dsp:spPr>
        <a:xfrm>
          <a:off x="0" y="606655"/>
          <a:ext cx="9849751" cy="60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bon Next LT" panose="02000500000000000000" pitchFamily="2" charset="0"/>
              <a:cs typeface="Sabon Next LT" panose="02000500000000000000" pitchFamily="2" charset="0"/>
            </a:rPr>
            <a:t>OBJECTIVES</a:t>
          </a:r>
          <a:endParaRPr lang="en-US" sz="2400" kern="1200" dirty="0">
            <a:latin typeface="Sabon Next LT" panose="02000500000000000000" pitchFamily="2" charset="0"/>
            <a:cs typeface="Sabon Next LT" panose="02000500000000000000" pitchFamily="2" charset="0"/>
          </a:endParaRPr>
        </a:p>
      </dsp:txBody>
      <dsp:txXfrm>
        <a:off x="0" y="606655"/>
        <a:ext cx="9849751" cy="606285"/>
      </dsp:txXfrm>
    </dsp:sp>
    <dsp:sp modelId="{7A1FF293-A8EA-46C1-805C-950C49867F62}">
      <dsp:nvSpPr>
        <dsp:cNvPr id="0" name=""/>
        <dsp:cNvSpPr/>
      </dsp:nvSpPr>
      <dsp:spPr>
        <a:xfrm>
          <a:off x="0" y="1212941"/>
          <a:ext cx="98497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477EA-585D-428B-9915-C2B02F1C6E44}">
      <dsp:nvSpPr>
        <dsp:cNvPr id="0" name=""/>
        <dsp:cNvSpPr/>
      </dsp:nvSpPr>
      <dsp:spPr>
        <a:xfrm>
          <a:off x="0" y="1212941"/>
          <a:ext cx="9849751" cy="60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bon Next LT" panose="02000500000000000000" pitchFamily="2" charset="0"/>
              <a:cs typeface="Sabon Next LT" panose="02000500000000000000" pitchFamily="2" charset="0"/>
            </a:rPr>
            <a:t>DATA ANALYSIS</a:t>
          </a:r>
          <a:endParaRPr lang="en-US" sz="2400" kern="1200" dirty="0">
            <a:latin typeface="Sabon Next LT" panose="02000500000000000000" pitchFamily="2" charset="0"/>
            <a:cs typeface="Sabon Next LT" panose="02000500000000000000" pitchFamily="2" charset="0"/>
          </a:endParaRPr>
        </a:p>
      </dsp:txBody>
      <dsp:txXfrm>
        <a:off x="0" y="1212941"/>
        <a:ext cx="9849751" cy="606285"/>
      </dsp:txXfrm>
    </dsp:sp>
    <dsp:sp modelId="{0F45AAF5-64F3-47DA-8022-F3786B8FB6EE}">
      <dsp:nvSpPr>
        <dsp:cNvPr id="0" name=""/>
        <dsp:cNvSpPr/>
      </dsp:nvSpPr>
      <dsp:spPr>
        <a:xfrm>
          <a:off x="0" y="1819226"/>
          <a:ext cx="98497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7C6D8-F6B2-47FE-8967-AA95199AA496}">
      <dsp:nvSpPr>
        <dsp:cNvPr id="0" name=""/>
        <dsp:cNvSpPr/>
      </dsp:nvSpPr>
      <dsp:spPr>
        <a:xfrm>
          <a:off x="0" y="1819226"/>
          <a:ext cx="9849751" cy="60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bon Next LT" panose="02000500000000000000" pitchFamily="2" charset="0"/>
              <a:cs typeface="Sabon Next LT" panose="02000500000000000000" pitchFamily="2" charset="0"/>
            </a:rPr>
            <a:t>IMPORTANT FACTORS</a:t>
          </a:r>
          <a:endParaRPr lang="en-US" sz="2400" kern="1200" dirty="0">
            <a:latin typeface="Sabon Next LT" panose="02000500000000000000" pitchFamily="2" charset="0"/>
            <a:cs typeface="Sabon Next LT" panose="02000500000000000000" pitchFamily="2" charset="0"/>
          </a:endParaRPr>
        </a:p>
      </dsp:txBody>
      <dsp:txXfrm>
        <a:off x="0" y="1819226"/>
        <a:ext cx="9849751" cy="606285"/>
      </dsp:txXfrm>
    </dsp:sp>
    <dsp:sp modelId="{BC4698EB-5519-422A-BD32-005144D6758E}">
      <dsp:nvSpPr>
        <dsp:cNvPr id="0" name=""/>
        <dsp:cNvSpPr/>
      </dsp:nvSpPr>
      <dsp:spPr>
        <a:xfrm>
          <a:off x="0" y="2425512"/>
          <a:ext cx="98497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1E4F38-1416-4893-846F-D929848D12E5}">
      <dsp:nvSpPr>
        <dsp:cNvPr id="0" name=""/>
        <dsp:cNvSpPr/>
      </dsp:nvSpPr>
      <dsp:spPr>
        <a:xfrm>
          <a:off x="0" y="2425512"/>
          <a:ext cx="9849751" cy="60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latin typeface="Sabon Next LT" panose="02000500000000000000" pitchFamily="2" charset="0"/>
              <a:cs typeface="Sabon Next LT" panose="02000500000000000000" pitchFamily="2" charset="0"/>
            </a:rPr>
            <a:t>FINDINGS</a:t>
          </a:r>
          <a:endParaRPr lang="en-US" sz="2400" kern="1200" dirty="0">
            <a:latin typeface="Sabon Next LT" panose="02000500000000000000" pitchFamily="2" charset="0"/>
            <a:cs typeface="Sabon Next LT" panose="02000500000000000000" pitchFamily="2" charset="0"/>
          </a:endParaRPr>
        </a:p>
      </dsp:txBody>
      <dsp:txXfrm>
        <a:off x="0" y="2425512"/>
        <a:ext cx="9849751" cy="606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0AD25-2560-4C93-82D1-6F78AF7E34C3}">
      <dsp:nvSpPr>
        <dsp:cNvPr id="0" name=""/>
        <dsp:cNvSpPr/>
      </dsp:nvSpPr>
      <dsp:spPr>
        <a:xfrm>
          <a:off x="1747800" y="21153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32E185-6259-47E8-A6EB-08C8FD48547C}">
      <dsp:nvSpPr>
        <dsp:cNvPr id="0" name=""/>
        <dsp:cNvSpPr/>
      </dsp:nvSpPr>
      <dsp:spPr>
        <a:xfrm>
          <a:off x="559800" y="2744958"/>
          <a:ext cx="4320000" cy="1396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IN" sz="2000" kern="1200" dirty="0">
              <a:latin typeface="Sabon Next LT" panose="02000500000000000000" pitchFamily="2" charset="0"/>
              <a:cs typeface="Sabon Next LT" panose="02000500000000000000" pitchFamily="2" charset="0"/>
            </a:rPr>
            <a:t>For analysing the data, various factors affecting the business(i.e. the important attributes) should be listed out. </a:t>
          </a:r>
          <a:endParaRPr lang="en-US" sz="2000" kern="1200" dirty="0">
            <a:latin typeface="Sabon Next LT" panose="02000500000000000000" pitchFamily="2" charset="0"/>
            <a:cs typeface="Sabon Next LT" panose="02000500000000000000" pitchFamily="2" charset="0"/>
          </a:endParaRPr>
        </a:p>
      </dsp:txBody>
      <dsp:txXfrm>
        <a:off x="559800" y="2744958"/>
        <a:ext cx="4320000" cy="1396054"/>
      </dsp:txXfrm>
    </dsp:sp>
    <dsp:sp modelId="{28E92B1E-F813-4467-B14D-225AE7854AE6}">
      <dsp:nvSpPr>
        <dsp:cNvPr id="0" name=""/>
        <dsp:cNvSpPr/>
      </dsp:nvSpPr>
      <dsp:spPr>
        <a:xfrm>
          <a:off x="6823800" y="21153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AF7A0D-5144-49AB-A9C6-F8CB52E3FFF8}">
      <dsp:nvSpPr>
        <dsp:cNvPr id="0" name=""/>
        <dsp:cNvSpPr/>
      </dsp:nvSpPr>
      <dsp:spPr>
        <a:xfrm>
          <a:off x="5635800" y="2744958"/>
          <a:ext cx="4320000" cy="1396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IN" sz="2000" kern="1200" dirty="0"/>
            <a:t>In this case study, there are 2 tables athlete_events (consisting of athlete and the event details with 271116 rows) and noc_regions (consisting Noc and region in which the event will take place).</a:t>
          </a:r>
          <a:endParaRPr lang="en-US" sz="2000" kern="1200" dirty="0"/>
        </a:p>
      </dsp:txBody>
      <dsp:txXfrm>
        <a:off x="5635800" y="2744958"/>
        <a:ext cx="4320000" cy="1396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BC784-D5E2-4C83-B066-D5ED6BA82EC3}">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0BFEA89-9C0A-4E5C-8414-373EFB3EECE3}">
      <dsp:nvSpPr>
        <dsp:cNvPr id="0" name=""/>
        <dsp:cNvSpPr/>
      </dsp:nvSpPr>
      <dsp:spPr>
        <a:xfrm rot="8100000">
          <a:off x="67999" y="501406"/>
          <a:ext cx="319993" cy="31999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AB341-41DE-4BCD-9492-79F35AA064BF}">
      <dsp:nvSpPr>
        <dsp:cNvPr id="0" name=""/>
        <dsp:cNvSpPr/>
      </dsp:nvSpPr>
      <dsp:spPr>
        <a:xfrm>
          <a:off x="103547" y="536955"/>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AE94F79-82E0-49F7-970E-E208A7D9E9D3}">
      <dsp:nvSpPr>
        <dsp:cNvPr id="0" name=""/>
        <dsp:cNvSpPr/>
      </dsp:nvSpPr>
      <dsp:spPr>
        <a:xfrm>
          <a:off x="454265" y="887672"/>
          <a:ext cx="3824971"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Sabon Next LT" panose="02000500000000000000" pitchFamily="2" charset="0"/>
              <a:cs typeface="Sabon Next LT" panose="02000500000000000000" pitchFamily="2" charset="0"/>
            </a:rPr>
            <a:t>As per the visualization, we can see in the year 1900 that participation of women athletes was very low as compared to the year 2016 where more than 6000 women participated.</a:t>
          </a:r>
        </a:p>
      </dsp:txBody>
      <dsp:txXfrm>
        <a:off x="454265" y="887672"/>
        <a:ext cx="3824971" cy="1287996"/>
      </dsp:txXfrm>
    </dsp:sp>
    <dsp:sp modelId="{72284448-5CBB-43AF-9E08-6D424A6716CE}">
      <dsp:nvSpPr>
        <dsp:cNvPr id="0" name=""/>
        <dsp:cNvSpPr/>
      </dsp:nvSpPr>
      <dsp:spPr>
        <a:xfrm>
          <a:off x="454265" y="435133"/>
          <a:ext cx="3824971"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1900</a:t>
          </a:r>
        </a:p>
      </dsp:txBody>
      <dsp:txXfrm>
        <a:off x="454265" y="435133"/>
        <a:ext cx="3824971" cy="452539"/>
      </dsp:txXfrm>
    </dsp:sp>
    <dsp:sp modelId="{648A2BAA-CD44-436D-A0C7-4F35DF8736B4}">
      <dsp:nvSpPr>
        <dsp:cNvPr id="0" name=""/>
        <dsp:cNvSpPr/>
      </dsp:nvSpPr>
      <dsp:spPr>
        <a:xfrm>
          <a:off x="227996" y="887672"/>
          <a:ext cx="0" cy="128799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0CA2F1-EC89-49CB-93F0-7DE56BDC5327}">
      <dsp:nvSpPr>
        <dsp:cNvPr id="0" name=""/>
        <dsp:cNvSpPr/>
      </dsp:nvSpPr>
      <dsp:spPr>
        <a:xfrm>
          <a:off x="186394" y="2134940"/>
          <a:ext cx="81457" cy="8145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55A15-030A-47EC-A875-CAC802F4A557}">
      <dsp:nvSpPr>
        <dsp:cNvPr id="0" name=""/>
        <dsp:cNvSpPr/>
      </dsp:nvSpPr>
      <dsp:spPr>
        <a:xfrm rot="18900000">
          <a:off x="5971747" y="3529937"/>
          <a:ext cx="319993" cy="319993"/>
        </a:xfrm>
        <a:prstGeom prst="teardrop">
          <a:avLst>
            <a:gd name="adj" fmla="val 115000"/>
          </a:avLst>
        </a:prstGeom>
        <a:solidFill>
          <a:schemeClr val="accent2">
            <a:hueOff val="-9067203"/>
            <a:satOff val="5236"/>
            <a:lumOff val="-9607"/>
            <a:alphaOff val="0"/>
          </a:schemeClr>
        </a:solidFill>
        <a:ln w="12700" cap="flat" cmpd="sng" algn="ctr">
          <a:solidFill>
            <a:schemeClr val="accent2">
              <a:hueOff val="-9067203"/>
              <a:satOff val="5236"/>
              <a:lumOff val="-96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0006D-1ACC-4C1A-BBCA-397167EAEEB4}">
      <dsp:nvSpPr>
        <dsp:cNvPr id="0" name=""/>
        <dsp:cNvSpPr/>
      </dsp:nvSpPr>
      <dsp:spPr>
        <a:xfrm>
          <a:off x="6007296" y="3565486"/>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3BD8A20-D5B2-40BD-8114-E972A5AABC08}">
      <dsp:nvSpPr>
        <dsp:cNvPr id="0" name=""/>
        <dsp:cNvSpPr/>
      </dsp:nvSpPr>
      <dsp:spPr>
        <a:xfrm>
          <a:off x="6358013" y="2175669"/>
          <a:ext cx="3824971"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dirty="0">
              <a:latin typeface="Sabon Next LT" panose="02000500000000000000" pitchFamily="2" charset="0"/>
              <a:cs typeface="Sabon Next LT" panose="02000500000000000000" pitchFamily="2" charset="0"/>
            </a:rPr>
            <a:t>The general trend for women participation was seen escalating from the year 1900 t0 2016</a:t>
          </a:r>
        </a:p>
      </dsp:txBody>
      <dsp:txXfrm>
        <a:off x="6358013" y="2175669"/>
        <a:ext cx="3824971" cy="1287996"/>
      </dsp:txXfrm>
    </dsp:sp>
    <dsp:sp modelId="{F1379207-5049-4210-AE56-7C102F99BB63}">
      <dsp:nvSpPr>
        <dsp:cNvPr id="0" name=""/>
        <dsp:cNvSpPr/>
      </dsp:nvSpPr>
      <dsp:spPr>
        <a:xfrm>
          <a:off x="6358013" y="3463665"/>
          <a:ext cx="3824971"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2016</a:t>
          </a:r>
        </a:p>
      </dsp:txBody>
      <dsp:txXfrm>
        <a:off x="6358013" y="3463665"/>
        <a:ext cx="3824971" cy="452539"/>
      </dsp:txXfrm>
    </dsp:sp>
    <dsp:sp modelId="{E7081BEC-9EF1-422B-B4AB-6F8A7E9195C8}">
      <dsp:nvSpPr>
        <dsp:cNvPr id="0" name=""/>
        <dsp:cNvSpPr/>
      </dsp:nvSpPr>
      <dsp:spPr>
        <a:xfrm>
          <a:off x="6131744" y="2175669"/>
          <a:ext cx="0" cy="1287996"/>
        </a:xfrm>
        <a:prstGeom prst="line">
          <a:avLst/>
        </a:prstGeom>
        <a:noFill/>
        <a:ln w="12700" cap="flat" cmpd="sng" algn="ctr">
          <a:solidFill>
            <a:schemeClr val="accent2">
              <a:hueOff val="-9067203"/>
              <a:satOff val="5236"/>
              <a:lumOff val="-9607"/>
              <a:alphaOff val="0"/>
            </a:schemeClr>
          </a:solidFill>
          <a:prstDash val="dash"/>
          <a:miter lim="800000"/>
        </a:ln>
        <a:effectLst/>
      </dsp:spPr>
      <dsp:style>
        <a:lnRef idx="1">
          <a:scrgbClr r="0" g="0" b="0"/>
        </a:lnRef>
        <a:fillRef idx="0">
          <a:scrgbClr r="0" g="0" b="0"/>
        </a:fillRef>
        <a:effectRef idx="0">
          <a:scrgbClr r="0" g="0" b="0"/>
        </a:effectRef>
        <a:fontRef idx="minor"/>
      </dsp:style>
    </dsp:sp>
    <dsp:sp modelId="{90CF6C17-98B2-4058-85A8-01A262936CF1}">
      <dsp:nvSpPr>
        <dsp:cNvPr id="0" name=""/>
        <dsp:cNvSpPr/>
      </dsp:nvSpPr>
      <dsp:spPr>
        <a:xfrm>
          <a:off x="6090142" y="2134940"/>
          <a:ext cx="81457" cy="81457"/>
        </a:xfrm>
        <a:prstGeom prst="ellipse">
          <a:avLst/>
        </a:prstGeom>
        <a:solidFill>
          <a:schemeClr val="accent2">
            <a:hueOff val="-9067203"/>
            <a:satOff val="5236"/>
            <a:lumOff val="-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1DC8-D8DB-4986-9E1E-0F19D696DD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9312D0-738F-43B0-B866-4CED90717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762AB8-5931-4A5D-B274-C9BD501B956F}"/>
              </a:ext>
            </a:extLst>
          </p:cNvPr>
          <p:cNvSpPr>
            <a:spLocks noGrp="1"/>
          </p:cNvSpPr>
          <p:nvPr>
            <p:ph type="dt" sz="half" idx="10"/>
          </p:nvPr>
        </p:nvSpPr>
        <p:spPr/>
        <p:txBody>
          <a:bodyPr/>
          <a:lstStyle/>
          <a:p>
            <a:fld id="{403CB87E-4591-47A1-9046-CF63F17215EF}" type="datetime2">
              <a:rPr lang="en-US" smtClean="0"/>
              <a:t>Sunday, August 15, 2021</a:t>
            </a:fld>
            <a:endParaRPr lang="en-US" dirty="0"/>
          </a:p>
        </p:txBody>
      </p:sp>
      <p:sp>
        <p:nvSpPr>
          <p:cNvPr id="5" name="Footer Placeholder 4">
            <a:extLst>
              <a:ext uri="{FF2B5EF4-FFF2-40B4-BE49-F238E27FC236}">
                <a16:creationId xmlns:a16="http://schemas.microsoft.com/office/drawing/2014/main" id="{D262F009-6114-4A17-9D07-BD14BE8A566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1E9B6BA-AD2F-4F5A-956D-1C18786B69D1}"/>
              </a:ext>
            </a:extLst>
          </p:cNvPr>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236195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75A4-7D53-489C-807E-818420626A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E5E85-CA61-4EF0-BD3A-CC28DB263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DF88-297F-40EF-8377-A9ECECC22D73}"/>
              </a:ext>
            </a:extLst>
          </p:cNvPr>
          <p:cNvSpPr>
            <a:spLocks noGrp="1"/>
          </p:cNvSpPr>
          <p:nvPr>
            <p:ph type="dt" sz="half" idx="10"/>
          </p:nvPr>
        </p:nvSpPr>
        <p:spPr/>
        <p:txBody>
          <a:bodyPr/>
          <a:lstStyle/>
          <a:p>
            <a:fld id="{2FA17F0E-8070-4DFE-A821-9A699EDBAD7E}" type="datetime2">
              <a:rPr lang="en-US" smtClean="0"/>
              <a:t>Sunday, August 15, 2021</a:t>
            </a:fld>
            <a:endParaRPr lang="en-US"/>
          </a:p>
        </p:txBody>
      </p:sp>
      <p:sp>
        <p:nvSpPr>
          <p:cNvPr id="5" name="Footer Placeholder 4">
            <a:extLst>
              <a:ext uri="{FF2B5EF4-FFF2-40B4-BE49-F238E27FC236}">
                <a16:creationId xmlns:a16="http://schemas.microsoft.com/office/drawing/2014/main" id="{9567B18B-C727-4352-BB04-4591B9A965E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E07DAB0-A537-48F4-8039-BA9C693C71E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5118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D9567-136D-462E-9F51-537E2D705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F1B96A-2080-4BB8-9CF5-9DE1C8F81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24234-BED0-4EF4-BE17-EBFFE922DBC7}"/>
              </a:ext>
            </a:extLst>
          </p:cNvPr>
          <p:cNvSpPr>
            <a:spLocks noGrp="1"/>
          </p:cNvSpPr>
          <p:nvPr>
            <p:ph type="dt" sz="half" idx="10"/>
          </p:nvPr>
        </p:nvSpPr>
        <p:spPr/>
        <p:txBody>
          <a:bodyPr/>
          <a:lstStyle/>
          <a:p>
            <a:fld id="{D88D34AE-C7BF-46E5-A968-01C6641F6476}" type="datetime2">
              <a:rPr lang="en-US" smtClean="0"/>
              <a:t>Sunday, August 15, 2021</a:t>
            </a:fld>
            <a:endParaRPr lang="en-US"/>
          </a:p>
        </p:txBody>
      </p:sp>
      <p:sp>
        <p:nvSpPr>
          <p:cNvPr id="5" name="Footer Placeholder 4">
            <a:extLst>
              <a:ext uri="{FF2B5EF4-FFF2-40B4-BE49-F238E27FC236}">
                <a16:creationId xmlns:a16="http://schemas.microsoft.com/office/drawing/2014/main" id="{A917E61D-FB07-4B54-8BB1-A9B0D64CE92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278DD30-E7EE-4A17-A9A5-090FE8530B2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3907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6D5E-FEA0-4A11-9E14-BAB9E01D2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80A10-ED35-4071-9FC2-6EBC2A794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1646B-7818-4355-BB71-20ABB0CE9D17}"/>
              </a:ext>
            </a:extLst>
          </p:cNvPr>
          <p:cNvSpPr>
            <a:spLocks noGrp="1"/>
          </p:cNvSpPr>
          <p:nvPr>
            <p:ph type="dt" sz="half" idx="10"/>
          </p:nvPr>
        </p:nvSpPr>
        <p:spPr/>
        <p:txBody>
          <a:bodyPr/>
          <a:lstStyle/>
          <a:p>
            <a:fld id="{F33DE70B-B772-416E-A790-995760B1742E}" type="datetime2">
              <a:rPr lang="en-US" smtClean="0"/>
              <a:t>Sunday, August 15, 2021</a:t>
            </a:fld>
            <a:endParaRPr lang="en-US" dirty="0"/>
          </a:p>
        </p:txBody>
      </p:sp>
      <p:sp>
        <p:nvSpPr>
          <p:cNvPr id="5" name="Footer Placeholder 4">
            <a:extLst>
              <a:ext uri="{FF2B5EF4-FFF2-40B4-BE49-F238E27FC236}">
                <a16:creationId xmlns:a16="http://schemas.microsoft.com/office/drawing/2014/main" id="{21E02190-BF52-4A7B-84C7-582C94F9F7E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FE70DEC-8923-4442-82C7-DF342457956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43968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F0E1-28B5-42A1-A4D7-3768698AD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A0063B-3E63-4290-A486-EDA411D3E4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70A56-0098-41C1-9F9F-652A4BC4C6BF}"/>
              </a:ext>
            </a:extLst>
          </p:cNvPr>
          <p:cNvSpPr>
            <a:spLocks noGrp="1"/>
          </p:cNvSpPr>
          <p:nvPr>
            <p:ph type="dt" sz="half" idx="10"/>
          </p:nvPr>
        </p:nvSpPr>
        <p:spPr/>
        <p:txBody>
          <a:bodyPr/>
          <a:lstStyle/>
          <a:p>
            <a:fld id="{76760CDE-A6F1-4138-AF12-ED09E8E5FB6B}" type="datetime2">
              <a:rPr lang="en-US" smtClean="0"/>
              <a:t>Sunday, August 15, 2021</a:t>
            </a:fld>
            <a:endParaRPr lang="en-US"/>
          </a:p>
        </p:txBody>
      </p:sp>
      <p:sp>
        <p:nvSpPr>
          <p:cNvPr id="5" name="Footer Placeholder 4">
            <a:extLst>
              <a:ext uri="{FF2B5EF4-FFF2-40B4-BE49-F238E27FC236}">
                <a16:creationId xmlns:a16="http://schemas.microsoft.com/office/drawing/2014/main" id="{C6137086-F6A9-4131-91B8-E7231F1AAA6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C016764-4329-49D5-8798-9CAAD84BD76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3608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B4C8-9DC8-4E64-A2F5-5DC81789C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8354A-3799-43DD-B2E9-2D0801DA4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D9FBB2-A868-41B0-A4F5-1BDFD522B5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AC2991-566E-44FA-934F-2B9986AC8CDD}"/>
              </a:ext>
            </a:extLst>
          </p:cNvPr>
          <p:cNvSpPr>
            <a:spLocks noGrp="1"/>
          </p:cNvSpPr>
          <p:nvPr>
            <p:ph type="dt" sz="half" idx="10"/>
          </p:nvPr>
        </p:nvSpPr>
        <p:spPr/>
        <p:txBody>
          <a:bodyPr/>
          <a:lstStyle/>
          <a:p>
            <a:fld id="{DB15F8B1-DB7B-4D28-A97D-40FB2DD1EF78}" type="datetime2">
              <a:rPr lang="en-US" smtClean="0"/>
              <a:t>Sunday, August 15, 2021</a:t>
            </a:fld>
            <a:endParaRPr lang="en-US"/>
          </a:p>
        </p:txBody>
      </p:sp>
      <p:sp>
        <p:nvSpPr>
          <p:cNvPr id="6" name="Footer Placeholder 5">
            <a:extLst>
              <a:ext uri="{FF2B5EF4-FFF2-40B4-BE49-F238E27FC236}">
                <a16:creationId xmlns:a16="http://schemas.microsoft.com/office/drawing/2014/main" id="{24AAC834-71E1-433C-BC66-29EC5DFA749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F881EFE-158D-4B22-98AE-105A444BED15}"/>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5095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DA09-FBBB-4A77-8169-EAEA2D57F8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916F45-13FA-4EE9-A715-6C921A589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0A1098-C8F9-4178-8E19-34978F2A6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38B1A5-3A1D-4B5D-AE1C-7E6132F1FE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A2B6B-787C-4E4B-B814-07DEAC901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4DE42-68B9-4906-A17B-96E69DA37BE0}"/>
              </a:ext>
            </a:extLst>
          </p:cNvPr>
          <p:cNvSpPr>
            <a:spLocks noGrp="1"/>
          </p:cNvSpPr>
          <p:nvPr>
            <p:ph type="dt" sz="half" idx="10"/>
          </p:nvPr>
        </p:nvSpPr>
        <p:spPr/>
        <p:txBody>
          <a:bodyPr/>
          <a:lstStyle/>
          <a:p>
            <a:fld id="{14039161-23B8-4738-9069-73EBE8884FDD}" type="datetime2">
              <a:rPr lang="en-US" smtClean="0"/>
              <a:t>Sunday, August 15, 2021</a:t>
            </a:fld>
            <a:endParaRPr lang="en-US"/>
          </a:p>
        </p:txBody>
      </p:sp>
      <p:sp>
        <p:nvSpPr>
          <p:cNvPr id="8" name="Footer Placeholder 7">
            <a:extLst>
              <a:ext uri="{FF2B5EF4-FFF2-40B4-BE49-F238E27FC236}">
                <a16:creationId xmlns:a16="http://schemas.microsoft.com/office/drawing/2014/main" id="{5E300FC6-3361-4DA9-99C1-0DA2C68DDC9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AE2AB8F-7AED-4F83-865C-B7C6E965CF52}"/>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0794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8507-6C64-4A3F-8F19-3061D0AA58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AEC591-6282-4366-A742-0B6695187E47}"/>
              </a:ext>
            </a:extLst>
          </p:cNvPr>
          <p:cNvSpPr>
            <a:spLocks noGrp="1"/>
          </p:cNvSpPr>
          <p:nvPr>
            <p:ph type="dt" sz="half" idx="10"/>
          </p:nvPr>
        </p:nvSpPr>
        <p:spPr/>
        <p:txBody>
          <a:bodyPr/>
          <a:lstStyle/>
          <a:p>
            <a:fld id="{FA994D44-7693-499F-AC6C-11696134FE3F}" type="datetime2">
              <a:rPr lang="en-US" smtClean="0"/>
              <a:t>Sunday, August 15, 2021</a:t>
            </a:fld>
            <a:endParaRPr lang="en-US"/>
          </a:p>
        </p:txBody>
      </p:sp>
      <p:sp>
        <p:nvSpPr>
          <p:cNvPr id="4" name="Footer Placeholder 3">
            <a:extLst>
              <a:ext uri="{FF2B5EF4-FFF2-40B4-BE49-F238E27FC236}">
                <a16:creationId xmlns:a16="http://schemas.microsoft.com/office/drawing/2014/main" id="{1A37D34C-4742-42D5-9D91-E5F37855AB4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E723D0E-656A-41B8-8A0E-AECB0C980F3E}"/>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6264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34AC4-97EC-4D36-B691-07CBA2C1C742}"/>
              </a:ext>
            </a:extLst>
          </p:cNvPr>
          <p:cNvSpPr>
            <a:spLocks noGrp="1"/>
          </p:cNvSpPr>
          <p:nvPr>
            <p:ph type="dt" sz="half" idx="10"/>
          </p:nvPr>
        </p:nvSpPr>
        <p:spPr/>
        <p:txBody>
          <a:bodyPr/>
          <a:lstStyle/>
          <a:p>
            <a:fld id="{363AF2AE-472C-4EF3-ABB2-24BAA9AE3CF7}" type="datetime2">
              <a:rPr lang="en-US" smtClean="0"/>
              <a:t>Sunday, August 15, 2021</a:t>
            </a:fld>
            <a:endParaRPr lang="en-US"/>
          </a:p>
        </p:txBody>
      </p:sp>
      <p:sp>
        <p:nvSpPr>
          <p:cNvPr id="3" name="Footer Placeholder 2">
            <a:extLst>
              <a:ext uri="{FF2B5EF4-FFF2-40B4-BE49-F238E27FC236}">
                <a16:creationId xmlns:a16="http://schemas.microsoft.com/office/drawing/2014/main" id="{14C9A15D-C6C1-4EF7-9688-1C2EFDEE314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F720B46-CA15-40AB-B5C7-7734E10D582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50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CC51-16E3-4955-900E-3F55771F4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DCFFD2-B59D-4FBE-8948-CF35E01EB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B1EE6E-266A-4A69-978D-0162E69CE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99E50-4D73-4E56-A7FF-2113DBAAE700}"/>
              </a:ext>
            </a:extLst>
          </p:cNvPr>
          <p:cNvSpPr>
            <a:spLocks noGrp="1"/>
          </p:cNvSpPr>
          <p:nvPr>
            <p:ph type="dt" sz="half" idx="10"/>
          </p:nvPr>
        </p:nvSpPr>
        <p:spPr/>
        <p:txBody>
          <a:bodyPr/>
          <a:lstStyle/>
          <a:p>
            <a:fld id="{EAEA162C-A7C1-4263-9453-1BAFF8C39559}" type="datetime2">
              <a:rPr lang="en-US" smtClean="0"/>
              <a:t>Sunday, August 15, 2021</a:t>
            </a:fld>
            <a:endParaRPr lang="en-US"/>
          </a:p>
        </p:txBody>
      </p:sp>
      <p:sp>
        <p:nvSpPr>
          <p:cNvPr id="6" name="Footer Placeholder 5">
            <a:extLst>
              <a:ext uri="{FF2B5EF4-FFF2-40B4-BE49-F238E27FC236}">
                <a16:creationId xmlns:a16="http://schemas.microsoft.com/office/drawing/2014/main" id="{CD6F38C1-5CC4-4850-880C-088119E5E0E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7285759-085C-471E-93AC-5921081700C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2768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F948-B2EB-4FA9-8BA9-2D4D6451C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7286E3-AE1B-457E-AF6A-33B8FFAE0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84E00C-446F-4C1E-AF52-EA446AC2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DD53C-0FBE-49F6-A6DC-7AFBA2395847}"/>
              </a:ext>
            </a:extLst>
          </p:cNvPr>
          <p:cNvSpPr>
            <a:spLocks noGrp="1"/>
          </p:cNvSpPr>
          <p:nvPr>
            <p:ph type="dt" sz="half" idx="10"/>
          </p:nvPr>
        </p:nvSpPr>
        <p:spPr/>
        <p:txBody>
          <a:bodyPr/>
          <a:lstStyle/>
          <a:p>
            <a:fld id="{64DF6793-3458-4587-8168-65F0C37A92D2}" type="datetime2">
              <a:rPr lang="en-US" smtClean="0"/>
              <a:t>Sunday, August 15, 2021</a:t>
            </a:fld>
            <a:endParaRPr lang="en-US"/>
          </a:p>
        </p:txBody>
      </p:sp>
      <p:sp>
        <p:nvSpPr>
          <p:cNvPr id="6" name="Footer Placeholder 5">
            <a:extLst>
              <a:ext uri="{FF2B5EF4-FFF2-40B4-BE49-F238E27FC236}">
                <a16:creationId xmlns:a16="http://schemas.microsoft.com/office/drawing/2014/main" id="{F84B2073-F6A3-458B-9FB8-FED496F489D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580405B-CF21-46B2-B196-C268DF17D066}"/>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2207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49549-18BE-4D2B-9A15-409DDA369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0B5E53-43F1-4C3B-8CBB-189BB4375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3C1FB-7BFD-4E14-9C74-5CCE633BD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Sunday, August 15, 2021</a:t>
            </a:fld>
            <a:endParaRPr lang="en-US" dirty="0"/>
          </a:p>
        </p:txBody>
      </p:sp>
      <p:sp>
        <p:nvSpPr>
          <p:cNvPr id="5" name="Footer Placeholder 4">
            <a:extLst>
              <a:ext uri="{FF2B5EF4-FFF2-40B4-BE49-F238E27FC236}">
                <a16:creationId xmlns:a16="http://schemas.microsoft.com/office/drawing/2014/main" id="{90B442F3-E751-4168-B350-3A0051F58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7C553C71-68D1-4DEA-8DF3-56D94A6F5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16188073"/>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6B0A12D-4689-4FEE-B984-BBF55BCF061C}"/>
              </a:ext>
            </a:extLst>
          </p:cNvPr>
          <p:cNvSpPr>
            <a:spLocks noGrp="1"/>
          </p:cNvSpPr>
          <p:nvPr>
            <p:ph type="subTitle" idx="1"/>
          </p:nvPr>
        </p:nvSpPr>
        <p:spPr>
          <a:xfrm>
            <a:off x="9200297" y="4831826"/>
            <a:ext cx="2446465" cy="909098"/>
          </a:xfrm>
        </p:spPr>
        <p:txBody>
          <a:bodyPr>
            <a:noAutofit/>
          </a:bodyPr>
          <a:lstStyle/>
          <a:p>
            <a:pPr algn="l"/>
            <a:r>
              <a:rPr lang="en-IN" b="1" dirty="0">
                <a:latin typeface="Sabon Next LT" panose="020B0502040204020203" pitchFamily="2" charset="0"/>
                <a:cs typeface="Sabon Next LT" panose="020B0502040204020203" pitchFamily="2" charset="0"/>
              </a:rPr>
              <a:t>OLYMPICS CASE STUDY</a:t>
            </a:r>
          </a:p>
          <a:p>
            <a:pPr algn="l"/>
            <a:r>
              <a:rPr lang="en-IN" sz="2000" dirty="0">
                <a:latin typeface="Sabon Next LT" panose="020B0502040204020203" pitchFamily="2" charset="0"/>
                <a:cs typeface="Sabon Next LT" panose="020B0502040204020203" pitchFamily="2" charset="0"/>
              </a:rPr>
              <a:t>A Research Project by ALI AHMAD</a:t>
            </a:r>
          </a:p>
        </p:txBody>
      </p:sp>
      <p:sp>
        <p:nvSpPr>
          <p:cNvPr id="94" name="Rectangle 8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a:extLst>
              <a:ext uri="{FF2B5EF4-FFF2-40B4-BE49-F238E27FC236}">
                <a16:creationId xmlns:a16="http://schemas.microsoft.com/office/drawing/2014/main" id="{D1C08427-1685-4488-9CBB-B42924E71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628974"/>
            <a:ext cx="7608304" cy="3671007"/>
          </a:xfrm>
          <a:prstGeom prst="rect">
            <a:avLst/>
          </a:prstGeom>
        </p:spPr>
      </p:pic>
      <p:sp>
        <p:nvSpPr>
          <p:cNvPr id="93" name="Rectangle 9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288D595F-71C7-48FC-8CF3-EDAE57AB6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2588" y="5038887"/>
            <a:ext cx="560344" cy="607769"/>
          </a:xfrm>
          <a:prstGeom prst="rect">
            <a:avLst/>
          </a:prstGeom>
        </p:spPr>
      </p:pic>
    </p:spTree>
    <p:extLst>
      <p:ext uri="{BB962C8B-B14F-4D97-AF65-F5344CB8AC3E}">
        <p14:creationId xmlns:p14="http://schemas.microsoft.com/office/powerpoint/2010/main" val="298443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7CDF5-FBB1-4BCE-B2BF-B6D765192295}"/>
              </a:ext>
            </a:extLst>
          </p:cNvPr>
          <p:cNvSpPr>
            <a:spLocks noGrp="1"/>
          </p:cNvSpPr>
          <p:nvPr>
            <p:ph type="title"/>
          </p:nvPr>
        </p:nvSpPr>
        <p:spPr>
          <a:xfrm>
            <a:off x="838200" y="556995"/>
            <a:ext cx="10515600" cy="1133693"/>
          </a:xfrm>
        </p:spPr>
        <p:txBody>
          <a:bodyPr>
            <a:normAutofit/>
          </a:bodyPr>
          <a:lstStyle/>
          <a:p>
            <a:r>
              <a:rPr lang="en-IN" sz="4000" dirty="0">
                <a:latin typeface="Sabon Next LT" panose="02000500000000000000" pitchFamily="2" charset="0"/>
                <a:cs typeface="Sabon Next LT" panose="02000500000000000000" pitchFamily="2" charset="0"/>
              </a:rPr>
              <a:t>Medals Attained in Olympics</a:t>
            </a:r>
          </a:p>
        </p:txBody>
      </p:sp>
      <p:graphicFrame>
        <p:nvGraphicFramePr>
          <p:cNvPr id="4" name="Content Placeholder 3">
            <a:extLst>
              <a:ext uri="{FF2B5EF4-FFF2-40B4-BE49-F238E27FC236}">
                <a16:creationId xmlns:a16="http://schemas.microsoft.com/office/drawing/2014/main" id="{6318C7E6-21F8-48B8-B972-B11B821F0149}"/>
              </a:ext>
            </a:extLst>
          </p:cNvPr>
          <p:cNvGraphicFramePr>
            <a:graphicFrameLocks noGrp="1"/>
          </p:cNvGraphicFramePr>
          <p:nvPr>
            <p:ph idx="1"/>
            <p:extLst>
              <p:ext uri="{D42A27DB-BD31-4B8C-83A1-F6EECF244321}">
                <p14:modId xmlns:p14="http://schemas.microsoft.com/office/powerpoint/2010/main" val="153850949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78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E20DA-C66A-43B6-B7A0-659B79FA88CF}"/>
              </a:ext>
            </a:extLst>
          </p:cNvPr>
          <p:cNvSpPr>
            <a:spLocks noGrp="1"/>
          </p:cNvSpPr>
          <p:nvPr>
            <p:ph type="title"/>
          </p:nvPr>
        </p:nvSpPr>
        <p:spPr>
          <a:xfrm>
            <a:off x="838200" y="585217"/>
            <a:ext cx="10515600" cy="1250522"/>
          </a:xfrm>
        </p:spPr>
        <p:txBody>
          <a:bodyPr vert="horz" lIns="91440" tIns="45720" rIns="91440" bIns="45720" rtlCol="0" anchor="ctr">
            <a:normAutofit/>
          </a:bodyPr>
          <a:lstStyle/>
          <a:p>
            <a:pPr algn="ctr"/>
            <a:r>
              <a:rPr lang="en-US" sz="4000" dirty="0">
                <a:solidFill>
                  <a:schemeClr val="bg1"/>
                </a:solidFill>
                <a:latin typeface="Sabon Next LT" panose="02000500000000000000" pitchFamily="2" charset="0"/>
                <a:cs typeface="Sabon Next LT" panose="02000500000000000000" pitchFamily="2" charset="0"/>
              </a:rPr>
              <a:t>Medals Attained by Athletes</a:t>
            </a:r>
          </a:p>
        </p:txBody>
      </p:sp>
      <p:pic>
        <p:nvPicPr>
          <p:cNvPr id="17" name="Content Placeholder 16" descr="A picture containing text&#10;&#10;Description automatically generated">
            <a:extLst>
              <a:ext uri="{FF2B5EF4-FFF2-40B4-BE49-F238E27FC236}">
                <a16:creationId xmlns:a16="http://schemas.microsoft.com/office/drawing/2014/main" id="{A0ED289A-E93B-4956-AA87-8FA090A3BE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362" r="3" b="846"/>
          <a:stretch/>
        </p:blipFill>
        <p:spPr>
          <a:xfrm>
            <a:off x="841248" y="2516777"/>
            <a:ext cx="5410465" cy="3660185"/>
          </a:xfrm>
          <a:prstGeom prst="rect">
            <a:avLst/>
          </a:prstGeom>
        </p:spPr>
      </p:pic>
      <p:sp>
        <p:nvSpPr>
          <p:cNvPr id="23" name="Content Placeholder 2">
            <a:extLst>
              <a:ext uri="{FF2B5EF4-FFF2-40B4-BE49-F238E27FC236}">
                <a16:creationId xmlns:a16="http://schemas.microsoft.com/office/drawing/2014/main" id="{61F52DA5-87EA-4F08-988B-E39D98307AE7}"/>
              </a:ext>
            </a:extLst>
          </p:cNvPr>
          <p:cNvSpPr txBox="1">
            <a:spLocks/>
          </p:cNvSpPr>
          <p:nvPr/>
        </p:nvSpPr>
        <p:spPr>
          <a:xfrm>
            <a:off x="6698973" y="2516777"/>
            <a:ext cx="5267739" cy="36601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Sabon Next LT" panose="02000500000000000000" pitchFamily="2" charset="0"/>
                <a:cs typeface="Sabon Next LT" panose="02000500000000000000" pitchFamily="2" charset="0"/>
              </a:rPr>
              <a:t>As per the visualisation, number of Medals won by male athletes for Gold, Silver and Bronze are comparatively higher than the female athletes.</a:t>
            </a:r>
          </a:p>
          <a:p>
            <a:pPr marL="0" indent="0">
              <a:buNone/>
            </a:pPr>
            <a:endParaRPr lang="en-IN" sz="2000" dirty="0">
              <a:latin typeface="Sabon Next LT" panose="02000500000000000000" pitchFamily="2" charset="0"/>
              <a:cs typeface="Sabon Next LT" panose="02000500000000000000" pitchFamily="2" charset="0"/>
            </a:endParaRPr>
          </a:p>
          <a:p>
            <a:pPr marL="0" indent="0">
              <a:buNone/>
            </a:pPr>
            <a:r>
              <a:rPr lang="en-IN" sz="2000" dirty="0">
                <a:latin typeface="Sabon Next LT" panose="02000500000000000000" pitchFamily="2" charset="0"/>
                <a:cs typeface="Sabon Next LT" panose="02000500000000000000" pitchFamily="2" charset="0"/>
              </a:rPr>
              <a:t>We can also see in the visualisation that there are high number of males as well as female athletes with No Medal. </a:t>
            </a:r>
          </a:p>
        </p:txBody>
      </p:sp>
    </p:spTree>
    <p:extLst>
      <p:ext uri="{BB962C8B-B14F-4D97-AF65-F5344CB8AC3E}">
        <p14:creationId xmlns:p14="http://schemas.microsoft.com/office/powerpoint/2010/main" val="10467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64DAC4-B188-4B4B-85AC-BBC9C7E602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81508" y="914400"/>
            <a:ext cx="4752783" cy="496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72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E5AC8-DAA1-4343-BF2E-FE067884C7D2}"/>
              </a:ext>
            </a:extLst>
          </p:cNvPr>
          <p:cNvSpPr>
            <a:spLocks noGrp="1"/>
          </p:cNvSpPr>
          <p:nvPr>
            <p:ph type="title"/>
          </p:nvPr>
        </p:nvSpPr>
        <p:spPr>
          <a:xfrm>
            <a:off x="1075767" y="1188637"/>
            <a:ext cx="2988234" cy="4480726"/>
          </a:xfrm>
        </p:spPr>
        <p:txBody>
          <a:bodyPr>
            <a:normAutofit/>
          </a:bodyPr>
          <a:lstStyle/>
          <a:p>
            <a:r>
              <a:rPr lang="en-IN" sz="4000" dirty="0">
                <a:latin typeface="Sabon Next LT" panose="02000500000000000000" pitchFamily="2" charset="0"/>
                <a:cs typeface="Sabon Next LT" panose="02000500000000000000" pitchFamily="2" charset="0"/>
              </a:rPr>
              <a:t>Top 5 Countries with Gold Medals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90A0D5-BFB3-43AE-A03B-22AC310B4F9C}"/>
              </a:ext>
            </a:extLst>
          </p:cNvPr>
          <p:cNvSpPr>
            <a:spLocks noGrp="1"/>
          </p:cNvSpPr>
          <p:nvPr>
            <p:ph idx="1"/>
          </p:nvPr>
        </p:nvSpPr>
        <p:spPr>
          <a:xfrm>
            <a:off x="5255260" y="1648870"/>
            <a:ext cx="4702848" cy="3560260"/>
          </a:xfrm>
        </p:spPr>
        <p:txBody>
          <a:bodyPr anchor="ctr">
            <a:normAutofit/>
          </a:bodyPr>
          <a:lstStyle/>
          <a:p>
            <a:pPr marL="0" indent="0">
              <a:buNone/>
            </a:pPr>
            <a:r>
              <a:rPr lang="en-IN" sz="2000" dirty="0">
                <a:latin typeface="Sabon Next LT" panose="02000500000000000000" pitchFamily="2" charset="0"/>
                <a:cs typeface="Sabon Next LT" panose="02000500000000000000" pitchFamily="2" charset="0"/>
              </a:rPr>
              <a:t>USA has won the highest number of Gold medals (2638) in Olympics followed by Russia with 1599 Gold medals and Germany having the third highest number of Gold medals (1301).</a:t>
            </a:r>
          </a:p>
        </p:txBody>
      </p:sp>
    </p:spTree>
    <p:extLst>
      <p:ext uri="{BB962C8B-B14F-4D97-AF65-F5344CB8AC3E}">
        <p14:creationId xmlns:p14="http://schemas.microsoft.com/office/powerpoint/2010/main" val="180805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91A64-FBC8-4668-878B-3D3D3C87E51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kern="1200" dirty="0">
                <a:solidFill>
                  <a:schemeClr val="bg1"/>
                </a:solidFill>
                <a:latin typeface="Sabon Next LT" panose="02000500000000000000" pitchFamily="2" charset="0"/>
                <a:cs typeface="Sabon Next LT" panose="02000500000000000000" pitchFamily="2" charset="0"/>
              </a:rPr>
              <a:t>AGE DISTRIBUTION</a:t>
            </a:r>
          </a:p>
        </p:txBody>
      </p:sp>
      <p:pic>
        <p:nvPicPr>
          <p:cNvPr id="1026" name="Picture 2">
            <a:extLst>
              <a:ext uri="{FF2B5EF4-FFF2-40B4-BE49-F238E27FC236}">
                <a16:creationId xmlns:a16="http://schemas.microsoft.com/office/drawing/2014/main" id="{7B8F7EC6-C157-4240-B00C-B8CB675D7F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1049" y="1675227"/>
            <a:ext cx="8369902"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5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9770B-D1F0-4F33-9447-2D94ADD529FE}"/>
              </a:ext>
            </a:extLst>
          </p:cNvPr>
          <p:cNvSpPr>
            <a:spLocks noGrp="1"/>
          </p:cNvSpPr>
          <p:nvPr>
            <p:ph type="title"/>
          </p:nvPr>
        </p:nvSpPr>
        <p:spPr>
          <a:xfrm>
            <a:off x="645064" y="525982"/>
            <a:ext cx="4282983" cy="1200361"/>
          </a:xfrm>
        </p:spPr>
        <p:txBody>
          <a:bodyPr anchor="b">
            <a:normAutofit fontScale="90000"/>
          </a:bodyPr>
          <a:lstStyle/>
          <a:p>
            <a:r>
              <a:rPr lang="en-IN" dirty="0">
                <a:latin typeface="Sabon Next LT" panose="02000500000000000000" pitchFamily="2" charset="0"/>
                <a:cs typeface="Sabon Next LT" panose="02000500000000000000" pitchFamily="2" charset="0"/>
              </a:rPr>
              <a:t>Age of participants beyond 60 years </a:t>
            </a:r>
          </a:p>
        </p:txBody>
      </p:sp>
      <p:sp>
        <p:nvSpPr>
          <p:cNvPr id="20"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442E69-E1D6-4AEB-AC4D-2BB69C793709}"/>
              </a:ext>
            </a:extLst>
          </p:cNvPr>
          <p:cNvSpPr>
            <a:spLocks noGrp="1"/>
          </p:cNvSpPr>
          <p:nvPr>
            <p:ph idx="1"/>
          </p:nvPr>
        </p:nvSpPr>
        <p:spPr>
          <a:xfrm>
            <a:off x="645066" y="2031101"/>
            <a:ext cx="4282984" cy="3511943"/>
          </a:xfrm>
        </p:spPr>
        <p:txBody>
          <a:bodyPr anchor="ctr">
            <a:normAutofit/>
          </a:bodyPr>
          <a:lstStyle/>
          <a:p>
            <a:r>
              <a:rPr lang="en-IN" sz="2000" dirty="0">
                <a:latin typeface="Sabon Next LT" panose="02000500000000000000" pitchFamily="2" charset="0"/>
                <a:cs typeface="Sabon Next LT" panose="02000500000000000000" pitchFamily="2" charset="0"/>
              </a:rPr>
              <a:t>As per visualisation, athletes participating in Archery have 3 Gold medals.</a:t>
            </a:r>
          </a:p>
          <a:p>
            <a:r>
              <a:rPr lang="en-IN" sz="2000" dirty="0">
                <a:latin typeface="Sabon Next LT" panose="02000500000000000000" pitchFamily="2" charset="0"/>
                <a:cs typeface="Sabon Next LT" panose="02000500000000000000" pitchFamily="2" charset="0"/>
              </a:rPr>
              <a:t>For athletes participating in Shooting, Art Competitions and Roque have only 1 Gold medal each.</a:t>
            </a:r>
          </a:p>
        </p:txBody>
      </p:sp>
      <p:sp>
        <p:nvSpPr>
          <p:cNvPr id="21"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65D977-505B-4377-8E2A-B90E89E8DB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771895"/>
            <a:ext cx="5628018" cy="308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1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F9F22AD-6C8F-4A26-8E41-C7E5D6B9BEA5}"/>
              </a:ext>
            </a:extLst>
          </p:cNvPr>
          <p:cNvGraphicFramePr>
            <a:graphicFrameLocks/>
          </p:cNvGraphicFramePr>
          <p:nvPr>
            <p:extLst>
              <p:ext uri="{D42A27DB-BD31-4B8C-83A1-F6EECF244321}">
                <p14:modId xmlns:p14="http://schemas.microsoft.com/office/powerpoint/2010/main" val="1618538578"/>
              </p:ext>
            </p:extLst>
          </p:nvPr>
        </p:nvGraphicFramePr>
        <p:xfrm>
          <a:off x="904240" y="441773"/>
          <a:ext cx="10607040" cy="59744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63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B569F-DC6D-4E17-93C9-E3D8B555C8EF}"/>
              </a:ext>
            </a:extLst>
          </p:cNvPr>
          <p:cNvSpPr>
            <a:spLocks noGrp="1"/>
          </p:cNvSpPr>
          <p:nvPr>
            <p:ph type="title"/>
          </p:nvPr>
        </p:nvSpPr>
        <p:spPr>
          <a:xfrm>
            <a:off x="1006900" y="1188637"/>
            <a:ext cx="3141430" cy="4480726"/>
          </a:xfrm>
        </p:spPr>
        <p:txBody>
          <a:bodyPr vert="horz" lIns="91440" tIns="45720" rIns="91440" bIns="45720" rtlCol="0" anchor="ctr">
            <a:normAutofit/>
          </a:bodyPr>
          <a:lstStyle/>
          <a:p>
            <a:r>
              <a:rPr lang="en-US" sz="4000" kern="1200" dirty="0">
                <a:solidFill>
                  <a:schemeClr val="tx1"/>
                </a:solidFill>
                <a:latin typeface="Sabon Next LT" panose="02000500000000000000" pitchFamily="2" charset="0"/>
                <a:cs typeface="Sabon Next LT" panose="02000500000000000000" pitchFamily="2" charset="0"/>
              </a:rPr>
              <a:t>Team that has the highest number of participants</a:t>
            </a:r>
          </a:p>
        </p:txBody>
      </p:sp>
      <p:cxnSp>
        <p:nvCxnSpPr>
          <p:cNvPr id="18" name="Straight Connector 1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379B81B-D156-4F26-878C-E96200DF9A56}"/>
              </a:ext>
            </a:extLst>
          </p:cNvPr>
          <p:cNvSpPr txBox="1"/>
          <p:nvPr/>
        </p:nvSpPr>
        <p:spPr>
          <a:xfrm>
            <a:off x="5138928" y="1338729"/>
            <a:ext cx="4795584" cy="418054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latin typeface="Sabon Next LT" panose="02000500000000000000" pitchFamily="2" charset="0"/>
                <a:cs typeface="Sabon Next LT" panose="02000500000000000000" pitchFamily="2" charset="0"/>
              </a:rPr>
              <a:t>The above bar chart shows the top 10 countries according to the number of participants. The USA has the highest number of participants followed by France with the second highest number of participants. Hungary has the least number of participants.</a:t>
            </a:r>
          </a:p>
        </p:txBody>
      </p:sp>
    </p:spTree>
    <p:extLst>
      <p:ext uri="{BB962C8B-B14F-4D97-AF65-F5344CB8AC3E}">
        <p14:creationId xmlns:p14="http://schemas.microsoft.com/office/powerpoint/2010/main" val="343814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CFABF4-7FDE-4536-887C-8B103897552F}"/>
              </a:ext>
            </a:extLst>
          </p:cNvPr>
          <p:cNvGraphicFramePr>
            <a:graphicFrameLocks noGrp="1"/>
          </p:cNvGraphicFramePr>
          <p:nvPr>
            <p:ph idx="1"/>
            <p:extLst>
              <p:ext uri="{D42A27DB-BD31-4B8C-83A1-F6EECF244321}">
                <p14:modId xmlns:p14="http://schemas.microsoft.com/office/powerpoint/2010/main" val="473692996"/>
              </p:ext>
            </p:extLst>
          </p:nvPr>
        </p:nvGraphicFramePr>
        <p:xfrm>
          <a:off x="477520" y="528320"/>
          <a:ext cx="10876280" cy="56486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407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6C1B8-8E5D-4C37-AA68-D421658EE11E}"/>
              </a:ext>
            </a:extLst>
          </p:cNvPr>
          <p:cNvSpPr>
            <a:spLocks noGrp="1"/>
          </p:cNvSpPr>
          <p:nvPr>
            <p:ph type="title"/>
          </p:nvPr>
        </p:nvSpPr>
        <p:spPr>
          <a:xfrm>
            <a:off x="645065" y="1165014"/>
            <a:ext cx="3796306" cy="4666206"/>
          </a:xfrm>
        </p:spPr>
        <p:txBody>
          <a:bodyPr anchor="ctr">
            <a:normAutofit/>
          </a:bodyPr>
          <a:lstStyle/>
          <a:p>
            <a:r>
              <a:rPr lang="en-IN" sz="4000" dirty="0">
                <a:latin typeface="Sabon Next LT" panose="02000500000000000000" pitchFamily="2" charset="0"/>
                <a:cs typeface="Sabon Next LT" panose="02000500000000000000" pitchFamily="2" charset="0"/>
              </a:rPr>
              <a:t>Team with the highest number of medals</a:t>
            </a:r>
          </a:p>
        </p:txBody>
      </p:sp>
      <p:grpSp>
        <p:nvGrpSpPr>
          <p:cNvPr id="10" name="Group 9">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29" name="Rectangle 10">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B5EEC2-6318-48E4-831E-C114B111F2D9}"/>
              </a:ext>
            </a:extLst>
          </p:cNvPr>
          <p:cNvSpPr>
            <a:spLocks noGrp="1"/>
          </p:cNvSpPr>
          <p:nvPr>
            <p:ph idx="1"/>
          </p:nvPr>
        </p:nvSpPr>
        <p:spPr>
          <a:xfrm>
            <a:off x="5577840" y="1165014"/>
            <a:ext cx="5625253" cy="4666206"/>
          </a:xfrm>
        </p:spPr>
        <p:txBody>
          <a:bodyPr anchor="ctr">
            <a:normAutofit/>
          </a:bodyPr>
          <a:lstStyle/>
          <a:p>
            <a:pPr marL="0" indent="0">
              <a:buNone/>
            </a:pPr>
            <a:r>
              <a:rPr lang="en-IN" sz="2000" dirty="0">
                <a:latin typeface="Sabon Next LT" panose="02000500000000000000" pitchFamily="2" charset="0"/>
                <a:cs typeface="Sabon Next LT" panose="02000500000000000000" pitchFamily="2" charset="0"/>
              </a:rPr>
              <a:t>The above bar graph shows the 10 countries with the highest number of medals. </a:t>
            </a:r>
          </a:p>
          <a:p>
            <a:pPr marL="0" indent="0">
              <a:buNone/>
            </a:pPr>
            <a:r>
              <a:rPr lang="en-IN" sz="2000" b="0" i="0" dirty="0">
                <a:effectLst/>
                <a:latin typeface="Sabon Next LT" panose="02000500000000000000" pitchFamily="2" charset="0"/>
                <a:cs typeface="Sabon Next LT" panose="02000500000000000000" pitchFamily="2" charset="0"/>
              </a:rPr>
              <a:t>United States has won the highest medal in Olympics. It has won more than 4000 medals whereas other countries like Great Britain and Germany have won almost 2000 medal which is half of the United States’ medal.</a:t>
            </a:r>
          </a:p>
          <a:p>
            <a:pPr marL="0" indent="0">
              <a:buNone/>
            </a:pPr>
            <a:endParaRPr lang="en-IN" sz="2000"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58661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2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2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8" name="Rectangle 2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E4868-AB8B-4071-9B13-7D6AB8B2348A}"/>
              </a:ext>
            </a:extLst>
          </p:cNvPr>
          <p:cNvSpPr>
            <a:spLocks noGrp="1"/>
          </p:cNvSpPr>
          <p:nvPr>
            <p:ph type="title"/>
          </p:nvPr>
        </p:nvSpPr>
        <p:spPr>
          <a:xfrm>
            <a:off x="1282963" y="1238080"/>
            <a:ext cx="9849751" cy="1349671"/>
          </a:xfrm>
        </p:spPr>
        <p:txBody>
          <a:bodyPr anchor="b">
            <a:normAutofit/>
          </a:bodyPr>
          <a:lstStyle/>
          <a:p>
            <a:r>
              <a:rPr lang="en-IN" sz="4000" dirty="0">
                <a:latin typeface="Sabon Next LT" panose="02000500000000000000" pitchFamily="2" charset="0"/>
                <a:cs typeface="Sabon Next LT" panose="02000500000000000000" pitchFamily="2" charset="0"/>
              </a:rPr>
              <a:t>CONTENTS</a:t>
            </a:r>
          </a:p>
        </p:txBody>
      </p:sp>
      <p:graphicFrame>
        <p:nvGraphicFramePr>
          <p:cNvPr id="71" name="Content Placeholder 2">
            <a:extLst>
              <a:ext uri="{FF2B5EF4-FFF2-40B4-BE49-F238E27FC236}">
                <a16:creationId xmlns:a16="http://schemas.microsoft.com/office/drawing/2014/main" id="{5C3FA3DD-AAF3-4430-A9EB-57891BC476D9}"/>
              </a:ext>
            </a:extLst>
          </p:cNvPr>
          <p:cNvGraphicFramePr>
            <a:graphicFrameLocks noGrp="1"/>
          </p:cNvGraphicFramePr>
          <p:nvPr>
            <p:ph idx="1"/>
            <p:extLst>
              <p:ext uri="{D42A27DB-BD31-4B8C-83A1-F6EECF244321}">
                <p14:modId xmlns:p14="http://schemas.microsoft.com/office/powerpoint/2010/main" val="252945607"/>
              </p:ext>
            </p:extLst>
          </p:nvPr>
        </p:nvGraphicFramePr>
        <p:xfrm>
          <a:off x="1289304" y="2902913"/>
          <a:ext cx="9849751" cy="303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7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3BA7A-9A3F-4BD7-85CE-275861181357}"/>
              </a:ext>
            </a:extLst>
          </p:cNvPr>
          <p:cNvSpPr>
            <a:spLocks noGrp="1"/>
          </p:cNvSpPr>
          <p:nvPr>
            <p:ph type="title"/>
          </p:nvPr>
        </p:nvSpPr>
        <p:spPr>
          <a:xfrm>
            <a:off x="1057025" y="922644"/>
            <a:ext cx="5040285" cy="1169585"/>
          </a:xfrm>
        </p:spPr>
        <p:txBody>
          <a:bodyPr anchor="b">
            <a:noAutofit/>
          </a:bodyPr>
          <a:lstStyle/>
          <a:p>
            <a:r>
              <a:rPr lang="en-IN" sz="4000" dirty="0">
                <a:latin typeface="Sabon Next LT" panose="02000500000000000000" pitchFamily="2" charset="0"/>
                <a:cs typeface="Sabon Next LT" panose="02000500000000000000" pitchFamily="2" charset="0"/>
              </a:rPr>
              <a:t>Medal Attained in Rio Olympics 2016</a:t>
            </a:r>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D97797-F56C-45F2-A945-0EC279746D21}"/>
              </a:ext>
            </a:extLst>
          </p:cNvPr>
          <p:cNvSpPr>
            <a:spLocks noGrp="1"/>
          </p:cNvSpPr>
          <p:nvPr>
            <p:ph idx="1"/>
          </p:nvPr>
        </p:nvSpPr>
        <p:spPr>
          <a:xfrm>
            <a:off x="1055715" y="2508105"/>
            <a:ext cx="5040285" cy="3632493"/>
          </a:xfrm>
        </p:spPr>
        <p:txBody>
          <a:bodyPr anchor="ctr">
            <a:normAutofit/>
          </a:bodyPr>
          <a:lstStyle/>
          <a:p>
            <a:pPr marL="0" indent="0">
              <a:buNone/>
            </a:pPr>
            <a:r>
              <a:rPr lang="en-IN" sz="2000" dirty="0">
                <a:latin typeface="Sabon Next LT" panose="02000500000000000000" pitchFamily="2" charset="0"/>
                <a:cs typeface="Sabon Next LT" panose="02000500000000000000" pitchFamily="2" charset="0"/>
              </a:rPr>
              <a:t>As we can see, in the Rio Olympics 2016, the highest number of medals were won by United States followed by Great Britain and Russia.</a:t>
            </a:r>
          </a:p>
          <a:p>
            <a:pPr marL="0" indent="0">
              <a:buNone/>
            </a:pPr>
            <a:endParaRPr lang="en-IN" sz="2000" dirty="0">
              <a:latin typeface="Sabon Next LT" panose="02000500000000000000" pitchFamily="2" charset="0"/>
              <a:cs typeface="Sabon Next LT" panose="02000500000000000000" pitchFamily="2" charset="0"/>
            </a:endParaRPr>
          </a:p>
          <a:p>
            <a:pPr marL="0" indent="0">
              <a:buNone/>
            </a:pPr>
            <a:r>
              <a:rPr lang="en-IN" sz="2000" dirty="0">
                <a:latin typeface="Sabon Next LT" panose="02000500000000000000" pitchFamily="2" charset="0"/>
                <a:cs typeface="Sabon Next LT" panose="02000500000000000000" pitchFamily="2" charset="0"/>
              </a:rPr>
              <a:t>Least performing countries were Italy, Croatia and Spain at the bottom.</a:t>
            </a:r>
          </a:p>
        </p:txBody>
      </p:sp>
      <p:pic>
        <p:nvPicPr>
          <p:cNvPr id="5" name="Picture 4" descr="Icon&#10;&#10;Description automatically generated">
            <a:extLst>
              <a:ext uri="{FF2B5EF4-FFF2-40B4-BE49-F238E27FC236}">
                <a16:creationId xmlns:a16="http://schemas.microsoft.com/office/drawing/2014/main" id="{11639134-EFE6-4181-94B2-72998EE19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693" y="1419040"/>
            <a:ext cx="758757" cy="758757"/>
          </a:xfrm>
          <a:prstGeom prst="rect">
            <a:avLst/>
          </a:prstGeom>
        </p:spPr>
      </p:pic>
      <p:pic>
        <p:nvPicPr>
          <p:cNvPr id="6" name="Picture 5">
            <a:extLst>
              <a:ext uri="{FF2B5EF4-FFF2-40B4-BE49-F238E27FC236}">
                <a16:creationId xmlns:a16="http://schemas.microsoft.com/office/drawing/2014/main" id="{ED29BBA6-CADC-4595-A2BA-36FB1766D5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0354" y="2290797"/>
            <a:ext cx="4544554" cy="343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2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A3B5B9-5A95-4CFF-A6CB-7D7D54809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34" y="971866"/>
            <a:ext cx="11224260" cy="564955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23F8563-C84C-4E6C-B45A-1BA77CD94708}"/>
              </a:ext>
            </a:extLst>
          </p:cNvPr>
          <p:cNvSpPr>
            <a:spLocks noGrp="1"/>
          </p:cNvSpPr>
          <p:nvPr>
            <p:ph type="title"/>
          </p:nvPr>
        </p:nvSpPr>
        <p:spPr>
          <a:xfrm>
            <a:off x="838200" y="365125"/>
            <a:ext cx="10515600" cy="332459"/>
          </a:xfrm>
        </p:spPr>
        <p:txBody>
          <a:bodyPr>
            <a:normAutofit fontScale="90000"/>
          </a:bodyPr>
          <a:lstStyle/>
          <a:p>
            <a:r>
              <a:rPr lang="en-IN" dirty="0">
                <a:latin typeface="Sabon Next LT" panose="02000500000000000000" pitchFamily="2" charset="0"/>
                <a:cs typeface="Sabon Next LT" panose="02000500000000000000" pitchFamily="2" charset="0"/>
              </a:rPr>
              <a:t>Female Athletes in Olympics</a:t>
            </a:r>
          </a:p>
        </p:txBody>
      </p:sp>
    </p:spTree>
    <p:extLst>
      <p:ext uri="{BB962C8B-B14F-4D97-AF65-F5344CB8AC3E}">
        <p14:creationId xmlns:p14="http://schemas.microsoft.com/office/powerpoint/2010/main" val="2247614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FDBFA0-D36D-4E71-9A93-85E41D9EE0F9}"/>
              </a:ext>
            </a:extLst>
          </p:cNvPr>
          <p:cNvSpPr>
            <a:spLocks noGrp="1"/>
          </p:cNvSpPr>
          <p:nvPr>
            <p:ph type="title"/>
          </p:nvPr>
        </p:nvSpPr>
        <p:spPr>
          <a:xfrm>
            <a:off x="643467" y="321734"/>
            <a:ext cx="10905066" cy="1135737"/>
          </a:xfrm>
        </p:spPr>
        <p:txBody>
          <a:bodyPr>
            <a:normAutofit/>
          </a:bodyPr>
          <a:lstStyle/>
          <a:p>
            <a:r>
              <a:rPr lang="en-IN" sz="4000" dirty="0">
                <a:latin typeface="Sabon Next LT" panose="02000500000000000000" pitchFamily="2" charset="0"/>
                <a:cs typeface="Sabon Next LT" panose="02000500000000000000" pitchFamily="2" charset="0"/>
              </a:rPr>
              <a:t>Number of Female Athletes in Olympics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BF4353-E978-4328-96E8-7654581DFF2F}"/>
              </a:ext>
            </a:extLst>
          </p:cNvPr>
          <p:cNvGraphicFramePr>
            <a:graphicFrameLocks noGrp="1"/>
          </p:cNvGraphicFramePr>
          <p:nvPr>
            <p:ph idx="1"/>
            <p:extLst>
              <p:ext uri="{D42A27DB-BD31-4B8C-83A1-F6EECF244321}">
                <p14:modId xmlns:p14="http://schemas.microsoft.com/office/powerpoint/2010/main" val="1382040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2397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4BB1F4-43AD-4838-A24D-FDE21C5E5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975292"/>
            <a:ext cx="11087100" cy="564955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0F6779B-8EB6-4991-A0DC-290FAA85C1FA}"/>
              </a:ext>
            </a:extLst>
          </p:cNvPr>
          <p:cNvSpPr>
            <a:spLocks noGrp="1"/>
          </p:cNvSpPr>
          <p:nvPr>
            <p:ph type="title"/>
          </p:nvPr>
        </p:nvSpPr>
        <p:spPr>
          <a:xfrm>
            <a:off x="838200" y="365125"/>
            <a:ext cx="10515600" cy="332459"/>
          </a:xfrm>
        </p:spPr>
        <p:txBody>
          <a:bodyPr>
            <a:normAutofit fontScale="90000"/>
          </a:bodyPr>
          <a:lstStyle/>
          <a:p>
            <a:pPr algn="ctr"/>
            <a:r>
              <a:rPr lang="en-IN" dirty="0">
                <a:latin typeface="Sabon Next LT" panose="02000500000000000000" pitchFamily="2" charset="0"/>
                <a:cs typeface="Sabon Next LT" panose="02000500000000000000" pitchFamily="2" charset="0"/>
              </a:rPr>
              <a:t>General Trend for Female Athletes</a:t>
            </a:r>
          </a:p>
        </p:txBody>
      </p:sp>
    </p:spTree>
    <p:extLst>
      <p:ext uri="{BB962C8B-B14F-4D97-AF65-F5344CB8AC3E}">
        <p14:creationId xmlns:p14="http://schemas.microsoft.com/office/powerpoint/2010/main" val="255342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5A9DB-82E0-4278-8AEC-E91EBF99527C}"/>
              </a:ext>
            </a:extLst>
          </p:cNvPr>
          <p:cNvSpPr>
            <a:spLocks noGrp="1"/>
          </p:cNvSpPr>
          <p:nvPr>
            <p:ph type="title"/>
          </p:nvPr>
        </p:nvSpPr>
        <p:spPr>
          <a:xfrm>
            <a:off x="1075767" y="1188637"/>
            <a:ext cx="2988234" cy="4480726"/>
          </a:xfrm>
        </p:spPr>
        <p:txBody>
          <a:bodyPr>
            <a:normAutofit/>
          </a:bodyPr>
          <a:lstStyle/>
          <a:p>
            <a:pPr algn="ctr"/>
            <a:r>
              <a:rPr lang="en-IN" sz="4000" dirty="0">
                <a:latin typeface="Sabon Next LT" panose="02000500000000000000" pitchFamily="2" charset="0"/>
                <a:cs typeface="Sabon Next LT" panose="02000500000000000000" pitchFamily="2" charset="0"/>
              </a:rPr>
              <a:t>Seasons</a:t>
            </a:r>
            <a:r>
              <a:rPr lang="en-IN" sz="6600" dirty="0">
                <a:latin typeface="Sabon Next LT" panose="02000500000000000000" pitchFamily="2" charset="0"/>
                <a:cs typeface="Sabon Next LT" panose="02000500000000000000" pitchFamily="2" charset="0"/>
              </a:rPr>
              <a:t> </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1D93B2-CF36-4992-951C-79D07487C1AD}"/>
              </a:ext>
            </a:extLst>
          </p:cNvPr>
          <p:cNvSpPr>
            <a:spLocks noGrp="1"/>
          </p:cNvSpPr>
          <p:nvPr>
            <p:ph idx="1"/>
          </p:nvPr>
        </p:nvSpPr>
        <p:spPr>
          <a:xfrm>
            <a:off x="5255260" y="1648870"/>
            <a:ext cx="4702848" cy="3560260"/>
          </a:xfrm>
        </p:spPr>
        <p:txBody>
          <a:bodyPr anchor="ctr">
            <a:normAutofit/>
          </a:bodyPr>
          <a:lstStyle/>
          <a:p>
            <a:pPr marL="0" indent="0">
              <a:buNone/>
            </a:pPr>
            <a:r>
              <a:rPr lang="en-IN" sz="2000" dirty="0">
                <a:latin typeface="Sabon Next LT" panose="02000500000000000000" pitchFamily="2" charset="0"/>
                <a:cs typeface="Sabon Next LT" panose="02000500000000000000" pitchFamily="2" charset="0"/>
              </a:rPr>
              <a:t>In 1986, it was decided to separate the Summer and Winter Games. </a:t>
            </a:r>
          </a:p>
          <a:p>
            <a:pPr marL="0" indent="0">
              <a:buNone/>
            </a:pPr>
            <a:r>
              <a:rPr lang="en-IN" sz="2000" dirty="0">
                <a:latin typeface="Sabon Next LT" panose="02000500000000000000" pitchFamily="2" charset="0"/>
                <a:cs typeface="Sabon Next LT" panose="02000500000000000000" pitchFamily="2" charset="0"/>
              </a:rPr>
              <a:t>So, the number of athletes participating in the Summer Olympics are more whereas the number of athletes are significantly low in the Winter Olympics .</a:t>
            </a:r>
          </a:p>
        </p:txBody>
      </p:sp>
    </p:spTree>
    <p:extLst>
      <p:ext uri="{BB962C8B-B14F-4D97-AF65-F5344CB8AC3E}">
        <p14:creationId xmlns:p14="http://schemas.microsoft.com/office/powerpoint/2010/main" val="3502147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hart 5">
            <a:extLst>
              <a:ext uri="{FF2B5EF4-FFF2-40B4-BE49-F238E27FC236}">
                <a16:creationId xmlns:a16="http://schemas.microsoft.com/office/drawing/2014/main" id="{574E7EA3-573D-471D-ADFB-5B9EEEE855A1}"/>
              </a:ext>
            </a:extLst>
          </p:cNvPr>
          <p:cNvGraphicFramePr>
            <a:graphicFrameLocks/>
          </p:cNvGraphicFramePr>
          <p:nvPr>
            <p:extLst>
              <p:ext uri="{D42A27DB-BD31-4B8C-83A1-F6EECF244321}">
                <p14:modId xmlns:p14="http://schemas.microsoft.com/office/powerpoint/2010/main" val="3938085128"/>
              </p:ext>
            </p:extLst>
          </p:nvPr>
        </p:nvGraphicFramePr>
        <p:xfrm>
          <a:off x="962163" y="918546"/>
          <a:ext cx="7746709" cy="49793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9096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5A8EE-CD41-49BF-886C-71F0965D3CAF}"/>
              </a:ext>
            </a:extLst>
          </p:cNvPr>
          <p:cNvSpPr>
            <a:spLocks noGrp="1"/>
          </p:cNvSpPr>
          <p:nvPr>
            <p:ph type="title"/>
          </p:nvPr>
        </p:nvSpPr>
        <p:spPr>
          <a:xfrm>
            <a:off x="1043631" y="873940"/>
            <a:ext cx="5052369" cy="1035781"/>
          </a:xfrm>
        </p:spPr>
        <p:txBody>
          <a:bodyPr anchor="ctr">
            <a:noAutofit/>
          </a:bodyPr>
          <a:lstStyle/>
          <a:p>
            <a:r>
              <a:rPr lang="en-IN" sz="4000" dirty="0">
                <a:latin typeface="Sabon Next LT" panose="02000500000000000000" pitchFamily="2" charset="0"/>
                <a:cs typeface="Sabon Next LT" panose="02000500000000000000" pitchFamily="2" charset="0"/>
              </a:rPr>
              <a:t>Most suitable City for Olympic Games</a:t>
            </a:r>
          </a:p>
        </p:txBody>
      </p:sp>
      <p:sp>
        <p:nvSpPr>
          <p:cNvPr id="8" name="Content Placeholder 6">
            <a:extLst>
              <a:ext uri="{FF2B5EF4-FFF2-40B4-BE49-F238E27FC236}">
                <a16:creationId xmlns:a16="http://schemas.microsoft.com/office/drawing/2014/main" id="{1DAA4F33-05BC-4BE0-9A74-99D7EBE61631}"/>
              </a:ext>
            </a:extLst>
          </p:cNvPr>
          <p:cNvSpPr>
            <a:spLocks noGrp="1"/>
          </p:cNvSpPr>
          <p:nvPr>
            <p:ph idx="1"/>
          </p:nvPr>
        </p:nvSpPr>
        <p:spPr>
          <a:xfrm>
            <a:off x="1045030" y="2524721"/>
            <a:ext cx="4903284" cy="3263337"/>
          </a:xfrm>
        </p:spPr>
        <p:txBody>
          <a:bodyPr anchor="ctr">
            <a:normAutofit/>
          </a:bodyPr>
          <a:lstStyle/>
          <a:p>
            <a:r>
              <a:rPr lang="en-IN" sz="2000" dirty="0">
                <a:latin typeface="Sabon Next LT" panose="02000500000000000000" pitchFamily="2" charset="0"/>
                <a:cs typeface="Sabon Next LT" panose="02000500000000000000" pitchFamily="2" charset="0"/>
              </a:rPr>
              <a:t>The bar graph shows the top 10 cities with the highest number of games played.</a:t>
            </a:r>
          </a:p>
          <a:p>
            <a:r>
              <a:rPr lang="en-IN" sz="2000" dirty="0">
                <a:latin typeface="Sabon Next LT" panose="02000500000000000000" pitchFamily="2" charset="0"/>
                <a:cs typeface="Sabon Next LT" panose="02000500000000000000" pitchFamily="2" charset="0"/>
              </a:rPr>
              <a:t>Albertville is the most suitable city for playing games followed by London. </a:t>
            </a:r>
          </a:p>
        </p:txBody>
      </p:sp>
      <p:sp>
        <p:nvSpPr>
          <p:cNvPr id="33" name="Rectangle 3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2BD5B0-33C0-400F-B6F0-81FBC8B5CC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75641" y="1458376"/>
            <a:ext cx="4508244" cy="400153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76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AE916E6-1204-4423-96F1-20E498134E38}"/>
              </a:ext>
            </a:extLst>
          </p:cNvPr>
          <p:cNvGraphicFramePr>
            <a:graphicFrameLocks/>
          </p:cNvGraphicFramePr>
          <p:nvPr>
            <p:extLst>
              <p:ext uri="{D42A27DB-BD31-4B8C-83A1-F6EECF244321}">
                <p14:modId xmlns:p14="http://schemas.microsoft.com/office/powerpoint/2010/main" val="190316961"/>
              </p:ext>
            </p:extLst>
          </p:nvPr>
        </p:nvGraphicFramePr>
        <p:xfrm>
          <a:off x="919480" y="967187"/>
          <a:ext cx="10353040" cy="567944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3A727F02-9409-4965-B29E-2F1054FAAB42}"/>
              </a:ext>
            </a:extLst>
          </p:cNvPr>
          <p:cNvSpPr>
            <a:spLocks noGrp="1"/>
          </p:cNvSpPr>
          <p:nvPr>
            <p:ph type="title"/>
          </p:nvPr>
        </p:nvSpPr>
        <p:spPr>
          <a:xfrm>
            <a:off x="838200" y="365125"/>
            <a:ext cx="10515600" cy="437515"/>
          </a:xfrm>
        </p:spPr>
        <p:txBody>
          <a:bodyPr>
            <a:noAutofit/>
          </a:bodyPr>
          <a:lstStyle/>
          <a:p>
            <a:r>
              <a:rPr lang="en-IN" sz="4000" dirty="0">
                <a:latin typeface="Sabon Next LT" panose="02000500000000000000" pitchFamily="2" charset="0"/>
                <a:cs typeface="Sabon Next LT" panose="02000500000000000000" pitchFamily="2" charset="0"/>
              </a:rPr>
              <a:t>Popular Sports for Women</a:t>
            </a:r>
          </a:p>
        </p:txBody>
      </p:sp>
    </p:spTree>
    <p:extLst>
      <p:ext uri="{BB962C8B-B14F-4D97-AF65-F5344CB8AC3E}">
        <p14:creationId xmlns:p14="http://schemas.microsoft.com/office/powerpoint/2010/main" val="3643229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2A4B-5258-4387-8D22-24E49D3B3325}"/>
              </a:ext>
            </a:extLst>
          </p:cNvPr>
          <p:cNvSpPr>
            <a:spLocks noGrp="1"/>
          </p:cNvSpPr>
          <p:nvPr>
            <p:ph type="title"/>
          </p:nvPr>
        </p:nvSpPr>
        <p:spPr>
          <a:xfrm>
            <a:off x="838200" y="365125"/>
            <a:ext cx="10515600" cy="518795"/>
          </a:xfrm>
        </p:spPr>
        <p:txBody>
          <a:bodyPr>
            <a:noAutofit/>
          </a:bodyPr>
          <a:lstStyle/>
          <a:p>
            <a:r>
              <a:rPr lang="en-IN" sz="4000" dirty="0">
                <a:latin typeface="Sabon Next LT" panose="02000500000000000000" pitchFamily="2" charset="0"/>
                <a:cs typeface="Sabon Next LT" panose="02000500000000000000" pitchFamily="2" charset="0"/>
              </a:rPr>
              <a:t>Popular Sports for Men</a:t>
            </a:r>
          </a:p>
        </p:txBody>
      </p:sp>
      <p:graphicFrame>
        <p:nvGraphicFramePr>
          <p:cNvPr id="4" name="Chart 3">
            <a:extLst>
              <a:ext uri="{FF2B5EF4-FFF2-40B4-BE49-F238E27FC236}">
                <a16:creationId xmlns:a16="http://schemas.microsoft.com/office/drawing/2014/main" id="{B7EBD19C-F2FB-4572-8D0A-768DF15F76AB}"/>
              </a:ext>
            </a:extLst>
          </p:cNvPr>
          <p:cNvGraphicFramePr>
            <a:graphicFrameLocks/>
          </p:cNvGraphicFramePr>
          <p:nvPr>
            <p:extLst>
              <p:ext uri="{D42A27DB-BD31-4B8C-83A1-F6EECF244321}">
                <p14:modId xmlns:p14="http://schemas.microsoft.com/office/powerpoint/2010/main" val="2166038640"/>
              </p:ext>
            </p:extLst>
          </p:nvPr>
        </p:nvGraphicFramePr>
        <p:xfrm>
          <a:off x="718820" y="1015558"/>
          <a:ext cx="10754360" cy="5554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1426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210F-B54C-4861-8F4D-34B35A8F687F}"/>
              </a:ext>
            </a:extLst>
          </p:cNvPr>
          <p:cNvSpPr>
            <a:spLocks noGrp="1"/>
          </p:cNvSpPr>
          <p:nvPr>
            <p:ph type="title"/>
          </p:nvPr>
        </p:nvSpPr>
        <p:spPr>
          <a:xfrm>
            <a:off x="481013" y="3752849"/>
            <a:ext cx="3290887" cy="2452687"/>
          </a:xfrm>
        </p:spPr>
        <p:txBody>
          <a:bodyPr anchor="ctr">
            <a:normAutofit/>
          </a:bodyPr>
          <a:lstStyle/>
          <a:p>
            <a:r>
              <a:rPr lang="en-IN" sz="4000" dirty="0">
                <a:latin typeface="Sabon Next LT" panose="02000500000000000000" pitchFamily="2" charset="0"/>
                <a:cs typeface="Sabon Next LT" panose="02000500000000000000" pitchFamily="2" charset="0"/>
              </a:rPr>
              <a:t>Popular Sports among Men and Women</a:t>
            </a:r>
          </a:p>
        </p:txBody>
      </p:sp>
      <p:pic>
        <p:nvPicPr>
          <p:cNvPr id="5" name="Picture 4">
            <a:extLst>
              <a:ext uri="{FF2B5EF4-FFF2-40B4-BE49-F238E27FC236}">
                <a16:creationId xmlns:a16="http://schemas.microsoft.com/office/drawing/2014/main" id="{0F33B093-C1DE-43D1-B8DF-A840B787C0AC}"/>
              </a:ext>
            </a:extLst>
          </p:cNvPr>
          <p:cNvPicPr>
            <a:picLocks noChangeAspect="1"/>
          </p:cNvPicPr>
          <p:nvPr/>
        </p:nvPicPr>
        <p:blipFill rotWithShape="1">
          <a:blip r:embed="rId2">
            <a:extLst>
              <a:ext uri="{28A0092B-C50C-407E-A947-70E740481C1C}">
                <a14:useLocalDpi xmlns:a14="http://schemas.microsoft.com/office/drawing/2010/main" val="0"/>
              </a:ext>
            </a:extLst>
          </a:blip>
          <a:srcRect t="52868" b="153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3EFD83EE-94C5-4443-961E-A2537C646C9C}"/>
              </a:ext>
            </a:extLst>
          </p:cNvPr>
          <p:cNvSpPr>
            <a:spLocks noGrp="1"/>
          </p:cNvSpPr>
          <p:nvPr>
            <p:ph idx="1"/>
          </p:nvPr>
        </p:nvSpPr>
        <p:spPr>
          <a:xfrm>
            <a:off x="4223982" y="3752850"/>
            <a:ext cx="7485413" cy="2452687"/>
          </a:xfrm>
        </p:spPr>
        <p:txBody>
          <a:bodyPr anchor="ctr">
            <a:normAutofit/>
          </a:bodyPr>
          <a:lstStyle/>
          <a:p>
            <a:r>
              <a:rPr lang="en-IN" sz="2000" b="0" i="0" dirty="0">
                <a:effectLst/>
                <a:latin typeface="Sabon Next LT" panose="02000500000000000000" pitchFamily="2" charset="0"/>
                <a:cs typeface="Sabon Next LT" panose="02000500000000000000" pitchFamily="2" charset="0"/>
              </a:rPr>
              <a:t>Football and Hockey have most participant. Most of the games we see are team games. However, we do see some individual events such as cycling, gymnastics and marathon among the top 10 popular sports for men.</a:t>
            </a:r>
          </a:p>
          <a:p>
            <a:endParaRPr lang="en-IN" sz="2000" dirty="0">
              <a:latin typeface="Sabon Next LT" panose="02000500000000000000" pitchFamily="2" charset="0"/>
              <a:cs typeface="Sabon Next LT" panose="02000500000000000000" pitchFamily="2" charset="0"/>
            </a:endParaRPr>
          </a:p>
          <a:p>
            <a:r>
              <a:rPr lang="en-IN" sz="2000" b="0" i="0" dirty="0">
                <a:effectLst/>
                <a:latin typeface="Sabon Next LT" panose="02000500000000000000" pitchFamily="2" charset="0"/>
                <a:cs typeface="Sabon Next LT" panose="02000500000000000000" pitchFamily="2" charset="0"/>
              </a:rPr>
              <a:t>For women, Volleyball and Hockey are popular team sports. Gymnastics is apparently most popular individual event.</a:t>
            </a:r>
          </a:p>
        </p:txBody>
      </p:sp>
    </p:spTree>
    <p:extLst>
      <p:ext uri="{BB962C8B-B14F-4D97-AF65-F5344CB8AC3E}">
        <p14:creationId xmlns:p14="http://schemas.microsoft.com/office/powerpoint/2010/main" val="322046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ight Triangle 5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EF989-A269-43DA-8DC2-2089B399CDFF}"/>
              </a:ext>
            </a:extLst>
          </p:cNvPr>
          <p:cNvSpPr>
            <a:spLocks noGrp="1"/>
          </p:cNvSpPr>
          <p:nvPr>
            <p:ph type="title"/>
          </p:nvPr>
        </p:nvSpPr>
        <p:spPr>
          <a:xfrm>
            <a:off x="1006900" y="1188637"/>
            <a:ext cx="3141430" cy="4480726"/>
          </a:xfrm>
        </p:spPr>
        <p:txBody>
          <a:bodyPr>
            <a:normAutofit/>
          </a:bodyPr>
          <a:lstStyle/>
          <a:p>
            <a:pPr algn="r"/>
            <a:r>
              <a:rPr lang="en-IN" sz="3600" dirty="0">
                <a:latin typeface="Sabon Next LT" panose="02000500000000000000" pitchFamily="2" charset="0"/>
                <a:cs typeface="Sabon Next LT" panose="02000500000000000000" pitchFamily="2" charset="0"/>
              </a:rPr>
              <a:t>CASE STUDY	</a:t>
            </a:r>
          </a:p>
        </p:txBody>
      </p:sp>
      <p:cxnSp>
        <p:nvCxnSpPr>
          <p:cNvPr id="53" name="Straight Connector 6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9B8C13-B22B-44C6-A3F6-697F8D58AAE0}"/>
              </a:ext>
            </a:extLst>
          </p:cNvPr>
          <p:cNvSpPr>
            <a:spLocks noGrp="1"/>
          </p:cNvSpPr>
          <p:nvPr>
            <p:ph idx="1"/>
          </p:nvPr>
        </p:nvSpPr>
        <p:spPr>
          <a:xfrm>
            <a:off x="5138928" y="1338729"/>
            <a:ext cx="4795584" cy="4180542"/>
          </a:xfrm>
        </p:spPr>
        <p:txBody>
          <a:bodyPr anchor="ctr">
            <a:normAutofit/>
          </a:bodyPr>
          <a:lstStyle/>
          <a:p>
            <a:r>
              <a:rPr lang="en-IN" sz="2000" dirty="0">
                <a:latin typeface="Sabon Next LT" panose="02000500000000000000" pitchFamily="2" charset="0"/>
                <a:cs typeface="Sabon Next LT" panose="02000500000000000000" pitchFamily="2" charset="0"/>
              </a:rPr>
              <a:t>This case study consists of 2 data sets.</a:t>
            </a:r>
          </a:p>
          <a:p>
            <a:r>
              <a:rPr lang="en-IN" sz="2000" dirty="0">
                <a:latin typeface="Sabon Next LT" panose="02000500000000000000" pitchFamily="2" charset="0"/>
                <a:cs typeface="Sabon Next LT" panose="02000500000000000000" pitchFamily="2" charset="0"/>
              </a:rPr>
              <a:t>The first dataset consists of athlete and events details in different cities and countries mentioning their Sex, Age, Team, Sports they played, Medal attained the athletes, etc. There are total of 15 features.</a:t>
            </a:r>
          </a:p>
          <a:p>
            <a:r>
              <a:rPr lang="en-IN" sz="2000" dirty="0">
                <a:latin typeface="Sabon Next LT" panose="02000500000000000000" pitchFamily="2" charset="0"/>
                <a:cs typeface="Sabon Next LT" panose="02000500000000000000" pitchFamily="2" charset="0"/>
              </a:rPr>
              <a:t>The second dataset contains the Noc (</a:t>
            </a:r>
            <a:r>
              <a:rPr lang="en-IN" sz="2000" b="0" i="0" dirty="0">
                <a:effectLst/>
                <a:latin typeface="Sabon Next LT" panose="02000500000000000000" pitchFamily="2" charset="0"/>
                <a:cs typeface="Sabon Next LT" panose="02000500000000000000" pitchFamily="2" charset="0"/>
              </a:rPr>
              <a:t>National Olympic Committee) </a:t>
            </a:r>
            <a:r>
              <a:rPr lang="en-IN" sz="2000" dirty="0">
                <a:latin typeface="Sabon Next LT" panose="02000500000000000000" pitchFamily="2" charset="0"/>
                <a:cs typeface="Sabon Next LT" panose="02000500000000000000" pitchFamily="2" charset="0"/>
              </a:rPr>
              <a:t>and the country name.</a:t>
            </a:r>
          </a:p>
        </p:txBody>
      </p:sp>
    </p:spTree>
    <p:extLst>
      <p:ext uri="{BB962C8B-B14F-4D97-AF65-F5344CB8AC3E}">
        <p14:creationId xmlns:p14="http://schemas.microsoft.com/office/powerpoint/2010/main" val="144347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E52CD5F-F893-4187-BC53-5F235A41D690}"/>
              </a:ext>
            </a:extLst>
          </p:cNvPr>
          <p:cNvGraphicFramePr>
            <a:graphicFrameLocks/>
          </p:cNvGraphicFramePr>
          <p:nvPr>
            <p:extLst>
              <p:ext uri="{D42A27DB-BD31-4B8C-83A1-F6EECF244321}">
                <p14:modId xmlns:p14="http://schemas.microsoft.com/office/powerpoint/2010/main" val="753975984"/>
              </p:ext>
            </p:extLst>
          </p:nvPr>
        </p:nvGraphicFramePr>
        <p:xfrm>
          <a:off x="558800" y="570454"/>
          <a:ext cx="10871200" cy="58506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3874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678A-C074-473B-A70B-F5F3237DE500}"/>
              </a:ext>
            </a:extLst>
          </p:cNvPr>
          <p:cNvSpPr>
            <a:spLocks noGrp="1"/>
          </p:cNvSpPr>
          <p:nvPr>
            <p:ph type="title"/>
          </p:nvPr>
        </p:nvSpPr>
        <p:spPr>
          <a:xfrm>
            <a:off x="481013" y="3752849"/>
            <a:ext cx="3290887" cy="2452687"/>
          </a:xfrm>
        </p:spPr>
        <p:txBody>
          <a:bodyPr anchor="ctr">
            <a:normAutofit/>
          </a:bodyPr>
          <a:lstStyle/>
          <a:p>
            <a:r>
              <a:rPr lang="en-IN" sz="4000" dirty="0">
                <a:latin typeface="Sabon Next LT" panose="02000500000000000000" pitchFamily="2" charset="0"/>
                <a:cs typeface="Sabon Next LT" panose="02000500000000000000" pitchFamily="2" charset="0"/>
              </a:rPr>
              <a:t>Number of participants in each sport</a:t>
            </a:r>
          </a:p>
        </p:txBody>
      </p:sp>
      <p:pic>
        <p:nvPicPr>
          <p:cNvPr id="5" name="Picture 4">
            <a:extLst>
              <a:ext uri="{FF2B5EF4-FFF2-40B4-BE49-F238E27FC236}">
                <a16:creationId xmlns:a16="http://schemas.microsoft.com/office/drawing/2014/main" id="{83907F7D-15CF-42EB-A8C6-B82351DC9D6E}"/>
              </a:ext>
            </a:extLst>
          </p:cNvPr>
          <p:cNvPicPr>
            <a:picLocks noChangeAspect="1"/>
          </p:cNvPicPr>
          <p:nvPr/>
        </p:nvPicPr>
        <p:blipFill rotWithShape="1">
          <a:blip r:embed="rId2">
            <a:extLst>
              <a:ext uri="{28A0092B-C50C-407E-A947-70E740481C1C}">
                <a14:useLocalDpi xmlns:a14="http://schemas.microsoft.com/office/drawing/2010/main" val="0"/>
              </a:ext>
            </a:extLst>
          </a:blip>
          <a:srcRect t="34733" b="1116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DD5F45BB-4F6F-4607-9CB1-D08E7B6230B6}"/>
              </a:ext>
            </a:extLst>
          </p:cNvPr>
          <p:cNvSpPr>
            <a:spLocks noGrp="1"/>
          </p:cNvSpPr>
          <p:nvPr>
            <p:ph idx="1"/>
          </p:nvPr>
        </p:nvSpPr>
        <p:spPr>
          <a:xfrm>
            <a:off x="4223982" y="3752850"/>
            <a:ext cx="7485413" cy="2452687"/>
          </a:xfrm>
        </p:spPr>
        <p:txBody>
          <a:bodyPr anchor="ctr">
            <a:normAutofit/>
          </a:bodyPr>
          <a:lstStyle/>
          <a:p>
            <a:pPr marL="0" indent="0">
              <a:buNone/>
            </a:pPr>
            <a:r>
              <a:rPr lang="en-IN" sz="2000" dirty="0">
                <a:latin typeface="Sabon Next LT" panose="02000500000000000000" pitchFamily="2" charset="0"/>
                <a:cs typeface="Sabon Next LT" panose="02000500000000000000" pitchFamily="2" charset="0"/>
              </a:rPr>
              <a:t>The above graph shows the top 10 sports with the highest number of participants in the Olympics.</a:t>
            </a:r>
          </a:p>
          <a:p>
            <a:pPr marL="0" indent="0">
              <a:buNone/>
            </a:pPr>
            <a:r>
              <a:rPr lang="en-IN" sz="2000" dirty="0">
                <a:latin typeface="Sabon Next LT" panose="02000500000000000000" pitchFamily="2" charset="0"/>
                <a:cs typeface="Sabon Next LT" panose="02000500000000000000" pitchFamily="2" charset="0"/>
              </a:rPr>
              <a:t>Athletics has the highest number of participation followed by Gymnastics and Swimming. </a:t>
            </a:r>
            <a:r>
              <a:rPr lang="en-IN" sz="2000">
                <a:latin typeface="Sabon Next LT" panose="02000500000000000000" pitchFamily="2" charset="0"/>
                <a:cs typeface="Sabon Next LT" panose="02000500000000000000" pitchFamily="2" charset="0"/>
              </a:rPr>
              <a:t>Wrestling had </a:t>
            </a:r>
            <a:r>
              <a:rPr lang="en-IN" sz="2000" dirty="0">
                <a:latin typeface="Sabon Next LT" panose="02000500000000000000" pitchFamily="2" charset="0"/>
                <a:cs typeface="Sabon Next LT" panose="02000500000000000000" pitchFamily="2" charset="0"/>
              </a:rPr>
              <a:t>least number of participation as compared to other sports.</a:t>
            </a:r>
          </a:p>
        </p:txBody>
      </p:sp>
    </p:spTree>
    <p:extLst>
      <p:ext uri="{BB962C8B-B14F-4D97-AF65-F5344CB8AC3E}">
        <p14:creationId xmlns:p14="http://schemas.microsoft.com/office/powerpoint/2010/main" val="176431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7FE73-C079-4DEE-BDF8-23BB485835D3}"/>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4000" kern="1200" dirty="0">
                <a:solidFill>
                  <a:schemeClr val="tx1"/>
                </a:solidFill>
                <a:latin typeface="Sabon Next LT" panose="02000500000000000000" pitchFamily="2" charset="0"/>
                <a:cs typeface="Sabon Next LT" panose="02000500000000000000" pitchFamily="2" charset="0"/>
              </a:rPr>
              <a:t>Height and Weight Distribution for Men and </a:t>
            </a:r>
            <a:r>
              <a:rPr lang="en-US" sz="4000" dirty="0">
                <a:latin typeface="Sabon Next LT" panose="02000500000000000000" pitchFamily="2" charset="0"/>
                <a:cs typeface="Sabon Next LT" panose="02000500000000000000" pitchFamily="2" charset="0"/>
              </a:rPr>
              <a:t>W</a:t>
            </a:r>
            <a:r>
              <a:rPr lang="en-US" sz="4000" kern="1200" dirty="0">
                <a:solidFill>
                  <a:schemeClr val="tx1"/>
                </a:solidFill>
                <a:latin typeface="Sabon Next LT" panose="02000500000000000000" pitchFamily="2" charset="0"/>
                <a:cs typeface="Sabon Next LT" panose="02000500000000000000" pitchFamily="2" charset="0"/>
              </a:rPr>
              <a:t>omen</a:t>
            </a:r>
          </a:p>
        </p:txBody>
      </p:sp>
      <p:pic>
        <p:nvPicPr>
          <p:cNvPr id="6" name="Picture 5">
            <a:extLst>
              <a:ext uri="{FF2B5EF4-FFF2-40B4-BE49-F238E27FC236}">
                <a16:creationId xmlns:a16="http://schemas.microsoft.com/office/drawing/2014/main" id="{FB41B961-571D-492B-B55E-D7A01FA395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4400" y="806364"/>
            <a:ext cx="6169917" cy="515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12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D55AF-74EA-4084-B814-4DC4189E6486}"/>
              </a:ext>
            </a:extLst>
          </p:cNvPr>
          <p:cNvSpPr>
            <a:spLocks noGrp="1"/>
          </p:cNvSpPr>
          <p:nvPr>
            <p:ph type="title"/>
          </p:nvPr>
        </p:nvSpPr>
        <p:spPr>
          <a:xfrm>
            <a:off x="1289303" y="922919"/>
            <a:ext cx="9849751" cy="1349671"/>
          </a:xfrm>
        </p:spPr>
        <p:txBody>
          <a:bodyPr anchor="ctr">
            <a:normAutofit/>
          </a:bodyPr>
          <a:lstStyle/>
          <a:p>
            <a:r>
              <a:rPr lang="en-IN" sz="4000" dirty="0">
                <a:latin typeface="Sabon Next LT" panose="02000500000000000000" pitchFamily="2" charset="0"/>
                <a:cs typeface="Sabon Next LT" panose="02000500000000000000" pitchFamily="2" charset="0"/>
              </a:rPr>
              <a:t>Findings</a:t>
            </a:r>
          </a:p>
        </p:txBody>
      </p:sp>
      <p:sp>
        <p:nvSpPr>
          <p:cNvPr id="3" name="Content Placeholder 2">
            <a:extLst>
              <a:ext uri="{FF2B5EF4-FFF2-40B4-BE49-F238E27FC236}">
                <a16:creationId xmlns:a16="http://schemas.microsoft.com/office/drawing/2014/main" id="{734D1C32-6256-4692-BDD4-2E186C4848DB}"/>
              </a:ext>
            </a:extLst>
          </p:cNvPr>
          <p:cNvSpPr>
            <a:spLocks noGrp="1"/>
          </p:cNvSpPr>
          <p:nvPr>
            <p:ph idx="1"/>
          </p:nvPr>
        </p:nvSpPr>
        <p:spPr>
          <a:xfrm>
            <a:off x="1289302" y="2272590"/>
            <a:ext cx="9849751" cy="3032168"/>
          </a:xfrm>
        </p:spPr>
        <p:txBody>
          <a:bodyPr anchor="ctr">
            <a:noAutofit/>
          </a:bodyPr>
          <a:lstStyle/>
          <a:p>
            <a:r>
              <a:rPr lang="en-IN" sz="2000" b="0" i="0" dirty="0">
                <a:effectLst/>
                <a:latin typeface="Sabon Next LT" panose="02000500000000000000" pitchFamily="2" charset="0"/>
                <a:cs typeface="Sabon Next LT" panose="02000500000000000000" pitchFamily="2" charset="0"/>
              </a:rPr>
              <a:t>United States has won most Olympic medals.</a:t>
            </a:r>
          </a:p>
          <a:p>
            <a:r>
              <a:rPr lang="en-IN" sz="2000" b="0" i="0" dirty="0">
                <a:effectLst/>
                <a:latin typeface="Sabon Next LT" panose="02000500000000000000" pitchFamily="2" charset="0"/>
                <a:cs typeface="Sabon Next LT" panose="02000500000000000000" pitchFamily="2" charset="0"/>
              </a:rPr>
              <a:t>The analysis shows, in the Olympics, participation of men is always higher in comparison to women athletes, but women participation is increasing continuously.</a:t>
            </a:r>
          </a:p>
          <a:p>
            <a:r>
              <a:rPr lang="en-IN" sz="2000" b="0" i="0" dirty="0">
                <a:effectLst/>
                <a:latin typeface="Sabon Next LT" panose="02000500000000000000" pitchFamily="2" charset="0"/>
                <a:cs typeface="Sabon Next LT" panose="02000500000000000000" pitchFamily="2" charset="0"/>
              </a:rPr>
              <a:t>The analysis shows, Football and Hockey is popular among men while whereas a lot of women athletes choose Volleyball &amp; Gymnastics.</a:t>
            </a:r>
          </a:p>
          <a:p>
            <a:r>
              <a:rPr lang="en-IN" sz="2000" dirty="0">
                <a:latin typeface="Sabon Next LT" panose="02000500000000000000" pitchFamily="2" charset="0"/>
                <a:cs typeface="Sabon Next LT" panose="02000500000000000000" pitchFamily="2" charset="0"/>
              </a:rPr>
              <a:t>Age of participants beyond 60 years are also participating in the Olympics.</a:t>
            </a:r>
          </a:p>
          <a:p>
            <a:r>
              <a:rPr lang="en-IN" sz="2000" dirty="0">
                <a:latin typeface="Sabon Next LT" panose="02000500000000000000" pitchFamily="2" charset="0"/>
                <a:cs typeface="Sabon Next LT" panose="02000500000000000000" pitchFamily="2" charset="0"/>
              </a:rPr>
              <a:t>Based on Season, number of athletes are seen more in Summer while less in Winter.</a:t>
            </a:r>
          </a:p>
          <a:p>
            <a:r>
              <a:rPr lang="en-IN" sz="2000" dirty="0">
                <a:latin typeface="Sabon Next LT" panose="02000500000000000000" pitchFamily="2" charset="0"/>
                <a:cs typeface="Sabon Next LT" panose="02000500000000000000" pitchFamily="2" charset="0"/>
              </a:rPr>
              <a:t>United States has the highest number of participants in the Olympics</a:t>
            </a:r>
          </a:p>
          <a:p>
            <a:r>
              <a:rPr lang="en-IN" sz="2000" dirty="0">
                <a:latin typeface="Sabon Next LT" panose="02000500000000000000" pitchFamily="2" charset="0"/>
                <a:cs typeface="Sabon Next LT" panose="02000500000000000000" pitchFamily="2" charset="0"/>
              </a:rPr>
              <a:t>Most suitable city for playing games was Albertville.</a:t>
            </a:r>
          </a:p>
        </p:txBody>
      </p:sp>
    </p:spTree>
    <p:extLst>
      <p:ext uri="{BB962C8B-B14F-4D97-AF65-F5344CB8AC3E}">
        <p14:creationId xmlns:p14="http://schemas.microsoft.com/office/powerpoint/2010/main" val="178858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B6A6F-30A4-4C40-8643-CF6A3102451F}"/>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4000" kern="1200" dirty="0">
                <a:solidFill>
                  <a:schemeClr val="tx1"/>
                </a:solidFill>
                <a:latin typeface="Sabon Next LT" panose="02000500000000000000" pitchFamily="2" charset="0"/>
                <a:cs typeface="Sabon Next LT" panose="02000500000000000000" pitchFamily="2" charset="0"/>
              </a:rPr>
              <a:t>THANK YOU</a:t>
            </a:r>
          </a:p>
        </p:txBody>
      </p:sp>
    </p:spTree>
    <p:extLst>
      <p:ext uri="{BB962C8B-B14F-4D97-AF65-F5344CB8AC3E}">
        <p14:creationId xmlns:p14="http://schemas.microsoft.com/office/powerpoint/2010/main" val="242271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F22BC8-322C-42FC-8A89-0E5E4D46ACF7}"/>
              </a:ext>
            </a:extLst>
          </p:cNvPr>
          <p:cNvSpPr>
            <a:spLocks noGrp="1"/>
          </p:cNvSpPr>
          <p:nvPr>
            <p:ph type="title"/>
          </p:nvPr>
        </p:nvSpPr>
        <p:spPr>
          <a:xfrm>
            <a:off x="838200" y="365125"/>
            <a:ext cx="10515600" cy="1325563"/>
          </a:xfrm>
        </p:spPr>
        <p:txBody>
          <a:bodyPr>
            <a:normAutofit/>
          </a:bodyPr>
          <a:lstStyle/>
          <a:p>
            <a:r>
              <a:rPr lang="en-IN" sz="4000" dirty="0">
                <a:latin typeface="Sabon Next LT" panose="02000500000000000000" pitchFamily="2" charset="0"/>
                <a:cs typeface="Sabon Next LT" panose="02000500000000000000" pitchFamily="2" charset="0"/>
              </a:rPr>
              <a:t>OBJECTIVES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D29BE2-5124-4F0D-8D29-64AF1B12B440}"/>
              </a:ext>
            </a:extLst>
          </p:cNvPr>
          <p:cNvSpPr>
            <a:spLocks noGrp="1"/>
          </p:cNvSpPr>
          <p:nvPr>
            <p:ph idx="1"/>
          </p:nvPr>
        </p:nvSpPr>
        <p:spPr>
          <a:xfrm>
            <a:off x="838200" y="1825625"/>
            <a:ext cx="10515600" cy="4351338"/>
          </a:xfrm>
        </p:spPr>
        <p:txBody>
          <a:bodyPr>
            <a:normAutofit/>
          </a:bodyPr>
          <a:lstStyle/>
          <a:p>
            <a:r>
              <a:rPr lang="en-IN" sz="2000" dirty="0">
                <a:latin typeface="Sabon Next LT" panose="02000500000000000000" pitchFamily="2" charset="0"/>
                <a:cs typeface="Sabon Next LT" panose="02000500000000000000" pitchFamily="2" charset="0"/>
              </a:rPr>
              <a:t>Analyse </a:t>
            </a:r>
            <a:r>
              <a:rPr lang="en-IN" sz="2000" b="0" i="0" dirty="0">
                <a:effectLst/>
                <a:latin typeface="Sabon Next LT" panose="02000500000000000000" pitchFamily="2" charset="0"/>
                <a:cs typeface="Sabon Next LT" panose="02000500000000000000" pitchFamily="2" charset="0"/>
              </a:rPr>
              <a:t>how the Olympics have evolved over time for female</a:t>
            </a:r>
            <a:r>
              <a:rPr lang="en-IN" sz="2000" dirty="0">
                <a:latin typeface="Sabon Next LT" panose="02000500000000000000" pitchFamily="2" charset="0"/>
                <a:cs typeface="Sabon Next LT" panose="02000500000000000000" pitchFamily="2" charset="0"/>
              </a:rPr>
              <a:t>,</a:t>
            </a:r>
            <a:r>
              <a:rPr lang="en-IN" sz="2000" b="0" i="0" dirty="0">
                <a:effectLst/>
                <a:latin typeface="Sabon Next LT" panose="02000500000000000000" pitchFamily="2" charset="0"/>
                <a:cs typeface="Sabon Next LT" panose="02000500000000000000" pitchFamily="2" charset="0"/>
              </a:rPr>
              <a:t> analysis about the participation and performance of athletes based on different nations, and different sports and events, athletes who won medals and how the growth of women participation evolved in Olympics over time.</a:t>
            </a:r>
          </a:p>
          <a:p>
            <a:endParaRPr lang="en-IN" sz="2000" dirty="0">
              <a:latin typeface="Sabon Next LT" panose="02000500000000000000" pitchFamily="2" charset="0"/>
              <a:cs typeface="Sabon Next LT" panose="02000500000000000000" pitchFamily="2" charset="0"/>
            </a:endParaRPr>
          </a:p>
          <a:p>
            <a:r>
              <a:rPr lang="en-IN" sz="2000" dirty="0">
                <a:latin typeface="Sabon Next LT" panose="02000500000000000000" pitchFamily="2" charset="0"/>
                <a:cs typeface="Sabon Next LT" panose="02000500000000000000" pitchFamily="2" charset="0"/>
              </a:rPr>
              <a:t>Analyse which country has the highest number of participants, team which has the highest number of medals and the most popular sports among men and women.</a:t>
            </a:r>
          </a:p>
          <a:p>
            <a:endParaRPr lang="en-IN" sz="2000" dirty="0">
              <a:latin typeface="Sabon Next LT" panose="02000500000000000000" pitchFamily="2" charset="0"/>
              <a:cs typeface="Sabon Next LT" panose="02000500000000000000" pitchFamily="2" charset="0"/>
            </a:endParaRPr>
          </a:p>
          <a:p>
            <a:r>
              <a:rPr lang="en-IN" sz="2000" dirty="0">
                <a:latin typeface="Sabon Next LT" panose="02000500000000000000" pitchFamily="2" charset="0"/>
                <a:cs typeface="Sabon Next LT" panose="02000500000000000000" pitchFamily="2" charset="0"/>
              </a:rPr>
              <a:t>Publish the findings based on data analysis. </a:t>
            </a:r>
          </a:p>
          <a:p>
            <a:endParaRPr lang="en-IN" sz="2000"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424563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FBF7D-0352-49D5-9F29-DA47CD57FEAC}"/>
              </a:ext>
            </a:extLst>
          </p:cNvPr>
          <p:cNvSpPr>
            <a:spLocks noGrp="1"/>
          </p:cNvSpPr>
          <p:nvPr>
            <p:ph type="title"/>
          </p:nvPr>
        </p:nvSpPr>
        <p:spPr>
          <a:xfrm>
            <a:off x="838200" y="557188"/>
            <a:ext cx="10515600" cy="1133499"/>
          </a:xfrm>
        </p:spPr>
        <p:txBody>
          <a:bodyPr>
            <a:normAutofit/>
          </a:bodyPr>
          <a:lstStyle/>
          <a:p>
            <a:pPr algn="ctr"/>
            <a:r>
              <a:rPr lang="en-IN" sz="4000" dirty="0">
                <a:latin typeface="Sabon Next LT" panose="02000500000000000000" pitchFamily="2" charset="0"/>
                <a:cs typeface="Sabon Next LT" panose="02000500000000000000" pitchFamily="2" charset="0"/>
              </a:rPr>
              <a:t>Data Analysis</a:t>
            </a:r>
          </a:p>
        </p:txBody>
      </p:sp>
      <p:graphicFrame>
        <p:nvGraphicFramePr>
          <p:cNvPr id="7" name="Content Placeholder 2">
            <a:extLst>
              <a:ext uri="{FF2B5EF4-FFF2-40B4-BE49-F238E27FC236}">
                <a16:creationId xmlns:a16="http://schemas.microsoft.com/office/drawing/2014/main" id="{3337AADD-B684-4845-B47C-FA3312A0170B}"/>
              </a:ext>
            </a:extLst>
          </p:cNvPr>
          <p:cNvGraphicFramePr>
            <a:graphicFrameLocks noGrp="1"/>
          </p:cNvGraphicFramePr>
          <p:nvPr>
            <p:ph idx="1"/>
            <p:extLst>
              <p:ext uri="{D42A27DB-BD31-4B8C-83A1-F6EECF244321}">
                <p14:modId xmlns:p14="http://schemas.microsoft.com/office/powerpoint/2010/main" val="19242699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03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A577B-62DE-43FF-8A7B-52801F367D3C}"/>
              </a:ext>
            </a:extLst>
          </p:cNvPr>
          <p:cNvSpPr>
            <a:spLocks noGrp="1"/>
          </p:cNvSpPr>
          <p:nvPr>
            <p:ph type="title"/>
          </p:nvPr>
        </p:nvSpPr>
        <p:spPr>
          <a:xfrm>
            <a:off x="1043631" y="809898"/>
            <a:ext cx="9942716" cy="1554480"/>
          </a:xfrm>
        </p:spPr>
        <p:txBody>
          <a:bodyPr anchor="ctr">
            <a:normAutofit/>
          </a:bodyPr>
          <a:lstStyle/>
          <a:p>
            <a:r>
              <a:rPr lang="en-IN" sz="4000" dirty="0">
                <a:latin typeface="Sabon Next LT" panose="02000500000000000000" pitchFamily="2" charset="0"/>
                <a:cs typeface="Sabon Next LT" panose="02000500000000000000" pitchFamily="2" charset="0"/>
              </a:rPr>
              <a:t>Important factors forming a general trend among the athletes</a:t>
            </a:r>
          </a:p>
        </p:txBody>
      </p:sp>
      <p:sp>
        <p:nvSpPr>
          <p:cNvPr id="3" name="Content Placeholder 2">
            <a:extLst>
              <a:ext uri="{FF2B5EF4-FFF2-40B4-BE49-F238E27FC236}">
                <a16:creationId xmlns:a16="http://schemas.microsoft.com/office/drawing/2014/main" id="{6AD35DC3-494E-4ADC-AD8B-7E89B2DDC5F6}"/>
              </a:ext>
            </a:extLst>
          </p:cNvPr>
          <p:cNvSpPr>
            <a:spLocks noGrp="1"/>
          </p:cNvSpPr>
          <p:nvPr>
            <p:ph idx="1"/>
          </p:nvPr>
        </p:nvSpPr>
        <p:spPr>
          <a:xfrm>
            <a:off x="1045028" y="3017522"/>
            <a:ext cx="9941319" cy="3124658"/>
          </a:xfrm>
        </p:spPr>
        <p:txBody>
          <a:bodyPr anchor="ctr">
            <a:noAutofit/>
          </a:bodyPr>
          <a:lstStyle/>
          <a:p>
            <a:r>
              <a:rPr lang="en-IN" sz="2000" dirty="0">
                <a:latin typeface="Sabon Next LT" panose="02000500000000000000" pitchFamily="2" charset="0"/>
                <a:cs typeface="Sabon Next LT" panose="02000500000000000000" pitchFamily="2" charset="0"/>
              </a:rPr>
              <a:t>Athlete’s Gender</a:t>
            </a:r>
          </a:p>
          <a:p>
            <a:r>
              <a:rPr lang="en-IN" sz="2000" dirty="0">
                <a:latin typeface="Sabon Next LT" panose="02000500000000000000" pitchFamily="2" charset="0"/>
                <a:cs typeface="Sabon Next LT" panose="02000500000000000000" pitchFamily="2" charset="0"/>
              </a:rPr>
              <a:t>Medals attained by various athletes</a:t>
            </a:r>
          </a:p>
          <a:p>
            <a:r>
              <a:rPr lang="en-IN" sz="2000" dirty="0">
                <a:latin typeface="Sabon Next LT" panose="02000500000000000000" pitchFamily="2" charset="0"/>
                <a:cs typeface="Sabon Next LT" panose="02000500000000000000" pitchFamily="2" charset="0"/>
              </a:rPr>
              <a:t>Age of athletes 	</a:t>
            </a:r>
          </a:p>
          <a:p>
            <a:r>
              <a:rPr lang="en-IN" sz="2000" dirty="0">
                <a:latin typeface="Sabon Next LT" panose="02000500000000000000" pitchFamily="2" charset="0"/>
                <a:cs typeface="Sabon Next LT" panose="02000500000000000000" pitchFamily="2" charset="0"/>
              </a:rPr>
              <a:t>Team</a:t>
            </a:r>
          </a:p>
          <a:p>
            <a:r>
              <a:rPr lang="en-IN" sz="2000" dirty="0">
                <a:latin typeface="Sabon Next LT" panose="02000500000000000000" pitchFamily="2" charset="0"/>
                <a:cs typeface="Sabon Next LT" panose="02000500000000000000" pitchFamily="2" charset="0"/>
              </a:rPr>
              <a:t>Female athletes participation evolution in </a:t>
            </a:r>
            <a:r>
              <a:rPr lang="en-IN" sz="2000" dirty="0" err="1">
                <a:latin typeface="Sabon Next LT" panose="02000500000000000000" pitchFamily="2" charset="0"/>
                <a:cs typeface="Sabon Next LT" panose="02000500000000000000" pitchFamily="2" charset="0"/>
              </a:rPr>
              <a:t>olympics</a:t>
            </a:r>
            <a:endParaRPr lang="en-IN" sz="2000" dirty="0">
              <a:latin typeface="Sabon Next LT" panose="02000500000000000000" pitchFamily="2" charset="0"/>
              <a:cs typeface="Sabon Next LT" panose="02000500000000000000" pitchFamily="2" charset="0"/>
            </a:endParaRPr>
          </a:p>
          <a:p>
            <a:r>
              <a:rPr lang="en-IN" sz="2000" dirty="0">
                <a:latin typeface="Sabon Next LT" panose="02000500000000000000" pitchFamily="2" charset="0"/>
                <a:cs typeface="Sabon Next LT" panose="02000500000000000000" pitchFamily="2" charset="0"/>
              </a:rPr>
              <a:t>Season (Summer or Winter)</a:t>
            </a:r>
          </a:p>
          <a:p>
            <a:r>
              <a:rPr lang="en-IN" sz="2000" dirty="0">
                <a:latin typeface="Sabon Next LT" panose="02000500000000000000" pitchFamily="2" charset="0"/>
                <a:cs typeface="Sabon Next LT" panose="02000500000000000000" pitchFamily="2" charset="0"/>
              </a:rPr>
              <a:t>City  (suitable for multiple games) </a:t>
            </a:r>
          </a:p>
          <a:p>
            <a:r>
              <a:rPr lang="en-IN" sz="2000" dirty="0">
                <a:latin typeface="Sabon Next LT" panose="02000500000000000000" pitchFamily="2" charset="0"/>
                <a:cs typeface="Sabon Next LT" panose="02000500000000000000" pitchFamily="2" charset="0"/>
              </a:rPr>
              <a:t>Sport (Most popular among Men and Women)</a:t>
            </a:r>
          </a:p>
          <a:p>
            <a:r>
              <a:rPr lang="en-IN" sz="2000" dirty="0">
                <a:latin typeface="Sabon Next LT" panose="02000500000000000000" pitchFamily="2" charset="0"/>
                <a:cs typeface="Sabon Next LT" panose="02000500000000000000" pitchFamily="2" charset="0"/>
              </a:rPr>
              <a:t>Height and Weight distribution of the different athletes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47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5EDFABF-AA04-42B1-B020-CB1676ECA244}"/>
              </a:ext>
            </a:extLst>
          </p:cNvPr>
          <p:cNvSpPr>
            <a:spLocks noGrp="1"/>
          </p:cNvSpPr>
          <p:nvPr>
            <p:ph type="title"/>
          </p:nvPr>
        </p:nvSpPr>
        <p:spPr>
          <a:xfrm>
            <a:off x="808638" y="386930"/>
            <a:ext cx="9236700" cy="1188950"/>
          </a:xfrm>
        </p:spPr>
        <p:txBody>
          <a:bodyPr anchor="b">
            <a:normAutofit/>
          </a:bodyPr>
          <a:lstStyle/>
          <a:p>
            <a:r>
              <a:rPr lang="en-IN" sz="5400">
                <a:latin typeface="Sabon Next LT" panose="02000500000000000000" pitchFamily="2" charset="0"/>
                <a:cs typeface="Sabon Next LT" panose="02000500000000000000" pitchFamily="2" charset="0"/>
              </a:rPr>
              <a:t>Table Analysis</a:t>
            </a:r>
          </a:p>
        </p:txBody>
      </p:sp>
      <p:grpSp>
        <p:nvGrpSpPr>
          <p:cNvPr id="26"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02D8896-82A2-4796-A3C6-D328013C8D0A}"/>
              </a:ext>
            </a:extLst>
          </p:cNvPr>
          <p:cNvSpPr>
            <a:spLocks noGrp="1"/>
          </p:cNvSpPr>
          <p:nvPr>
            <p:ph idx="1"/>
          </p:nvPr>
        </p:nvSpPr>
        <p:spPr>
          <a:xfrm>
            <a:off x="793660" y="2599510"/>
            <a:ext cx="10143668" cy="2768904"/>
          </a:xfrm>
        </p:spPr>
        <p:txBody>
          <a:bodyPr anchor="ctr">
            <a:normAutofit/>
          </a:bodyPr>
          <a:lstStyle/>
          <a:p>
            <a:r>
              <a:rPr lang="en-IN" sz="2400" dirty="0">
                <a:latin typeface="Sabon Next LT" panose="02000500000000000000" pitchFamily="2" charset="0"/>
                <a:cs typeface="Sabon Next LT" panose="02000500000000000000" pitchFamily="2" charset="0"/>
              </a:rPr>
              <a:t>This dataset consists of 2 tables.</a:t>
            </a:r>
          </a:p>
          <a:p>
            <a:r>
              <a:rPr lang="en-IN" sz="2400" dirty="0">
                <a:latin typeface="Sabon Next LT" panose="02000500000000000000" pitchFamily="2" charset="0"/>
                <a:cs typeface="Sabon Next LT" panose="02000500000000000000" pitchFamily="2" charset="0"/>
              </a:rPr>
              <a:t>This dataset consists of athletes and the events they are taking part in the Olympics.</a:t>
            </a:r>
          </a:p>
          <a:p>
            <a:r>
              <a:rPr lang="en-IN" sz="2400" dirty="0">
                <a:latin typeface="Sabon Next LT" panose="02000500000000000000" pitchFamily="2" charset="0"/>
                <a:cs typeface="Sabon Next LT" panose="02000500000000000000" pitchFamily="2" charset="0"/>
              </a:rPr>
              <a:t>The second dataset consists of 207 different regions which are taking part in the Olympics.</a:t>
            </a:r>
          </a:p>
        </p:txBody>
      </p:sp>
    </p:spTree>
    <p:extLst>
      <p:ext uri="{BB962C8B-B14F-4D97-AF65-F5344CB8AC3E}">
        <p14:creationId xmlns:p14="http://schemas.microsoft.com/office/powerpoint/2010/main" val="355889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AE490-F415-45C6-AEE0-BBE90F24E253}"/>
              </a:ext>
            </a:extLst>
          </p:cNvPr>
          <p:cNvSpPr>
            <a:spLocks noGrp="1"/>
          </p:cNvSpPr>
          <p:nvPr>
            <p:ph type="ctrTitle"/>
          </p:nvPr>
        </p:nvSpPr>
        <p:spPr>
          <a:xfrm>
            <a:off x="1152653" y="412813"/>
            <a:ext cx="4036334" cy="2387600"/>
          </a:xfrm>
        </p:spPr>
        <p:txBody>
          <a:bodyPr anchor="t">
            <a:normAutofit fontScale="90000"/>
          </a:bodyPr>
          <a:lstStyle/>
          <a:p>
            <a:pPr algn="l"/>
            <a:r>
              <a:rPr lang="en-IN" sz="4400" dirty="0">
                <a:latin typeface="Sabon Next LT" panose="02000500000000000000" pitchFamily="2" charset="0"/>
                <a:cs typeface="Sabon Next LT" panose="02000500000000000000" pitchFamily="2" charset="0"/>
              </a:rPr>
              <a:t>Male And Female participation in Olympics</a:t>
            </a:r>
          </a:p>
        </p:txBody>
      </p:sp>
      <p:sp>
        <p:nvSpPr>
          <p:cNvPr id="5" name="Subtitle 4">
            <a:extLst>
              <a:ext uri="{FF2B5EF4-FFF2-40B4-BE49-F238E27FC236}">
                <a16:creationId xmlns:a16="http://schemas.microsoft.com/office/drawing/2014/main" id="{1944FE47-4D19-4954-A8F8-5C053BF2CAC7}"/>
              </a:ext>
            </a:extLst>
          </p:cNvPr>
          <p:cNvSpPr>
            <a:spLocks noGrp="1"/>
          </p:cNvSpPr>
          <p:nvPr>
            <p:ph type="subTitle" idx="1"/>
          </p:nvPr>
        </p:nvSpPr>
        <p:spPr>
          <a:xfrm>
            <a:off x="1056583" y="3429000"/>
            <a:ext cx="4036333" cy="2254814"/>
          </a:xfrm>
        </p:spPr>
        <p:txBody>
          <a:bodyPr anchor="b">
            <a:noAutofit/>
          </a:bodyPr>
          <a:lstStyle/>
          <a:p>
            <a:pPr marL="342900" indent="-342900" algn="l">
              <a:buFont typeface="Arial" panose="020B0604020202020204" pitchFamily="34" charset="0"/>
              <a:buChar char="•"/>
            </a:pPr>
            <a:r>
              <a:rPr lang="en-IN" sz="2000" dirty="0">
                <a:latin typeface="Sabon Next LT" panose="02000500000000000000" pitchFamily="2" charset="0"/>
                <a:cs typeface="Sabon Next LT" panose="02000500000000000000" pitchFamily="2" charset="0"/>
              </a:rPr>
              <a:t>The number of male athletes participating in the Olympics are more.</a:t>
            </a:r>
          </a:p>
          <a:p>
            <a:pPr marL="342900" indent="-342900" algn="l">
              <a:buFont typeface="Arial" panose="020B0604020202020204" pitchFamily="34" charset="0"/>
              <a:buChar char="•"/>
            </a:pPr>
            <a:r>
              <a:rPr lang="en-IN" sz="2000" dirty="0">
                <a:latin typeface="Sabon Next LT" panose="02000500000000000000" pitchFamily="2" charset="0"/>
                <a:cs typeface="Sabon Next LT" panose="02000500000000000000" pitchFamily="2" charset="0"/>
              </a:rPr>
              <a:t>Whereas the number of female athletes are significantly low as compared to male</a:t>
            </a:r>
          </a:p>
        </p:txBody>
      </p:sp>
      <p:grpSp>
        <p:nvGrpSpPr>
          <p:cNvPr id="46" name="Group 4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9">
            <a:extLst>
              <a:ext uri="{FF2B5EF4-FFF2-40B4-BE49-F238E27FC236}">
                <a16:creationId xmlns:a16="http://schemas.microsoft.com/office/drawing/2014/main" id="{B1C6D93C-DF19-4611-9223-6242761BB6E1}"/>
              </a:ext>
            </a:extLst>
          </p:cNvPr>
          <p:cNvGraphicFramePr>
            <a:graphicFrameLocks noGrp="1"/>
          </p:cNvGraphicFramePr>
          <p:nvPr>
            <p:ph idx="4294967295"/>
            <p:extLst>
              <p:ext uri="{D42A27DB-BD31-4B8C-83A1-F6EECF244321}">
                <p14:modId xmlns:p14="http://schemas.microsoft.com/office/powerpoint/2010/main" val="1846992165"/>
              </p:ext>
            </p:extLst>
          </p:nvPr>
        </p:nvGraphicFramePr>
        <p:xfrm>
          <a:off x="5922492" y="928201"/>
          <a:ext cx="5536001" cy="49269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678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21FE9-4138-4ACF-A349-E83A5EBB571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kern="1200" dirty="0">
                <a:solidFill>
                  <a:schemeClr val="bg1"/>
                </a:solidFill>
                <a:latin typeface="Sabon Next LT" panose="02000500000000000000" pitchFamily="2" charset="0"/>
                <a:cs typeface="Sabon Next LT" panose="02000500000000000000" pitchFamily="2" charset="0"/>
              </a:rPr>
              <a:t>Male and Female Participation By City Wise</a:t>
            </a:r>
          </a:p>
        </p:txBody>
      </p:sp>
      <p:graphicFrame>
        <p:nvGraphicFramePr>
          <p:cNvPr id="4" name="Chart 3">
            <a:extLst>
              <a:ext uri="{FF2B5EF4-FFF2-40B4-BE49-F238E27FC236}">
                <a16:creationId xmlns:a16="http://schemas.microsoft.com/office/drawing/2014/main" id="{75AD4785-9526-4D01-92B2-C499163692C3}"/>
              </a:ext>
            </a:extLst>
          </p:cNvPr>
          <p:cNvGraphicFramePr>
            <a:graphicFrameLocks/>
          </p:cNvGraphicFramePr>
          <p:nvPr>
            <p:extLst>
              <p:ext uri="{D42A27DB-BD31-4B8C-83A1-F6EECF244321}">
                <p14:modId xmlns:p14="http://schemas.microsoft.com/office/powerpoint/2010/main" val="275904796"/>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1893495"/>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1035</TotalTime>
  <Words>1122</Words>
  <Application>Microsoft Office PowerPoint</Application>
  <PresentationFormat>Widescreen</PresentationFormat>
  <Paragraphs>112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Sabon Next LT</vt:lpstr>
      <vt:lpstr>Office Theme</vt:lpstr>
      <vt:lpstr>PowerPoint Presentation</vt:lpstr>
      <vt:lpstr>CONTENTS</vt:lpstr>
      <vt:lpstr>CASE STUDY </vt:lpstr>
      <vt:lpstr>OBJECTIVES </vt:lpstr>
      <vt:lpstr>Data Analysis</vt:lpstr>
      <vt:lpstr>Important factors forming a general trend among the athletes</vt:lpstr>
      <vt:lpstr>Table Analysis</vt:lpstr>
      <vt:lpstr>Male And Female participation in Olympics</vt:lpstr>
      <vt:lpstr>Male and Female Participation By City Wise</vt:lpstr>
      <vt:lpstr>Medals Attained in Olympics</vt:lpstr>
      <vt:lpstr>Medals Attained by Athletes</vt:lpstr>
      <vt:lpstr>PowerPoint Presentation</vt:lpstr>
      <vt:lpstr>Top 5 Countries with Gold Medals</vt:lpstr>
      <vt:lpstr>AGE DISTRIBUTION</vt:lpstr>
      <vt:lpstr>Age of participants beyond 60 years </vt:lpstr>
      <vt:lpstr>PowerPoint Presentation</vt:lpstr>
      <vt:lpstr>Team that has the highest number of participants</vt:lpstr>
      <vt:lpstr>PowerPoint Presentation</vt:lpstr>
      <vt:lpstr>Team with the highest number of medals</vt:lpstr>
      <vt:lpstr>Medal Attained in Rio Olympics 2016</vt:lpstr>
      <vt:lpstr>Female Athletes in Olympics</vt:lpstr>
      <vt:lpstr>Number of Female Athletes in Olympics</vt:lpstr>
      <vt:lpstr>General Trend for Female Athletes</vt:lpstr>
      <vt:lpstr>Seasons </vt:lpstr>
      <vt:lpstr>PowerPoint Presentation</vt:lpstr>
      <vt:lpstr>Most suitable City for Olympic Games</vt:lpstr>
      <vt:lpstr>Popular Sports for Women</vt:lpstr>
      <vt:lpstr>Popular Sports for Men</vt:lpstr>
      <vt:lpstr>Popular Sports among Men and Women</vt:lpstr>
      <vt:lpstr>PowerPoint Presentation</vt:lpstr>
      <vt:lpstr>Number of participants in each sport</vt:lpstr>
      <vt:lpstr>Height and Weight Distribution for Men and Women</vt:lpstr>
      <vt:lpstr>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Ahmad</dc:creator>
  <cp:lastModifiedBy>Ali Ahmad</cp:lastModifiedBy>
  <cp:revision>142</cp:revision>
  <dcterms:created xsi:type="dcterms:W3CDTF">2021-08-14T07:46:05Z</dcterms:created>
  <dcterms:modified xsi:type="dcterms:W3CDTF">2021-08-15T12:06:44Z</dcterms:modified>
</cp:coreProperties>
</file>