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347A-8407-41DF-B90E-D21FA8C9EB8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714BF56-8730-414F-A04A-F22F3A2A77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8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347A-8407-41DF-B90E-D21FA8C9EB8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BF56-8730-414F-A04A-F22F3A2A77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94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347A-8407-41DF-B90E-D21FA8C9EB8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BF56-8730-414F-A04A-F22F3A2A77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90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347A-8407-41DF-B90E-D21FA8C9EB8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BF56-8730-414F-A04A-F22F3A2A77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65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347A-8407-41DF-B90E-D21FA8C9EB8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BF56-8730-414F-A04A-F22F3A2A77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88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347A-8407-41DF-B90E-D21FA8C9EB8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BF56-8730-414F-A04A-F22F3A2A77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91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347A-8407-41DF-B90E-D21FA8C9EB8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BF56-8730-414F-A04A-F22F3A2A773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97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347A-8407-41DF-B90E-D21FA8C9EB8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BF56-8730-414F-A04A-F22F3A2A773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91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347A-8407-41DF-B90E-D21FA8C9EB8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BF56-8730-414F-A04A-F22F3A2A7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347A-8407-41DF-B90E-D21FA8C9EB8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BF56-8730-414F-A04A-F22F3A2A77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4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A4C9347A-8407-41DF-B90E-D21FA8C9EB8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BF56-8730-414F-A04A-F22F3A2A773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48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9347A-8407-41DF-B90E-D21FA8C9EB8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714BF56-8730-414F-A04A-F22F3A2A773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3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6182" y="942108"/>
            <a:ext cx="9476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Digital Image Processing 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By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Muhammad Ameen </a:t>
            </a:r>
            <a:r>
              <a:rPr lang="en-US" sz="3600" dirty="0" err="1"/>
              <a:t>Chhajro</a:t>
            </a:r>
            <a:endParaRPr lang="en-US" sz="3600" dirty="0"/>
          </a:p>
          <a:p>
            <a:pPr algn="ctr"/>
            <a:r>
              <a:rPr lang="en-US" sz="3600" dirty="0"/>
              <a:t>(Assistant Professor) </a:t>
            </a:r>
          </a:p>
          <a:p>
            <a:pPr algn="ctr"/>
            <a:r>
              <a:rPr lang="en-US" sz="3600" dirty="0"/>
              <a:t>Sindh </a:t>
            </a:r>
            <a:r>
              <a:rPr lang="en-US" sz="3600" dirty="0" err="1"/>
              <a:t>Madressatul</a:t>
            </a:r>
            <a:r>
              <a:rPr lang="en-US" sz="3600" dirty="0"/>
              <a:t> Islam University </a:t>
            </a:r>
          </a:p>
        </p:txBody>
      </p:sp>
    </p:spTree>
    <p:extLst>
      <p:ext uri="{BB962C8B-B14F-4D97-AF65-F5344CB8AC3E}">
        <p14:creationId xmlns:p14="http://schemas.microsoft.com/office/powerpoint/2010/main" val="499150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6DD31-7768-372C-9E56-C9A35FAD7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4DFC4E-BD3C-2EDD-BC9A-47579FA99C1E}"/>
              </a:ext>
            </a:extLst>
          </p:cNvPr>
          <p:cNvSpPr txBox="1"/>
          <p:nvPr/>
        </p:nvSpPr>
        <p:spPr>
          <a:xfrm>
            <a:off x="103239" y="221226"/>
            <a:ext cx="12088761" cy="1696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Bef>
                <a:spcPts val="300"/>
              </a:spcBef>
              <a:spcAft>
                <a:spcPts val="75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Illusions</a:t>
            </a:r>
          </a:p>
          <a:p>
            <a:pPr fontAlgn="base">
              <a:lnSpc>
                <a:spcPct val="150000"/>
              </a:lnSpc>
              <a:spcBef>
                <a:spcPts val="300"/>
              </a:spcBef>
              <a:spcAft>
                <a:spcPts val="75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that deceive the eye and brain, creating a perception that differs from reality. These can involve geometric distortions, color contrasts, or motion effects.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E8987-E173-B79C-F86B-B89F64FC7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82" y="2269136"/>
            <a:ext cx="798844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1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C4611-4DE7-D546-3876-08E900D48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61CC26-5818-21F5-4D3E-76005FD41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1" y="0"/>
            <a:ext cx="10934556" cy="614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08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4220D-8EF0-A5BC-9D3C-7C1E3DDAF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383690-4624-7490-565C-3E1F02223738}"/>
              </a:ext>
            </a:extLst>
          </p:cNvPr>
          <p:cNvSpPr txBox="1"/>
          <p:nvPr/>
        </p:nvSpPr>
        <p:spPr>
          <a:xfrm>
            <a:off x="1209369" y="944263"/>
            <a:ext cx="9040760" cy="4263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Projects/application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filters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pedestrian identification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 identification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facial landmark identification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shape identification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face swaps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handwritten digit recognition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more..</a:t>
            </a: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34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E5632A-8397-2FD4-0C6B-E1BF9389CC1B}"/>
              </a:ext>
            </a:extLst>
          </p:cNvPr>
          <p:cNvSpPr txBox="1"/>
          <p:nvPr/>
        </p:nvSpPr>
        <p:spPr>
          <a:xfrm>
            <a:off x="1430593" y="464086"/>
            <a:ext cx="957170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Aft>
                <a:spcPts val="75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Digital Image Processing </a:t>
            </a:r>
          </a:p>
          <a:p>
            <a:pPr marL="342900" indent="-342900" algn="just" fontAlgn="base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Image Processing means processing digital image by means of a digital computer. </a:t>
            </a:r>
          </a:p>
          <a:p>
            <a:pPr marL="342900" indent="-342900" algn="just" fontAlgn="base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say that it is a use of computer algorithms, to get enhanced image or to extract some useful information. </a:t>
            </a:r>
          </a:p>
          <a:p>
            <a:pPr marL="342900" indent="-342900" algn="just" fontAlgn="base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image processing is the use of algorithms and mathematical models to process and analyze digital images. </a:t>
            </a:r>
          </a:p>
          <a:p>
            <a:pPr marL="342900" indent="-342900" algn="just" fontAlgn="base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digital image processing is to enhance the quality of images, extract meaningful information from images, and automate image-based tasks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725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319EA-E664-0C09-313C-A0C824F90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5EEC18-12CC-0DAB-3386-5B7F5A5ED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32" y="765082"/>
            <a:ext cx="9541103" cy="41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9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6C360-CA85-9BD5-FE15-FA2569253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5543C9-7CAB-49F3-292B-2CEFDC15ACD3}"/>
              </a:ext>
            </a:extLst>
          </p:cNvPr>
          <p:cNvSpPr txBox="1"/>
          <p:nvPr/>
        </p:nvSpPr>
        <p:spPr>
          <a:xfrm>
            <a:off x="388374" y="228112"/>
            <a:ext cx="11803626" cy="3894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Aft>
                <a:spcPts val="750"/>
              </a:spcAft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Digital Image Processing </a:t>
            </a:r>
          </a:p>
          <a:p>
            <a:pPr algn="ctr" fontAlgn="base">
              <a:lnSpc>
                <a:spcPct val="150000"/>
              </a:lnSpc>
              <a:spcAft>
                <a:spcPts val="75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the sensor and the lens</a:t>
            </a:r>
          </a:p>
          <a:p>
            <a:pPr marL="342900" indent="-342900" algn="just" fontAlgn="base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with camera sensor and lens limitations. Camera sensors are particularly bad in low-light conditions producing noisy images like this or what if we wanted to zoom in to image a small segment of the image you would get a very pixilated image here and that's a limitation of the sensor and the lens.</a:t>
            </a:r>
          </a:p>
          <a:p>
            <a:pPr algn="ctr" fontAlgn="base">
              <a:lnSpc>
                <a:spcPct val="150000"/>
              </a:lnSpc>
              <a:spcAft>
                <a:spcPts val="750"/>
              </a:spcAf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68250-9015-E0A6-55BD-77938B97F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380" y="3174590"/>
            <a:ext cx="8155859" cy="368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1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65134-50DF-7D53-82C0-34ECCB416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B11BB-D36E-71B1-A10E-F27F66DE2A88}"/>
              </a:ext>
            </a:extLst>
          </p:cNvPr>
          <p:cNvSpPr txBox="1"/>
          <p:nvPr/>
        </p:nvSpPr>
        <p:spPr>
          <a:xfrm>
            <a:off x="491613" y="0"/>
            <a:ext cx="11415252" cy="1243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Aft>
                <a:spcPts val="750"/>
              </a:spcAft>
            </a:pPr>
            <a:r>
              <a:rPr lang="en-US" sz="2400" b="1" i="0" dirty="0">
                <a:solidFill>
                  <a:srgbClr val="303141"/>
                </a:solidFill>
                <a:effectLst/>
                <a:latin typeface="Udemy Sans"/>
              </a:rPr>
              <a:t>Viewpoints variations </a:t>
            </a:r>
          </a:p>
          <a:p>
            <a:pPr marL="342900" indent="-342900" algn="just" fontAlgn="base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03141"/>
                </a:solidFill>
                <a:effectLst/>
                <a:latin typeface="Udemy Sans"/>
              </a:rPr>
              <a:t>one image of one statue taken in different viewpoints.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7E6FC-C0BD-742B-A1DB-F75509F3A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266" y="1645958"/>
            <a:ext cx="7541650" cy="448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7EFE5-359F-516B-21F0-1E88419F5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E04C77-5E1C-9548-C549-71A97E8FB585}"/>
              </a:ext>
            </a:extLst>
          </p:cNvPr>
          <p:cNvSpPr txBox="1"/>
          <p:nvPr/>
        </p:nvSpPr>
        <p:spPr>
          <a:xfrm>
            <a:off x="-820993" y="221226"/>
            <a:ext cx="11415252" cy="1245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Aft>
                <a:spcPts val="750"/>
              </a:spcAft>
            </a:pPr>
            <a:r>
              <a:rPr lang="en-US" sz="2400" b="1" dirty="0">
                <a:solidFill>
                  <a:srgbClr val="303141"/>
                </a:solidFill>
                <a:latin typeface="Udemy Sans"/>
              </a:rPr>
              <a:t>Scaling</a:t>
            </a:r>
            <a:r>
              <a:rPr lang="en-US" sz="2400" b="0" i="0" u="sng" dirty="0">
                <a:solidFill>
                  <a:srgbClr val="521E9F"/>
                </a:solidFill>
                <a:effectLst/>
                <a:latin typeface="Udemy Sans"/>
              </a:rPr>
              <a:t> </a:t>
            </a:r>
            <a:r>
              <a:rPr lang="en-US" sz="2400" b="1" dirty="0">
                <a:solidFill>
                  <a:srgbClr val="303141"/>
                </a:solidFill>
                <a:latin typeface="Udemy Sans"/>
              </a:rPr>
              <a:t>issues</a:t>
            </a:r>
          </a:p>
          <a:p>
            <a:pPr algn="ctr" fontAlgn="base">
              <a:lnSpc>
                <a:spcPct val="150000"/>
              </a:lnSpc>
              <a:spcAft>
                <a:spcPts val="750"/>
              </a:spcAft>
            </a:pPr>
            <a:r>
              <a:rPr lang="en-US" sz="2400" dirty="0">
                <a:solidFill>
                  <a:srgbClr val="303141"/>
                </a:solidFill>
                <a:latin typeface="Udemy Sans"/>
              </a:rPr>
              <a:t>Resizing of the digital images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FBFE7-9ABD-E669-78EB-BB08C1165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10" y="1565602"/>
            <a:ext cx="8739444" cy="445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1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25592-448E-C4C9-E494-38439111E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CE534E-6E7F-3523-C411-B80E83501A42}"/>
              </a:ext>
            </a:extLst>
          </p:cNvPr>
          <p:cNvSpPr txBox="1"/>
          <p:nvPr/>
        </p:nvSpPr>
        <p:spPr>
          <a:xfrm>
            <a:off x="103239" y="221226"/>
            <a:ext cx="12088761" cy="3227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Aft>
                <a:spcPts val="750"/>
              </a:spcAft>
            </a:pPr>
            <a:r>
              <a:rPr lang="en-US" sz="2400" b="1" dirty="0">
                <a:solidFill>
                  <a:srgbClr val="303141"/>
                </a:solidFill>
                <a:latin typeface="Udemy Sans"/>
              </a:rPr>
              <a:t>Object Class variations</a:t>
            </a:r>
          </a:p>
          <a:p>
            <a:pPr fontAlgn="base">
              <a:lnSpc>
                <a:spcPct val="150000"/>
              </a:lnSpc>
              <a:spcAft>
                <a:spcPts val="75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class variation in images refers to the diversity and differences in the appearance, shape, size, orientation, and context of objects belonging to the same class or category within a dataset. This variation is a key challenge in computer vision tasks such as object detection, classification, and segmentation. Understanding and handling object class variation is crucial for building robust and generalizable machine learning models.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9C3F8-F841-7ECA-20E0-383316EA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55" y="3611410"/>
            <a:ext cx="5556393" cy="32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8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BAB4F-5B6D-E0F5-B2DA-E9FC43AAF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B75AE-B2C9-98ED-FF65-EF708411E275}"/>
              </a:ext>
            </a:extLst>
          </p:cNvPr>
          <p:cNvSpPr txBox="1"/>
          <p:nvPr/>
        </p:nvSpPr>
        <p:spPr>
          <a:xfrm>
            <a:off x="103239" y="221226"/>
            <a:ext cx="12088761" cy="1243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  <a:spcAft>
                <a:spcPts val="750"/>
              </a:spcAft>
            </a:pPr>
            <a:r>
              <a:rPr lang="en-US" sz="2400" b="1" dirty="0">
                <a:solidFill>
                  <a:srgbClr val="303141"/>
                </a:solidFill>
                <a:latin typeface="Udemy Sans"/>
              </a:rPr>
              <a:t>Cluttering or noisy images </a:t>
            </a:r>
          </a:p>
          <a:p>
            <a:pPr fontAlgn="base">
              <a:lnSpc>
                <a:spcPct val="150000"/>
              </a:lnSpc>
              <a:spcAft>
                <a:spcPts val="75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Trying to pick up an object that is noisy or cluttered image that's going to be quite a challenge</a:t>
            </a:r>
            <a:r>
              <a:rPr lang="en-US" sz="2400" b="0" i="0" u="sng" dirty="0">
                <a:solidFill>
                  <a:srgbClr val="521E9F"/>
                </a:solidFill>
                <a:effectLst/>
                <a:latin typeface="Udemy Sans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3C0F9-C91A-11F3-F2E2-0882387E2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075" y="2084395"/>
            <a:ext cx="5158557" cy="40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1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EAD84-1D73-824A-2530-02F74B2A6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BFE0D0-23B3-B412-2140-975C98E24A0E}"/>
              </a:ext>
            </a:extLst>
          </p:cNvPr>
          <p:cNvSpPr txBox="1"/>
          <p:nvPr/>
        </p:nvSpPr>
        <p:spPr>
          <a:xfrm>
            <a:off x="103239" y="221226"/>
            <a:ext cx="12088761" cy="1455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i="0" dirty="0">
                <a:solidFill>
                  <a:srgbClr val="404040"/>
                </a:solidFill>
                <a:effectLst/>
                <a:latin typeface="Inter"/>
              </a:rPr>
              <a:t>Ambiguous Images</a:t>
            </a:r>
            <a:endParaRPr lang="en-US" sz="2400" dirty="0">
              <a:solidFill>
                <a:srgbClr val="404040"/>
              </a:solidFill>
              <a:latin typeface="Inter"/>
            </a:endParaRPr>
          </a:p>
          <a:p>
            <a:pPr algn="l">
              <a:lnSpc>
                <a:spcPct val="150000"/>
              </a:lnSpc>
              <a:spcAft>
                <a:spcPts val="3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that can be interpreted in more than one way, depending on how the viewer perceives them. Example include the famous "Rubin's Vase" (which can be seen as either a vase or two faces in profile)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A5F83-CDB5-B0C8-5573-FB2397DD0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82" y="2269136"/>
            <a:ext cx="798844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488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313</TotalTime>
  <Words>390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Inter</vt:lpstr>
      <vt:lpstr>Nunito</vt:lpstr>
      <vt:lpstr>Palatino Linotype</vt:lpstr>
      <vt:lpstr>Times New Roman</vt:lpstr>
      <vt:lpstr>Udemy Sans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Muhammad Ameen. Chhajro</cp:lastModifiedBy>
  <cp:revision>57</cp:revision>
  <dcterms:created xsi:type="dcterms:W3CDTF">2021-09-23T06:47:49Z</dcterms:created>
  <dcterms:modified xsi:type="dcterms:W3CDTF">2025-02-16T12:20:39Z</dcterms:modified>
</cp:coreProperties>
</file>