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7"/>
  </p:notesMasterIdLst>
  <p:sldIdLst>
    <p:sldId id="259" r:id="rId2"/>
    <p:sldId id="258" r:id="rId3"/>
    <p:sldId id="263" r:id="rId4"/>
    <p:sldId id="262" r:id="rId5"/>
    <p:sldId id="264" r:id="rId6"/>
    <p:sldId id="265" r:id="rId7"/>
    <p:sldId id="266" r:id="rId8"/>
    <p:sldId id="267" r:id="rId9"/>
    <p:sldId id="268" r:id="rId10"/>
    <p:sldId id="271" r:id="rId11"/>
    <p:sldId id="269" r:id="rId12"/>
    <p:sldId id="272" r:id="rId13"/>
    <p:sldId id="274" r:id="rId14"/>
    <p:sldId id="275" r:id="rId15"/>
    <p:sldId id="278" r:id="rId16"/>
    <p:sldId id="277" r:id="rId17"/>
    <p:sldId id="276" r:id="rId18"/>
    <p:sldId id="286" r:id="rId19"/>
    <p:sldId id="287" r:id="rId20"/>
    <p:sldId id="279" r:id="rId21"/>
    <p:sldId id="280" r:id="rId22"/>
    <p:sldId id="281" r:id="rId23"/>
    <p:sldId id="282" r:id="rId24"/>
    <p:sldId id="283" r:id="rId25"/>
    <p:sldId id="284" r:id="rId26"/>
    <p:sldId id="285" r:id="rId27"/>
    <p:sldId id="288" r:id="rId28"/>
    <p:sldId id="289" r:id="rId29"/>
    <p:sldId id="290"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292"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varScale="1">
        <p:scale>
          <a:sx n="70" d="100"/>
          <a:sy n="70" d="100"/>
        </p:scale>
        <p:origin x="-13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B20625-DC5B-4213-89A8-2021CDAFF783}" type="datetimeFigureOut">
              <a:rPr lang="en-IN" smtClean="0"/>
              <a:t>14-09-2021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89061-FE70-4937-91F1-583B5BB947CB}" type="slidenum">
              <a:rPr lang="en-IN" smtClean="0"/>
              <a:t>‹#›</a:t>
            </a:fld>
            <a:endParaRPr lang="en-IN"/>
          </a:p>
        </p:txBody>
      </p:sp>
    </p:spTree>
    <p:extLst>
      <p:ext uri="{BB962C8B-B14F-4D97-AF65-F5344CB8AC3E}">
        <p14:creationId xmlns:p14="http://schemas.microsoft.com/office/powerpoint/2010/main" val="270999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8215E613-4F3E-4FB1-9FA1-2D108F604671}" type="datetimeFigureOut">
              <a:rPr lang="en-IN" smtClean="0"/>
              <a:t>14-09-2021</a:t>
            </a:fld>
            <a:endParaRPr lang="en-IN"/>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6267140-FB7B-4A02-9040-C8A5136F27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5E613-4F3E-4FB1-9FA1-2D108F604671}"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67140-FB7B-4A02-9040-C8A5136F27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15E613-4F3E-4FB1-9FA1-2D108F604671}" type="datetimeFigureOut">
              <a:rPr lang="en-IN" smtClean="0"/>
              <a:t>14-09-2021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67140-FB7B-4A02-9040-C8A5136F27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8215E613-4F3E-4FB1-9FA1-2D108F604671}" type="datetimeFigureOut">
              <a:rPr lang="en-IN" smtClean="0"/>
              <a:t>14-09-2021</a:t>
            </a:fld>
            <a:endParaRPr lang="en-IN"/>
          </a:p>
        </p:txBody>
      </p:sp>
      <p:sp>
        <p:nvSpPr>
          <p:cNvPr id="5" name="Footer Placeholder 4"/>
          <p:cNvSpPr>
            <a:spLocks noGrp="1"/>
          </p:cNvSpPr>
          <p:nvPr>
            <p:ph type="ftr" sz="quarter" idx="11"/>
          </p:nvPr>
        </p:nvSpPr>
        <p:spPr>
          <a:xfrm>
            <a:off x="457200" y="6480969"/>
            <a:ext cx="4260056" cy="300831"/>
          </a:xfrm>
        </p:spPr>
        <p:txBody>
          <a:bodyPr/>
          <a:lstStyle/>
          <a:p>
            <a:endParaRPr lang="en-IN"/>
          </a:p>
        </p:txBody>
      </p:sp>
      <p:sp>
        <p:nvSpPr>
          <p:cNvPr id="6" name="Slide Number Placeholder 5"/>
          <p:cNvSpPr>
            <a:spLocks noGrp="1"/>
          </p:cNvSpPr>
          <p:nvPr>
            <p:ph type="sldNum" sz="quarter" idx="12"/>
          </p:nvPr>
        </p:nvSpPr>
        <p:spPr/>
        <p:txBody>
          <a:bodyPr/>
          <a:lstStyle/>
          <a:p>
            <a:fld id="{46267140-FB7B-4A02-9040-C8A5136F27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8215E613-4F3E-4FB1-9FA1-2D108F604671}" type="datetimeFigureOut">
              <a:rPr lang="en-IN" smtClean="0"/>
              <a:t>14-09-2021</a:t>
            </a:fld>
            <a:endParaRPr lang="en-IN"/>
          </a:p>
        </p:txBody>
      </p:sp>
      <p:sp>
        <p:nvSpPr>
          <p:cNvPr id="5" name="Footer Placeholder 4"/>
          <p:cNvSpPr>
            <a:spLocks noGrp="1"/>
          </p:cNvSpPr>
          <p:nvPr>
            <p:ph type="ftr" sz="quarter" idx="11"/>
          </p:nvPr>
        </p:nvSpPr>
        <p:spPr>
          <a:xfrm>
            <a:off x="2619376" y="6480969"/>
            <a:ext cx="4260056" cy="300831"/>
          </a:xfrm>
        </p:spPr>
        <p:txBody>
          <a:bodyPr/>
          <a:lstStyle/>
          <a:p>
            <a:endParaRPr lang="en-IN"/>
          </a:p>
        </p:txBody>
      </p:sp>
      <p:sp>
        <p:nvSpPr>
          <p:cNvPr id="6" name="Slide Number Placeholder 5"/>
          <p:cNvSpPr>
            <a:spLocks noGrp="1"/>
          </p:cNvSpPr>
          <p:nvPr>
            <p:ph type="sldNum" sz="quarter" idx="12"/>
          </p:nvPr>
        </p:nvSpPr>
        <p:spPr>
          <a:xfrm>
            <a:off x="8451056" y="809624"/>
            <a:ext cx="502920" cy="300831"/>
          </a:xfrm>
        </p:spPr>
        <p:txBody>
          <a:bodyPr/>
          <a:lstStyle/>
          <a:p>
            <a:fld id="{46267140-FB7B-4A02-9040-C8A5136F2715}" type="slidenum">
              <a:rPr lang="en-IN" smtClean="0"/>
              <a:t>‹#›</a:t>
            </a:fld>
            <a:endParaRPr lang="en-IN"/>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8215E613-4F3E-4FB1-9FA1-2D108F604671}" type="datetimeFigureOut">
              <a:rPr lang="en-IN" smtClean="0"/>
              <a:t>14-09-2021</a:t>
            </a:fld>
            <a:endParaRPr lang="en-IN"/>
          </a:p>
        </p:txBody>
      </p:sp>
      <p:sp>
        <p:nvSpPr>
          <p:cNvPr id="6" name="Footer Placeholder 5"/>
          <p:cNvSpPr>
            <a:spLocks noGrp="1"/>
          </p:cNvSpPr>
          <p:nvPr>
            <p:ph type="ftr" sz="quarter" idx="11"/>
          </p:nvPr>
        </p:nvSpPr>
        <p:spPr>
          <a:xfrm>
            <a:off x="457200" y="6480969"/>
            <a:ext cx="4260056" cy="301752"/>
          </a:xfrm>
        </p:spPr>
        <p:txBody>
          <a:bodyPr/>
          <a:lstStyle/>
          <a:p>
            <a:endParaRPr lang="en-IN"/>
          </a:p>
        </p:txBody>
      </p:sp>
      <p:sp>
        <p:nvSpPr>
          <p:cNvPr id="7" name="Slide Number Placeholder 6"/>
          <p:cNvSpPr>
            <a:spLocks noGrp="1"/>
          </p:cNvSpPr>
          <p:nvPr>
            <p:ph type="sldNum" sz="quarter" idx="12"/>
          </p:nvPr>
        </p:nvSpPr>
        <p:spPr>
          <a:xfrm>
            <a:off x="7589520" y="6480969"/>
            <a:ext cx="502920" cy="301752"/>
          </a:xfrm>
        </p:spPr>
        <p:txBody>
          <a:bodyPr/>
          <a:lstStyle/>
          <a:p>
            <a:fld id="{46267140-FB7B-4A02-9040-C8A5136F27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8215E613-4F3E-4FB1-9FA1-2D108F604671}" type="datetimeFigureOut">
              <a:rPr lang="en-IN" smtClean="0"/>
              <a:t>14-09-2021</a:t>
            </a:fld>
            <a:endParaRPr lang="en-IN"/>
          </a:p>
        </p:txBody>
      </p:sp>
      <p:sp>
        <p:nvSpPr>
          <p:cNvPr id="8" name="Footer Placeholder 7"/>
          <p:cNvSpPr>
            <a:spLocks noGrp="1"/>
          </p:cNvSpPr>
          <p:nvPr>
            <p:ph type="ftr" sz="quarter" idx="11"/>
          </p:nvPr>
        </p:nvSpPr>
        <p:spPr>
          <a:xfrm>
            <a:off x="457200" y="6480969"/>
            <a:ext cx="4261104" cy="301752"/>
          </a:xfrm>
        </p:spPr>
        <p:txBody>
          <a:bodyPr/>
          <a:lstStyle/>
          <a:p>
            <a:endParaRPr lang="en-IN"/>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6267140-FB7B-4A02-9040-C8A5136F271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15E613-4F3E-4FB1-9FA1-2D108F604671}" type="datetimeFigureOut">
              <a:rPr lang="en-IN" smtClean="0"/>
              <a:t>14-09-2021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67140-FB7B-4A02-9040-C8A5136F27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8215E613-4F3E-4FB1-9FA1-2D108F604671}" type="datetimeFigureOut">
              <a:rPr lang="en-IN" smtClean="0"/>
              <a:t>14-09-2021</a:t>
            </a:fld>
            <a:endParaRPr lang="en-IN"/>
          </a:p>
        </p:txBody>
      </p:sp>
      <p:sp>
        <p:nvSpPr>
          <p:cNvPr id="3" name="Footer Placeholder 2"/>
          <p:cNvSpPr>
            <a:spLocks noGrp="1"/>
          </p:cNvSpPr>
          <p:nvPr>
            <p:ph type="ftr" sz="quarter" idx="11"/>
          </p:nvPr>
        </p:nvSpPr>
        <p:spPr>
          <a:xfrm>
            <a:off x="457200" y="6481890"/>
            <a:ext cx="4260056" cy="300831"/>
          </a:xfrm>
        </p:spPr>
        <p:txBody>
          <a:bodyPr/>
          <a:lstStyle/>
          <a:p>
            <a:endParaRPr lang="en-IN"/>
          </a:p>
        </p:txBody>
      </p:sp>
      <p:sp>
        <p:nvSpPr>
          <p:cNvPr id="4" name="Slide Number Placeholder 3"/>
          <p:cNvSpPr>
            <a:spLocks noGrp="1"/>
          </p:cNvSpPr>
          <p:nvPr>
            <p:ph type="sldNum" sz="quarter" idx="12"/>
          </p:nvPr>
        </p:nvSpPr>
        <p:spPr>
          <a:xfrm>
            <a:off x="7589520" y="6480969"/>
            <a:ext cx="502920" cy="301752"/>
          </a:xfrm>
        </p:spPr>
        <p:txBody>
          <a:bodyPr/>
          <a:lstStyle/>
          <a:p>
            <a:fld id="{46267140-FB7B-4A02-9040-C8A5136F27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8215E613-4F3E-4FB1-9FA1-2D108F604671}" type="datetimeFigureOut">
              <a:rPr lang="en-IN" smtClean="0"/>
              <a:t>14-09-2021</a:t>
            </a:fld>
            <a:endParaRPr lang="en-IN"/>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6267140-FB7B-4A02-9040-C8A5136F271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8215E613-4F3E-4FB1-9FA1-2D108F604671}" type="datetimeFigureOut">
              <a:rPr lang="en-IN" smtClean="0"/>
              <a:t>14-09-2021</a:t>
            </a:fld>
            <a:endParaRPr lang="en-IN"/>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6267140-FB7B-4A02-9040-C8A5136F271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8215E613-4F3E-4FB1-9FA1-2D108F604671}" type="datetimeFigureOut">
              <a:rPr lang="en-IN" smtClean="0"/>
              <a:t>14-09-2021</a:t>
            </a:fld>
            <a:endParaRPr lang="en-IN"/>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6267140-FB7B-4A02-9040-C8A5136F2715}"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3495"/>
            <a:ext cx="9144000" cy="525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8026" y="0"/>
            <a:ext cx="748794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Customer Retention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755576" y="6165304"/>
            <a:ext cx="5400600" cy="461665"/>
          </a:xfrm>
          <a:prstGeom prst="rect">
            <a:avLst/>
          </a:prstGeom>
          <a:noFill/>
        </p:spPr>
        <p:txBody>
          <a:bodyPr wrap="square" rtlCol="0">
            <a:spAutoFit/>
          </a:bodyPr>
          <a:lstStyle/>
          <a:p>
            <a:r>
              <a:rPr lang="en-IN" sz="2400" b="1" dirty="0" smtClean="0"/>
              <a:t>By: </a:t>
            </a:r>
            <a:r>
              <a:rPr lang="en-IN" sz="2400" b="1" dirty="0" err="1" smtClean="0"/>
              <a:t>Aliakbar</a:t>
            </a:r>
            <a:r>
              <a:rPr lang="en-IN" sz="2400" b="1" dirty="0" smtClean="0"/>
              <a:t> </a:t>
            </a:r>
            <a:r>
              <a:rPr lang="en-IN" sz="2400" b="1" dirty="0" err="1" smtClean="0"/>
              <a:t>Mohsin</a:t>
            </a:r>
            <a:endParaRPr lang="en-IN" sz="2400" b="1" dirty="0" smtClean="0"/>
          </a:p>
        </p:txBody>
      </p:sp>
    </p:spTree>
    <p:extLst>
      <p:ext uri="{BB962C8B-B14F-4D97-AF65-F5344CB8AC3E}">
        <p14:creationId xmlns:p14="http://schemas.microsoft.com/office/powerpoint/2010/main" val="410898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28800"/>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r>
              <a:rPr lang="en-IN" sz="2000" dirty="0" smtClean="0">
                <a:latin typeface="Verdana" pitchFamily="34" charset="0"/>
                <a:ea typeface="Verdana" pitchFamily="34" charset="0"/>
                <a:cs typeface="Verdana" pitchFamily="34" charset="0"/>
              </a:rPr>
              <a:t>Dataset - check for any empty values</a:t>
            </a:r>
          </a:p>
        </p:txBody>
      </p:sp>
      <p:sp>
        <p:nvSpPr>
          <p:cNvPr id="7" name="Rectangle 6"/>
          <p:cNvSpPr/>
          <p:nvPr/>
        </p:nvSpPr>
        <p:spPr>
          <a:xfrm>
            <a:off x="-36512" y="692696"/>
            <a:ext cx="2927404"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Check Null</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0" y="2348880"/>
            <a:ext cx="6480722" cy="4242774"/>
          </a:xfrm>
          <a:prstGeom prst="rect">
            <a:avLst/>
          </a:prstGeom>
        </p:spPr>
      </p:pic>
    </p:spTree>
    <p:extLst>
      <p:ext uri="{BB962C8B-B14F-4D97-AF65-F5344CB8AC3E}">
        <p14:creationId xmlns:p14="http://schemas.microsoft.com/office/powerpoint/2010/main" val="537427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28800"/>
            <a:ext cx="745232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r>
              <a:rPr lang="en-IN" sz="2000" dirty="0" smtClean="0">
                <a:latin typeface="Verdana" pitchFamily="34" charset="0"/>
                <a:ea typeface="Verdana" pitchFamily="34" charset="0"/>
                <a:cs typeface="Verdana" pitchFamily="34" charset="0"/>
              </a:rPr>
              <a:t>For a clear understanding, the features are divided in 3 parts as shown below</a:t>
            </a:r>
            <a:r>
              <a:rPr lang="en-IN" sz="2000" dirty="0">
                <a:latin typeface="Verdana" pitchFamily="34" charset="0"/>
                <a:ea typeface="Verdana" pitchFamily="34" charset="0"/>
                <a:cs typeface="Verdana" pitchFamily="34" charset="0"/>
              </a:rPr>
              <a:t>:</a:t>
            </a:r>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7160" y="692696"/>
            <a:ext cx="3365024"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Categorizing</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6" name="Content Placeholder 3"/>
          <p:cNvPicPr>
            <a:picLocks noGrp="1" noChangeAspect="1"/>
          </p:cNvPicPr>
          <p:nvPr/>
        </p:nvPicPr>
        <p:blipFill>
          <a:blip r:embed="rId2"/>
          <a:stretch>
            <a:fillRect/>
          </a:stretch>
        </p:blipFill>
        <p:spPr>
          <a:xfrm>
            <a:off x="179512" y="2636912"/>
            <a:ext cx="8784976" cy="4049518"/>
          </a:xfrm>
          <a:prstGeom prst="rect">
            <a:avLst/>
          </a:prstGeom>
          <a:noFill/>
          <a:ln w="9525">
            <a:noFill/>
          </a:ln>
        </p:spPr>
      </p:pic>
    </p:spTree>
    <p:extLst>
      <p:ext uri="{BB962C8B-B14F-4D97-AF65-F5344CB8AC3E}">
        <p14:creationId xmlns:p14="http://schemas.microsoft.com/office/powerpoint/2010/main" val="2201996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368" y="404664"/>
            <a:ext cx="8403262" cy="144655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Exploratory Data Analysis</a:t>
            </a:r>
          </a:p>
          <a:p>
            <a:pPr algn="ctr"/>
            <a:r>
              <a:rPr lang="en-IN"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(EDA)</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03545" y="2696146"/>
            <a:ext cx="8136906"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lang="en-IN" sz="2400" dirty="0" smtClean="0">
                <a:latin typeface="Verdana" pitchFamily="34" charset="0"/>
                <a:ea typeface="Verdana" pitchFamily="34" charset="0"/>
                <a:cs typeface="Verdana" pitchFamily="34" charset="0"/>
              </a:rPr>
              <a:t>Let’s explore our dataset in 3 parts:</a:t>
            </a:r>
            <a:br>
              <a:rPr lang="en-IN" sz="2400" dirty="0" smtClean="0">
                <a:latin typeface="Verdana" pitchFamily="34" charset="0"/>
                <a:ea typeface="Verdana" pitchFamily="34" charset="0"/>
                <a:cs typeface="Verdana" pitchFamily="34" charset="0"/>
              </a:rPr>
            </a:br>
            <a:r>
              <a:rPr lang="en-IN" sz="2400" dirty="0" smtClean="0">
                <a:latin typeface="Verdana" pitchFamily="34" charset="0"/>
                <a:ea typeface="Verdana" pitchFamily="34" charset="0"/>
                <a:cs typeface="Verdana" pitchFamily="34" charset="0"/>
              </a:rPr>
              <a:t>	- Categorical columns</a:t>
            </a:r>
            <a:br>
              <a:rPr lang="en-IN" sz="2400" dirty="0" smtClean="0">
                <a:latin typeface="Verdana" pitchFamily="34" charset="0"/>
                <a:ea typeface="Verdana" pitchFamily="34" charset="0"/>
                <a:cs typeface="Verdana" pitchFamily="34" charset="0"/>
              </a:rPr>
            </a:br>
            <a:r>
              <a:rPr lang="en-IN" sz="2400" dirty="0" smtClean="0">
                <a:latin typeface="Verdana" pitchFamily="34" charset="0"/>
                <a:ea typeface="Verdana" pitchFamily="34" charset="0"/>
                <a:cs typeface="Verdana" pitchFamily="34" charset="0"/>
              </a:rPr>
              <a:t>	- Ratings columns</a:t>
            </a:r>
            <a:br>
              <a:rPr lang="en-IN" sz="2400" dirty="0" smtClean="0">
                <a:latin typeface="Verdana" pitchFamily="34" charset="0"/>
                <a:ea typeface="Verdana" pitchFamily="34" charset="0"/>
                <a:cs typeface="Verdana" pitchFamily="34" charset="0"/>
              </a:rPr>
            </a:br>
            <a:r>
              <a:rPr lang="en-IN" sz="2400" dirty="0" smtClean="0">
                <a:latin typeface="Verdana" pitchFamily="34" charset="0"/>
                <a:ea typeface="Verdana" pitchFamily="34" charset="0"/>
                <a:cs typeface="Verdana" pitchFamily="34" charset="0"/>
              </a:rPr>
              <a:t>	- Ecommerce columns</a:t>
            </a:r>
          </a:p>
        </p:txBody>
      </p:sp>
    </p:spTree>
    <p:extLst>
      <p:ext uri="{BB962C8B-B14F-4D97-AF65-F5344CB8AC3E}">
        <p14:creationId xmlns:p14="http://schemas.microsoft.com/office/powerpoint/2010/main" val="3793899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r>
              <a:rPr lang="en-IN" sz="2000" dirty="0" smtClean="0">
                <a:latin typeface="Verdana" pitchFamily="34" charset="0"/>
                <a:ea typeface="Verdana" pitchFamily="34" charset="0"/>
                <a:cs typeface="Verdana" pitchFamily="34" charset="0"/>
              </a:rPr>
              <a:t>Out of the total, more than half customers are female</a:t>
            </a:r>
          </a:p>
        </p:txBody>
      </p:sp>
      <p:sp>
        <p:nvSpPr>
          <p:cNvPr id="7" name="Rectangle 6"/>
          <p:cNvSpPr/>
          <p:nvPr/>
        </p:nvSpPr>
        <p:spPr>
          <a:xfrm>
            <a:off x="3530689" y="2087"/>
            <a:ext cx="2082622"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Gender</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6" name="Content Placeholder 5"/>
          <p:cNvPicPr>
            <a:picLocks noGrp="1" noChangeAspect="1"/>
          </p:cNvPicPr>
          <p:nvPr/>
        </p:nvPicPr>
        <p:blipFill>
          <a:blip r:embed="rId2"/>
          <a:stretch>
            <a:fillRect/>
          </a:stretch>
        </p:blipFill>
        <p:spPr>
          <a:xfrm>
            <a:off x="1259632" y="1125421"/>
            <a:ext cx="6624736" cy="4607158"/>
          </a:xfrm>
          <a:prstGeom prst="rect">
            <a:avLst/>
          </a:prstGeom>
          <a:noFill/>
          <a:ln w="9525">
            <a:noFill/>
          </a:ln>
        </p:spPr>
      </p:pic>
    </p:spTree>
    <p:extLst>
      <p:ext uri="{BB962C8B-B14F-4D97-AF65-F5344CB8AC3E}">
        <p14:creationId xmlns:p14="http://schemas.microsoft.com/office/powerpoint/2010/main" val="5021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3956286" y="2087"/>
            <a:ext cx="123142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Age</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9" name="Content Placeholder 4"/>
          <p:cNvPicPr>
            <a:picLocks noGrp="1" noChangeAspect="1"/>
          </p:cNvPicPr>
          <p:nvPr/>
        </p:nvPicPr>
        <p:blipFill>
          <a:blip r:embed="rId2"/>
          <a:stretch>
            <a:fillRect/>
          </a:stretch>
        </p:blipFill>
        <p:spPr>
          <a:xfrm>
            <a:off x="-12994" y="1268760"/>
            <a:ext cx="9169988" cy="4320482"/>
          </a:xfrm>
          <a:prstGeom prst="rect">
            <a:avLst/>
          </a:prstGeom>
          <a:noFill/>
          <a:ln w="9525">
            <a:noFill/>
          </a:ln>
        </p:spPr>
      </p:pic>
    </p:spTree>
    <p:extLst>
      <p:ext uri="{BB962C8B-B14F-4D97-AF65-F5344CB8AC3E}">
        <p14:creationId xmlns:p14="http://schemas.microsoft.com/office/powerpoint/2010/main" val="3712677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736654" y="2087"/>
            <a:ext cx="7670690"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Customers from different cities</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5" name="Content Placeholder 4"/>
          <p:cNvPicPr>
            <a:picLocks noGrp="1" noChangeAspect="1"/>
          </p:cNvPicPr>
          <p:nvPr/>
        </p:nvPicPr>
        <p:blipFill>
          <a:blip r:embed="rId2"/>
          <a:stretch>
            <a:fillRect/>
          </a:stretch>
        </p:blipFill>
        <p:spPr>
          <a:xfrm>
            <a:off x="1" y="1548667"/>
            <a:ext cx="9144000" cy="3760666"/>
          </a:xfrm>
          <a:prstGeom prst="rect">
            <a:avLst/>
          </a:prstGeom>
          <a:noFill/>
          <a:ln w="9525">
            <a:noFill/>
          </a:ln>
        </p:spPr>
      </p:pic>
    </p:spTree>
    <p:extLst>
      <p:ext uri="{BB962C8B-B14F-4D97-AF65-F5344CB8AC3E}">
        <p14:creationId xmlns:p14="http://schemas.microsoft.com/office/powerpoint/2010/main" val="494014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46750" y="2087"/>
            <a:ext cx="8850500"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Customers from different pin codes</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5" name="Content Placeholder 4"/>
          <p:cNvPicPr>
            <a:picLocks noGrp="1" noChangeAspect="1"/>
          </p:cNvPicPr>
          <p:nvPr/>
        </p:nvPicPr>
        <p:blipFill>
          <a:blip r:embed="rId2"/>
          <a:stretch>
            <a:fillRect/>
          </a:stretch>
        </p:blipFill>
        <p:spPr>
          <a:xfrm>
            <a:off x="2" y="1406712"/>
            <a:ext cx="9143998" cy="4044578"/>
          </a:xfrm>
          <a:prstGeom prst="rect">
            <a:avLst/>
          </a:prstGeom>
          <a:noFill/>
          <a:ln w="9525">
            <a:noFill/>
          </a:ln>
        </p:spPr>
      </p:pic>
    </p:spTree>
    <p:extLst>
      <p:ext uri="{BB962C8B-B14F-4D97-AF65-F5344CB8AC3E}">
        <p14:creationId xmlns:p14="http://schemas.microsoft.com/office/powerpoint/2010/main" val="312772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795438" y="2087"/>
            <a:ext cx="5553122"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Customer distribution</a:t>
            </a:r>
          </a:p>
        </p:txBody>
      </p:sp>
      <p:sp>
        <p:nvSpPr>
          <p:cNvPr id="6" name="Rectangle 5"/>
          <p:cNvSpPr/>
          <p:nvPr/>
        </p:nvSpPr>
        <p:spPr>
          <a:xfrm>
            <a:off x="179512" y="836712"/>
            <a:ext cx="8784976" cy="707886"/>
          </a:xfrm>
          <a:prstGeom prst="rect">
            <a:avLst/>
          </a:prstGeom>
        </p:spPr>
        <p:txBody>
          <a:bodyPr wrap="square">
            <a:spAutoFit/>
          </a:bodyPr>
          <a:lstStyle/>
          <a:p>
            <a:pPr algn="ct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since how many years they are shopping and their shopping frequency</a:t>
            </a:r>
            <a:endParaRPr lang="en-IN" sz="2000" b="1" cap="none" spc="0" dirty="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8" name="Content Placeholder 4"/>
          <p:cNvPicPr>
            <a:picLocks noGrp="1" noChangeAspect="1"/>
          </p:cNvPicPr>
          <p:nvPr/>
        </p:nvPicPr>
        <p:blipFill>
          <a:blip r:embed="rId2"/>
          <a:stretch>
            <a:fillRect/>
          </a:stretch>
        </p:blipFill>
        <p:spPr>
          <a:xfrm>
            <a:off x="-36512" y="1710488"/>
            <a:ext cx="4457414" cy="3950760"/>
          </a:xfrm>
          <a:prstGeom prst="rect">
            <a:avLst/>
          </a:prstGeom>
          <a:noFill/>
          <a:ln w="9525">
            <a:noFill/>
          </a:ln>
        </p:spPr>
      </p:pic>
      <p:pic>
        <p:nvPicPr>
          <p:cNvPr id="9" name="Content Placeholder 5"/>
          <p:cNvPicPr>
            <a:picLocks noGrp="1" noChangeAspect="1"/>
          </p:cNvPicPr>
          <p:nvPr/>
        </p:nvPicPr>
        <p:blipFill>
          <a:blip r:embed="rId3"/>
          <a:stretch>
            <a:fillRect/>
          </a:stretch>
        </p:blipFill>
        <p:spPr>
          <a:xfrm>
            <a:off x="4571999" y="1710487"/>
            <a:ext cx="4608513" cy="3950761"/>
          </a:xfrm>
          <a:prstGeom prst="rect">
            <a:avLst/>
          </a:prstGeom>
          <a:noFill/>
          <a:ln w="9525">
            <a:noFill/>
          </a:ln>
        </p:spPr>
      </p:pic>
    </p:spTree>
    <p:extLst>
      <p:ext uri="{BB962C8B-B14F-4D97-AF65-F5344CB8AC3E}">
        <p14:creationId xmlns:p14="http://schemas.microsoft.com/office/powerpoint/2010/main" val="3263955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912456" y="2087"/>
            <a:ext cx="5319085"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Internet Accessibility</a:t>
            </a:r>
          </a:p>
        </p:txBody>
      </p:sp>
      <p:sp>
        <p:nvSpPr>
          <p:cNvPr id="6" name="Rectangle 5"/>
          <p:cNvSpPr/>
          <p:nvPr/>
        </p:nvSpPr>
        <p:spPr>
          <a:xfrm>
            <a:off x="179512" y="836712"/>
            <a:ext cx="8784976" cy="3139321"/>
          </a:xfrm>
          <a:prstGeom prst="rect">
            <a:avLst/>
          </a:prstGeom>
        </p:spPr>
        <p:txBody>
          <a:bodyPr wrap="square">
            <a:spAutoFit/>
          </a:bodyPr>
          <a:lstStyle/>
          <a:p>
            <a:r>
              <a:rPr lang="en-IN"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InternetAccessibility</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Most of the participants use their Mobile internet to access products online/shop online </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deviceUsed</a:t>
            </a:r>
            <a:r>
              <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t>
            </a:r>
          </a:p>
          <a:p>
            <a:pPr marL="342900" indent="-342900">
              <a:buFontTx/>
              <a:buChar char="-"/>
            </a:pPr>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Large number of participants use their Smartphone to shop online and we also have a good number of participants who go with purchases by Laptop</a:t>
            </a:r>
          </a:p>
          <a:p>
            <a:r>
              <a:rPr lang="en-IN"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Screensize</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Participants use their 5.5 inches of </a:t>
            </a:r>
            <a:r>
              <a:rPr lang="en-IN"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screensize</a:t>
            </a:r>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to shop online largely, and here we can see that in our dataset contains most of the </a:t>
            </a:r>
            <a:r>
              <a:rPr lang="en-IN"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particpants</a:t>
            </a:r>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use any other </a:t>
            </a:r>
            <a:r>
              <a:rPr lang="en-IN"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screensize</a:t>
            </a:r>
            <a:endPar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95390"/>
            <a:ext cx="9144000" cy="275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253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595863" y="2087"/>
            <a:ext cx="595227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Operating System used</a:t>
            </a:r>
          </a:p>
        </p:txBody>
      </p:sp>
      <p:sp>
        <p:nvSpPr>
          <p:cNvPr id="6" name="Rectangle 5"/>
          <p:cNvSpPr/>
          <p:nvPr/>
        </p:nvSpPr>
        <p:spPr>
          <a:xfrm>
            <a:off x="179512" y="836712"/>
            <a:ext cx="8784976" cy="2862322"/>
          </a:xfrm>
          <a:prstGeom prst="rect">
            <a:avLst/>
          </a:prstGeom>
        </p:spPr>
        <p:txBody>
          <a:bodyPr wrap="square">
            <a:spAutoFit/>
          </a:bodyPr>
          <a:lstStyle/>
          <a:p>
            <a:r>
              <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Operating System used</a:t>
            </a:r>
          </a:p>
          <a:p>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Most participants uses "Window/windows Mobile" to shop online then, "Android" then, comes "IOS/Mac" at least</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Browser Used </a:t>
            </a:r>
          </a:p>
          <a:p>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"Google Chrome" browser are widely used for online website access when compared to other browser</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channelFirstUsed</a:t>
            </a:r>
            <a:endPar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"Search Engine" were widely used to follow to arrive at their </a:t>
            </a:r>
            <a:r>
              <a:rPr lang="en-IN"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favorite</a:t>
            </a:r>
            <a:r>
              <a:rPr lang="en-IN"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online store for the first time. And rest 50-50% "Content Marketing" and "Display Adverts" are used</a:t>
            </a:r>
          </a:p>
        </p:txBody>
      </p:sp>
      <p:pic>
        <p:nvPicPr>
          <p:cNvPr id="8" name="Picture 7"/>
          <p:cNvPicPr>
            <a:picLocks noChangeAspect="1"/>
          </p:cNvPicPr>
          <p:nvPr/>
        </p:nvPicPr>
        <p:blipFill>
          <a:blip r:embed="rId2"/>
          <a:stretch>
            <a:fillRect/>
          </a:stretch>
        </p:blipFill>
        <p:spPr>
          <a:xfrm>
            <a:off x="-36512" y="3645024"/>
            <a:ext cx="3261694" cy="3179036"/>
          </a:xfrm>
          <a:prstGeom prst="rect">
            <a:avLst/>
          </a:prstGeom>
        </p:spPr>
      </p:pic>
      <p:pic>
        <p:nvPicPr>
          <p:cNvPr id="9" name="Picture 8"/>
          <p:cNvPicPr>
            <a:picLocks noChangeAspect="1"/>
          </p:cNvPicPr>
          <p:nvPr/>
        </p:nvPicPr>
        <p:blipFill>
          <a:blip r:embed="rId3"/>
          <a:stretch>
            <a:fillRect/>
          </a:stretch>
        </p:blipFill>
        <p:spPr>
          <a:xfrm>
            <a:off x="3186409" y="3645580"/>
            <a:ext cx="2970012" cy="3178560"/>
          </a:xfrm>
          <a:prstGeom prst="rect">
            <a:avLst/>
          </a:prstGeom>
        </p:spPr>
      </p:pic>
      <p:pic>
        <p:nvPicPr>
          <p:cNvPr id="10" name="Content Placeholder 6"/>
          <p:cNvPicPr>
            <a:picLocks noGrp="1" noChangeAspect="1"/>
          </p:cNvPicPr>
          <p:nvPr/>
        </p:nvPicPr>
        <p:blipFill>
          <a:blip r:embed="rId4"/>
          <a:stretch>
            <a:fillRect/>
          </a:stretch>
        </p:blipFill>
        <p:spPr>
          <a:xfrm>
            <a:off x="6156421" y="3645024"/>
            <a:ext cx="3024091" cy="3178558"/>
          </a:xfrm>
          <a:prstGeom prst="rect">
            <a:avLst/>
          </a:prstGeom>
          <a:noFill/>
          <a:ln w="9525">
            <a:noFill/>
          </a:ln>
        </p:spPr>
      </p:pic>
    </p:spTree>
    <p:extLst>
      <p:ext uri="{BB962C8B-B14F-4D97-AF65-F5344CB8AC3E}">
        <p14:creationId xmlns:p14="http://schemas.microsoft.com/office/powerpoint/2010/main" val="829103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43538155"/>
              </p:ext>
            </p:extLst>
          </p:nvPr>
        </p:nvGraphicFramePr>
        <p:xfrm>
          <a:off x="1187624" y="692696"/>
          <a:ext cx="6960096" cy="5582821"/>
        </p:xfrm>
        <a:graphic>
          <a:graphicData uri="http://schemas.openxmlformats.org/drawingml/2006/table">
            <a:tbl>
              <a:tblPr firstRow="1" bandRow="1">
                <a:tableStyleId>{5C22544A-7EE6-4342-B048-85BDC9FD1C3A}</a:tableStyleId>
              </a:tblPr>
              <a:tblGrid>
                <a:gridCol w="2952328"/>
                <a:gridCol w="4007768"/>
              </a:tblGrid>
              <a:tr h="644495">
                <a:tc gridSpan="2">
                  <a:txBody>
                    <a:bodyPr/>
                    <a:lstStyle/>
                    <a:p>
                      <a:pPr algn="ctr"/>
                      <a:r>
                        <a:rPr lang="en-IN" sz="3200" dirty="0" smtClean="0">
                          <a:latin typeface="Cambria" pitchFamily="18" charset="0"/>
                        </a:rPr>
                        <a:t>TABLE</a:t>
                      </a:r>
                      <a:r>
                        <a:rPr lang="en-IN" sz="3200" baseline="0" dirty="0" smtClean="0">
                          <a:latin typeface="Cambria" pitchFamily="18" charset="0"/>
                        </a:rPr>
                        <a:t> OF CONTENT</a:t>
                      </a:r>
                      <a:endParaRPr lang="en-IN" sz="3200" dirty="0" smtClean="0">
                        <a:latin typeface="Cambria" pitchFamily="18" charset="0"/>
                      </a:endParaRPr>
                    </a:p>
                  </a:txBody>
                  <a:tcPr anchor="ctr"/>
                </a:tc>
                <a:tc hMerge="1">
                  <a:txBody>
                    <a:bodyPr/>
                    <a:lstStyle/>
                    <a:p>
                      <a:endParaRPr lang="en-IN" dirty="0">
                        <a:latin typeface="Cambria" pitchFamily="18" charset="0"/>
                      </a:endParaRPr>
                    </a:p>
                  </a:txBody>
                  <a:tcPr/>
                </a:tc>
              </a:tr>
              <a:tr h="4254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latin typeface="Cambria" pitchFamily="18" charset="0"/>
                        </a:rPr>
                        <a:t>DEFINITION</a:t>
                      </a:r>
                    </a:p>
                  </a:txBody>
                  <a:tcPr anchor="ctr"/>
                </a:tc>
                <a:tc>
                  <a:txBody>
                    <a:bodyPr/>
                    <a:lstStyle/>
                    <a:p>
                      <a:endParaRPr lang="en-IN" sz="2000" dirty="0">
                        <a:latin typeface="Cambria" pitchFamily="18" charset="0"/>
                      </a:endParaRPr>
                    </a:p>
                  </a:txBody>
                  <a:tcPr/>
                </a:tc>
              </a:tr>
              <a:tr h="1535958">
                <a:tc>
                  <a:txBody>
                    <a:bodyPr/>
                    <a:lstStyle/>
                    <a:p>
                      <a:pPr algn="l"/>
                      <a:r>
                        <a:rPr lang="en-IN" sz="2000" b="1" dirty="0" smtClean="0">
                          <a:latin typeface="Cambria" pitchFamily="18" charset="0"/>
                        </a:rPr>
                        <a:t>INTRODUCTION</a:t>
                      </a:r>
                      <a:endParaRPr lang="en-IN" sz="2000" b="1" dirty="0">
                        <a:latin typeface="Cambria" pitchFamily="18" charset="0"/>
                      </a:endParaRPr>
                    </a:p>
                  </a:txBody>
                  <a:tcPr anchor="ctr"/>
                </a:tc>
                <a:tc>
                  <a:txBody>
                    <a:bodyPr/>
                    <a:lstStyle/>
                    <a:p>
                      <a:pPr marL="285750" indent="-285750" algn="l">
                        <a:buFont typeface="Wingdings" pitchFamily="2" charset="2"/>
                        <a:buChar char="§"/>
                      </a:pPr>
                      <a:r>
                        <a:rPr lang="en-IN" sz="2000" dirty="0" smtClean="0">
                          <a:latin typeface="Cambria" pitchFamily="18" charset="0"/>
                        </a:rPr>
                        <a:t>Business Problem Framing</a:t>
                      </a:r>
                    </a:p>
                    <a:p>
                      <a:pPr marL="285750" indent="-285750" algn="l">
                        <a:buFont typeface="Wingdings" pitchFamily="2" charset="2"/>
                        <a:buChar char="§"/>
                      </a:pPr>
                      <a:r>
                        <a:rPr lang="en-IN" sz="2000" dirty="0" smtClean="0">
                          <a:latin typeface="Cambria" pitchFamily="18" charset="0"/>
                        </a:rPr>
                        <a:t>Conceptual Background Of Domain Knowledge</a:t>
                      </a:r>
                    </a:p>
                    <a:p>
                      <a:pPr marL="285750" indent="-285750" algn="l">
                        <a:buFont typeface="Wingdings" pitchFamily="2" charset="2"/>
                        <a:buChar char="§"/>
                      </a:pPr>
                      <a:r>
                        <a:rPr lang="en-IN" sz="2000" dirty="0" smtClean="0">
                          <a:latin typeface="Cambria" pitchFamily="18" charset="0"/>
                        </a:rPr>
                        <a:t>Problem Statement</a:t>
                      </a:r>
                    </a:p>
                  </a:txBody>
                  <a:tcPr anchor="ctr"/>
                </a:tc>
              </a:tr>
              <a:tr h="10637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latin typeface="Cambria" pitchFamily="18" charset="0"/>
                        </a:rPr>
                        <a:t>ANALYTICAL PROBLEM FRAMING </a:t>
                      </a:r>
                    </a:p>
                  </a:txBody>
                  <a:tcPr anchor="ctr"/>
                </a:tc>
                <a:tc>
                  <a:txBody>
                    <a:bodyPr/>
                    <a:lstStyle/>
                    <a:p>
                      <a:pPr marL="285750" indent="-285750" algn="l">
                        <a:buFont typeface="Wingdings" pitchFamily="2" charset="2"/>
                        <a:buChar char="§"/>
                      </a:pPr>
                      <a:r>
                        <a:rPr lang="en-IN" sz="2000" dirty="0" smtClean="0">
                          <a:latin typeface="Cambria" pitchFamily="18" charset="0"/>
                        </a:rPr>
                        <a:t>Data Sources</a:t>
                      </a:r>
                    </a:p>
                    <a:p>
                      <a:pPr marL="285750" indent="-285750" algn="l">
                        <a:buFont typeface="Wingdings" pitchFamily="2" charset="2"/>
                        <a:buChar char="§"/>
                      </a:pPr>
                      <a:r>
                        <a:rPr lang="en-IN" sz="2000" dirty="0" smtClean="0">
                          <a:latin typeface="Cambria" pitchFamily="18" charset="0"/>
                        </a:rPr>
                        <a:t>Data </a:t>
                      </a:r>
                      <a:r>
                        <a:rPr lang="en-IN" sz="2000" dirty="0" err="1" smtClean="0">
                          <a:latin typeface="Cambria" pitchFamily="18" charset="0"/>
                        </a:rPr>
                        <a:t>Preprocessing</a:t>
                      </a:r>
                      <a:endParaRPr lang="en-IN" sz="2000" dirty="0" smtClean="0">
                        <a:latin typeface="Cambria" pitchFamily="18" charset="0"/>
                      </a:endParaRPr>
                    </a:p>
                    <a:p>
                      <a:pPr marL="285750" indent="-285750" algn="l">
                        <a:buFont typeface="Wingdings" pitchFamily="2" charset="2"/>
                        <a:buChar char="§"/>
                      </a:pPr>
                      <a:endParaRPr lang="en-IN" sz="2000" dirty="0">
                        <a:latin typeface="Cambria" pitchFamily="18" charset="0"/>
                      </a:endParaRPr>
                    </a:p>
                  </a:txBody>
                  <a:tcPr anchor="ctr"/>
                </a:tc>
              </a:tr>
              <a:tr h="11685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latin typeface="Cambria" pitchFamily="18" charset="0"/>
                        </a:rPr>
                        <a:t>EXPLORATORY DATA ANALYSIS</a:t>
                      </a:r>
                    </a:p>
                  </a:txBody>
                  <a:tcPr anchor="ctr"/>
                </a:tc>
                <a:tc>
                  <a:txBody>
                    <a:bodyPr/>
                    <a:lstStyle/>
                    <a:p>
                      <a:pPr marL="285750" indent="-285750" algn="l">
                        <a:buFont typeface="Wingdings" pitchFamily="2" charset="2"/>
                        <a:buChar char="§"/>
                      </a:pPr>
                      <a:r>
                        <a:rPr lang="en-IN" sz="2000" dirty="0" smtClean="0">
                          <a:latin typeface="Cambria" pitchFamily="18" charset="0"/>
                        </a:rPr>
                        <a:t>Count-plots</a:t>
                      </a:r>
                    </a:p>
                    <a:p>
                      <a:pPr marL="285750" indent="-285750" algn="l">
                        <a:buFont typeface="Wingdings" pitchFamily="2" charset="2"/>
                        <a:buChar char="§"/>
                      </a:pPr>
                      <a:r>
                        <a:rPr lang="en-IN" sz="2000" dirty="0" smtClean="0">
                          <a:latin typeface="Cambria" pitchFamily="18" charset="0"/>
                        </a:rPr>
                        <a:t>Pie Charts</a:t>
                      </a:r>
                    </a:p>
                    <a:p>
                      <a:pPr marL="285750" indent="-285750" algn="l">
                        <a:buFont typeface="Wingdings" pitchFamily="2" charset="2"/>
                        <a:buChar char="§"/>
                      </a:pPr>
                      <a:r>
                        <a:rPr lang="en-IN" sz="2000" dirty="0" smtClean="0">
                          <a:latin typeface="Cambria" pitchFamily="18" charset="0"/>
                        </a:rPr>
                        <a:t>Bar Graphs</a:t>
                      </a:r>
                    </a:p>
                  </a:txBody>
                  <a:tcPr anchor="ctr"/>
                </a:tc>
              </a:tr>
              <a:tr h="7446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1" dirty="0" smtClean="0">
                          <a:latin typeface="Cambria" pitchFamily="18" charset="0"/>
                        </a:rPr>
                        <a:t>CONCLUSION</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IN" sz="2000" dirty="0" smtClean="0">
                          <a:latin typeface="Cambria" pitchFamily="18" charset="0"/>
                        </a:rPr>
                        <a:t>Key Findings and Conclusions of the Study</a:t>
                      </a:r>
                    </a:p>
                  </a:txBody>
                  <a:tcPr anchor="ctr"/>
                </a:tc>
              </a:tr>
            </a:tbl>
          </a:graphicData>
        </a:graphic>
      </p:graphicFrame>
    </p:spTree>
    <p:extLst>
      <p:ext uri="{BB962C8B-B14F-4D97-AF65-F5344CB8AC3E}">
        <p14:creationId xmlns:p14="http://schemas.microsoft.com/office/powerpoint/2010/main" val="3424721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6130" y="2087"/>
            <a:ext cx="823174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err="1" smtClean="0">
                <a:ln w="11430"/>
                <a:solidFill>
                  <a:schemeClr val="accent2"/>
                </a:solidFill>
                <a:effectLst>
                  <a:outerShdw blurRad="38100" dist="38100" dir="2700000" algn="tl">
                    <a:srgbClr val="000000">
                      <a:alpha val="43137"/>
                    </a:srgbClr>
                  </a:outerShdw>
                </a:effectLst>
              </a:rPr>
              <a:t>loginMode</a:t>
            </a:r>
            <a:r>
              <a:rPr lang="en-US" sz="4000" b="1" cap="none" spc="0" dirty="0" smtClean="0">
                <a:ln w="11430"/>
                <a:solidFill>
                  <a:schemeClr val="accent2"/>
                </a:solidFill>
                <a:effectLst>
                  <a:outerShdw blurRad="38100" dist="38100" dir="2700000" algn="tl">
                    <a:srgbClr val="000000">
                      <a:alpha val="43137"/>
                    </a:srgbClr>
                  </a:outerShdw>
                </a:effectLst>
              </a:rPr>
              <a:t> &amp; </a:t>
            </a:r>
            <a:r>
              <a:rPr lang="en-US" sz="4000" b="1" cap="none" spc="0" dirty="0" err="1" smtClean="0">
                <a:ln w="11430"/>
                <a:solidFill>
                  <a:schemeClr val="accent2"/>
                </a:solidFill>
                <a:effectLst>
                  <a:outerShdw blurRad="38100" dist="38100" dir="2700000" algn="tl">
                    <a:srgbClr val="000000">
                      <a:alpha val="43137"/>
                    </a:srgbClr>
                  </a:outerShdw>
                </a:effectLst>
              </a:rPr>
              <a:t>timeSpentDeciding</a:t>
            </a:r>
            <a:endParaRPr lang="en-US" sz="4000" b="1" cap="none" spc="0" dirty="0" smtClean="0">
              <a:ln w="11430"/>
              <a:solidFill>
                <a:schemeClr val="accent2"/>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501853" y="1340768"/>
            <a:ext cx="4678659" cy="2795596"/>
          </a:xfrm>
          <a:prstGeom prst="rect">
            <a:avLst/>
          </a:prstGeom>
        </p:spPr>
      </p:pic>
      <p:pic>
        <p:nvPicPr>
          <p:cNvPr id="6" name="Picture 5"/>
          <p:cNvPicPr>
            <a:picLocks noChangeAspect="1"/>
          </p:cNvPicPr>
          <p:nvPr/>
        </p:nvPicPr>
        <p:blipFill>
          <a:blip r:embed="rId3"/>
          <a:stretch>
            <a:fillRect/>
          </a:stretch>
        </p:blipFill>
        <p:spPr>
          <a:xfrm>
            <a:off x="21766" y="4078882"/>
            <a:ext cx="4838266" cy="2806502"/>
          </a:xfrm>
          <a:prstGeom prst="rect">
            <a:avLst/>
          </a:prstGeom>
        </p:spPr>
      </p:pic>
      <p:sp>
        <p:nvSpPr>
          <p:cNvPr id="2" name="Rectangle 1"/>
          <p:cNvSpPr/>
          <p:nvPr/>
        </p:nvSpPr>
        <p:spPr>
          <a:xfrm>
            <a:off x="-70147" y="2076846"/>
            <a:ext cx="4572000" cy="1323439"/>
          </a:xfrm>
          <a:prstGeom prst="rect">
            <a:avLst/>
          </a:prstGeom>
        </p:spPr>
        <p:txBody>
          <a:bodyPr>
            <a:spAutoFit/>
          </a:bodyPr>
          <a:lstStyle/>
          <a:p>
            <a:r>
              <a:rPr lang="en-IN" altLang="en-US" sz="2000" b="1" dirty="0" err="1" smtClean="0">
                <a:latin typeface="Verdana" pitchFamily="34" charset="0"/>
                <a:ea typeface="Verdana" pitchFamily="34" charset="0"/>
                <a:cs typeface="Verdana" pitchFamily="34" charset="0"/>
              </a:rPr>
              <a:t>loginMode</a:t>
            </a:r>
            <a:r>
              <a:rPr lang="en-IN" altLang="en-US" sz="2000" b="1" dirty="0" smtClean="0">
                <a:latin typeface="Verdana" pitchFamily="34" charset="0"/>
                <a:ea typeface="Verdana" pitchFamily="34" charset="0"/>
                <a:cs typeface="Verdana" pitchFamily="34" charset="0"/>
              </a:rPr>
              <a:t> : </a:t>
            </a:r>
          </a:p>
          <a:p>
            <a:r>
              <a:rPr lang="en-IN" altLang="en-US" sz="2000" dirty="0" smtClean="0">
                <a:latin typeface="Verdana" pitchFamily="34" charset="0"/>
                <a:ea typeface="Verdana" pitchFamily="34" charset="0"/>
                <a:cs typeface="Verdana" pitchFamily="34" charset="0"/>
              </a:rPr>
              <a:t>Most Participants </a:t>
            </a:r>
            <a:r>
              <a:rPr lang="en-IN" altLang="en-US" sz="2000" dirty="0" err="1" smtClean="0">
                <a:latin typeface="Verdana" pitchFamily="34" charset="0"/>
                <a:ea typeface="Verdana" pitchFamily="34" charset="0"/>
                <a:cs typeface="Verdana" pitchFamily="34" charset="0"/>
              </a:rPr>
              <a:t>use"Search</a:t>
            </a:r>
            <a:r>
              <a:rPr lang="en-IN" altLang="en-US" sz="2000" dirty="0" smtClean="0">
                <a:latin typeface="Verdana" pitchFamily="34" charset="0"/>
                <a:ea typeface="Verdana" pitchFamily="34" charset="0"/>
                <a:cs typeface="Verdana" pitchFamily="34" charset="0"/>
              </a:rPr>
              <a:t> Engine" and "Application" for reaching the online retail store. </a:t>
            </a:r>
          </a:p>
        </p:txBody>
      </p:sp>
      <p:sp>
        <p:nvSpPr>
          <p:cNvPr id="3" name="Rectangle 2"/>
          <p:cNvSpPr/>
          <p:nvPr/>
        </p:nvSpPr>
        <p:spPr>
          <a:xfrm>
            <a:off x="4932040" y="4653136"/>
            <a:ext cx="4140345" cy="1938992"/>
          </a:xfrm>
          <a:prstGeom prst="rect">
            <a:avLst/>
          </a:prstGeom>
        </p:spPr>
        <p:txBody>
          <a:bodyPr wrap="square">
            <a:spAutoFit/>
          </a:bodyPr>
          <a:lstStyle/>
          <a:p>
            <a:r>
              <a:rPr lang="en-IN" altLang="en-US" sz="2000" b="1" dirty="0" err="1" smtClean="0">
                <a:latin typeface="Verdana" pitchFamily="34" charset="0"/>
                <a:ea typeface="Verdana" pitchFamily="34" charset="0"/>
                <a:cs typeface="Verdana" pitchFamily="34" charset="0"/>
              </a:rPr>
              <a:t>timeSpentDeciding</a:t>
            </a:r>
            <a:endParaRPr lang="en-IN" altLang="en-US" sz="2000" b="1" dirty="0" smtClean="0">
              <a:latin typeface="Verdana" pitchFamily="34" charset="0"/>
              <a:ea typeface="Verdana" pitchFamily="34" charset="0"/>
              <a:cs typeface="Verdana" pitchFamily="34" charset="0"/>
            </a:endParaRPr>
          </a:p>
          <a:p>
            <a:r>
              <a:rPr lang="en-IN" altLang="en-US" sz="2000" dirty="0" smtClean="0">
                <a:latin typeface="Verdana" pitchFamily="34" charset="0"/>
                <a:ea typeface="Verdana" pitchFamily="34" charset="0"/>
                <a:cs typeface="Verdana" pitchFamily="34" charset="0"/>
              </a:rPr>
              <a:t>- Most of the customers explore the e- retail </a:t>
            </a:r>
          </a:p>
          <a:p>
            <a:r>
              <a:rPr lang="en-IN" altLang="en-US" sz="2000" dirty="0" smtClean="0">
                <a:latin typeface="Verdana" pitchFamily="34" charset="0"/>
                <a:ea typeface="Verdana" pitchFamily="34" charset="0"/>
                <a:cs typeface="Verdana" pitchFamily="34" charset="0"/>
              </a:rPr>
              <a:t>store for about more than 15 minutes before making a purchase decision.. </a:t>
            </a:r>
          </a:p>
        </p:txBody>
      </p:sp>
    </p:spTree>
    <p:extLst>
      <p:ext uri="{BB962C8B-B14F-4D97-AF65-F5344CB8AC3E}">
        <p14:creationId xmlns:p14="http://schemas.microsoft.com/office/powerpoint/2010/main" val="485841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788" y="2087"/>
            <a:ext cx="9028433" cy="646331"/>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solidFill>
                  <a:schemeClr val="accent2"/>
                </a:solidFill>
                <a:effectLst>
                  <a:outerShdw blurRad="38100" dist="38100" dir="2700000" algn="tl">
                    <a:srgbClr val="000000">
                      <a:alpha val="43137"/>
                    </a:srgbClr>
                  </a:outerShdw>
                </a:effectLst>
              </a:rPr>
              <a:t>Payment Mode &amp; Abandoned payment</a:t>
            </a:r>
          </a:p>
        </p:txBody>
      </p:sp>
      <p:sp>
        <p:nvSpPr>
          <p:cNvPr id="5" name="Content Placeholder 2"/>
          <p:cNvSpPr>
            <a:spLocks noGrp="1"/>
          </p:cNvSpPr>
          <p:nvPr/>
        </p:nvSpPr>
        <p:spPr>
          <a:xfrm>
            <a:off x="107504" y="1548642"/>
            <a:ext cx="4277771" cy="1763471"/>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b="1" dirty="0">
                <a:sym typeface="+mn-ea"/>
              </a:rPr>
              <a:t>Payment Mode</a:t>
            </a:r>
            <a:r>
              <a:rPr lang="en-IN" altLang="en-US" sz="1800" b="1" dirty="0"/>
              <a:t> Used</a:t>
            </a:r>
          </a:p>
          <a:p>
            <a:pPr marL="0" indent="0">
              <a:buNone/>
            </a:pPr>
            <a:endParaRPr lang="en-IN" altLang="en-US" sz="1800" b="1" dirty="0">
              <a:sym typeface="+mn-ea"/>
            </a:endParaRPr>
          </a:p>
          <a:p>
            <a:pPr marL="0" indent="0">
              <a:buNone/>
            </a:pPr>
            <a:r>
              <a:rPr lang="en-IN" altLang="en-US" sz="1800" dirty="0">
                <a:sym typeface="+mn-ea"/>
              </a:rPr>
              <a:t>- "Credit/Debit cards" are the most preferred payment Option then, the "Cash on Delivery" has the highest count when compared to "E-wallets (</a:t>
            </a:r>
            <a:r>
              <a:rPr lang="en-IN" altLang="en-US" sz="1800" dirty="0" err="1">
                <a:sym typeface="+mn-ea"/>
              </a:rPr>
              <a:t>Paytm,Freecharge</a:t>
            </a:r>
            <a:r>
              <a:rPr lang="en-IN" altLang="en-US" sz="1800" dirty="0">
                <a:sym typeface="+mn-ea"/>
              </a:rPr>
              <a:t> etc.)".</a:t>
            </a:r>
          </a:p>
          <a:p>
            <a:pPr marL="0" indent="0">
              <a:buNone/>
            </a:pPr>
            <a:endParaRPr lang="en-IN" altLang="en-US" sz="1800" dirty="0"/>
          </a:p>
        </p:txBody>
      </p:sp>
      <p:sp>
        <p:nvSpPr>
          <p:cNvPr id="6" name="Content Placeholder 3"/>
          <p:cNvSpPr>
            <a:spLocks noGrp="1"/>
          </p:cNvSpPr>
          <p:nvPr/>
        </p:nvSpPr>
        <p:spPr>
          <a:xfrm>
            <a:off x="5220072" y="4509120"/>
            <a:ext cx="4176464" cy="1967371"/>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altLang="en-US" sz="1800" b="1" dirty="0" err="1"/>
              <a:t>abandonMakingPaymentF</a:t>
            </a:r>
            <a:endParaRPr lang="en-IN" altLang="en-US" sz="1800" b="1" dirty="0"/>
          </a:p>
          <a:p>
            <a:pPr marL="0" indent="0">
              <a:buNone/>
            </a:pPr>
            <a:endParaRPr lang="en-IN" altLang="en-US" sz="1800" b="1" dirty="0"/>
          </a:p>
          <a:p>
            <a:pPr marL="0" indent="0">
              <a:buNone/>
            </a:pPr>
            <a:r>
              <a:rPr lang="en-IN" altLang="en-US" sz="1800" dirty="0">
                <a:sym typeface="+mn-ea"/>
              </a:rPr>
              <a:t>- Most of the participants sometimes abandon(leaving without making payment)</a:t>
            </a:r>
          </a:p>
          <a:p>
            <a:pPr marL="0" indent="0">
              <a:buNone/>
            </a:pPr>
            <a:r>
              <a:rPr lang="en-IN" altLang="en-US" sz="1800" dirty="0">
                <a:sym typeface="+mn-ea"/>
              </a:rPr>
              <a:t>their shopping cart.</a:t>
            </a:r>
          </a:p>
        </p:txBody>
      </p:sp>
      <p:pic>
        <p:nvPicPr>
          <p:cNvPr id="8" name="Picture 7"/>
          <p:cNvPicPr>
            <a:picLocks noChangeAspect="1"/>
          </p:cNvPicPr>
          <p:nvPr/>
        </p:nvPicPr>
        <p:blipFill>
          <a:blip r:embed="rId2"/>
          <a:stretch>
            <a:fillRect/>
          </a:stretch>
        </p:blipFill>
        <p:spPr>
          <a:xfrm>
            <a:off x="4509076" y="1430579"/>
            <a:ext cx="4634924" cy="2570698"/>
          </a:xfrm>
          <a:prstGeom prst="rect">
            <a:avLst/>
          </a:prstGeom>
        </p:spPr>
      </p:pic>
      <p:pic>
        <p:nvPicPr>
          <p:cNvPr id="9" name="Picture 8"/>
          <p:cNvPicPr>
            <a:picLocks noChangeAspect="1"/>
          </p:cNvPicPr>
          <p:nvPr/>
        </p:nvPicPr>
        <p:blipFill>
          <a:blip r:embed="rId3"/>
          <a:stretch>
            <a:fillRect/>
          </a:stretch>
        </p:blipFill>
        <p:spPr>
          <a:xfrm>
            <a:off x="0" y="4001277"/>
            <a:ext cx="5050594" cy="2856723"/>
          </a:xfrm>
          <a:prstGeom prst="rect">
            <a:avLst/>
          </a:prstGeom>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324429" y="2087"/>
            <a:ext cx="449514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Abandon Reason</a:t>
            </a:r>
            <a:endParaRPr lang="en-IN" sz="4000" b="1" cap="none" spc="0" dirty="0">
              <a:ln w="11430"/>
              <a:solidFill>
                <a:schemeClr val="accent2"/>
              </a:solidFill>
              <a:effectLst>
                <a:outerShdw blurRad="38100" dist="38100" dir="2700000" algn="tl">
                  <a:srgbClr val="000000">
                    <a:alpha val="43137"/>
                  </a:srgbClr>
                </a:outerShdw>
              </a:effectLst>
            </a:endParaRPr>
          </a:p>
        </p:txBody>
      </p:sp>
      <p:sp>
        <p:nvSpPr>
          <p:cNvPr id="2" name="Rectangle 1"/>
          <p:cNvSpPr/>
          <p:nvPr/>
        </p:nvSpPr>
        <p:spPr>
          <a:xfrm>
            <a:off x="107504" y="692696"/>
            <a:ext cx="8892480" cy="2585323"/>
          </a:xfrm>
          <a:prstGeom prst="rect">
            <a:avLst/>
          </a:prstGeom>
        </p:spPr>
        <p:txBody>
          <a:bodyPr wrap="square">
            <a:spAutoFit/>
          </a:bodyPr>
          <a:lstStyle/>
          <a:p>
            <a:r>
              <a:rPr lang="en-IN" altLang="en-US" b="1" dirty="0" smtClean="0"/>
              <a:t/>
            </a:r>
            <a:br>
              <a:rPr lang="en-IN" altLang="en-US" b="1" dirty="0" smtClean="0"/>
            </a:br>
            <a:r>
              <a:rPr lang="en-IN" altLang="en-US" dirty="0" smtClean="0">
                <a:sym typeface="+mn-ea"/>
              </a:rPr>
              <a:t>- Most participants get "Better alternative offer" so, they abandon their shopping cart. And the second main reason to abandon is "Promo code not applicable". </a:t>
            </a:r>
          </a:p>
          <a:p>
            <a:r>
              <a:rPr lang="en-IN" altLang="en-US" dirty="0" smtClean="0">
                <a:sym typeface="+mn-ea"/>
              </a:rPr>
              <a:t>Then comes the reasons "Change in Price", "Lack of trust" and "No preferred mode of payment". Here, we can see that we also have a good number of participants who abandon due to "Lack of trust", hence. there is a need to get the trust from the participants</a:t>
            </a:r>
            <a:br>
              <a:rPr lang="en-IN" altLang="en-US" dirty="0" smtClean="0">
                <a:sym typeface="+mn-ea"/>
              </a:rPr>
            </a:br>
            <a:endParaRPr lang="en-IN" dirty="0"/>
          </a:p>
        </p:txBody>
      </p:sp>
      <p:pic>
        <p:nvPicPr>
          <p:cNvPr id="5" name="Content Placeholder 4"/>
          <p:cNvPicPr>
            <a:picLocks noGrp="1" noChangeAspect="1"/>
          </p:cNvPicPr>
          <p:nvPr/>
        </p:nvPicPr>
        <p:blipFill>
          <a:blip r:embed="rId2"/>
          <a:stretch>
            <a:fillRect/>
          </a:stretch>
        </p:blipFill>
        <p:spPr>
          <a:xfrm>
            <a:off x="-36512" y="2948821"/>
            <a:ext cx="9180512" cy="3936563"/>
          </a:xfrm>
          <a:prstGeom prst="rect">
            <a:avLst/>
          </a:prstGeom>
          <a:noFill/>
          <a:ln w="9525">
            <a:noFill/>
          </a:ln>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488737" y="2087"/>
            <a:ext cx="4166525"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Age v/s Gender</a:t>
            </a:r>
          </a:p>
        </p:txBody>
      </p:sp>
      <p:sp>
        <p:nvSpPr>
          <p:cNvPr id="5" name="Title 1"/>
          <p:cNvSpPr>
            <a:spLocks noGrp="1"/>
          </p:cNvSpPr>
          <p:nvPr/>
        </p:nvSpPr>
        <p:spPr>
          <a:xfrm>
            <a:off x="-929957" y="95250"/>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endParaRPr lang="en-I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6" name="Content Placeholder 3"/>
          <p:cNvSpPr>
            <a:spLocks noGrp="1"/>
          </p:cNvSpPr>
          <p:nvPr/>
        </p:nvSpPr>
        <p:spPr>
          <a:xfrm>
            <a:off x="241536" y="1079235"/>
            <a:ext cx="8629814" cy="35877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sz="2000" dirty="0"/>
              <a:t>Here, in every age group Female customers are more in number</a:t>
            </a:r>
          </a:p>
        </p:txBody>
      </p:sp>
      <p:pic>
        <p:nvPicPr>
          <p:cNvPr id="8" name="Content Placeholder 4"/>
          <p:cNvPicPr>
            <a:picLocks noGrp="1" noChangeAspect="1"/>
          </p:cNvPicPr>
          <p:nvPr/>
        </p:nvPicPr>
        <p:blipFill>
          <a:blip r:embed="rId2"/>
          <a:stretch>
            <a:fillRect/>
          </a:stretch>
        </p:blipFill>
        <p:spPr>
          <a:xfrm>
            <a:off x="-8253" y="1950959"/>
            <a:ext cx="9160507" cy="3710289"/>
          </a:xfrm>
          <a:prstGeom prst="rect">
            <a:avLst/>
          </a:prstGeom>
          <a:noFill/>
          <a:ln w="9525">
            <a:noFill/>
          </a:ln>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789554" y="2087"/>
            <a:ext cx="7564892"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Relation b/w Gender and City</a:t>
            </a:r>
            <a:endParaRPr lang="en-IN" sz="4000" b="1" cap="none" spc="0" dirty="0">
              <a:ln w="11430"/>
              <a:solidFill>
                <a:schemeClr val="accent2"/>
              </a:solidFill>
              <a:effectLst>
                <a:outerShdw blurRad="38100" dist="38100" dir="2700000" algn="tl">
                  <a:srgbClr val="000000">
                    <a:alpha val="43137"/>
                  </a:srgbClr>
                </a:outerShdw>
              </a:effectLst>
            </a:endParaRPr>
          </a:p>
        </p:txBody>
      </p:sp>
      <p:sp>
        <p:nvSpPr>
          <p:cNvPr id="2" name="Rectangle 1"/>
          <p:cNvSpPr/>
          <p:nvPr/>
        </p:nvSpPr>
        <p:spPr>
          <a:xfrm>
            <a:off x="179512" y="980728"/>
            <a:ext cx="8784976" cy="1200329"/>
          </a:xfrm>
          <a:prstGeom prst="rect">
            <a:avLst/>
          </a:prstGeom>
        </p:spPr>
        <p:txBody>
          <a:bodyPr wrap="square">
            <a:spAutoFit/>
          </a:bodyPr>
          <a:lstStyle/>
          <a:p>
            <a:r>
              <a:rPr lang="en-US" dirty="0">
                <a:latin typeface="Verdana" pitchFamily="34" charset="0"/>
                <a:ea typeface="Verdana" pitchFamily="34" charset="0"/>
                <a:cs typeface="Verdana" pitchFamily="34" charset="0"/>
              </a:rPr>
              <a:t>- In Delhi, Noida, Moradabad and </a:t>
            </a:r>
            <a:r>
              <a:rPr lang="en-US" dirty="0" err="1">
                <a:latin typeface="Verdana" pitchFamily="34" charset="0"/>
                <a:ea typeface="Verdana" pitchFamily="34" charset="0"/>
                <a:cs typeface="Verdana" pitchFamily="34" charset="0"/>
              </a:rPr>
              <a:t>Bulandshahr</a:t>
            </a:r>
            <a:r>
              <a:rPr lang="en-US" dirty="0">
                <a:latin typeface="Verdana" pitchFamily="34" charset="0"/>
                <a:ea typeface="Verdana" pitchFamily="34" charset="0"/>
                <a:cs typeface="Verdana" pitchFamily="34" charset="0"/>
              </a:rPr>
              <a:t>, we find "Male shoppers" are more in</a:t>
            </a:r>
            <a:r>
              <a:rPr lang="en-IN" altLang="en-US" dirty="0">
                <a:latin typeface="Verdana" pitchFamily="34" charset="0"/>
                <a:ea typeface="Verdana" pitchFamily="34" charset="0"/>
                <a:cs typeface="Verdana" pitchFamily="34" charset="0"/>
              </a:rPr>
              <a:t> </a:t>
            </a:r>
            <a:r>
              <a:rPr lang="en-US" dirty="0">
                <a:latin typeface="Verdana" pitchFamily="34" charset="0"/>
                <a:ea typeface="Verdana" pitchFamily="34" charset="0"/>
                <a:cs typeface="Verdana" pitchFamily="34" charset="0"/>
              </a:rPr>
              <a:t>number</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Rest, high number of Female shoppers are almost everywhere</a:t>
            </a:r>
            <a:endParaRPr lang="en-IN" dirty="0">
              <a:latin typeface="Verdana" pitchFamily="34" charset="0"/>
              <a:ea typeface="Verdana" pitchFamily="34" charset="0"/>
              <a:cs typeface="Verdana" pitchFamily="34" charset="0"/>
            </a:endParaRPr>
          </a:p>
        </p:txBody>
      </p:sp>
      <p:pic>
        <p:nvPicPr>
          <p:cNvPr id="5" name="Content Placeholder 4"/>
          <p:cNvPicPr>
            <a:picLocks noGrp="1" noChangeAspect="1"/>
          </p:cNvPicPr>
          <p:nvPr/>
        </p:nvPicPr>
        <p:blipFill>
          <a:blip r:embed="rId2"/>
          <a:stretch>
            <a:fillRect/>
          </a:stretch>
        </p:blipFill>
        <p:spPr>
          <a:xfrm>
            <a:off x="41125" y="2420888"/>
            <a:ext cx="9061750" cy="3355815"/>
          </a:xfrm>
          <a:prstGeom prst="rect">
            <a:avLst/>
          </a:prstGeom>
          <a:noFill/>
          <a:ln w="9525">
            <a:noFill/>
          </a:ln>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809591" y="2087"/>
            <a:ext cx="752481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Ratings Columns Visualization</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5" name="Content Placeholder 4"/>
          <p:cNvPicPr>
            <a:picLocks noGrp="1" noChangeAspect="1"/>
          </p:cNvPicPr>
          <p:nvPr/>
        </p:nvPicPr>
        <p:blipFill>
          <a:blip r:embed="rId2"/>
          <a:stretch>
            <a:fillRect/>
          </a:stretch>
        </p:blipFill>
        <p:spPr>
          <a:xfrm>
            <a:off x="-7776" y="1268760"/>
            <a:ext cx="9159553" cy="4270386"/>
          </a:xfrm>
          <a:prstGeom prst="rect">
            <a:avLst/>
          </a:prstGeom>
          <a:noFill/>
          <a:ln w="9525">
            <a:noFill/>
          </a:ln>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pic>
        <p:nvPicPr>
          <p:cNvPr id="5" name="Content Placeholder 4"/>
          <p:cNvPicPr>
            <a:picLocks noGrp="1" noChangeAspect="1"/>
          </p:cNvPicPr>
          <p:nvPr/>
        </p:nvPicPr>
        <p:blipFill>
          <a:blip r:embed="rId2"/>
          <a:stretch>
            <a:fillRect/>
          </a:stretch>
        </p:blipFill>
        <p:spPr>
          <a:xfrm>
            <a:off x="-7776" y="713672"/>
            <a:ext cx="9159553" cy="5430657"/>
          </a:xfrm>
          <a:prstGeom prst="rect">
            <a:avLst/>
          </a:prstGeom>
          <a:noFill/>
          <a:ln w="9525">
            <a:noFill/>
          </a:ln>
        </p:spPr>
      </p:pic>
    </p:spTree>
    <p:extLst>
      <p:ext uri="{BB962C8B-B14F-4D97-AF65-F5344CB8AC3E}">
        <p14:creationId xmlns:p14="http://schemas.microsoft.com/office/powerpoint/2010/main" val="3215410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620688"/>
            <a:ext cx="9171177" cy="6093976"/>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Customers mostly believe that the content on the website must be easy to read and understand</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People agree that information on similar product to the one highlighted is important for product comparison</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70% people believe that Complete information on listed seller and product is important for purchase decision.</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90% people believe that All relevant information on listed products must be stated clearly</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For more than 90% of the people believe that the following parameters are important</a:t>
            </a:r>
          </a:p>
          <a:p>
            <a:r>
              <a:rPr lang="en-IN" sz="1500" dirty="0" smtClean="0">
                <a:latin typeface="Verdana" pitchFamily="34" charset="0"/>
                <a:ea typeface="Verdana" pitchFamily="34" charset="0"/>
                <a:cs typeface="Verdana" pitchFamily="34" charset="0"/>
              </a:rPr>
              <a:t>	  - Ease of navigation in website</a:t>
            </a:r>
          </a:p>
          <a:p>
            <a:r>
              <a:rPr lang="en-IN" sz="1500" dirty="0" smtClean="0">
                <a:latin typeface="Verdana" pitchFamily="34" charset="0"/>
                <a:ea typeface="Verdana" pitchFamily="34" charset="0"/>
                <a:cs typeface="Verdana" pitchFamily="34" charset="0"/>
              </a:rPr>
              <a:t>	  - Loading and processing speed</a:t>
            </a:r>
          </a:p>
          <a:p>
            <a:r>
              <a:rPr lang="en-IN" sz="1500" dirty="0" smtClean="0">
                <a:latin typeface="Verdana" pitchFamily="34" charset="0"/>
                <a:ea typeface="Verdana" pitchFamily="34" charset="0"/>
                <a:cs typeface="Verdana" pitchFamily="34" charset="0"/>
              </a:rPr>
              <a:t>	  - User friendly Interface of the website </a:t>
            </a:r>
          </a:p>
          <a:p>
            <a:r>
              <a:rPr lang="en-IN" sz="1500" dirty="0" smtClean="0">
                <a:latin typeface="Verdana" pitchFamily="34" charset="0"/>
                <a:ea typeface="Verdana" pitchFamily="34" charset="0"/>
                <a:cs typeface="Verdana" pitchFamily="34" charset="0"/>
              </a:rPr>
              <a:t>	  - Convenient Payment methods</a:t>
            </a:r>
          </a:p>
          <a:p>
            <a:r>
              <a:rPr lang="en-IN" sz="1500" dirty="0" smtClean="0">
                <a:latin typeface="Verdana" pitchFamily="34" charset="0"/>
                <a:ea typeface="Verdana" pitchFamily="34" charset="0"/>
                <a:cs typeface="Verdana" pitchFamily="34" charset="0"/>
              </a:rPr>
              <a:t>	  - Trust that the online retail store will </a:t>
            </a:r>
            <a:r>
              <a:rPr lang="en-IN" sz="1500" dirty="0" err="1" smtClean="0">
                <a:latin typeface="Verdana" pitchFamily="34" charset="0"/>
                <a:ea typeface="Verdana" pitchFamily="34" charset="0"/>
                <a:cs typeface="Verdana" pitchFamily="34" charset="0"/>
              </a:rPr>
              <a:t>fulfill</a:t>
            </a:r>
            <a:r>
              <a:rPr lang="en-IN" sz="1500" dirty="0" smtClean="0">
                <a:latin typeface="Verdana" pitchFamily="34" charset="0"/>
                <a:ea typeface="Verdana" pitchFamily="34" charset="0"/>
                <a:cs typeface="Verdana" pitchFamily="34" charset="0"/>
              </a:rPr>
              <a:t> its part of the transaction at the  	    stipulated time</a:t>
            </a:r>
          </a:p>
          <a:p>
            <a:r>
              <a:rPr lang="en-IN" sz="1500" dirty="0" smtClean="0">
                <a:latin typeface="Verdana" pitchFamily="34" charset="0"/>
                <a:ea typeface="Verdana" pitchFamily="34" charset="0"/>
                <a:cs typeface="Verdana" pitchFamily="34" charset="0"/>
              </a:rPr>
              <a:t>	  - Empathy (readiness to assist with queries) towards the customers</a:t>
            </a:r>
          </a:p>
          <a:p>
            <a:r>
              <a:rPr lang="en-IN" sz="1500" dirty="0" smtClean="0">
                <a:latin typeface="Verdana" pitchFamily="34" charset="0"/>
                <a:ea typeface="Verdana" pitchFamily="34" charset="0"/>
                <a:cs typeface="Verdana" pitchFamily="34" charset="0"/>
              </a:rPr>
              <a:t>	  - Being able to guarantee the privacy of the customer</a:t>
            </a:r>
          </a:p>
          <a:p>
            <a:r>
              <a:rPr lang="en-IN" sz="1500" dirty="0" smtClean="0">
                <a:latin typeface="Verdana" pitchFamily="34" charset="0"/>
                <a:ea typeface="Verdana" pitchFamily="34" charset="0"/>
                <a:cs typeface="Verdana" pitchFamily="34" charset="0"/>
              </a:rPr>
              <a:t>	  - Responsiveness, availability of several communication channels (email, online 	    rep, twitter, phone etc.) </a:t>
            </a:r>
          </a:p>
          <a:p>
            <a:r>
              <a:rPr lang="en-IN" sz="1500" dirty="0" smtClean="0">
                <a:latin typeface="Verdana" pitchFamily="34" charset="0"/>
                <a:ea typeface="Verdana" pitchFamily="34" charset="0"/>
                <a:cs typeface="Verdana" pitchFamily="34" charset="0"/>
              </a:rPr>
              <a:t>	  - Online shopping gives monetary benefit and discounts</a:t>
            </a:r>
          </a:p>
          <a:p>
            <a:r>
              <a:rPr lang="en-IN" sz="1500" dirty="0" smtClean="0">
                <a:latin typeface="Verdana" pitchFamily="34" charset="0"/>
                <a:ea typeface="Verdana" pitchFamily="34" charset="0"/>
                <a:cs typeface="Verdana" pitchFamily="34" charset="0"/>
              </a:rPr>
              <a:t>	  - Getting value for money spent</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Around 70% people believe that Enjoyment is derived from shopping online</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90% people believe that Shopping online is convenient and flexible</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more than 90% of the people believe that Return and replacement policy of the e-</a:t>
            </a:r>
            <a:r>
              <a:rPr lang="en-IN" sz="1500" dirty="0" err="1" smtClean="0">
                <a:latin typeface="Verdana" pitchFamily="34" charset="0"/>
                <a:ea typeface="Verdana" pitchFamily="34" charset="0"/>
                <a:cs typeface="Verdana" pitchFamily="34" charset="0"/>
              </a:rPr>
              <a:t>tailer</a:t>
            </a:r>
            <a:r>
              <a:rPr lang="en-IN" sz="1500" dirty="0" smtClean="0">
                <a:latin typeface="Verdana" pitchFamily="34" charset="0"/>
                <a:ea typeface="Verdana" pitchFamily="34" charset="0"/>
                <a:cs typeface="Verdana" pitchFamily="34" charset="0"/>
              </a:rPr>
              <a:t> is important for purchase decision</a:t>
            </a:r>
          </a:p>
          <a:p>
            <a:pPr marL="285750" indent="-285750">
              <a:buFont typeface="Wingdings" pitchFamily="2" charset="2"/>
              <a:buChar char="q"/>
            </a:pPr>
            <a:r>
              <a:rPr lang="en-IN" sz="1500" dirty="0" smtClean="0">
                <a:latin typeface="Verdana" pitchFamily="34" charset="0"/>
                <a:ea typeface="Verdana" pitchFamily="34" charset="0"/>
                <a:cs typeface="Verdana" pitchFamily="34" charset="0"/>
              </a:rPr>
              <a:t>most of the people believe that Gaining access to loyalty programs is a benefit of shopping online</a:t>
            </a:r>
          </a:p>
        </p:txBody>
      </p:sp>
      <p:sp>
        <p:nvSpPr>
          <p:cNvPr id="7" name="Rectangle 6"/>
          <p:cNvSpPr/>
          <p:nvPr/>
        </p:nvSpPr>
        <p:spPr>
          <a:xfrm>
            <a:off x="-27176" y="2087"/>
            <a:ext cx="9198352" cy="523220"/>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2800" b="1" cap="none" spc="0" dirty="0" smtClean="0">
                <a:ln w="11430"/>
                <a:solidFill>
                  <a:schemeClr val="accent2"/>
                </a:solidFill>
                <a:effectLst>
                  <a:outerShdw blurRad="38100" dist="38100" dir="2700000" algn="tl">
                    <a:srgbClr val="000000">
                      <a:alpha val="43137"/>
                    </a:srgbClr>
                  </a:outerShdw>
                </a:effectLst>
              </a:rPr>
              <a:t>Observations on the basis of Customer's perception:</a:t>
            </a:r>
          </a:p>
        </p:txBody>
      </p:sp>
    </p:spTree>
    <p:extLst>
      <p:ext uri="{BB962C8B-B14F-4D97-AF65-F5344CB8AC3E}">
        <p14:creationId xmlns:p14="http://schemas.microsoft.com/office/powerpoint/2010/main" val="2413039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45761" y="2087"/>
            <a:ext cx="9052478"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Observations based on Satisfaction:</a:t>
            </a:r>
            <a:endParaRPr lang="en-IN" sz="4000" b="1" cap="none" spc="0" dirty="0">
              <a:ln w="11430"/>
              <a:solidFill>
                <a:schemeClr val="accent2"/>
              </a:solidFill>
              <a:effectLst>
                <a:outerShdw blurRad="38100" dist="38100" dir="2700000" algn="tl">
                  <a:srgbClr val="000000">
                    <a:alpha val="43137"/>
                  </a:srgbClr>
                </a:outerShdw>
              </a:effectLst>
            </a:endParaRPr>
          </a:p>
        </p:txBody>
      </p:sp>
      <p:sp>
        <p:nvSpPr>
          <p:cNvPr id="5" name="TextBox 4"/>
          <p:cNvSpPr txBox="1"/>
          <p:nvPr/>
        </p:nvSpPr>
        <p:spPr>
          <a:xfrm>
            <a:off x="0" y="1455162"/>
            <a:ext cx="9134665" cy="4278094"/>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pPr marL="285750" indent="-285750">
              <a:buFont typeface="Wingdings" pitchFamily="2" charset="2"/>
              <a:buChar char="q"/>
            </a:pPr>
            <a:r>
              <a:rPr lang="en-IN" sz="1600" dirty="0" smtClean="0">
                <a:latin typeface="Verdana" pitchFamily="34" charset="0"/>
                <a:ea typeface="Verdana" pitchFamily="34" charset="0"/>
                <a:cs typeface="Verdana" pitchFamily="34" charset="0"/>
              </a:rPr>
              <a:t>Around 20% people don't that Displaying quality Information on the website improves satisfaction of customers. The other 80% agree that it </a:t>
            </a:r>
            <a:r>
              <a:rPr lang="en-IN" sz="1600" dirty="0" err="1" smtClean="0">
                <a:latin typeface="Verdana" pitchFamily="34" charset="0"/>
                <a:ea typeface="Verdana" pitchFamily="34" charset="0"/>
                <a:cs typeface="Verdana" pitchFamily="34" charset="0"/>
              </a:rPr>
              <a:t>os</a:t>
            </a:r>
            <a:r>
              <a:rPr lang="en-IN" sz="1600" dirty="0" smtClean="0">
                <a:latin typeface="Verdana" pitchFamily="34" charset="0"/>
                <a:ea typeface="Verdana" pitchFamily="34" charset="0"/>
                <a:cs typeface="Verdana" pitchFamily="34" charset="0"/>
              </a:rPr>
              <a:t> important.</a:t>
            </a:r>
          </a:p>
          <a:p>
            <a:pPr marL="285750" indent="-285750">
              <a:buFont typeface="Wingdings" pitchFamily="2" charset="2"/>
              <a:buChar char="q"/>
            </a:pPr>
            <a:r>
              <a:rPr lang="en-IN" sz="1600" dirty="0" smtClean="0">
                <a:latin typeface="Verdana" pitchFamily="34" charset="0"/>
                <a:ea typeface="Verdana" pitchFamily="34" charset="0"/>
                <a:cs typeface="Verdana" pitchFamily="34" charset="0"/>
              </a:rPr>
              <a:t>customers are in favour of "Strongly Agreement or Agree" :</a:t>
            </a:r>
          </a:p>
          <a:p>
            <a:r>
              <a:rPr lang="en-IN" sz="1600" dirty="0" smtClean="0">
                <a:latin typeface="Verdana" pitchFamily="34" charset="0"/>
                <a:ea typeface="Verdana" pitchFamily="34" charset="0"/>
                <a:cs typeface="Verdana" pitchFamily="34" charset="0"/>
              </a:rPr>
              <a:t>	  - User derive satisfaction while shopping on a good quality website or application</a:t>
            </a:r>
          </a:p>
          <a:p>
            <a:r>
              <a:rPr lang="en-IN" sz="1600" dirty="0" smtClean="0">
                <a:latin typeface="Verdana" pitchFamily="34" charset="0"/>
                <a:ea typeface="Verdana" pitchFamily="34" charset="0"/>
                <a:cs typeface="Verdana" pitchFamily="34" charset="0"/>
              </a:rPr>
              <a:t>	  - Net Benefit derived from shopping online can lead to users satisfaction </a:t>
            </a:r>
          </a:p>
          <a:p>
            <a:r>
              <a:rPr lang="en-IN" sz="1600" dirty="0" smtClean="0">
                <a:latin typeface="Verdana" pitchFamily="34" charset="0"/>
                <a:ea typeface="Verdana" pitchFamily="34" charset="0"/>
                <a:cs typeface="Verdana" pitchFamily="34" charset="0"/>
              </a:rPr>
              <a:t>	  - User satisfaction cannot exist without trust</a:t>
            </a:r>
          </a:p>
          <a:p>
            <a:r>
              <a:rPr lang="en-IN" sz="1600" dirty="0" smtClean="0">
                <a:latin typeface="Verdana" pitchFamily="34" charset="0"/>
                <a:ea typeface="Verdana" pitchFamily="34" charset="0"/>
                <a:cs typeface="Verdana" pitchFamily="34" charset="0"/>
              </a:rPr>
              <a:t>	  - Offering a wide variety of listed product in several category</a:t>
            </a:r>
          </a:p>
          <a:p>
            <a:r>
              <a:rPr lang="en-IN" sz="1600" dirty="0" smtClean="0">
                <a:latin typeface="Verdana" pitchFamily="34" charset="0"/>
                <a:ea typeface="Verdana" pitchFamily="34" charset="0"/>
                <a:cs typeface="Verdana" pitchFamily="34" charset="0"/>
              </a:rPr>
              <a:t>	  - Provision of complete and relevant product information</a:t>
            </a:r>
          </a:p>
          <a:p>
            <a:r>
              <a:rPr lang="en-IN" sz="1600" dirty="0" smtClean="0">
                <a:latin typeface="Verdana" pitchFamily="34" charset="0"/>
                <a:ea typeface="Verdana" pitchFamily="34" charset="0"/>
                <a:cs typeface="Verdana" pitchFamily="34" charset="0"/>
              </a:rPr>
              <a:t>	  - Monetary savings</a:t>
            </a:r>
          </a:p>
          <a:p>
            <a:r>
              <a:rPr lang="en-IN" sz="1600" dirty="0" smtClean="0">
                <a:latin typeface="Verdana" pitchFamily="34" charset="0"/>
                <a:ea typeface="Verdana" pitchFamily="34" charset="0"/>
                <a:cs typeface="Verdana" pitchFamily="34" charset="0"/>
              </a:rPr>
              <a:t>	  - The Convenience of patronizing the online retailer</a:t>
            </a:r>
          </a:p>
          <a:p>
            <a:pPr marL="285750" indent="-285750">
              <a:buFont typeface="Wingdings" pitchFamily="2" charset="2"/>
              <a:buChar char="q"/>
            </a:pPr>
            <a:r>
              <a:rPr lang="en-IN" sz="1600" dirty="0" smtClean="0">
                <a:latin typeface="Verdana" pitchFamily="34" charset="0"/>
                <a:ea typeface="Verdana" pitchFamily="34" charset="0"/>
                <a:cs typeface="Verdana" pitchFamily="34" charset="0"/>
              </a:rPr>
              <a:t>People strongly believe that shopping on the website gives you the sense of adventure, but we do have 10-30% who disagree</a:t>
            </a:r>
          </a:p>
          <a:p>
            <a:pPr marL="285750" indent="-285750">
              <a:buFont typeface="Wingdings" pitchFamily="2" charset="2"/>
              <a:buChar char="q"/>
            </a:pPr>
            <a:r>
              <a:rPr lang="en-IN" sz="1600" dirty="0" smtClean="0">
                <a:latin typeface="Verdana" pitchFamily="34" charset="0"/>
                <a:ea typeface="Verdana" pitchFamily="34" charset="0"/>
                <a:cs typeface="Verdana" pitchFamily="34" charset="0"/>
              </a:rPr>
              <a:t>Around 60-80 % people believe that:</a:t>
            </a:r>
          </a:p>
          <a:p>
            <a:r>
              <a:rPr lang="en-IN" sz="1600" dirty="0" smtClean="0">
                <a:latin typeface="Verdana" pitchFamily="34" charset="0"/>
                <a:ea typeface="Verdana" pitchFamily="34" charset="0"/>
                <a:cs typeface="Verdana" pitchFamily="34" charset="0"/>
              </a:rPr>
              <a:t>  - Shopping on your preferred e-</a:t>
            </a:r>
            <a:r>
              <a:rPr lang="en-IN" sz="1600" dirty="0" err="1" smtClean="0">
                <a:latin typeface="Verdana" pitchFamily="34" charset="0"/>
                <a:ea typeface="Verdana" pitchFamily="34" charset="0"/>
                <a:cs typeface="Verdana" pitchFamily="34" charset="0"/>
              </a:rPr>
              <a:t>tailer</a:t>
            </a:r>
            <a:r>
              <a:rPr lang="en-IN" sz="1600" dirty="0" smtClean="0">
                <a:latin typeface="Verdana" pitchFamily="34" charset="0"/>
                <a:ea typeface="Verdana" pitchFamily="34" charset="0"/>
                <a:cs typeface="Verdana" pitchFamily="34" charset="0"/>
              </a:rPr>
              <a:t> enhances your social status</a:t>
            </a:r>
          </a:p>
          <a:p>
            <a:r>
              <a:rPr lang="en-IN" sz="1600" dirty="0" smtClean="0">
                <a:latin typeface="Verdana" pitchFamily="34" charset="0"/>
                <a:ea typeface="Verdana" pitchFamily="34" charset="0"/>
                <a:cs typeface="Verdana" pitchFamily="34" charset="0"/>
              </a:rPr>
              <a:t>  - You feel gratification shopping on your </a:t>
            </a:r>
            <a:r>
              <a:rPr lang="en-IN" sz="1600" dirty="0" err="1" smtClean="0">
                <a:latin typeface="Verdana" pitchFamily="34" charset="0"/>
                <a:ea typeface="Verdana" pitchFamily="34" charset="0"/>
                <a:cs typeface="Verdana" pitchFamily="34" charset="0"/>
              </a:rPr>
              <a:t>favorite</a:t>
            </a:r>
            <a:r>
              <a:rPr lang="en-IN" sz="1600" dirty="0" smtClean="0">
                <a:latin typeface="Verdana" pitchFamily="34" charset="0"/>
                <a:ea typeface="Verdana" pitchFamily="34" charset="0"/>
                <a:cs typeface="Verdana" pitchFamily="34" charset="0"/>
              </a:rPr>
              <a:t> e-</a:t>
            </a:r>
            <a:r>
              <a:rPr lang="en-IN" sz="1600" dirty="0" err="1" smtClean="0">
                <a:latin typeface="Verdana" pitchFamily="34" charset="0"/>
                <a:ea typeface="Verdana" pitchFamily="34" charset="0"/>
                <a:cs typeface="Verdana" pitchFamily="34" charset="0"/>
              </a:rPr>
              <a:t>tailer</a:t>
            </a:r>
            <a:endParaRPr lang="en-IN" sz="1600" dirty="0" smtClean="0">
              <a:latin typeface="Verdana" pitchFamily="34" charset="0"/>
              <a:ea typeface="Verdana" pitchFamily="34" charset="0"/>
              <a:cs typeface="Verdana" pitchFamily="34" charset="0"/>
            </a:endParaRPr>
          </a:p>
          <a:p>
            <a:r>
              <a:rPr lang="en-IN" sz="1600" dirty="0" smtClean="0">
                <a:latin typeface="Verdana" pitchFamily="34" charset="0"/>
                <a:ea typeface="Verdana" pitchFamily="34" charset="0"/>
                <a:cs typeface="Verdana" pitchFamily="34" charset="0"/>
              </a:rPr>
              <a:t>  - Shopping on the website helps you </a:t>
            </a:r>
            <a:r>
              <a:rPr lang="en-IN" sz="1600" dirty="0" err="1" smtClean="0">
                <a:latin typeface="Verdana" pitchFamily="34" charset="0"/>
                <a:ea typeface="Verdana" pitchFamily="34" charset="0"/>
                <a:cs typeface="Verdana" pitchFamily="34" charset="0"/>
              </a:rPr>
              <a:t>fulfill</a:t>
            </a:r>
            <a:r>
              <a:rPr lang="en-IN" sz="1600" dirty="0" smtClean="0">
                <a:latin typeface="Verdana" pitchFamily="34" charset="0"/>
                <a:ea typeface="Verdana" pitchFamily="34" charset="0"/>
                <a:cs typeface="Verdana" pitchFamily="34" charset="0"/>
              </a:rPr>
              <a:t> certain roles </a:t>
            </a:r>
          </a:p>
        </p:txBody>
      </p:sp>
    </p:spTree>
    <p:extLst>
      <p:ext uri="{BB962C8B-B14F-4D97-AF65-F5344CB8AC3E}">
        <p14:creationId xmlns:p14="http://schemas.microsoft.com/office/powerpoint/2010/main" val="2413039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800247" y="2087"/>
            <a:ext cx="5543505"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Ecommerce Columns</a:t>
            </a:r>
            <a:endParaRPr lang="en-IN" sz="4000" b="1" cap="none" spc="0" dirty="0">
              <a:ln w="11430"/>
              <a:solidFill>
                <a:schemeClr val="accent2"/>
              </a:solidFill>
              <a:effectLst>
                <a:outerShdw blurRad="38100" dist="38100" dir="2700000" algn="tl">
                  <a:srgbClr val="000000">
                    <a:alpha val="43137"/>
                  </a:srgbClr>
                </a:outerShdw>
              </a:effectLst>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32" y="1806803"/>
            <a:ext cx="6712536" cy="3244392"/>
          </a:xfrm>
          <a:prstGeom prst="rect">
            <a:avLst/>
          </a:prstGeom>
        </p:spPr>
      </p:pic>
      <p:sp>
        <p:nvSpPr>
          <p:cNvPr id="6" name="Rectangle 5"/>
          <p:cNvSpPr/>
          <p:nvPr/>
        </p:nvSpPr>
        <p:spPr>
          <a:xfrm>
            <a:off x="2250019" y="908720"/>
            <a:ext cx="4643960" cy="400110"/>
          </a:xfrm>
          <a:prstGeom prst="rect">
            <a:avLst/>
          </a:prstGeom>
        </p:spPr>
        <p:txBody>
          <a:bodyPr wrap="square">
            <a:spAutoFit/>
          </a:bodyPr>
          <a:lstStyle/>
          <a:p>
            <a:r>
              <a:rPr lang="en-IN" sz="2000" b="1" dirty="0" smtClean="0">
                <a:latin typeface="Verdana" pitchFamily="34" charset="0"/>
                <a:ea typeface="Verdana" pitchFamily="34" charset="0"/>
                <a:cs typeface="Verdana" pitchFamily="34" charset="0"/>
              </a:rPr>
              <a:t>Let’s visualize and understand</a:t>
            </a:r>
            <a:endParaRPr lang="en-IN" sz="20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1303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1442" y="404664"/>
            <a:ext cx="384111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Definition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39552" y="1966188"/>
            <a:ext cx="8064896" cy="304698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2400" dirty="0" smtClean="0">
                <a:latin typeface="Verdana" pitchFamily="34" charset="0"/>
                <a:ea typeface="Verdana" pitchFamily="34" charset="0"/>
                <a:cs typeface="Verdana" pitchFamily="34" charset="0"/>
              </a:rPr>
              <a:t>Customer retention is a business’s ability to keep existing customers and continue to generate revenue from them. Companies use different tactics to convert first-time buyers into repeat shoppers. In other words, customer retention allows a business to increase the profitability of an existing customer and maximize their lifetime value (LTV).</a:t>
            </a:r>
            <a:endParaRPr lang="en-IN"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314590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673883" y="2087"/>
            <a:ext cx="3796232"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Shopped From</a:t>
            </a:r>
          </a:p>
        </p:txBody>
      </p:sp>
      <p:sp>
        <p:nvSpPr>
          <p:cNvPr id="6" name="Rectangle 5"/>
          <p:cNvSpPr/>
          <p:nvPr/>
        </p:nvSpPr>
        <p:spPr>
          <a:xfrm>
            <a:off x="35496" y="2572151"/>
            <a:ext cx="3561992" cy="2308324"/>
          </a:xfrm>
          <a:prstGeom prst="rect">
            <a:avLst/>
          </a:prstGeom>
        </p:spPr>
        <p:txBody>
          <a:bodyPr wrap="square">
            <a:spAutoFit/>
          </a:bodyPr>
          <a:lstStyle/>
          <a:p>
            <a:pPr marL="342900" indent="-342900">
              <a:buFont typeface="Wingdings" pitchFamily="2" charset="2"/>
              <a:buChar char="q"/>
            </a:pPr>
            <a:r>
              <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Most Participants have shopped from these 5 companies :</a:t>
            </a:r>
          </a:p>
          <a:p>
            <a:pPr marL="342900" indent="-342900">
              <a:buFont typeface="Wingdings" pitchFamily="2" charset="2"/>
              <a:buChar char="q"/>
            </a:pPr>
            <a:r>
              <a:rPr lang="en-IN"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Amazon.in, Flipkart.com, Paytm.com, Myntra.com, Snapdeal.com</a:t>
            </a:r>
          </a:p>
        </p:txBody>
      </p:sp>
      <p:pic>
        <p:nvPicPr>
          <p:cNvPr id="12" name="Content Placeholder 4"/>
          <p:cNvPicPr>
            <a:picLocks noGrp="1" noChangeAspect="1"/>
          </p:cNvPicPr>
          <p:nvPr/>
        </p:nvPicPr>
        <p:blipFill>
          <a:blip r:embed="rId2"/>
          <a:stretch>
            <a:fillRect/>
          </a:stretch>
        </p:blipFill>
        <p:spPr>
          <a:xfrm>
            <a:off x="3589678" y="1143306"/>
            <a:ext cx="5567682" cy="5278092"/>
          </a:xfrm>
          <a:prstGeom prst="rect">
            <a:avLst/>
          </a:prstGeom>
          <a:noFill/>
          <a:ln w="9525">
            <a:noFill/>
          </a:ln>
        </p:spPr>
      </p:pic>
    </p:spTree>
    <p:extLst>
      <p:ext uri="{BB962C8B-B14F-4D97-AF65-F5344CB8AC3E}">
        <p14:creationId xmlns:p14="http://schemas.microsoft.com/office/powerpoint/2010/main" val="12761940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909251" y="2087"/>
            <a:ext cx="532549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err="1" smtClean="0">
                <a:ln w="11430"/>
                <a:solidFill>
                  <a:schemeClr val="accent2"/>
                </a:solidFill>
                <a:effectLst>
                  <a:outerShdw blurRad="38100" dist="38100" dir="2700000" algn="tl">
                    <a:srgbClr val="000000">
                      <a:alpha val="43137"/>
                    </a:srgbClr>
                  </a:outerShdw>
                </a:effectLst>
              </a:rPr>
              <a:t>EasyWebApplication</a:t>
            </a:r>
            <a:endParaRPr lang="en-IN" sz="4000" b="1" cap="none" spc="0" dirty="0" smtClean="0">
              <a:ln w="11430"/>
              <a:solidFill>
                <a:schemeClr val="accent2"/>
              </a:solidFill>
              <a:effectLst>
                <a:outerShdw blurRad="38100" dist="38100" dir="2700000" algn="tl">
                  <a:srgbClr val="000000">
                    <a:alpha val="43137"/>
                  </a:srgbClr>
                </a:outerShdw>
              </a:effectLst>
            </a:endParaRPr>
          </a:p>
        </p:txBody>
      </p:sp>
      <p:sp>
        <p:nvSpPr>
          <p:cNvPr id="6" name="Rectangle 5"/>
          <p:cNvSpPr/>
          <p:nvPr/>
        </p:nvSpPr>
        <p:spPr>
          <a:xfrm>
            <a:off x="-36512" y="1916832"/>
            <a:ext cx="3600400" cy="317009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"Amazon.in, Flipkart.com, Paytm.com, Myntra.com, Snapdeal.com Also, Amazon.com and Flipkart.com" have the website or application which are Easy to use </a:t>
            </a:r>
          </a:p>
        </p:txBody>
      </p:sp>
      <p:pic>
        <p:nvPicPr>
          <p:cNvPr id="9" name="Content Placeholder 4"/>
          <p:cNvPicPr>
            <a:picLocks noGrp="1" noChangeAspect="1"/>
          </p:cNvPicPr>
          <p:nvPr/>
        </p:nvPicPr>
        <p:blipFill>
          <a:blip r:embed="rId2"/>
          <a:stretch>
            <a:fillRect/>
          </a:stretch>
        </p:blipFill>
        <p:spPr>
          <a:xfrm>
            <a:off x="3491880" y="1199825"/>
            <a:ext cx="5634759" cy="5414818"/>
          </a:xfrm>
          <a:prstGeom prst="rect">
            <a:avLst/>
          </a:prstGeom>
          <a:noFill/>
          <a:ln w="9525">
            <a:noFill/>
          </a:ln>
        </p:spPr>
      </p:pic>
    </p:spTree>
    <p:extLst>
      <p:ext uri="{BB962C8B-B14F-4D97-AF65-F5344CB8AC3E}">
        <p14:creationId xmlns:p14="http://schemas.microsoft.com/office/powerpoint/2010/main" val="1404646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40525" y="2087"/>
            <a:ext cx="8662949"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Visually </a:t>
            </a:r>
            <a:r>
              <a:rPr lang="en-IN" sz="4000" b="1" cap="none" spc="0" dirty="0" err="1" smtClean="0">
                <a:ln w="11430"/>
                <a:solidFill>
                  <a:schemeClr val="accent2"/>
                </a:solidFill>
                <a:effectLst>
                  <a:outerShdw blurRad="38100" dist="38100" dir="2700000" algn="tl">
                    <a:srgbClr val="000000">
                      <a:alpha val="43137"/>
                    </a:srgbClr>
                  </a:outerShdw>
                </a:effectLst>
              </a:rPr>
              <a:t>Apealing</a:t>
            </a:r>
            <a:r>
              <a:rPr lang="en-IN" sz="4000" b="1" cap="none" spc="0" dirty="0" smtClean="0">
                <a:ln w="11430"/>
                <a:solidFill>
                  <a:schemeClr val="accent2"/>
                </a:solidFill>
                <a:effectLst>
                  <a:outerShdw blurRad="38100" dist="38100" dir="2700000" algn="tl">
                    <a:srgbClr val="000000">
                      <a:alpha val="43137"/>
                    </a:srgbClr>
                  </a:outerShdw>
                </a:effectLst>
              </a:rPr>
              <a:t> </a:t>
            </a:r>
            <a:r>
              <a:rPr lang="en-IN" sz="4000" b="1" cap="none" spc="0" dirty="0" err="1" smtClean="0">
                <a:ln w="11430"/>
                <a:solidFill>
                  <a:schemeClr val="accent2"/>
                </a:solidFill>
                <a:effectLst>
                  <a:outerShdw blurRad="38100" dist="38100" dir="2700000" algn="tl">
                    <a:srgbClr val="000000">
                      <a:alpha val="43137"/>
                    </a:srgbClr>
                  </a:outerShdw>
                </a:effectLst>
              </a:rPr>
              <a:t>WebApplication</a:t>
            </a:r>
            <a:endParaRPr lang="en-IN" sz="4000" b="1" cap="none" spc="0" dirty="0" smtClean="0">
              <a:ln w="11430"/>
              <a:solidFill>
                <a:schemeClr val="accent2"/>
              </a:solidFill>
              <a:effectLst>
                <a:outerShdw blurRad="38100" dist="38100" dir="2700000" algn="tl">
                  <a:srgbClr val="000000">
                    <a:alpha val="43137"/>
                  </a:srgbClr>
                </a:outerShdw>
              </a:effectLst>
            </a:endParaRPr>
          </a:p>
        </p:txBody>
      </p:sp>
      <p:sp>
        <p:nvSpPr>
          <p:cNvPr id="6" name="Rectangle 5"/>
          <p:cNvSpPr/>
          <p:nvPr/>
        </p:nvSpPr>
        <p:spPr>
          <a:xfrm>
            <a:off x="-36512" y="2704775"/>
            <a:ext cx="3600400" cy="1631216"/>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"Amazon.com and Flipkart.com"  has a good "Visual appeal web-page layout' as per the survey</a:t>
            </a:r>
          </a:p>
        </p:txBody>
      </p:sp>
      <p:pic>
        <p:nvPicPr>
          <p:cNvPr id="8" name="Content Placeholder 4"/>
          <p:cNvPicPr>
            <a:picLocks noGrp="1" noChangeAspect="1"/>
          </p:cNvPicPr>
          <p:nvPr/>
        </p:nvPicPr>
        <p:blipFill>
          <a:blip r:embed="rId2"/>
          <a:stretch>
            <a:fillRect/>
          </a:stretch>
        </p:blipFill>
        <p:spPr>
          <a:xfrm>
            <a:off x="3491880" y="1190493"/>
            <a:ext cx="5634759" cy="5217968"/>
          </a:xfrm>
          <a:prstGeom prst="rect">
            <a:avLst/>
          </a:prstGeom>
          <a:noFill/>
          <a:ln w="9525">
            <a:noFill/>
          </a:ln>
        </p:spPr>
      </p:pic>
    </p:spTree>
    <p:extLst>
      <p:ext uri="{BB962C8B-B14F-4D97-AF65-F5344CB8AC3E}">
        <p14:creationId xmlns:p14="http://schemas.microsoft.com/office/powerpoint/2010/main" val="1855873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571292" y="2087"/>
            <a:ext cx="4001415"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Product Variety</a:t>
            </a:r>
          </a:p>
        </p:txBody>
      </p:sp>
      <p:sp>
        <p:nvSpPr>
          <p:cNvPr id="6" name="Rectangle 5"/>
          <p:cNvSpPr/>
          <p:nvPr/>
        </p:nvSpPr>
        <p:spPr>
          <a:xfrm>
            <a:off x="-36512" y="2704775"/>
            <a:ext cx="3600400" cy="1631216"/>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Wide variety of product on offer are mostly obtained in "Amazon.com and Flipkart.com"</a:t>
            </a:r>
          </a:p>
        </p:txBody>
      </p:sp>
      <p:pic>
        <p:nvPicPr>
          <p:cNvPr id="9" name="Content Placeholder 4"/>
          <p:cNvPicPr>
            <a:picLocks noGrp="1" noChangeAspect="1"/>
          </p:cNvPicPr>
          <p:nvPr/>
        </p:nvPicPr>
        <p:blipFill>
          <a:blip r:embed="rId2"/>
          <a:stretch>
            <a:fillRect/>
          </a:stretch>
        </p:blipFill>
        <p:spPr>
          <a:xfrm>
            <a:off x="3707904" y="1268760"/>
            <a:ext cx="5449455" cy="5166591"/>
          </a:xfrm>
          <a:prstGeom prst="rect">
            <a:avLst/>
          </a:prstGeom>
          <a:noFill/>
          <a:ln w="9525">
            <a:noFill/>
          </a:ln>
        </p:spPr>
      </p:pic>
    </p:spTree>
    <p:extLst>
      <p:ext uri="{BB962C8B-B14F-4D97-AF65-F5344CB8AC3E}">
        <p14:creationId xmlns:p14="http://schemas.microsoft.com/office/powerpoint/2010/main" val="3059353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727838" y="2087"/>
            <a:ext cx="7688323"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Complete Product Information</a:t>
            </a:r>
          </a:p>
        </p:txBody>
      </p:sp>
      <p:sp>
        <p:nvSpPr>
          <p:cNvPr id="6" name="Rectangle 5"/>
          <p:cNvSpPr/>
          <p:nvPr/>
        </p:nvSpPr>
        <p:spPr>
          <a:xfrm>
            <a:off x="-36512" y="2704775"/>
            <a:ext cx="3600400" cy="224676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Complete, relevant description information of products: Highest count again goes to "Amazon.com and Flipkart.com"</a:t>
            </a:r>
          </a:p>
        </p:txBody>
      </p:sp>
      <p:pic>
        <p:nvPicPr>
          <p:cNvPr id="8" name="Content Placeholder 4"/>
          <p:cNvPicPr>
            <a:picLocks noGrp="1" noChangeAspect="1"/>
          </p:cNvPicPr>
          <p:nvPr/>
        </p:nvPicPr>
        <p:blipFill>
          <a:blip r:embed="rId2"/>
          <a:stretch>
            <a:fillRect/>
          </a:stretch>
        </p:blipFill>
        <p:spPr>
          <a:xfrm>
            <a:off x="3421639" y="1202146"/>
            <a:ext cx="5758873" cy="5252027"/>
          </a:xfrm>
          <a:prstGeom prst="rect">
            <a:avLst/>
          </a:prstGeom>
          <a:noFill/>
          <a:ln w="9525">
            <a:noFill/>
          </a:ln>
        </p:spPr>
      </p:pic>
    </p:spTree>
    <p:extLst>
      <p:ext uri="{BB962C8B-B14F-4D97-AF65-F5344CB8AC3E}">
        <p14:creationId xmlns:p14="http://schemas.microsoft.com/office/powerpoint/2010/main" val="4246994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846732" y="2087"/>
            <a:ext cx="545053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Fast Web Application</a:t>
            </a:r>
          </a:p>
        </p:txBody>
      </p:sp>
      <p:sp>
        <p:nvSpPr>
          <p:cNvPr id="6" name="Rectangle 5"/>
          <p:cNvSpPr/>
          <p:nvPr/>
        </p:nvSpPr>
        <p:spPr>
          <a:xfrm>
            <a:off x="-36512" y="2704775"/>
            <a:ext cx="3600400" cy="193899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Fast loading website speed /of website and application : "Amazon.com" stands at the highest count</a:t>
            </a:r>
          </a:p>
        </p:txBody>
      </p:sp>
      <p:pic>
        <p:nvPicPr>
          <p:cNvPr id="8" name="Content Placeholder 4"/>
          <p:cNvPicPr>
            <a:picLocks noGrp="1" noChangeAspect="1"/>
          </p:cNvPicPr>
          <p:nvPr/>
        </p:nvPicPr>
        <p:blipFill>
          <a:blip r:embed="rId2"/>
          <a:stretch>
            <a:fillRect/>
          </a:stretch>
        </p:blipFill>
        <p:spPr>
          <a:xfrm>
            <a:off x="3491880" y="1160900"/>
            <a:ext cx="5634759" cy="5292436"/>
          </a:xfrm>
          <a:prstGeom prst="rect">
            <a:avLst/>
          </a:prstGeom>
          <a:noFill/>
          <a:ln w="9525">
            <a:noFill/>
          </a:ln>
        </p:spPr>
      </p:pic>
    </p:spTree>
    <p:extLst>
      <p:ext uri="{BB962C8B-B14F-4D97-AF65-F5344CB8AC3E}">
        <p14:creationId xmlns:p14="http://schemas.microsoft.com/office/powerpoint/2010/main" val="31036494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328160" y="2087"/>
            <a:ext cx="6487673"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Reliable Web Application</a:t>
            </a:r>
          </a:p>
        </p:txBody>
      </p:sp>
      <p:sp>
        <p:nvSpPr>
          <p:cNvPr id="6" name="Rectangle 5"/>
          <p:cNvSpPr/>
          <p:nvPr/>
        </p:nvSpPr>
        <p:spPr>
          <a:xfrm>
            <a:off x="-36512" y="2204864"/>
            <a:ext cx="3600400" cy="286232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Reliability of the website or application:  </a:t>
            </a:r>
          </a:p>
          <a:p>
            <a:pPr marL="342900" indent="-342900">
              <a:buFont typeface="Wingdings" pitchFamily="2" charset="2"/>
              <a:buChar char="q"/>
            </a:pPr>
            <a:endPar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"Amazon.com"  is at highest next "Amazon.com and Flipkart.com " once again</a:t>
            </a:r>
          </a:p>
        </p:txBody>
      </p:sp>
      <p:pic>
        <p:nvPicPr>
          <p:cNvPr id="5" name="Content Placeholder 4"/>
          <p:cNvPicPr>
            <a:picLocks noGrp="1" noChangeAspect="1"/>
          </p:cNvPicPr>
          <p:nvPr/>
        </p:nvPicPr>
        <p:blipFill>
          <a:blip r:embed="rId2"/>
          <a:stretch>
            <a:fillRect/>
          </a:stretch>
        </p:blipFill>
        <p:spPr>
          <a:xfrm>
            <a:off x="3659049" y="1132613"/>
            <a:ext cx="5449455" cy="5320723"/>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835237" y="2087"/>
            <a:ext cx="747352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Payment Options Availability</a:t>
            </a:r>
          </a:p>
        </p:txBody>
      </p:sp>
      <p:sp>
        <p:nvSpPr>
          <p:cNvPr id="6" name="Rectangle 5"/>
          <p:cNvSpPr/>
          <p:nvPr/>
        </p:nvSpPr>
        <p:spPr>
          <a:xfrm>
            <a:off x="-36512" y="2704775"/>
            <a:ext cx="3600400" cy="286232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Availability of several payment options: Here, Amazon and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both are the favourites. Although a lot of people also tend to go towards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Myntra</a:t>
            </a:r>
            <a:endPar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5" name="Content Placeholder 4"/>
          <p:cNvPicPr>
            <a:picLocks noGrp="1" noChangeAspect="1"/>
          </p:cNvPicPr>
          <p:nvPr/>
        </p:nvPicPr>
        <p:blipFill>
          <a:blip r:embed="rId2"/>
          <a:stretch>
            <a:fillRect/>
          </a:stretch>
        </p:blipFill>
        <p:spPr>
          <a:xfrm>
            <a:off x="3635896" y="1146857"/>
            <a:ext cx="5449455" cy="5274541"/>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729713" y="2087"/>
            <a:ext cx="5684569"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Speedy order delivery</a:t>
            </a:r>
          </a:p>
        </p:txBody>
      </p:sp>
      <p:sp>
        <p:nvSpPr>
          <p:cNvPr id="6" name="Rectangle 5"/>
          <p:cNvSpPr/>
          <p:nvPr/>
        </p:nvSpPr>
        <p:spPr>
          <a:xfrm>
            <a:off x="-36512" y="2704775"/>
            <a:ext cx="3600400" cy="193899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Speedy order delivery: Amazon seems to take the lead in this category too, followed by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t>
            </a:r>
          </a:p>
        </p:txBody>
      </p:sp>
      <p:pic>
        <p:nvPicPr>
          <p:cNvPr id="5" name="Content Placeholder 4"/>
          <p:cNvPicPr>
            <a:picLocks noGrp="1" noChangeAspect="1"/>
          </p:cNvPicPr>
          <p:nvPr/>
        </p:nvPicPr>
        <p:blipFill>
          <a:blip r:embed="rId2"/>
          <a:stretch>
            <a:fillRect/>
          </a:stretch>
        </p:blipFill>
        <p:spPr>
          <a:xfrm>
            <a:off x="3441001" y="1100448"/>
            <a:ext cx="5634759" cy="5340350"/>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367962" y="2087"/>
            <a:ext cx="840807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Privacy of customers’ information</a:t>
            </a:r>
          </a:p>
        </p:txBody>
      </p:sp>
      <p:sp>
        <p:nvSpPr>
          <p:cNvPr id="6" name="Rectangle 5"/>
          <p:cNvSpPr/>
          <p:nvPr/>
        </p:nvSpPr>
        <p:spPr>
          <a:xfrm>
            <a:off x="-36512" y="2704775"/>
            <a:ext cx="3600400" cy="224676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Privacy of customers’ information: Amazon has a good reputation for maintaining privacy, followed by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endPar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5" name="Content Placeholder 4"/>
          <p:cNvPicPr>
            <a:picLocks noGrp="1" noChangeAspect="1"/>
          </p:cNvPicPr>
          <p:nvPr/>
        </p:nvPicPr>
        <p:blipFill>
          <a:blip r:embed="rId2"/>
          <a:stretch>
            <a:fillRect/>
          </a:stretch>
        </p:blipFill>
        <p:spPr>
          <a:xfrm>
            <a:off x="3509241" y="1020434"/>
            <a:ext cx="5634759" cy="5400964"/>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4000" y="0"/>
            <a:ext cx="367600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Overview</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descr="https://www.researchgate.net/profile/Vikas_Kumar146/publication/346412647/figure/fig1/AS:962618307145728@1606517497246/Proposed-customer-retention-model_W640.jpg"/>
          <p:cNvPicPr/>
          <p:nvPr/>
        </p:nvPicPr>
        <p:blipFill>
          <a:blip r:embed="rId2">
            <a:extLst>
              <a:ext uri="{28A0092B-C50C-407E-A947-70E740481C1C}">
                <a14:useLocalDpi xmlns:a14="http://schemas.microsoft.com/office/drawing/2010/main" val="0"/>
              </a:ext>
            </a:extLst>
          </a:blip>
          <a:srcRect/>
          <a:stretch>
            <a:fillRect/>
          </a:stretch>
        </p:blipFill>
        <p:spPr bwMode="auto">
          <a:xfrm>
            <a:off x="670769" y="1300256"/>
            <a:ext cx="7802462" cy="4230192"/>
          </a:xfrm>
          <a:prstGeom prst="rect">
            <a:avLst/>
          </a:prstGeom>
          <a:noFill/>
          <a:ln>
            <a:noFill/>
          </a:ln>
        </p:spPr>
      </p:pic>
    </p:spTree>
    <p:extLst>
      <p:ext uri="{BB962C8B-B14F-4D97-AF65-F5344CB8AC3E}">
        <p14:creationId xmlns:p14="http://schemas.microsoft.com/office/powerpoint/2010/main" val="2688291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367160" y="2087"/>
            <a:ext cx="8409673" cy="584775"/>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3200" b="1" cap="none" spc="0" dirty="0" smtClean="0">
                <a:ln w="11430"/>
                <a:solidFill>
                  <a:schemeClr val="accent2"/>
                </a:solidFill>
                <a:effectLst>
                  <a:outerShdw blurRad="38100" dist="38100" dir="2700000" algn="tl">
                    <a:srgbClr val="000000">
                      <a:alpha val="43137"/>
                    </a:srgbClr>
                  </a:outerShdw>
                </a:effectLst>
              </a:rPr>
              <a:t>Security of customer financial information</a:t>
            </a:r>
          </a:p>
        </p:txBody>
      </p:sp>
      <p:sp>
        <p:nvSpPr>
          <p:cNvPr id="6" name="Rectangle 5"/>
          <p:cNvSpPr/>
          <p:nvPr/>
        </p:nvSpPr>
        <p:spPr>
          <a:xfrm>
            <a:off x="-37548" y="1844824"/>
            <a:ext cx="3600400" cy="3477875"/>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Not only Amazon but also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Paytm.com, Myntra.com, Snapdeal.com are also trusted by a lot of people. This shows that all companies pay special attention to security.</a:t>
            </a:r>
          </a:p>
        </p:txBody>
      </p:sp>
      <p:pic>
        <p:nvPicPr>
          <p:cNvPr id="5" name="Content Placeholder 4"/>
          <p:cNvPicPr>
            <a:picLocks noGrp="1" noChangeAspect="1"/>
          </p:cNvPicPr>
          <p:nvPr/>
        </p:nvPicPr>
        <p:blipFill>
          <a:blip r:embed="rId2"/>
          <a:stretch>
            <a:fillRect/>
          </a:stretch>
        </p:blipFill>
        <p:spPr>
          <a:xfrm>
            <a:off x="3419872" y="1130693"/>
            <a:ext cx="5634759" cy="5290705"/>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329764" y="2087"/>
            <a:ext cx="648446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Perceived Trustworthiness</a:t>
            </a:r>
          </a:p>
        </p:txBody>
      </p:sp>
      <p:sp>
        <p:nvSpPr>
          <p:cNvPr id="6" name="Rectangle 5"/>
          <p:cNvSpPr/>
          <p:nvPr/>
        </p:nvSpPr>
        <p:spPr>
          <a:xfrm>
            <a:off x="35496" y="1916832"/>
            <a:ext cx="3600400" cy="317009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Perceived Trustworthiness: Amazon has gained the most trust worthy company by the participants and the next votes goes to "Flipkart.com, Snapdeal.com and Myntra.com"</a:t>
            </a:r>
          </a:p>
        </p:txBody>
      </p:sp>
      <p:pic>
        <p:nvPicPr>
          <p:cNvPr id="5" name="Content Placeholder 4"/>
          <p:cNvPicPr>
            <a:picLocks noGrp="1" noChangeAspect="1"/>
          </p:cNvPicPr>
          <p:nvPr/>
        </p:nvPicPr>
        <p:blipFill>
          <a:blip r:embed="rId2"/>
          <a:stretch>
            <a:fillRect/>
          </a:stretch>
        </p:blipFill>
        <p:spPr>
          <a:xfrm>
            <a:off x="3473745" y="1263438"/>
            <a:ext cx="5634759" cy="5166014"/>
          </a:xfrm>
          <a:prstGeom prst="rect">
            <a:avLst/>
          </a:prstGeom>
          <a:noFill/>
          <a:ln w="9525">
            <a:noFill/>
          </a:ln>
        </p:spPr>
      </p:pic>
    </p:spTree>
    <p:extLst>
      <p:ext uri="{BB962C8B-B14F-4D97-AF65-F5344CB8AC3E}">
        <p14:creationId xmlns:p14="http://schemas.microsoft.com/office/powerpoint/2010/main" val="34150376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373846" y="2087"/>
            <a:ext cx="6396303"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Multi Channel Assistance</a:t>
            </a:r>
          </a:p>
        </p:txBody>
      </p:sp>
      <p:sp>
        <p:nvSpPr>
          <p:cNvPr id="6" name="Rectangle 5"/>
          <p:cNvSpPr/>
          <p:nvPr/>
        </p:nvSpPr>
        <p:spPr>
          <a:xfrm>
            <a:off x="-36512" y="2704775"/>
            <a:ext cx="3600400" cy="1631216"/>
          </a:xfrm>
          <a:prstGeom prst="rect">
            <a:avLst/>
          </a:prstGeom>
        </p:spPr>
        <p:txBody>
          <a:bodyPr wrap="square">
            <a:spAutoFit/>
          </a:bodyPr>
          <a:lstStyle/>
          <a:p>
            <a:pPr marL="342900" indent="-342900">
              <a:buFont typeface="Wingdings" pitchFamily="2" charset="2"/>
              <a:buChar char="q"/>
            </a:pP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multiChannelAssistance</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Amazon.in, Flipkart.com, Myntra.com,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Snapdeal</a:t>
            </a:r>
            <a:endPar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pic>
        <p:nvPicPr>
          <p:cNvPr id="5" name="Content Placeholder 4"/>
          <p:cNvPicPr>
            <a:picLocks noGrp="1" noChangeAspect="1"/>
          </p:cNvPicPr>
          <p:nvPr/>
        </p:nvPicPr>
        <p:blipFill>
          <a:blip r:embed="rId2"/>
          <a:stretch>
            <a:fillRect/>
          </a:stretch>
        </p:blipFill>
        <p:spPr>
          <a:xfrm>
            <a:off x="3419872" y="1241713"/>
            <a:ext cx="5634759" cy="5166591"/>
          </a:xfrm>
          <a:prstGeom prst="rect">
            <a:avLst/>
          </a:prstGeom>
          <a:noFill/>
          <a:ln w="9525">
            <a:noFill/>
          </a:ln>
        </p:spPr>
      </p:pic>
    </p:spTree>
    <p:extLst>
      <p:ext uri="{BB962C8B-B14F-4D97-AF65-F5344CB8AC3E}">
        <p14:creationId xmlns:p14="http://schemas.microsoft.com/office/powerpoint/2010/main" val="775755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498352" y="2087"/>
            <a:ext cx="4147290"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Long Login Time</a:t>
            </a:r>
          </a:p>
        </p:txBody>
      </p:sp>
      <p:sp>
        <p:nvSpPr>
          <p:cNvPr id="6" name="Rectangle 5"/>
          <p:cNvSpPr/>
          <p:nvPr/>
        </p:nvSpPr>
        <p:spPr>
          <a:xfrm>
            <a:off x="-36512" y="2704775"/>
            <a:ext cx="3600400" cy="193899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Longer time to get logged in (promotion, sales period): "Amazon.in" and next "Paytm.com"</a:t>
            </a:r>
          </a:p>
        </p:txBody>
      </p:sp>
      <p:pic>
        <p:nvPicPr>
          <p:cNvPr id="5" name="Content Placeholder 4"/>
          <p:cNvPicPr>
            <a:picLocks noGrp="1" noChangeAspect="1"/>
          </p:cNvPicPr>
          <p:nvPr/>
        </p:nvPicPr>
        <p:blipFill>
          <a:blip r:embed="rId2"/>
          <a:stretch>
            <a:fillRect/>
          </a:stretch>
        </p:blipFill>
        <p:spPr>
          <a:xfrm>
            <a:off x="3473745" y="1126075"/>
            <a:ext cx="5634759" cy="5295323"/>
          </a:xfrm>
          <a:prstGeom prst="rect">
            <a:avLst/>
          </a:prstGeom>
          <a:noFill/>
          <a:ln w="9525">
            <a:noFill/>
          </a:ln>
        </p:spPr>
      </p:pic>
    </p:spTree>
    <p:extLst>
      <p:ext uri="{BB962C8B-B14F-4D97-AF65-F5344CB8AC3E}">
        <p14:creationId xmlns:p14="http://schemas.microsoft.com/office/powerpoint/2010/main" val="7757559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257100" y="2087"/>
            <a:ext cx="4629794"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Long Display Time</a:t>
            </a:r>
          </a:p>
        </p:txBody>
      </p:sp>
      <p:sp>
        <p:nvSpPr>
          <p:cNvPr id="6" name="Rectangle 5"/>
          <p:cNvSpPr/>
          <p:nvPr/>
        </p:nvSpPr>
        <p:spPr>
          <a:xfrm>
            <a:off x="-36512" y="2704775"/>
            <a:ext cx="3600400" cy="224676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Longer time in displaying graphics and photos (promotion, sales period): "Amazon.in", "Flipkart.com"</a:t>
            </a:r>
          </a:p>
        </p:txBody>
      </p:sp>
      <p:pic>
        <p:nvPicPr>
          <p:cNvPr id="5" name="Content Placeholder 4"/>
          <p:cNvPicPr>
            <a:picLocks noGrp="1" noChangeAspect="1"/>
          </p:cNvPicPr>
          <p:nvPr/>
        </p:nvPicPr>
        <p:blipFill>
          <a:blip r:embed="rId2"/>
          <a:stretch>
            <a:fillRect/>
          </a:stretch>
        </p:blipFill>
        <p:spPr>
          <a:xfrm>
            <a:off x="3402314" y="1215314"/>
            <a:ext cx="5634182" cy="5166014"/>
          </a:xfrm>
          <a:prstGeom prst="rect">
            <a:avLst/>
          </a:prstGeom>
          <a:noFill/>
          <a:ln w="9525">
            <a:noFill/>
          </a:ln>
        </p:spPr>
      </p:pic>
    </p:spTree>
    <p:extLst>
      <p:ext uri="{BB962C8B-B14F-4D97-AF65-F5344CB8AC3E}">
        <p14:creationId xmlns:p14="http://schemas.microsoft.com/office/powerpoint/2010/main" val="775755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425944" y="2087"/>
            <a:ext cx="629210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Late declaration of price</a:t>
            </a:r>
          </a:p>
        </p:txBody>
      </p:sp>
      <p:sp>
        <p:nvSpPr>
          <p:cNvPr id="6" name="Rectangle 5"/>
          <p:cNvSpPr/>
          <p:nvPr/>
        </p:nvSpPr>
        <p:spPr>
          <a:xfrm>
            <a:off x="-36512" y="2704775"/>
            <a:ext cx="3600400" cy="193899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Late declaration of price: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Myntra</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Paytm</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Snapdeal</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These companies should work on this area to improve.</a:t>
            </a:r>
          </a:p>
        </p:txBody>
      </p:sp>
      <p:pic>
        <p:nvPicPr>
          <p:cNvPr id="5" name="Content Placeholder 4"/>
          <p:cNvPicPr>
            <a:picLocks noGrp="1" noChangeAspect="1"/>
          </p:cNvPicPr>
          <p:nvPr/>
        </p:nvPicPr>
        <p:blipFill>
          <a:blip r:embed="rId2"/>
          <a:stretch>
            <a:fillRect/>
          </a:stretch>
        </p:blipFill>
        <p:spPr>
          <a:xfrm>
            <a:off x="3419872" y="1063918"/>
            <a:ext cx="5634759" cy="5389418"/>
          </a:xfrm>
          <a:prstGeom prst="rect">
            <a:avLst/>
          </a:prstGeom>
          <a:noFill/>
          <a:ln w="9525">
            <a:noFill/>
          </a:ln>
        </p:spPr>
      </p:pic>
    </p:spTree>
    <p:extLst>
      <p:ext uri="{BB962C8B-B14F-4D97-AF65-F5344CB8AC3E}">
        <p14:creationId xmlns:p14="http://schemas.microsoft.com/office/powerpoint/2010/main" val="7757559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252018" y="2087"/>
            <a:ext cx="6639959"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Longer page loading time</a:t>
            </a:r>
          </a:p>
        </p:txBody>
      </p:sp>
      <p:sp>
        <p:nvSpPr>
          <p:cNvPr id="6" name="Rectangle 5"/>
          <p:cNvSpPr/>
          <p:nvPr/>
        </p:nvSpPr>
        <p:spPr>
          <a:xfrm>
            <a:off x="0" y="2204864"/>
            <a:ext cx="3491880" cy="317009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Longer page loading time (promotion, sales period): </a:t>
            </a:r>
          </a:p>
          <a:p>
            <a:pPr marL="342900" indent="-342900">
              <a:buFont typeface="Wingdings" pitchFamily="2" charset="2"/>
              <a:buChar char="q"/>
            </a:pP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Myntra</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and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Paytm</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have bad feedback in this. </a:t>
            </a:r>
          </a:p>
          <a:p>
            <a:pPr marL="342900" indent="-342900">
              <a:buFont typeface="Wingdings" pitchFamily="2" charset="2"/>
              <a:buChar char="q"/>
            </a:pP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should also have a look into it, as it is at the 3rd place</a:t>
            </a:r>
          </a:p>
        </p:txBody>
      </p:sp>
      <p:pic>
        <p:nvPicPr>
          <p:cNvPr id="5" name="Content Placeholder 4"/>
          <p:cNvPicPr>
            <a:picLocks noGrp="1" noChangeAspect="1"/>
          </p:cNvPicPr>
          <p:nvPr/>
        </p:nvPicPr>
        <p:blipFill>
          <a:blip r:embed="rId2"/>
          <a:stretch>
            <a:fillRect/>
          </a:stretch>
        </p:blipFill>
        <p:spPr>
          <a:xfrm>
            <a:off x="3491880" y="1089318"/>
            <a:ext cx="5634759" cy="5364018"/>
          </a:xfrm>
          <a:prstGeom prst="rect">
            <a:avLst/>
          </a:prstGeom>
          <a:noFill/>
          <a:ln w="9525">
            <a:noFill/>
          </a:ln>
        </p:spPr>
      </p:pic>
    </p:spTree>
    <p:extLst>
      <p:ext uri="{BB962C8B-B14F-4D97-AF65-F5344CB8AC3E}">
        <p14:creationId xmlns:p14="http://schemas.microsoft.com/office/powerpoint/2010/main" val="775755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276063" y="2087"/>
            <a:ext cx="6591869"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Limited mode of payment</a:t>
            </a:r>
          </a:p>
        </p:txBody>
      </p:sp>
      <p:sp>
        <p:nvSpPr>
          <p:cNvPr id="6" name="Rectangle 5"/>
          <p:cNvSpPr/>
          <p:nvPr/>
        </p:nvSpPr>
        <p:spPr>
          <a:xfrm>
            <a:off x="-36512" y="2704775"/>
            <a:ext cx="3600400" cy="224676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Limited mode of payment on most products (promotion, sales period):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Snapdeal</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is the most voted answer for this.</a:t>
            </a:r>
          </a:p>
        </p:txBody>
      </p:sp>
      <p:pic>
        <p:nvPicPr>
          <p:cNvPr id="5" name="Content Placeholder 4"/>
          <p:cNvPicPr>
            <a:picLocks noGrp="1" noChangeAspect="1"/>
          </p:cNvPicPr>
          <p:nvPr/>
        </p:nvPicPr>
        <p:blipFill>
          <a:blip r:embed="rId2"/>
          <a:stretch>
            <a:fillRect/>
          </a:stretch>
        </p:blipFill>
        <p:spPr>
          <a:xfrm>
            <a:off x="3473745" y="1160712"/>
            <a:ext cx="5634759" cy="5260686"/>
          </a:xfrm>
          <a:prstGeom prst="rect">
            <a:avLst/>
          </a:prstGeom>
          <a:noFill/>
          <a:ln w="9525">
            <a:noFill/>
          </a:ln>
        </p:spPr>
      </p:pic>
    </p:spTree>
    <p:extLst>
      <p:ext uri="{BB962C8B-B14F-4D97-AF65-F5344CB8AC3E}">
        <p14:creationId xmlns:p14="http://schemas.microsoft.com/office/powerpoint/2010/main" val="3887615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683225" y="2087"/>
            <a:ext cx="5777544"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Longer delivery period</a:t>
            </a:r>
          </a:p>
        </p:txBody>
      </p:sp>
      <p:sp>
        <p:nvSpPr>
          <p:cNvPr id="6" name="Rectangle 5"/>
          <p:cNvSpPr/>
          <p:nvPr/>
        </p:nvSpPr>
        <p:spPr>
          <a:xfrm>
            <a:off x="-36512" y="2704775"/>
            <a:ext cx="3600400" cy="1631216"/>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Longer delivery period: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Paytm</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and "</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Snapdeal</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 need to reduce their delivery time.</a:t>
            </a:r>
          </a:p>
        </p:txBody>
      </p:sp>
      <p:pic>
        <p:nvPicPr>
          <p:cNvPr id="5" name="Content Placeholder 4"/>
          <p:cNvPicPr>
            <a:picLocks noGrp="1" noChangeAspect="1"/>
          </p:cNvPicPr>
          <p:nvPr/>
        </p:nvPicPr>
        <p:blipFill>
          <a:blip r:embed="rId2"/>
          <a:stretch>
            <a:fillRect/>
          </a:stretch>
        </p:blipFill>
        <p:spPr>
          <a:xfrm>
            <a:off x="3635896" y="1141662"/>
            <a:ext cx="5449455" cy="5279736"/>
          </a:xfrm>
          <a:prstGeom prst="rect">
            <a:avLst/>
          </a:prstGeom>
          <a:noFill/>
          <a:ln w="9525">
            <a:noFill/>
          </a:ln>
        </p:spPr>
      </p:pic>
    </p:spTree>
    <p:extLst>
      <p:ext uri="{BB962C8B-B14F-4D97-AF65-F5344CB8AC3E}">
        <p14:creationId xmlns:p14="http://schemas.microsoft.com/office/powerpoint/2010/main" val="3887615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73998" y="2087"/>
            <a:ext cx="8795998" cy="646331"/>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3600" b="1" cap="none" spc="0" dirty="0" smtClean="0">
                <a:ln w="11430"/>
                <a:solidFill>
                  <a:schemeClr val="accent2"/>
                </a:solidFill>
                <a:effectLst>
                  <a:outerShdw blurRad="38100" dist="38100" dir="2700000" algn="tl">
                    <a:srgbClr val="000000">
                      <a:alpha val="43137"/>
                    </a:srgbClr>
                  </a:outerShdw>
                </a:effectLst>
              </a:rPr>
              <a:t>Change in website/Application design</a:t>
            </a:r>
            <a:endParaRPr lang="en-IN" sz="4000" b="1" cap="none" spc="0" dirty="0" smtClean="0">
              <a:ln w="11430"/>
              <a:solidFill>
                <a:schemeClr val="accent2"/>
              </a:solidFill>
              <a:effectLst>
                <a:outerShdw blurRad="38100" dist="38100" dir="2700000" algn="tl">
                  <a:srgbClr val="000000">
                    <a:alpha val="43137"/>
                  </a:srgbClr>
                </a:outerShdw>
              </a:effectLst>
            </a:endParaRPr>
          </a:p>
        </p:txBody>
      </p:sp>
      <p:sp>
        <p:nvSpPr>
          <p:cNvPr id="6" name="Rectangle 5"/>
          <p:cNvSpPr/>
          <p:nvPr/>
        </p:nvSpPr>
        <p:spPr>
          <a:xfrm>
            <a:off x="-36512" y="2704775"/>
            <a:ext cx="3600400" cy="1015663"/>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Change in website/Application design: "Amazon.in"</a:t>
            </a:r>
          </a:p>
        </p:txBody>
      </p:sp>
      <p:pic>
        <p:nvPicPr>
          <p:cNvPr id="5" name="Content Placeholder 4"/>
          <p:cNvPicPr>
            <a:picLocks noGrp="1" noChangeAspect="1"/>
          </p:cNvPicPr>
          <p:nvPr/>
        </p:nvPicPr>
        <p:blipFill>
          <a:blip r:embed="rId2"/>
          <a:stretch>
            <a:fillRect/>
          </a:stretch>
        </p:blipFill>
        <p:spPr>
          <a:xfrm>
            <a:off x="3473745" y="1286168"/>
            <a:ext cx="5634759" cy="5167168"/>
          </a:xfrm>
          <a:prstGeom prst="rect">
            <a:avLst/>
          </a:prstGeom>
          <a:noFill/>
          <a:ln w="9525">
            <a:noFill/>
          </a:ln>
        </p:spPr>
      </p:pic>
    </p:spTree>
    <p:extLst>
      <p:ext uri="{BB962C8B-B14F-4D97-AF65-F5344CB8AC3E}">
        <p14:creationId xmlns:p14="http://schemas.microsoft.com/office/powerpoint/2010/main" val="3887615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9712" y="44624"/>
            <a:ext cx="5131533"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How it works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39552" y="1052736"/>
            <a:ext cx="8064896" cy="535531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itchFamily="34" charset="0"/>
              <a:buChar char="•"/>
            </a:pPr>
            <a:r>
              <a:rPr lang="en-IN" dirty="0" smtClean="0">
                <a:latin typeface="Verdana" pitchFamily="34" charset="0"/>
                <a:ea typeface="Verdana" pitchFamily="34" charset="0"/>
                <a:cs typeface="Verdana" pitchFamily="34" charset="0"/>
              </a:rPr>
              <a:t>Customer satisfaction has emerged as one of the most important factors that guarantee the success of online store; it has been posited as a key stimulant of purchase, repurchase intentions and customer loyalty. </a:t>
            </a:r>
          </a:p>
          <a:p>
            <a:pPr marL="285750" indent="-285750">
              <a:buFont typeface="Arial" pitchFamily="34" charset="0"/>
              <a:buChar char="•"/>
            </a:pPr>
            <a:endParaRPr lang="en-IN" dirty="0" smtClean="0">
              <a:latin typeface="Verdana" pitchFamily="34" charset="0"/>
              <a:ea typeface="Verdana" pitchFamily="34" charset="0"/>
              <a:cs typeface="Verdana" pitchFamily="34" charset="0"/>
            </a:endParaRPr>
          </a:p>
          <a:p>
            <a:pPr marL="285750" indent="-285750">
              <a:buFont typeface="Arial" pitchFamily="34" charset="0"/>
              <a:buChar char="•"/>
            </a:pPr>
            <a:r>
              <a:rPr lang="en-IN" dirty="0" smtClean="0">
                <a:latin typeface="Verdana" pitchFamily="34" charset="0"/>
                <a:ea typeface="Verdana" pitchFamily="34" charset="0"/>
                <a:cs typeface="Verdana" pitchFamily="34" charset="0"/>
              </a:rPr>
              <a:t>A comprehensive review of the literature, theories and models have been carried out to propose the models for customer activation and customer retention.</a:t>
            </a:r>
          </a:p>
          <a:p>
            <a:pPr marL="285750" indent="-285750">
              <a:buFont typeface="Arial" pitchFamily="34" charset="0"/>
              <a:buChar char="•"/>
            </a:pPr>
            <a:endParaRPr lang="en-IN" dirty="0" smtClean="0">
              <a:latin typeface="Verdana" pitchFamily="34" charset="0"/>
              <a:ea typeface="Verdana" pitchFamily="34" charset="0"/>
              <a:cs typeface="Verdana" pitchFamily="34" charset="0"/>
            </a:endParaRPr>
          </a:p>
          <a:p>
            <a:pPr marL="285750" indent="-285750">
              <a:buFont typeface="Arial" pitchFamily="34" charset="0"/>
              <a:buChar char="•"/>
            </a:pPr>
            <a:r>
              <a:rPr lang="en-IN" dirty="0" smtClean="0">
                <a:latin typeface="Verdana" pitchFamily="34" charset="0"/>
                <a:ea typeface="Verdana" pitchFamily="34" charset="0"/>
                <a:cs typeface="Verdana" pitchFamily="34" charset="0"/>
              </a:rPr>
              <a:t> Five major factors that contributed to the success of an e-commerce store have been identified as: service quality, system quality, information quality, trust and net benefit. </a:t>
            </a:r>
          </a:p>
          <a:p>
            <a:pPr marL="285750" indent="-285750">
              <a:buFont typeface="Arial" pitchFamily="34" charset="0"/>
              <a:buChar char="•"/>
            </a:pPr>
            <a:endParaRPr lang="en-IN" dirty="0" smtClean="0">
              <a:latin typeface="Verdana" pitchFamily="34" charset="0"/>
              <a:ea typeface="Verdana" pitchFamily="34" charset="0"/>
              <a:cs typeface="Verdana" pitchFamily="34" charset="0"/>
            </a:endParaRPr>
          </a:p>
          <a:p>
            <a:pPr marL="285750" indent="-285750">
              <a:buFont typeface="Arial" pitchFamily="34" charset="0"/>
              <a:buChar char="•"/>
            </a:pPr>
            <a:r>
              <a:rPr lang="en-IN" dirty="0" smtClean="0">
                <a:latin typeface="Verdana" pitchFamily="34" charset="0"/>
                <a:ea typeface="Verdana" pitchFamily="34" charset="0"/>
                <a:cs typeface="Verdana" pitchFamily="34" charset="0"/>
              </a:rPr>
              <a:t>The research furthermore investigated the factors that influence the online customers repeat purchase intention. </a:t>
            </a:r>
          </a:p>
          <a:p>
            <a:pPr marL="285750" indent="-285750">
              <a:buFont typeface="Arial" pitchFamily="34" charset="0"/>
              <a:buChar char="•"/>
            </a:pPr>
            <a:endParaRPr lang="en-IN" dirty="0" smtClean="0">
              <a:latin typeface="Verdana" pitchFamily="34" charset="0"/>
              <a:ea typeface="Verdana" pitchFamily="34" charset="0"/>
              <a:cs typeface="Verdana" pitchFamily="34" charset="0"/>
            </a:endParaRPr>
          </a:p>
          <a:p>
            <a:pPr marL="285750" indent="-285750">
              <a:buFont typeface="Arial" pitchFamily="34" charset="0"/>
              <a:buChar char="•"/>
            </a:pPr>
            <a:r>
              <a:rPr lang="en-IN" dirty="0" smtClean="0">
                <a:latin typeface="Verdana" pitchFamily="34" charset="0"/>
                <a:ea typeface="Verdana" pitchFamily="34" charset="0"/>
                <a:cs typeface="Verdana" pitchFamily="34" charset="0"/>
              </a:rPr>
              <a:t>The combination of both utilitarian value and hedonistic values are needed to affect the repeat purchase intention (loyalty) positively. </a:t>
            </a:r>
          </a:p>
        </p:txBody>
      </p:sp>
    </p:spTree>
    <p:extLst>
      <p:ext uri="{BB962C8B-B14F-4D97-AF65-F5344CB8AC3E}">
        <p14:creationId xmlns:p14="http://schemas.microsoft.com/office/powerpoint/2010/main" val="2341098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298505" y="2087"/>
            <a:ext cx="6546985"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Frequent page disruption </a:t>
            </a:r>
          </a:p>
        </p:txBody>
      </p:sp>
      <p:sp>
        <p:nvSpPr>
          <p:cNvPr id="6" name="Rectangle 5"/>
          <p:cNvSpPr/>
          <p:nvPr/>
        </p:nvSpPr>
        <p:spPr>
          <a:xfrm>
            <a:off x="-36512" y="2704775"/>
            <a:ext cx="3600400" cy="1323439"/>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Frequent disruption when moving from one page to another: Amazon.in</a:t>
            </a:r>
          </a:p>
        </p:txBody>
      </p:sp>
      <p:pic>
        <p:nvPicPr>
          <p:cNvPr id="5" name="Content Placeholder 4"/>
          <p:cNvPicPr>
            <a:picLocks noGrp="1" noChangeAspect="1"/>
          </p:cNvPicPr>
          <p:nvPr/>
        </p:nvPicPr>
        <p:blipFill>
          <a:blip r:embed="rId2"/>
          <a:stretch>
            <a:fillRect/>
          </a:stretch>
        </p:blipFill>
        <p:spPr>
          <a:xfrm>
            <a:off x="3473745" y="1214160"/>
            <a:ext cx="5634759" cy="5167168"/>
          </a:xfrm>
          <a:prstGeom prst="rect">
            <a:avLst/>
          </a:prstGeom>
          <a:noFill/>
          <a:ln w="9525">
            <a:noFill/>
          </a:ln>
        </p:spPr>
      </p:pic>
    </p:spTree>
    <p:extLst>
      <p:ext uri="{BB962C8B-B14F-4D97-AF65-F5344CB8AC3E}">
        <p14:creationId xmlns:p14="http://schemas.microsoft.com/office/powerpoint/2010/main" val="3887615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1132594" y="2087"/>
            <a:ext cx="6878807"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Web Application Efficiency</a:t>
            </a:r>
          </a:p>
        </p:txBody>
      </p:sp>
      <p:sp>
        <p:nvSpPr>
          <p:cNvPr id="6" name="Rectangle 5"/>
          <p:cNvSpPr/>
          <p:nvPr/>
        </p:nvSpPr>
        <p:spPr>
          <a:xfrm>
            <a:off x="-36512" y="2704775"/>
            <a:ext cx="3600400" cy="1015663"/>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Website is as efficient as before: Amazon.in</a:t>
            </a:r>
          </a:p>
        </p:txBody>
      </p:sp>
      <p:pic>
        <p:nvPicPr>
          <p:cNvPr id="5" name="Content Placeholder 4"/>
          <p:cNvPicPr>
            <a:picLocks noGrp="1" noChangeAspect="1"/>
          </p:cNvPicPr>
          <p:nvPr/>
        </p:nvPicPr>
        <p:blipFill>
          <a:blip r:embed="rId2"/>
          <a:stretch>
            <a:fillRect/>
          </a:stretch>
        </p:blipFill>
        <p:spPr>
          <a:xfrm>
            <a:off x="3419872" y="1141850"/>
            <a:ext cx="5645727" cy="5311486"/>
          </a:xfrm>
          <a:prstGeom prst="rect">
            <a:avLst/>
          </a:prstGeom>
          <a:noFill/>
          <a:ln w="9525">
            <a:noFill/>
          </a:ln>
        </p:spPr>
      </p:pic>
    </p:spTree>
    <p:extLst>
      <p:ext uri="{BB962C8B-B14F-4D97-AF65-F5344CB8AC3E}">
        <p14:creationId xmlns:p14="http://schemas.microsoft.com/office/powerpoint/2010/main" val="3887615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7" name="Rectangle 6"/>
          <p:cNvSpPr/>
          <p:nvPr/>
        </p:nvSpPr>
        <p:spPr>
          <a:xfrm>
            <a:off x="2241872" y="2087"/>
            <a:ext cx="4660251"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000" b="1" cap="none" spc="0" dirty="0" smtClean="0">
                <a:ln w="11430"/>
                <a:solidFill>
                  <a:schemeClr val="accent2"/>
                </a:solidFill>
                <a:effectLst>
                  <a:outerShdw blurRad="38100" dist="38100" dir="2700000" algn="tl">
                    <a:srgbClr val="000000">
                      <a:alpha val="43137"/>
                    </a:srgbClr>
                  </a:outerShdw>
                </a:effectLst>
              </a:rPr>
              <a:t>Recommendation</a:t>
            </a:r>
          </a:p>
        </p:txBody>
      </p:sp>
      <p:sp>
        <p:nvSpPr>
          <p:cNvPr id="6" name="Rectangle 5"/>
          <p:cNvSpPr/>
          <p:nvPr/>
        </p:nvSpPr>
        <p:spPr>
          <a:xfrm>
            <a:off x="-36512" y="2704775"/>
            <a:ext cx="3600400" cy="1938992"/>
          </a:xfrm>
          <a:prstGeom prst="rect">
            <a:avLst/>
          </a:prstGeom>
        </p:spPr>
        <p:txBody>
          <a:bodyPr wrap="square">
            <a:spAutoFit/>
          </a:bodyPr>
          <a:lstStyle/>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Which of the Indian online retailer would you recommend to a friend?: </a:t>
            </a:r>
          </a:p>
          <a:p>
            <a:pPr marL="342900" indent="-342900">
              <a:buFont typeface="Wingdings" pitchFamily="2" charset="2"/>
              <a:buChar char="q"/>
            </a:pPr>
            <a:endPar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endParaRPr>
          </a:p>
          <a:p>
            <a:pPr marL="342900" indent="-342900">
              <a:buFont typeface="Wingdings" pitchFamily="2" charset="2"/>
              <a:buChar char="q"/>
            </a:pP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"Amazon/</a:t>
            </a:r>
            <a:r>
              <a:rPr lang="en-IN" sz="2000" b="1" cap="none" spc="0" dirty="0" err="1"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Flipkart</a:t>
            </a:r>
            <a:r>
              <a:rPr lang="en-IN" sz="2000" b="1" cap="none" spc="0" dirty="0" smtClean="0">
                <a:ln w="11430"/>
                <a:effectLst>
                  <a:outerShdw blurRad="38100" dist="38100" dir="2700000" algn="tl">
                    <a:srgbClr val="000000">
                      <a:alpha val="43137"/>
                    </a:srgbClr>
                  </a:outerShdw>
                </a:effectLst>
                <a:latin typeface="Verdana" pitchFamily="34" charset="0"/>
                <a:ea typeface="Verdana" pitchFamily="34" charset="0"/>
                <a:cs typeface="Verdana" pitchFamily="34" charset="0"/>
              </a:rPr>
              <a:t>"</a:t>
            </a:r>
          </a:p>
        </p:txBody>
      </p:sp>
      <p:pic>
        <p:nvPicPr>
          <p:cNvPr id="8" name="Content Placeholder 4"/>
          <p:cNvPicPr>
            <a:picLocks noGrp="1" noChangeAspect="1"/>
          </p:cNvPicPr>
          <p:nvPr/>
        </p:nvPicPr>
        <p:blipFill>
          <a:blip r:embed="rId2"/>
          <a:stretch>
            <a:fillRect/>
          </a:stretch>
        </p:blipFill>
        <p:spPr>
          <a:xfrm>
            <a:off x="3563888" y="1136654"/>
            <a:ext cx="5449455" cy="5316682"/>
          </a:xfrm>
          <a:prstGeom prst="rect">
            <a:avLst/>
          </a:prstGeom>
          <a:noFill/>
          <a:ln w="9525">
            <a:noFill/>
          </a:ln>
        </p:spPr>
      </p:pic>
    </p:spTree>
    <p:extLst>
      <p:ext uri="{BB962C8B-B14F-4D97-AF65-F5344CB8AC3E}">
        <p14:creationId xmlns:p14="http://schemas.microsoft.com/office/powerpoint/2010/main" val="38810851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439" y="188640"/>
            <a:ext cx="3203121" cy="83099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Summary</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1151619" y="1545513"/>
            <a:ext cx="6840760" cy="5016758"/>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lang="en-IN" sz="2000" b="1" dirty="0" smtClean="0">
                <a:latin typeface="Verdana" pitchFamily="34" charset="0"/>
                <a:ea typeface="Verdana" pitchFamily="34" charset="0"/>
                <a:cs typeface="Verdana" pitchFamily="34" charset="0"/>
              </a:rPr>
              <a:t>Comparing the Customer's Perceptions and the Company's performance we can conclude that the Companies likely to have</a:t>
            </a:r>
            <a:br>
              <a:rPr lang="en-IN" sz="2000" b="1" dirty="0" smtClean="0">
                <a:latin typeface="Verdana" pitchFamily="34" charset="0"/>
                <a:ea typeface="Verdana" pitchFamily="34" charset="0"/>
                <a:cs typeface="Verdana" pitchFamily="34" charset="0"/>
              </a:rPr>
            </a:br>
            <a:endParaRPr lang="en-US" sz="2000" b="1" dirty="0" smtClean="0">
              <a:latin typeface="Verdana" pitchFamily="34" charset="0"/>
              <a:ea typeface="Verdana" pitchFamily="34" charset="0"/>
              <a:cs typeface="Verdana" pitchFamily="34" charset="0"/>
            </a:endParaRPr>
          </a:p>
          <a:p>
            <a:r>
              <a:rPr lang="en-US" sz="2400" b="1" dirty="0" smtClean="0">
                <a:latin typeface="Verdana" pitchFamily="34" charset="0"/>
                <a:ea typeface="Verdana" pitchFamily="34" charset="0"/>
                <a:cs typeface="Verdana" pitchFamily="34" charset="0"/>
              </a:rPr>
              <a:t>High Customer Satisfaction and </a:t>
            </a:r>
            <a:r>
              <a:rPr lang="en-US" sz="2400" b="1" dirty="0" err="1" smtClean="0">
                <a:latin typeface="Verdana" pitchFamily="34" charset="0"/>
                <a:ea typeface="Verdana" pitchFamily="34" charset="0"/>
                <a:cs typeface="Verdana" pitchFamily="34" charset="0"/>
              </a:rPr>
              <a:t>Retenton</a:t>
            </a:r>
            <a:r>
              <a:rPr lang="en-US" sz="2400" b="1" dirty="0" smtClean="0">
                <a:latin typeface="Verdana" pitchFamily="34" charset="0"/>
                <a:ea typeface="Verdana" pitchFamily="34" charset="0"/>
                <a:cs typeface="Verdana" pitchFamily="34" charset="0"/>
              </a:rPr>
              <a:t>:</a:t>
            </a:r>
          </a:p>
          <a:p>
            <a:endParaRPr lang="en-US" sz="2400" dirty="0" smtClean="0">
              <a:latin typeface="Verdana" pitchFamily="34" charset="0"/>
              <a:ea typeface="Verdana" pitchFamily="34" charset="0"/>
              <a:cs typeface="Verdana" pitchFamily="34" charset="0"/>
            </a:endParaRPr>
          </a:p>
          <a:p>
            <a:pPr marL="457200" indent="-457200">
              <a:buFont typeface="Wingdings" pitchFamily="2" charset="2"/>
              <a:buChar char="ü"/>
            </a:pPr>
            <a:r>
              <a:rPr lang="en-US" sz="2400" dirty="0" smtClean="0">
                <a:latin typeface="Verdana" pitchFamily="34" charset="0"/>
                <a:ea typeface="Verdana" pitchFamily="34" charset="0"/>
                <a:cs typeface="Verdana" pitchFamily="34" charset="0"/>
              </a:rPr>
              <a:t>Amazon.com</a:t>
            </a:r>
          </a:p>
          <a:p>
            <a:pPr marL="457200" indent="-457200">
              <a:buFont typeface="Wingdings" pitchFamily="2" charset="2"/>
              <a:buChar char="ü"/>
            </a:pPr>
            <a:r>
              <a:rPr lang="en-US" sz="2400" dirty="0" smtClean="0">
                <a:latin typeface="Verdana" pitchFamily="34" charset="0"/>
                <a:ea typeface="Verdana" pitchFamily="34" charset="0"/>
                <a:cs typeface="Verdana" pitchFamily="34" charset="0"/>
              </a:rPr>
              <a:t>Flipkart.com</a:t>
            </a:r>
          </a:p>
          <a:p>
            <a:endParaRPr lang="en-US" sz="2400" dirty="0" smtClean="0">
              <a:latin typeface="Verdana" pitchFamily="34" charset="0"/>
              <a:ea typeface="Verdana" pitchFamily="34" charset="0"/>
              <a:cs typeface="Verdana" pitchFamily="34" charset="0"/>
            </a:endParaRPr>
          </a:p>
          <a:p>
            <a:r>
              <a:rPr lang="en-US" sz="2400" b="1" dirty="0" smtClean="0">
                <a:latin typeface="Verdana" pitchFamily="34" charset="0"/>
                <a:ea typeface="Verdana" pitchFamily="34" charset="0"/>
                <a:cs typeface="Verdana" pitchFamily="34" charset="0"/>
              </a:rPr>
              <a:t>High Risk of Customer Churn:</a:t>
            </a:r>
          </a:p>
          <a:p>
            <a:endParaRPr lang="en-US" sz="2400" dirty="0" smtClean="0">
              <a:latin typeface="Verdana" pitchFamily="34" charset="0"/>
              <a:ea typeface="Verdana" pitchFamily="34" charset="0"/>
              <a:cs typeface="Verdana" pitchFamily="34" charset="0"/>
            </a:endParaRPr>
          </a:p>
          <a:p>
            <a:pPr marL="342900" indent="-342900">
              <a:buFont typeface="Wingdings" pitchFamily="2" charset="2"/>
              <a:buChar char="ü"/>
            </a:pPr>
            <a:r>
              <a:rPr lang="en-US" sz="2400" dirty="0" smtClean="0">
                <a:latin typeface="Verdana" pitchFamily="34" charset="0"/>
                <a:ea typeface="Verdana" pitchFamily="34" charset="0"/>
                <a:cs typeface="Verdana" pitchFamily="34" charset="0"/>
              </a:rPr>
              <a:t>Myntra.com</a:t>
            </a:r>
          </a:p>
          <a:p>
            <a:pPr marL="342900" indent="-342900">
              <a:buFont typeface="Wingdings" pitchFamily="2" charset="2"/>
              <a:buChar char="ü"/>
            </a:pPr>
            <a:r>
              <a:rPr lang="en-US" sz="2400" dirty="0" smtClean="0">
                <a:latin typeface="Verdana" pitchFamily="34" charset="0"/>
                <a:ea typeface="Verdana" pitchFamily="34" charset="0"/>
                <a:cs typeface="Verdana" pitchFamily="34" charset="0"/>
              </a:rPr>
              <a:t>Snapdeal.com</a:t>
            </a:r>
          </a:p>
        </p:txBody>
      </p:sp>
    </p:spTree>
    <p:extLst>
      <p:ext uri="{BB962C8B-B14F-4D97-AF65-F5344CB8AC3E}">
        <p14:creationId xmlns:p14="http://schemas.microsoft.com/office/powerpoint/2010/main" val="900039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8662" y="5715"/>
            <a:ext cx="4246675" cy="83099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76440" y="829149"/>
            <a:ext cx="9001000" cy="6001643"/>
          </a:xfrm>
          <a:prstGeom prst="rect">
            <a:avLst/>
          </a:prstGeom>
          <a:effectLst>
            <a:glow rad="228600">
              <a:schemeClr val="accent2">
                <a:satMod val="175000"/>
                <a:alpha val="40000"/>
              </a:schemeClr>
            </a:glow>
            <a:softEdge rad="63500"/>
          </a:effectLst>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sz="1600" b="1" dirty="0" smtClean="0"/>
              <a:t>AMAZON</a:t>
            </a:r>
            <a:r>
              <a:rPr lang="en-US" sz="1600" dirty="0" smtClean="0"/>
              <a:t>: The most recommended websites with attractive web-page layout, easy to use, relevant descriptive information, product offers, reliability of website, quickness to complete purchase, trust worthiness. What can be improved: Takes longer time to login, Late declaration or price during sales and promotion, frequent disruption when moving from one page to another, Limited mode of payment on most of products.</a:t>
            </a:r>
          </a:p>
          <a:p>
            <a:endParaRPr lang="en-US" sz="1600" dirty="0" smtClean="0"/>
          </a:p>
          <a:p>
            <a:r>
              <a:rPr lang="en-US" sz="1600" b="1" dirty="0" smtClean="0"/>
              <a:t>FLIPKART</a:t>
            </a:r>
            <a:r>
              <a:rPr lang="en-US" sz="1600" dirty="0" smtClean="0"/>
              <a:t>: This is the 2nd most recommended website with fast loading page, security of financial information, trust worthiness, several payments modes, website is as efficient as before. What can be improved: Takes longer time in displaying graphics, late declaration of price during sales and promotion.</a:t>
            </a:r>
          </a:p>
          <a:p>
            <a:endParaRPr lang="en-US" sz="1600" dirty="0" smtClean="0"/>
          </a:p>
          <a:p>
            <a:r>
              <a:rPr lang="en-US" sz="1600" b="1" dirty="0" smtClean="0"/>
              <a:t>PAYTM</a:t>
            </a:r>
            <a:r>
              <a:rPr lang="en-US" sz="1600" dirty="0" smtClean="0"/>
              <a:t>: Reliability of website, speedy delivery of products, quickness in purchase. What can be improved: Longer page loading time, Longer delivery period , late declaration of price during sales and promotion.</a:t>
            </a:r>
          </a:p>
          <a:p>
            <a:endParaRPr lang="en-US" sz="1600" dirty="0" smtClean="0"/>
          </a:p>
          <a:p>
            <a:r>
              <a:rPr lang="en-US" sz="1600" b="1" dirty="0" smtClean="0"/>
              <a:t>MYNTRA</a:t>
            </a:r>
            <a:r>
              <a:rPr lang="en-US" sz="1600" dirty="0" smtClean="0"/>
              <a:t>: </a:t>
            </a:r>
            <a:r>
              <a:rPr lang="en-US" sz="1600" dirty="0" err="1" smtClean="0"/>
              <a:t>Myntra</a:t>
            </a:r>
            <a:r>
              <a:rPr lang="en-US" sz="1600" dirty="0" smtClean="0"/>
              <a:t> stands on 3rd most recommended websites with easy to use, wild variety of product offers, several payment methods, attractive visual appealing web-page layout. What can be improved: Relevant information about product, website loading speed, speedy delivery of products, websites is not much efficient as before.</a:t>
            </a:r>
          </a:p>
          <a:p>
            <a:endParaRPr lang="en-US" sz="1600" dirty="0" smtClean="0"/>
          </a:p>
          <a:p>
            <a:r>
              <a:rPr lang="en-US" sz="1600" b="1" dirty="0" smtClean="0"/>
              <a:t>SNAPDEAL</a:t>
            </a:r>
            <a:r>
              <a:rPr lang="en-US" sz="1600" dirty="0" smtClean="0"/>
              <a:t>: Least recommended website having less page loading time. What can be improved: Limited mode of payments, frequent disruption while moving from one page to another, Longer delivery period, customer’s privacy information, reliability of website, offers on product, and must be an attractive web-page layout.</a:t>
            </a:r>
            <a:endParaRPr lang="en-US" sz="1600" dirty="0"/>
          </a:p>
        </p:txBody>
      </p:sp>
    </p:spTree>
    <p:extLst>
      <p:ext uri="{BB962C8B-B14F-4D97-AF65-F5344CB8AC3E}">
        <p14:creationId xmlns:p14="http://schemas.microsoft.com/office/powerpoint/2010/main" val="9342998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21288"/>
            <a:ext cx="7452320"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nchor="ctr">
            <a:spAutoFit/>
          </a:bodyPr>
          <a:lstStyle/>
          <a:p>
            <a:endParaRPr lang="en-IN" sz="2000" dirty="0" smtClean="0">
              <a:latin typeface="Verdana" pitchFamily="34" charset="0"/>
              <a:ea typeface="Verdana" pitchFamily="34" charset="0"/>
              <a:cs typeface="Verdana" pitchFamily="34" charset="0"/>
            </a:endParaRPr>
          </a:p>
        </p:txBody>
      </p:sp>
      <p:sp>
        <p:nvSpPr>
          <p:cNvPr id="2" name="Rectangle 1"/>
          <p:cNvSpPr/>
          <p:nvPr/>
        </p:nvSpPr>
        <p:spPr>
          <a:xfrm>
            <a:off x="1969690" y="2420888"/>
            <a:ext cx="5133136" cy="1107996"/>
          </a:xfrm>
          <a:prstGeom prst="rect">
            <a:avLst/>
          </a:prstGeom>
          <a:noFill/>
        </p:spPr>
        <p:txBody>
          <a:bodyPr wrap="none" lIns="91440" tIns="45720" rIns="91440" bIns="45720">
            <a:prstTxWarp prst="textArchDown">
              <a:avLst/>
            </a:prstTxWarp>
            <a:spAutoFit/>
          </a:bodyPr>
          <a:lstStyle/>
          <a:p>
            <a:pPr algn="ctr"/>
            <a:r>
              <a:rPr lang="en-US" sz="6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139700">
                    <a:schemeClr val="accent2">
                      <a:satMod val="175000"/>
                      <a:alpha val="40000"/>
                    </a:schemeClr>
                  </a:glow>
                  <a:outerShdw blurRad="41275" dist="12700" dir="12000000" algn="tl" rotWithShape="0">
                    <a:srgbClr val="000000">
                      <a:alpha val="40000"/>
                    </a:srgbClr>
                  </a:outerShdw>
                </a:effectLst>
              </a:rPr>
              <a:t>Thank You</a:t>
            </a:r>
            <a:r>
              <a:rPr lang="en-US" sz="66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139700">
                    <a:schemeClr val="accent2">
                      <a:satMod val="175000"/>
                      <a:alpha val="40000"/>
                    </a:schemeClr>
                  </a:glow>
                  <a:outerShdw blurRad="41275" dist="12700" dir="12000000" algn="tl" rotWithShape="0">
                    <a:srgbClr val="000000">
                      <a:alpha val="40000"/>
                    </a:srgbClr>
                  </a:outerShdw>
                </a:effectLst>
                <a:sym typeface="Wingdings" pitchFamily="2" charset="2"/>
              </a:rPr>
              <a:t></a:t>
            </a:r>
            <a:endParaRPr lang="en-US"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glow rad="139700">
                  <a:schemeClr val="accent2">
                    <a:satMod val="175000"/>
                    <a:alpha val="40000"/>
                  </a:schemeClr>
                </a:glow>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4130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xEl>
                                              <p:pRg st="0" end="0"/>
                                            </p:txEl>
                                          </p:spTgt>
                                        </p:tgtEl>
                                        <p:attrNameLst>
                                          <p:attrName>ppt_x</p:attrName>
                                          <p:attrName>ppt_y</p:attrName>
                                        </p:attrNameLst>
                                      </p:cBhvr>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2">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472" y="404664"/>
            <a:ext cx="8719054" cy="83099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BUSINESS PROBLEM FRAMING</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1151619" y="2564904"/>
            <a:ext cx="684076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lang="en-US" sz="2400" dirty="0" smtClean="0">
                <a:latin typeface="Verdana" pitchFamily="34" charset="0"/>
                <a:ea typeface="Verdana" pitchFamily="34" charset="0"/>
                <a:cs typeface="Verdana" pitchFamily="34" charset="0"/>
              </a:rPr>
              <a:t>The objective was to perform extensive data analysis on a given dataset and produce valuable insights that will help in customer retention</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46797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87" y="404664"/>
            <a:ext cx="9023624" cy="144655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CONCEPTUAL BACKGROUND OF </a:t>
            </a:r>
          </a:p>
          <a:p>
            <a:pPr algn="ctr"/>
            <a:r>
              <a:rPr lang="en-IN"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THE DOMAIN PROBLEM</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251518" y="2154336"/>
            <a:ext cx="8640962" cy="415498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r>
              <a:rPr lang="en-IN" sz="2400" dirty="0" smtClean="0">
                <a:latin typeface="Verdana" pitchFamily="34" charset="0"/>
                <a:ea typeface="Verdana" pitchFamily="34" charset="0"/>
                <a:cs typeface="Verdana"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a:t>
            </a:r>
            <a:r>
              <a:rPr lang="en-IN" sz="2400" dirty="0" err="1" smtClean="0">
                <a:latin typeface="Verdana" pitchFamily="34" charset="0"/>
                <a:ea typeface="Verdana" pitchFamily="34" charset="0"/>
                <a:cs typeface="Verdana" pitchFamily="34" charset="0"/>
              </a:rPr>
              <a:t>systemquality</a:t>
            </a:r>
            <a:r>
              <a:rPr lang="en-IN" sz="2400" dirty="0" smtClean="0">
                <a:latin typeface="Verdana" pitchFamily="34" charset="0"/>
                <a:ea typeface="Verdana" pitchFamily="34" charset="0"/>
                <a:cs typeface="Verdana" pitchFamily="34" charset="0"/>
              </a:rPr>
              <a:t>, information quality, trust and net benefit.</a:t>
            </a:r>
          </a:p>
        </p:txBody>
      </p:sp>
    </p:spTree>
    <p:extLst>
      <p:ext uri="{BB962C8B-B14F-4D97-AF65-F5344CB8AC3E}">
        <p14:creationId xmlns:p14="http://schemas.microsoft.com/office/powerpoint/2010/main" val="7422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7234" y="404664"/>
            <a:ext cx="5769529"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statement</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03545" y="1772816"/>
            <a:ext cx="8136906" cy="34163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marL="342900" indent="-342900">
              <a:buFont typeface="Wingdings" pitchFamily="2" charset="2"/>
              <a:buChar char="§"/>
            </a:pPr>
            <a:r>
              <a:rPr lang="en-IN" sz="2400" dirty="0" smtClean="0">
                <a:latin typeface="Verdana" pitchFamily="34" charset="0"/>
                <a:ea typeface="Verdana" pitchFamily="34" charset="0"/>
                <a:cs typeface="Verdana" pitchFamily="34" charset="0"/>
              </a:rPr>
              <a:t>The combination of both utilitarian value and hedonistic values are needed to affect the repeat purchase intention (loyalty) positively .</a:t>
            </a:r>
          </a:p>
          <a:p>
            <a:endParaRPr lang="en-IN" sz="2400" dirty="0" smtClean="0">
              <a:latin typeface="Verdana" pitchFamily="34" charset="0"/>
              <a:ea typeface="Verdana" pitchFamily="34" charset="0"/>
              <a:cs typeface="Verdana" pitchFamily="34" charset="0"/>
            </a:endParaRPr>
          </a:p>
          <a:p>
            <a:pPr marL="342900" indent="-342900">
              <a:buFont typeface="Wingdings" pitchFamily="2" charset="2"/>
              <a:buChar char="§"/>
            </a:pPr>
            <a:r>
              <a:rPr lang="en-IN" sz="2400" dirty="0" smtClean="0">
                <a:latin typeface="Verdana" pitchFamily="34" charset="0"/>
                <a:ea typeface="Verdana" pitchFamily="34" charset="0"/>
                <a:cs typeface="Verdana" pitchFamily="34" charset="0"/>
              </a:rPr>
              <a:t>The objective was to perform extensive data analysis on a given dataset and produce valuable insights that will help in customer retention.</a:t>
            </a:r>
          </a:p>
          <a:p>
            <a:endParaRPr lang="en-IN" sz="2400" dirty="0" smtClean="0">
              <a:latin typeface="Verdana" pitchFamily="34" charset="0"/>
              <a:ea typeface="Verdana" pitchFamily="34" charset="0"/>
              <a:cs typeface="Verdana" pitchFamily="34" charset="0"/>
            </a:endParaRPr>
          </a:p>
          <a:p>
            <a:pPr marL="342900" indent="-342900">
              <a:buFont typeface="Wingdings" pitchFamily="2" charset="2"/>
              <a:buChar char="§"/>
            </a:pPr>
            <a:r>
              <a:rPr lang="en-IN" sz="2400" dirty="0" smtClean="0">
                <a:latin typeface="Verdana" pitchFamily="34" charset="0"/>
                <a:ea typeface="Verdana" pitchFamily="34" charset="0"/>
                <a:cs typeface="Verdana" pitchFamily="34" charset="0"/>
              </a:rPr>
              <a:t>The dataset consist of 71 features and 269 rows</a:t>
            </a:r>
          </a:p>
        </p:txBody>
      </p:sp>
    </p:spTree>
    <p:extLst>
      <p:ext uri="{BB962C8B-B14F-4D97-AF65-F5344CB8AC3E}">
        <p14:creationId xmlns:p14="http://schemas.microsoft.com/office/powerpoint/2010/main" val="2065867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0306" y="260648"/>
            <a:ext cx="3995004"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Data source</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Rectangle 6"/>
          <p:cNvSpPr/>
          <p:nvPr/>
        </p:nvSpPr>
        <p:spPr>
          <a:xfrm>
            <a:off x="0" y="1196781"/>
            <a:ext cx="4637808" cy="707886"/>
          </a:xfrm>
          <a:prstGeom prst="rect">
            <a:avLst/>
          </a:prstGeom>
          <a:ln/>
        </p:spPr>
        <p:style>
          <a:lnRef idx="2">
            <a:schemeClr val="accent1"/>
          </a:lnRef>
          <a:fillRef idx="1">
            <a:schemeClr val="lt1"/>
          </a:fillRef>
          <a:effectRef idx="0">
            <a:schemeClr val="accent1"/>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accent2"/>
                </a:solidFill>
                <a:effectLst>
                  <a:outerShdw blurRad="38100" dist="38100" dir="2700000" algn="tl">
                    <a:srgbClr val="000000">
                      <a:alpha val="43137"/>
                    </a:srgbClr>
                  </a:outerShdw>
                </a:effectLst>
              </a:rPr>
              <a:t>Importing libraries</a:t>
            </a:r>
            <a:endParaRPr lang="en-IN" sz="4000" b="1" cap="none" spc="0" dirty="0">
              <a:ln w="11430"/>
              <a:solidFill>
                <a:schemeClr val="accent2"/>
              </a:solidFill>
              <a:effectLst>
                <a:outerShdw blurRad="38100" dist="38100" dir="2700000" algn="tl">
                  <a:srgbClr val="000000">
                    <a:alpha val="43137"/>
                  </a:srgbClr>
                </a:outerShdw>
              </a:effectLst>
            </a:endParaRPr>
          </a:p>
        </p:txBody>
      </p:sp>
      <p:sp>
        <p:nvSpPr>
          <p:cNvPr id="8" name="Rectangle 7"/>
          <p:cNvSpPr/>
          <p:nvPr/>
        </p:nvSpPr>
        <p:spPr>
          <a:xfrm>
            <a:off x="-8968" y="2139811"/>
            <a:ext cx="9152968" cy="400110"/>
          </a:xfrm>
          <a:prstGeom prst="rect">
            <a:avLst/>
          </a:prstGeom>
        </p:spPr>
        <p:txBody>
          <a:bodyPr wrap="square">
            <a:spAutoFit/>
          </a:bodyPr>
          <a:lstStyle/>
          <a:p>
            <a:r>
              <a:rPr lang="en-IN" altLang="en-US" sz="2000" dirty="0" smtClean="0">
                <a:latin typeface="Verdana" pitchFamily="34" charset="0"/>
                <a:ea typeface="Verdana" pitchFamily="34" charset="0"/>
                <a:cs typeface="Verdana" pitchFamily="34" charset="0"/>
              </a:rPr>
              <a:t>All the important libraries were imported before starting the project</a:t>
            </a:r>
            <a:endParaRPr lang="en-IN" sz="2000" dirty="0">
              <a:latin typeface="Verdana" pitchFamily="34" charset="0"/>
              <a:ea typeface="Verdana" pitchFamily="34" charset="0"/>
              <a:cs typeface="Verdana" pitchFamily="34" charset="0"/>
            </a:endParaRP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156" y="2996952"/>
            <a:ext cx="6480720" cy="3032758"/>
          </a:xfrm>
          <a:prstGeom prst="rect">
            <a:avLst/>
          </a:prstGeom>
        </p:spPr>
      </p:pic>
    </p:spTree>
    <p:extLst>
      <p:ext uri="{BB962C8B-B14F-4D97-AF65-F5344CB8AC3E}">
        <p14:creationId xmlns:p14="http://schemas.microsoft.com/office/powerpoint/2010/main" val="20658678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1278</TotalTime>
  <Words>1762</Words>
  <Application>Microsoft Office PowerPoint</Application>
  <PresentationFormat>On-screen Show (4:3)</PresentationFormat>
  <Paragraphs>206</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Verve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PC</dc:creator>
  <cp:lastModifiedBy>DELL PC</cp:lastModifiedBy>
  <cp:revision>49</cp:revision>
  <dcterms:created xsi:type="dcterms:W3CDTF">2021-09-14T16:26:14Z</dcterms:created>
  <dcterms:modified xsi:type="dcterms:W3CDTF">2021-09-15T13:44:44Z</dcterms:modified>
</cp:coreProperties>
</file>