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7" r:id="rId1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74668" autoAdjust="0"/>
  </p:normalViewPr>
  <p:slideViewPr>
    <p:cSldViewPr>
      <p:cViewPr>
        <p:scale>
          <a:sx n="75" d="100"/>
          <a:sy n="75" d="100"/>
        </p:scale>
        <p:origin x="-1656"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ECBF2C-93B0-4BEE-A1BA-A636C8D79D74}" type="datetimeFigureOut">
              <a:rPr lang="ru-RU" smtClean="0"/>
              <a:t>23.06.2015</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1E9632-F78E-4604-8357-C5F7C5B77FE0}" type="slidenum">
              <a:rPr lang="ru-RU" smtClean="0"/>
              <a:t>‹#›</a:t>
            </a:fld>
            <a:endParaRPr lang="ru-RU"/>
          </a:p>
        </p:txBody>
      </p:sp>
    </p:spTree>
    <p:extLst>
      <p:ext uri="{BB962C8B-B14F-4D97-AF65-F5344CB8AC3E}">
        <p14:creationId xmlns:p14="http://schemas.microsoft.com/office/powerpoint/2010/main" val="2937379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Вступление</a:t>
            </a:r>
            <a:r>
              <a:rPr lang="ru-RU" baseline="0" dirty="0" smtClean="0"/>
              <a:t> </a:t>
            </a:r>
            <a:r>
              <a:rPr lang="ru-RU" dirty="0" smtClean="0"/>
              <a:t>Группа</a:t>
            </a:r>
            <a:r>
              <a:rPr lang="ru-RU" baseline="0" dirty="0" smtClean="0"/>
              <a:t> </a:t>
            </a:r>
            <a:r>
              <a:rPr lang="ru-RU" baseline="0" dirty="0" smtClean="0"/>
              <a:t>107320</a:t>
            </a:r>
            <a:endParaRPr lang="ru-RU" dirty="0"/>
          </a:p>
        </p:txBody>
      </p:sp>
      <p:sp>
        <p:nvSpPr>
          <p:cNvPr id="4" name="Номер слайда 3"/>
          <p:cNvSpPr>
            <a:spLocks noGrp="1"/>
          </p:cNvSpPr>
          <p:nvPr>
            <p:ph type="sldNum" sz="quarter" idx="10"/>
          </p:nvPr>
        </p:nvSpPr>
        <p:spPr/>
        <p:txBody>
          <a:bodyPr/>
          <a:lstStyle/>
          <a:p>
            <a:fld id="{521E9632-F78E-4604-8357-C5F7C5B77FE0}" type="slidenum">
              <a:rPr lang="ru-RU" smtClean="0"/>
              <a:t>1</a:t>
            </a:fld>
            <a:endParaRPr lang="ru-RU"/>
          </a:p>
        </p:txBody>
      </p:sp>
    </p:spTree>
    <p:extLst>
      <p:ext uri="{BB962C8B-B14F-4D97-AF65-F5344CB8AC3E}">
        <p14:creationId xmlns:p14="http://schemas.microsoft.com/office/powerpoint/2010/main" val="2106037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dirty="0" smtClean="0"/>
              <a:t>	В настоящий момент социальная сеть развернута</a:t>
            </a:r>
            <a:r>
              <a:rPr lang="en-US" baseline="0" dirty="0" smtClean="0"/>
              <a:t> </a:t>
            </a:r>
            <a:r>
              <a:rPr lang="ru-RU" baseline="0" dirty="0" smtClean="0"/>
              <a:t>в облаке </a:t>
            </a:r>
            <a:r>
              <a:rPr lang="en-US" baseline="0" dirty="0" smtClean="0"/>
              <a:t>Microsoft </a:t>
            </a:r>
            <a:r>
              <a:rPr lang="en-US" baseline="0" dirty="0" smtClean="0"/>
              <a:t>Azure</a:t>
            </a:r>
            <a:r>
              <a:rPr lang="ru-RU" baseline="0" dirty="0" smtClean="0"/>
              <a:t> и</a:t>
            </a:r>
            <a:r>
              <a:rPr lang="en-US" baseline="0" dirty="0" smtClean="0"/>
              <a:t> </a:t>
            </a:r>
            <a:r>
              <a:rPr lang="ru-RU" baseline="0" dirty="0" smtClean="0"/>
              <a:t>доступна по адресу </a:t>
            </a:r>
            <a:r>
              <a:rPr lang="en-US" baseline="0" dirty="0" smtClean="0"/>
              <a:t>http://</a:t>
            </a:r>
            <a:r>
              <a:rPr lang="en-US" baseline="0" dirty="0" smtClean="0"/>
              <a:t>socsvet.azurewebsites.net</a:t>
            </a:r>
            <a:r>
              <a:rPr lang="ru-RU" baseline="0" dirty="0" smtClean="0"/>
              <a:t>. Из </a:t>
            </a:r>
            <a:r>
              <a:rPr lang="ru-RU" baseline="0" dirty="0" smtClean="0"/>
              <a:t>113 приглашений зарегистрировалось 10 пользователей. В том числе и психолог</a:t>
            </a:r>
            <a:r>
              <a:rPr lang="ru-RU" baseline="0" dirty="0" smtClean="0"/>
              <a:t>. Психолог </a:t>
            </a:r>
            <a:r>
              <a:rPr lang="ru-RU" baseline="0" dirty="0" smtClean="0"/>
              <a:t>уже оказал психологическую поддержку одному пользователю.</a:t>
            </a:r>
            <a:endParaRPr lang="ru-RU" dirty="0"/>
          </a:p>
        </p:txBody>
      </p:sp>
      <p:sp>
        <p:nvSpPr>
          <p:cNvPr id="4" name="Номер слайда 3"/>
          <p:cNvSpPr>
            <a:spLocks noGrp="1"/>
          </p:cNvSpPr>
          <p:nvPr>
            <p:ph type="sldNum" sz="quarter" idx="10"/>
          </p:nvPr>
        </p:nvSpPr>
        <p:spPr/>
        <p:txBody>
          <a:bodyPr/>
          <a:lstStyle/>
          <a:p>
            <a:fld id="{521E9632-F78E-4604-8357-C5F7C5B77FE0}" type="slidenum">
              <a:rPr lang="ru-RU" smtClean="0"/>
              <a:t>10</a:t>
            </a:fld>
            <a:endParaRPr lang="ru-RU"/>
          </a:p>
        </p:txBody>
      </p:sp>
    </p:spTree>
    <p:extLst>
      <p:ext uri="{BB962C8B-B14F-4D97-AF65-F5344CB8AC3E}">
        <p14:creationId xmlns:p14="http://schemas.microsoft.com/office/powerpoint/2010/main" val="632489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en-US" sz="1200"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В дальнейшем социальная сеть будет, развивается в сфере благотворительности. Планируется предоставлять пользователем наиболее полную и достоверную информацию о возможностях благотворительности, волонтерства и донорства в Республике Беларусь. Проектируется система позволяющая пользователям предлагать свою помощь другим, а также просить о помощи на основе принципа благотворительности. Проектируется система привлечения инвестиций на основе размещения и распространения рекламы с полным дальнейшим вовлечением вырученных средств в благотворительную деятельность социальной сети.</a:t>
            </a:r>
            <a:endParaRPr lang="ru-RU" sz="120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521E9632-F78E-4604-8357-C5F7C5B77FE0}" type="slidenum">
              <a:rPr lang="ru-RU" smtClean="0"/>
              <a:t>11</a:t>
            </a:fld>
            <a:endParaRPr lang="ru-RU"/>
          </a:p>
        </p:txBody>
      </p:sp>
    </p:spTree>
    <p:extLst>
      <p:ext uri="{BB962C8B-B14F-4D97-AF65-F5344CB8AC3E}">
        <p14:creationId xmlns:p14="http://schemas.microsoft.com/office/powerpoint/2010/main" val="2106037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	Количество пользователей десяти ведущих социальных сетей на январь 2015 года составило 2.3 миллиарда, когда как население земли 7.3 миллиарда. С учетом всех факторов можно сказать, что более четверти человечества когда-либо пользовалась социальными сетями. Социальные сети не разрабатывают новые информационные технологии, как это делает корпорация </a:t>
            </a:r>
            <a:r>
              <a:rPr lang="en-US" sz="1200" kern="1200" dirty="0" smtClean="0">
                <a:solidFill>
                  <a:schemeClr val="tx1"/>
                </a:solidFill>
                <a:effectLst/>
                <a:latin typeface="+mn-lt"/>
                <a:ea typeface="+mn-ea"/>
                <a:cs typeface="+mn-cs"/>
              </a:rPr>
              <a:t>Microsoft</a:t>
            </a:r>
            <a:r>
              <a:rPr lang="ru-RU" sz="1200" kern="1200" dirty="0" smtClean="0">
                <a:solidFill>
                  <a:schemeClr val="tx1"/>
                </a:solidFill>
                <a:effectLst/>
                <a:latin typeface="+mn-lt"/>
                <a:ea typeface="+mn-ea"/>
                <a:cs typeface="+mn-cs"/>
              </a:rPr>
              <a:t>. Они и не делают научных открытий подобно </a:t>
            </a:r>
            <a:r>
              <a:rPr lang="en-US" sz="1200" kern="1200" dirty="0" smtClean="0">
                <a:solidFill>
                  <a:schemeClr val="tx1"/>
                </a:solidFill>
                <a:effectLst/>
                <a:latin typeface="+mn-lt"/>
                <a:ea typeface="+mn-ea"/>
                <a:cs typeface="+mn-cs"/>
              </a:rPr>
              <a:t>NASA</a:t>
            </a:r>
            <a:r>
              <a:rPr lang="ru-RU" sz="1200" kern="1200" dirty="0" smtClean="0">
                <a:solidFill>
                  <a:schemeClr val="tx1"/>
                </a:solidFill>
                <a:effectLst/>
                <a:latin typeface="+mn-lt"/>
                <a:ea typeface="+mn-ea"/>
                <a:cs typeface="+mn-cs"/>
              </a:rPr>
              <a:t>. Всего лишь предоставляя возможность интерактивного общения, социальные сети приносят миллиарды прибыли ежегодно.</a:t>
            </a:r>
          </a:p>
          <a:p>
            <a:pPr algn="just"/>
            <a:endParaRPr lang="ru-RU" dirty="0"/>
          </a:p>
        </p:txBody>
      </p:sp>
      <p:sp>
        <p:nvSpPr>
          <p:cNvPr id="4" name="Номер слайда 3"/>
          <p:cNvSpPr>
            <a:spLocks noGrp="1"/>
          </p:cNvSpPr>
          <p:nvPr>
            <p:ph type="sldNum" sz="quarter" idx="10"/>
          </p:nvPr>
        </p:nvSpPr>
        <p:spPr/>
        <p:txBody>
          <a:bodyPr/>
          <a:lstStyle/>
          <a:p>
            <a:fld id="{521E9632-F78E-4604-8357-C5F7C5B77FE0}" type="slidenum">
              <a:rPr lang="ru-RU" smtClean="0"/>
              <a:t>2</a:t>
            </a:fld>
            <a:endParaRPr lang="ru-RU"/>
          </a:p>
        </p:txBody>
      </p:sp>
    </p:spTree>
    <p:extLst>
      <p:ext uri="{BB962C8B-B14F-4D97-AF65-F5344CB8AC3E}">
        <p14:creationId xmlns:p14="http://schemas.microsoft.com/office/powerpoint/2010/main" val="3373027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	К сожалению, тенденции развития социальных сетей направлены не в сторону их социальных аспектов, а в сторону экономических возможностей. Что ведет к снижению уровня общения, а обилие способов размещение рекламы и извлечения прибыли превращают пользователей в объект торга и спекуляций.</a:t>
            </a:r>
          </a:p>
          <a:p>
            <a:pPr marL="0" marR="0" indent="0" algn="just"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	Сейчас трудно найти страницу пользователя, где хотя бы половина содержимого была написана им самим. Вместо личности на страницах социальных сетей преобладает ужасающие количество репостов. При этом зачастую объектом репоста является реклама или спекулятивные акции. Люди вступают в десятки групп и просто репостят информацию, зачастую не понимая, а точнее не осознавая содержимого контента. Атмосфера бессознательности и одиночества все чаще приходит на смену многообразия способов и форм общения.</a:t>
            </a:r>
          </a:p>
          <a:p>
            <a:pPr algn="just"/>
            <a:endParaRPr lang="ru-RU" sz="120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521E9632-F78E-4604-8357-C5F7C5B77FE0}" type="slidenum">
              <a:rPr lang="ru-RU" smtClean="0"/>
              <a:t>3</a:t>
            </a:fld>
            <a:endParaRPr lang="ru-RU"/>
          </a:p>
        </p:txBody>
      </p:sp>
    </p:spTree>
    <p:extLst>
      <p:ext uri="{BB962C8B-B14F-4D97-AF65-F5344CB8AC3E}">
        <p14:creationId xmlns:p14="http://schemas.microsoft.com/office/powerpoint/2010/main" val="3539316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sz="1200" kern="1200" dirty="0" smtClean="0">
                <a:solidFill>
                  <a:schemeClr val="tx1"/>
                </a:solidFill>
                <a:effectLst/>
                <a:latin typeface="+mn-lt"/>
                <a:ea typeface="+mn-ea"/>
                <a:cs typeface="+mn-cs"/>
              </a:rPr>
              <a:t>	Если на смену развития экономических возможностей и потенциалов не придет развитие социальных аспектов сетей, потребности в личностном самовыражении общества рискуют быть не удовлетворёнными. Ведь именно возможность рассказать о себе как о личности и быть услышанным делает социальные сети социальными</a:t>
            </a:r>
            <a:r>
              <a:rPr lang="ru-RU" sz="1200" kern="1200" dirty="0" smtClean="0">
                <a:solidFill>
                  <a:schemeClr val="tx1"/>
                </a:solidFill>
                <a:effectLst/>
                <a:latin typeface="+mn-lt"/>
                <a:ea typeface="+mn-ea"/>
                <a:cs typeface="+mn-cs"/>
              </a:rPr>
              <a:t>.</a:t>
            </a:r>
            <a:endParaRPr lang="ru-RU" sz="1200" kern="1200" dirty="0" smtClean="0">
              <a:solidFill>
                <a:schemeClr val="tx1"/>
              </a:solidFill>
              <a:effectLst/>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	Безусловно, говоря о проблемах нельзя не сказать и о достоинствах. Ведь только лишь признавая и даже решая проблемы можно забыть о цели. В рамках социальных сетей такой целью видится общение между людьми. И более того сами люди. Ведь истинной ценностью социальных сетей являются не их экономические возможности и перспективы. Единственной ценностью и наивысшим достоинством социальных сетей являются их участники, люди</a:t>
            </a:r>
            <a:r>
              <a:rPr lang="ru-RU" sz="1200" kern="1200" dirty="0" smtClean="0">
                <a:solidFill>
                  <a:schemeClr val="tx1"/>
                </a:solidFill>
                <a:effectLst/>
                <a:latin typeface="+mn-lt"/>
                <a:ea typeface="+mn-ea"/>
                <a:cs typeface="+mn-cs"/>
              </a:rPr>
              <a:t>.</a:t>
            </a:r>
            <a:endParaRPr lang="ru-RU" sz="1200" kern="1200" dirty="0" smtClean="0">
              <a:solidFill>
                <a:schemeClr val="tx1"/>
              </a:solidFill>
              <a:effectLst/>
              <a:latin typeface="+mn-lt"/>
              <a:ea typeface="+mn-ea"/>
              <a:cs typeface="+mn-cs"/>
            </a:endParaRPr>
          </a:p>
          <a:p>
            <a:pPr algn="just"/>
            <a:r>
              <a:rPr lang="ru-RU" sz="1200" kern="1200" dirty="0" smtClean="0">
                <a:solidFill>
                  <a:schemeClr val="tx1"/>
                </a:solidFill>
                <a:effectLst/>
                <a:latin typeface="+mn-lt"/>
                <a:ea typeface="+mn-ea"/>
                <a:cs typeface="+mn-cs"/>
              </a:rPr>
              <a:t>	Для решения коммерческой проблемы проектируемая социальная сеть основывается на принципе благотворительности, и существует не с целью извлечения прибыли, а с целью удовлетворения потребностей общества.</a:t>
            </a:r>
            <a:endParaRPr lang="ru-RU" dirty="0"/>
          </a:p>
        </p:txBody>
      </p:sp>
      <p:sp>
        <p:nvSpPr>
          <p:cNvPr id="4" name="Номер слайда 3"/>
          <p:cNvSpPr>
            <a:spLocks noGrp="1"/>
          </p:cNvSpPr>
          <p:nvPr>
            <p:ph type="sldNum" sz="quarter" idx="10"/>
          </p:nvPr>
        </p:nvSpPr>
        <p:spPr/>
        <p:txBody>
          <a:bodyPr/>
          <a:lstStyle/>
          <a:p>
            <a:fld id="{521E9632-F78E-4604-8357-C5F7C5B77FE0}" type="slidenum">
              <a:rPr lang="ru-RU" smtClean="0"/>
              <a:t>4</a:t>
            </a:fld>
            <a:endParaRPr lang="ru-RU"/>
          </a:p>
        </p:txBody>
      </p:sp>
    </p:spTree>
    <p:extLst>
      <p:ext uri="{BB962C8B-B14F-4D97-AF65-F5344CB8AC3E}">
        <p14:creationId xmlns:p14="http://schemas.microsoft.com/office/powerpoint/2010/main" val="3039825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sz="1200" kern="1200" dirty="0" smtClean="0">
                <a:solidFill>
                  <a:schemeClr val="tx1"/>
                </a:solidFill>
                <a:effectLst/>
                <a:latin typeface="+mn-lt"/>
                <a:ea typeface="+mn-ea"/>
                <a:cs typeface="+mn-cs"/>
              </a:rPr>
              <a:t>	Оказание психологической поддержки видится ключевым аспектом социальной сети, с тех пор как её центром становится человек. Общение с психологами не только позволит решать злободневные проблем, но в купе с ведением личного дневника, будет способствовать развитию личности, а возможности интерактивного общения её самовыражению.  Прохождение психологических тестов в сою очередь позволит составить психологический портрет личности.</a:t>
            </a:r>
            <a:endParaRPr lang="ru-RU" dirty="0"/>
          </a:p>
        </p:txBody>
      </p:sp>
      <p:sp>
        <p:nvSpPr>
          <p:cNvPr id="4" name="Номер слайда 3"/>
          <p:cNvSpPr>
            <a:spLocks noGrp="1"/>
          </p:cNvSpPr>
          <p:nvPr>
            <p:ph type="sldNum" sz="quarter" idx="10"/>
          </p:nvPr>
        </p:nvSpPr>
        <p:spPr/>
        <p:txBody>
          <a:bodyPr/>
          <a:lstStyle/>
          <a:p>
            <a:fld id="{521E9632-F78E-4604-8357-C5F7C5B77FE0}" type="slidenum">
              <a:rPr lang="ru-RU" smtClean="0"/>
              <a:t>5</a:t>
            </a:fld>
            <a:endParaRPr lang="ru-RU"/>
          </a:p>
        </p:txBody>
      </p:sp>
    </p:spTree>
    <p:extLst>
      <p:ext uri="{BB962C8B-B14F-4D97-AF65-F5344CB8AC3E}">
        <p14:creationId xmlns:p14="http://schemas.microsoft.com/office/powerpoint/2010/main" val="2738788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Веб-приложение основываться на типе проекта </a:t>
            </a:r>
            <a:r>
              <a:rPr lang="en-US" sz="1200" kern="1200" dirty="0" smtClean="0">
                <a:solidFill>
                  <a:schemeClr val="tx1"/>
                </a:solidFill>
                <a:effectLst/>
                <a:latin typeface="+mn-lt"/>
                <a:ea typeface="+mn-ea"/>
                <a:cs typeface="+mn-cs"/>
              </a:rPr>
              <a:t>ASP</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NET MVC</a:t>
            </a:r>
            <a:r>
              <a:rPr lang="ru-RU" sz="1200" kern="1200" dirty="0" smtClean="0">
                <a:solidFill>
                  <a:schemeClr val="tx1"/>
                </a:solidFill>
                <a:effectLst/>
                <a:latin typeface="+mn-lt"/>
                <a:ea typeface="+mn-ea"/>
                <a:cs typeface="+mn-cs"/>
              </a:rPr>
              <a:t> 5. В качестве языка программирования используется язык С# 5.0. Для динамических запросов клиента применяется технология </a:t>
            </a:r>
            <a:r>
              <a:rPr lang="en-US" sz="1200" kern="1200" dirty="0" smtClean="0">
                <a:solidFill>
                  <a:schemeClr val="tx1"/>
                </a:solidFill>
                <a:effectLst/>
                <a:latin typeface="+mn-lt"/>
                <a:ea typeface="+mn-ea"/>
                <a:cs typeface="+mn-cs"/>
              </a:rPr>
              <a:t>AJAX</a:t>
            </a:r>
            <a:r>
              <a:rPr lang="ru-RU" sz="1200" kern="1200" dirty="0" smtClean="0">
                <a:solidFill>
                  <a:schemeClr val="tx1"/>
                </a:solidFill>
                <a:effectLst/>
                <a:latin typeface="+mn-lt"/>
                <a:ea typeface="+mn-ea"/>
                <a:cs typeface="+mn-cs"/>
              </a:rPr>
              <a:t>. А все исключительные ситуации </a:t>
            </a:r>
            <a:r>
              <a:rPr lang="ru-RU" sz="1200" kern="1200" dirty="0" err="1" smtClean="0">
                <a:solidFill>
                  <a:schemeClr val="tx1"/>
                </a:solidFill>
                <a:effectLst/>
                <a:latin typeface="+mn-lt"/>
                <a:ea typeface="+mn-ea"/>
                <a:cs typeface="+mn-cs"/>
              </a:rPr>
              <a:t>логируются</a:t>
            </a:r>
            <a:r>
              <a:rPr lang="ru-RU" sz="1200" kern="1200" dirty="0" smtClean="0">
                <a:solidFill>
                  <a:schemeClr val="tx1"/>
                </a:solidFill>
                <a:effectLst/>
                <a:latin typeface="+mn-lt"/>
                <a:ea typeface="+mn-ea"/>
                <a:cs typeface="+mn-cs"/>
              </a:rPr>
              <a:t> при помощи </a:t>
            </a:r>
            <a:r>
              <a:rPr lang="ru-RU" sz="1200" kern="1200" dirty="0" err="1" smtClean="0">
                <a:solidFill>
                  <a:schemeClr val="tx1"/>
                </a:solidFill>
                <a:effectLst/>
                <a:latin typeface="+mn-lt"/>
                <a:ea typeface="+mn-ea"/>
                <a:cs typeface="+mn-cs"/>
              </a:rPr>
              <a:t>фреймвока</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Log4Net.</a:t>
            </a:r>
            <a:endParaRPr lang="ru-RU" sz="1200" kern="1200" dirty="0" smtClean="0">
              <a:solidFill>
                <a:schemeClr val="tx1"/>
              </a:solidFill>
              <a:effectLst/>
              <a:latin typeface="+mn-lt"/>
              <a:ea typeface="+mn-ea"/>
              <a:cs typeface="+mn-cs"/>
            </a:endParaRPr>
          </a:p>
          <a:p>
            <a:pPr algn="just"/>
            <a:endParaRPr lang="ru-RU" dirty="0"/>
          </a:p>
        </p:txBody>
      </p:sp>
      <p:sp>
        <p:nvSpPr>
          <p:cNvPr id="4" name="Номер слайда 3"/>
          <p:cNvSpPr>
            <a:spLocks noGrp="1"/>
          </p:cNvSpPr>
          <p:nvPr>
            <p:ph type="sldNum" sz="quarter" idx="10"/>
          </p:nvPr>
        </p:nvSpPr>
        <p:spPr/>
        <p:txBody>
          <a:bodyPr/>
          <a:lstStyle/>
          <a:p>
            <a:fld id="{521E9632-F78E-4604-8357-C5F7C5B77FE0}" type="slidenum">
              <a:rPr lang="ru-RU" smtClean="0"/>
              <a:t>6</a:t>
            </a:fld>
            <a:endParaRPr lang="ru-RU"/>
          </a:p>
        </p:txBody>
      </p:sp>
    </p:spTree>
    <p:extLst>
      <p:ext uri="{BB962C8B-B14F-4D97-AF65-F5344CB8AC3E}">
        <p14:creationId xmlns:p14="http://schemas.microsoft.com/office/powerpoint/2010/main" val="3579700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	Архитектура приложения</a:t>
            </a:r>
            <a:r>
              <a:rPr lang="ru-RU" sz="1200" kern="1200" baseline="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состоит из четырех уровней: уровень объектов базы данных, уровень доступа к данным, уровень бизнес логики, пользовательский интерфейс. Все компоненты архитектуры разработаны с соответствием принципам </a:t>
            </a:r>
            <a:r>
              <a:rPr lang="en-US" sz="1200" kern="1200" dirty="0" smtClean="0">
                <a:solidFill>
                  <a:schemeClr val="tx1"/>
                </a:solidFill>
                <a:effectLst/>
                <a:latin typeface="+mn-lt"/>
                <a:ea typeface="+mn-ea"/>
                <a:cs typeface="+mn-cs"/>
              </a:rPr>
              <a:t>SOLID</a:t>
            </a:r>
            <a:r>
              <a:rPr lang="ru-RU" sz="1200" kern="1200" dirty="0" smtClean="0">
                <a:solidFill>
                  <a:schemeClr val="tx1"/>
                </a:solidFill>
                <a:effectLst/>
                <a:latin typeface="+mn-lt"/>
                <a:ea typeface="+mn-ea"/>
                <a:cs typeface="+mn-cs"/>
              </a:rPr>
              <a:t> и с использованием</a:t>
            </a:r>
            <a:r>
              <a:rPr lang="ru-RU" sz="1200" kern="1200" baseline="0" dirty="0" smtClean="0">
                <a:solidFill>
                  <a:schemeClr val="tx1"/>
                </a:solidFill>
                <a:effectLst/>
                <a:latin typeface="+mn-lt"/>
                <a:ea typeface="+mn-ea"/>
                <a:cs typeface="+mn-cs"/>
              </a:rPr>
              <a:t> паттернов проектирования таких как </a:t>
            </a:r>
            <a:r>
              <a:rPr lang="en-US" sz="1200" kern="1200" baseline="0" dirty="0" smtClean="0">
                <a:solidFill>
                  <a:schemeClr val="tx1"/>
                </a:solidFill>
                <a:effectLst/>
                <a:latin typeface="+mn-lt"/>
                <a:ea typeface="+mn-ea"/>
                <a:cs typeface="+mn-cs"/>
              </a:rPr>
              <a:t>unit of work, repository, service, singleton </a:t>
            </a:r>
            <a:r>
              <a:rPr lang="ru-RU" sz="1200" kern="1200" baseline="0" dirty="0" smtClean="0">
                <a:solidFill>
                  <a:schemeClr val="tx1"/>
                </a:solidFill>
                <a:effectLst/>
                <a:latin typeface="+mn-lt"/>
                <a:ea typeface="+mn-ea"/>
                <a:cs typeface="+mn-cs"/>
              </a:rPr>
              <a:t>и </a:t>
            </a:r>
            <a:r>
              <a:rPr lang="ru-RU" sz="1200" kern="1200" baseline="0" dirty="0" err="1" smtClean="0">
                <a:solidFill>
                  <a:schemeClr val="tx1"/>
                </a:solidFill>
                <a:effectLst/>
                <a:latin typeface="+mn-lt"/>
                <a:ea typeface="+mn-ea"/>
                <a:cs typeface="+mn-cs"/>
              </a:rPr>
              <a:t>д.р</a:t>
            </a:r>
            <a:r>
              <a:rPr lang="ru-RU" sz="1200" kern="1200" baseline="0" dirty="0" smtClean="0">
                <a:solidFill>
                  <a:schemeClr val="tx1"/>
                </a:solidFill>
                <a:effectLst/>
                <a:latin typeface="+mn-lt"/>
                <a:ea typeface="+mn-ea"/>
                <a:cs typeface="+mn-cs"/>
              </a:rPr>
              <a:t>.</a:t>
            </a:r>
            <a:r>
              <a:rPr lang="ru-RU" sz="1200" kern="1200" dirty="0" smtClean="0">
                <a:solidFill>
                  <a:schemeClr val="tx1"/>
                </a:solidFill>
                <a:effectLst/>
                <a:latin typeface="+mn-lt"/>
                <a:ea typeface="+mn-ea"/>
                <a:cs typeface="+mn-cs"/>
              </a:rPr>
              <a:t> В качестве инструмента разрешения зависимостей используется </a:t>
            </a:r>
            <a:r>
              <a:rPr lang="en-US" sz="1200" kern="1200" dirty="0" smtClean="0">
                <a:solidFill>
                  <a:schemeClr val="tx1"/>
                </a:solidFill>
                <a:effectLst/>
                <a:latin typeface="+mn-lt"/>
                <a:ea typeface="+mn-ea"/>
                <a:cs typeface="+mn-cs"/>
              </a:rPr>
              <a:t>Framework </a:t>
            </a:r>
            <a:r>
              <a:rPr lang="en-US" sz="1200" kern="1200" dirty="0" err="1" smtClean="0">
                <a:solidFill>
                  <a:schemeClr val="tx1"/>
                </a:solidFill>
                <a:effectLst/>
                <a:latin typeface="+mn-lt"/>
                <a:ea typeface="+mn-ea"/>
                <a:cs typeface="+mn-cs"/>
              </a:rPr>
              <a:t>NIject</a:t>
            </a:r>
            <a:r>
              <a:rPr lang="ru-RU" sz="1200" kern="1200" dirty="0" smtClean="0">
                <a:solidFill>
                  <a:schemeClr val="tx1"/>
                </a:solidFill>
                <a:effectLst/>
                <a:latin typeface="+mn-lt"/>
                <a:ea typeface="+mn-ea"/>
                <a:cs typeface="+mn-cs"/>
              </a:rPr>
              <a:t>.</a:t>
            </a:r>
          </a:p>
        </p:txBody>
      </p:sp>
      <p:sp>
        <p:nvSpPr>
          <p:cNvPr id="4" name="Номер слайда 3"/>
          <p:cNvSpPr>
            <a:spLocks noGrp="1"/>
          </p:cNvSpPr>
          <p:nvPr>
            <p:ph type="sldNum" sz="quarter" idx="10"/>
          </p:nvPr>
        </p:nvSpPr>
        <p:spPr/>
        <p:txBody>
          <a:bodyPr/>
          <a:lstStyle/>
          <a:p>
            <a:fld id="{521E9632-F78E-4604-8357-C5F7C5B77FE0}" type="slidenum">
              <a:rPr lang="ru-RU" smtClean="0"/>
              <a:t>7</a:t>
            </a:fld>
            <a:endParaRPr lang="ru-RU"/>
          </a:p>
        </p:txBody>
      </p:sp>
    </p:spTree>
    <p:extLst>
      <p:ext uri="{BB962C8B-B14F-4D97-AF65-F5344CB8AC3E}">
        <p14:creationId xmlns:p14="http://schemas.microsoft.com/office/powerpoint/2010/main" val="3435987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sz="1200" kern="1200" dirty="0" smtClean="0">
                <a:solidFill>
                  <a:schemeClr val="tx1"/>
                </a:solidFill>
                <a:effectLst/>
                <a:latin typeface="+mn-lt"/>
                <a:ea typeface="+mn-ea"/>
                <a:cs typeface="+mn-cs"/>
              </a:rPr>
              <a:t>	Доступ к данным осуществляться при помощи </a:t>
            </a:r>
            <a:r>
              <a:rPr lang="en-US" sz="1200" kern="1200" dirty="0" smtClean="0">
                <a:solidFill>
                  <a:schemeClr val="tx1"/>
                </a:solidFill>
                <a:effectLst/>
                <a:latin typeface="+mn-lt"/>
                <a:ea typeface="+mn-ea"/>
                <a:cs typeface="+mn-cs"/>
              </a:rPr>
              <a:t>ADO</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NET Entity Framework</a:t>
            </a:r>
            <a:r>
              <a:rPr lang="ru-RU" sz="1200" kern="1200" dirty="0" smtClean="0">
                <a:solidFill>
                  <a:schemeClr val="tx1"/>
                </a:solidFill>
                <a:effectLst/>
                <a:latin typeface="+mn-lt"/>
                <a:ea typeface="+mn-ea"/>
                <a:cs typeface="+mn-cs"/>
              </a:rPr>
              <a:t>.</a:t>
            </a:r>
            <a:r>
              <a:rPr lang="ru-RU" sz="1200" kern="1200" baseline="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Что</a:t>
            </a:r>
            <a:r>
              <a:rPr lang="ru-RU" sz="1200" kern="1200" baseline="0" dirty="0" smtClean="0">
                <a:solidFill>
                  <a:schemeClr val="tx1"/>
                </a:solidFill>
                <a:effectLst/>
                <a:latin typeface="+mn-lt"/>
                <a:ea typeface="+mn-ea"/>
                <a:cs typeface="+mn-cs"/>
              </a:rPr>
              <a:t> позволяет не зависеть от типа использованной базы данных, и значительно облегчает доступ к ней, выводя его на более высокий уровень. А</a:t>
            </a:r>
            <a:r>
              <a:rPr lang="ru-RU" sz="1200" kern="1200" dirty="0" smtClean="0">
                <a:solidFill>
                  <a:schemeClr val="tx1"/>
                </a:solidFill>
                <a:effectLst/>
                <a:latin typeface="+mn-lt"/>
                <a:ea typeface="+mn-ea"/>
                <a:cs typeface="+mn-cs"/>
              </a:rPr>
              <a:t> использование </a:t>
            </a:r>
            <a:r>
              <a:rPr lang="ru-RU" sz="1200" kern="1200" dirty="0" err="1" smtClean="0">
                <a:solidFill>
                  <a:schemeClr val="tx1"/>
                </a:solidFill>
                <a:effectLst/>
                <a:latin typeface="+mn-lt"/>
                <a:ea typeface="+mn-ea"/>
                <a:cs typeface="+mn-cs"/>
              </a:rPr>
              <a:t>патетрна</a:t>
            </a:r>
            <a:r>
              <a:rPr lang="ru-RU" sz="1200" kern="1200" dirty="0" smtClean="0">
                <a:solidFill>
                  <a:schemeClr val="tx1"/>
                </a:solidFill>
                <a:effectLst/>
                <a:latin typeface="+mn-lt"/>
                <a:ea typeface="+mn-ea"/>
                <a:cs typeface="+mn-cs"/>
              </a:rPr>
              <a:t> проектирования </a:t>
            </a:r>
            <a:r>
              <a:rPr lang="ru-RU" sz="1200" i="1" kern="1200" dirty="0" err="1" smtClean="0">
                <a:solidFill>
                  <a:schemeClr val="tx1"/>
                </a:solidFill>
                <a:effectLst/>
                <a:latin typeface="+mn-lt"/>
                <a:ea typeface="+mn-ea"/>
                <a:cs typeface="+mn-cs"/>
              </a:rPr>
              <a:t>Ambient</a:t>
            </a:r>
            <a:r>
              <a:rPr lang="ru-RU" sz="1200" i="1"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DbContext</a:t>
            </a:r>
            <a:r>
              <a:rPr lang="ru-RU" sz="1200" i="0" kern="1200" dirty="0" smtClean="0">
                <a:solidFill>
                  <a:schemeClr val="tx1"/>
                </a:solidFill>
                <a:effectLst/>
                <a:latin typeface="+mn-lt"/>
                <a:ea typeface="+mn-ea"/>
                <a:cs typeface="+mn-cs"/>
              </a:rPr>
              <a:t>,</a:t>
            </a:r>
            <a:r>
              <a:rPr lang="ru-RU" sz="1200" i="0" kern="1200" baseline="0" dirty="0" smtClean="0">
                <a:solidFill>
                  <a:schemeClr val="tx1"/>
                </a:solidFill>
                <a:effectLst/>
                <a:latin typeface="+mn-lt"/>
                <a:ea typeface="+mn-ea"/>
                <a:cs typeface="+mn-cs"/>
              </a:rPr>
              <a:t> позволяет управлять жизненным циклом контекста, </a:t>
            </a:r>
            <a:r>
              <a:rPr lang="ru-RU" sz="1200" i="0" kern="1200" baseline="0" dirty="0" smtClean="0">
                <a:solidFill>
                  <a:schemeClr val="tx1"/>
                </a:solidFill>
                <a:effectLst/>
                <a:latin typeface="+mn-lt"/>
                <a:ea typeface="+mn-ea"/>
                <a:cs typeface="+mn-cs"/>
              </a:rPr>
              <a:t>связь </a:t>
            </a:r>
            <a:r>
              <a:rPr lang="ru-RU" sz="1200" i="0" kern="1200" baseline="0" dirty="0" smtClean="0">
                <a:solidFill>
                  <a:schemeClr val="tx1"/>
                </a:solidFill>
                <a:effectLst/>
                <a:latin typeface="+mn-lt"/>
                <a:ea typeface="+mn-ea"/>
                <a:cs typeface="+mn-cs"/>
              </a:rPr>
              <a:t>с базой, и значительно снижать нагрузку на неё.</a:t>
            </a:r>
            <a:endParaRPr lang="ru-RU" sz="120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521E9632-F78E-4604-8357-C5F7C5B77FE0}" type="slidenum">
              <a:rPr lang="ru-RU" smtClean="0"/>
              <a:t>8</a:t>
            </a:fld>
            <a:endParaRPr lang="ru-RU"/>
          </a:p>
        </p:txBody>
      </p:sp>
    </p:spTree>
    <p:extLst>
      <p:ext uri="{BB962C8B-B14F-4D97-AF65-F5344CB8AC3E}">
        <p14:creationId xmlns:p14="http://schemas.microsoft.com/office/powerpoint/2010/main" val="2262402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	В качестве сервера следует использоваться </a:t>
            </a:r>
            <a:r>
              <a:rPr lang="en-US" sz="1200" kern="1200" dirty="0" smtClean="0">
                <a:solidFill>
                  <a:schemeClr val="tx1"/>
                </a:solidFill>
                <a:effectLst/>
                <a:latin typeface="+mn-lt"/>
                <a:ea typeface="+mn-ea"/>
                <a:cs typeface="+mn-cs"/>
              </a:rPr>
              <a:t>Windows Server</a:t>
            </a:r>
            <a:r>
              <a:rPr lang="ru-RU" sz="1200" kern="1200" dirty="0" smtClean="0">
                <a:solidFill>
                  <a:schemeClr val="tx1"/>
                </a:solidFill>
                <a:effectLst/>
                <a:latin typeface="+mn-lt"/>
                <a:ea typeface="+mn-ea"/>
                <a:cs typeface="+mn-cs"/>
              </a:rPr>
              <a:t> 2012 </a:t>
            </a:r>
            <a:r>
              <a:rPr lang="en-US" sz="1200" kern="1200" dirty="0" smtClean="0">
                <a:solidFill>
                  <a:schemeClr val="tx1"/>
                </a:solidFill>
                <a:effectLst/>
                <a:latin typeface="+mn-lt"/>
                <a:ea typeface="+mn-ea"/>
                <a:cs typeface="+mn-cs"/>
              </a:rPr>
              <a:t>R</a:t>
            </a:r>
            <a:r>
              <a:rPr lang="ru-RU" sz="1200" kern="1200" dirty="0" smtClean="0">
                <a:solidFill>
                  <a:schemeClr val="tx1"/>
                </a:solidFill>
                <a:effectLst/>
                <a:latin typeface="+mn-lt"/>
                <a:ea typeface="+mn-ea"/>
                <a:cs typeface="+mn-cs"/>
              </a:rPr>
              <a:t>2 с установленным </a:t>
            </a:r>
            <a:r>
              <a:rPr lang="en-US" sz="1200" kern="1200" dirty="0" smtClean="0">
                <a:solidFill>
                  <a:schemeClr val="tx1"/>
                </a:solidFill>
                <a:effectLst/>
                <a:latin typeface="+mn-lt"/>
                <a:ea typeface="+mn-ea"/>
                <a:cs typeface="+mn-cs"/>
              </a:rPr>
              <a:t>IIS</a:t>
            </a:r>
            <a:r>
              <a:rPr lang="ru-RU" sz="1200" kern="1200" dirty="0" smtClean="0">
                <a:solidFill>
                  <a:schemeClr val="tx1"/>
                </a:solidFill>
                <a:effectLst/>
                <a:latin typeface="+mn-lt"/>
                <a:ea typeface="+mn-ea"/>
                <a:cs typeface="+mn-cs"/>
              </a:rPr>
              <a:t> 8.0. Сервер должен быть размещен в облаке </a:t>
            </a:r>
            <a:r>
              <a:rPr lang="en-US" sz="1200" kern="1200" dirty="0" smtClean="0">
                <a:solidFill>
                  <a:schemeClr val="tx1"/>
                </a:solidFill>
                <a:effectLst/>
                <a:latin typeface="+mn-lt"/>
                <a:ea typeface="+mn-ea"/>
                <a:cs typeface="+mn-cs"/>
              </a:rPr>
              <a:t>Microsoft Azure</a:t>
            </a:r>
            <a:r>
              <a:rPr lang="ru-RU" sz="1200" kern="1200" dirty="0" smtClean="0">
                <a:solidFill>
                  <a:schemeClr val="tx1"/>
                </a:solidFill>
                <a:effectLst/>
                <a:latin typeface="+mn-lt"/>
                <a:ea typeface="+mn-ea"/>
                <a:cs typeface="+mn-cs"/>
              </a:rPr>
              <a:t>. В качестве системы контроля версиями должен быть использовать веб-сервис </a:t>
            </a:r>
            <a:r>
              <a:rPr lang="en-US" sz="1200" kern="1200" dirty="0" smtClean="0">
                <a:solidFill>
                  <a:schemeClr val="tx1"/>
                </a:solidFill>
                <a:effectLst/>
                <a:latin typeface="+mn-lt"/>
                <a:ea typeface="+mn-ea"/>
                <a:cs typeface="+mn-cs"/>
              </a:rPr>
              <a:t>GitHub</a:t>
            </a:r>
            <a:r>
              <a:rPr lang="ru-RU" sz="1200" kern="1200" dirty="0" smtClean="0">
                <a:solidFill>
                  <a:schemeClr val="tx1"/>
                </a:solidFill>
                <a:effectLst/>
                <a:latin typeface="+mn-lt"/>
                <a:ea typeface="+mn-ea"/>
                <a:cs typeface="+mn-cs"/>
              </a:rPr>
              <a:t>. </a:t>
            </a:r>
          </a:p>
          <a:p>
            <a:pPr algn="just"/>
            <a:endParaRPr lang="ru-RU" dirty="0"/>
          </a:p>
        </p:txBody>
      </p:sp>
      <p:sp>
        <p:nvSpPr>
          <p:cNvPr id="4" name="Номер слайда 3"/>
          <p:cNvSpPr>
            <a:spLocks noGrp="1"/>
          </p:cNvSpPr>
          <p:nvPr>
            <p:ph type="sldNum" sz="quarter" idx="10"/>
          </p:nvPr>
        </p:nvSpPr>
        <p:spPr/>
        <p:txBody>
          <a:bodyPr/>
          <a:lstStyle/>
          <a:p>
            <a:fld id="{521E9632-F78E-4604-8357-C5F7C5B77FE0}" type="slidenum">
              <a:rPr lang="ru-RU" smtClean="0"/>
              <a:t>9</a:t>
            </a:fld>
            <a:endParaRPr lang="ru-RU"/>
          </a:p>
        </p:txBody>
      </p:sp>
    </p:spTree>
    <p:extLst>
      <p:ext uri="{BB962C8B-B14F-4D97-AF65-F5344CB8AC3E}">
        <p14:creationId xmlns:p14="http://schemas.microsoft.com/office/powerpoint/2010/main" val="4097534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Полилиния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Дата 29"/>
          <p:cNvSpPr>
            <a:spLocks noGrp="1"/>
          </p:cNvSpPr>
          <p:nvPr>
            <p:ph type="dt" sz="half" idx="10"/>
          </p:nvPr>
        </p:nvSpPr>
        <p:spPr/>
        <p:txBody>
          <a:bodyPr/>
          <a:lstStyle/>
          <a:p>
            <a:fld id="{B4C71EC6-210F-42DE-9C53-41977AD35B3D}" type="datetimeFigureOut">
              <a:rPr lang="ru-RU" smtClean="0"/>
              <a:t>23.06.2015</a:t>
            </a:fld>
            <a:endParaRPr lang="ru-RU"/>
          </a:p>
        </p:txBody>
      </p:sp>
      <p:sp>
        <p:nvSpPr>
          <p:cNvPr id="19" name="Нижний колонтитул 18"/>
          <p:cNvSpPr>
            <a:spLocks noGrp="1"/>
          </p:cNvSpPr>
          <p:nvPr>
            <p:ph type="ftr" sz="quarter" idx="11"/>
          </p:nvPr>
        </p:nvSpPr>
        <p:spPr/>
        <p:txBody>
          <a:bodyPr/>
          <a:lstStyle/>
          <a:p>
            <a:endParaRPr lang="ru-RU"/>
          </a:p>
        </p:txBody>
      </p:sp>
      <p:sp>
        <p:nvSpPr>
          <p:cNvPr id="27" name="Номер слайда 26"/>
          <p:cNvSpPr>
            <a:spLocks noGrp="1"/>
          </p:cNvSpPr>
          <p:nvPr>
            <p:ph type="sldNum" sz="quarter" idx="12"/>
          </p:nvPr>
        </p:nvSpPr>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23.06.2015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23.06.2015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lgn="l">
              <a:defRPr/>
            </a:lvl1pPr>
          </a:lstStyle>
          <a:p>
            <a:r>
              <a:rPr kumimoji="0" lang="ru-RU" smtClean="0"/>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23.06.2015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Полилиния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Заголовок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23.06.2015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1143000"/>
          </a:xfrm>
        </p:spPr>
        <p:txBody>
          <a:bodyPr/>
          <a:lstStyle/>
          <a:p>
            <a:r>
              <a:rPr kumimoji="0" lang="ru-RU" smtClean="0"/>
              <a:t>Образец заголовка</a:t>
            </a:r>
            <a:endParaRPr kumimoji="0" lang="en-US"/>
          </a:p>
        </p:txBody>
      </p:sp>
      <p:sp>
        <p:nvSpPr>
          <p:cNvPr id="3" name="Объект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B4C71EC6-210F-42DE-9C53-41977AD35B3D}" type="datetimeFigureOut">
              <a:rPr lang="ru-RU" smtClean="0"/>
              <a:t>23.06.2015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Объект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B4C71EC6-210F-42DE-9C53-41977AD35B3D}" type="datetimeFigureOut">
              <a:rPr lang="ru-RU" smtClean="0"/>
              <a:t>23.06.2015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320"/>
            <a:ext cx="7470648" cy="1143000"/>
          </a:xfrm>
        </p:spPr>
        <p:txBody>
          <a:bodyPr anchor="ctr"/>
          <a:lstStyle>
            <a:lvl1pPr algn="l">
              <a:defRPr sz="4600"/>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B4C71EC6-210F-42DE-9C53-41977AD35B3D}" type="datetimeFigureOut">
              <a:rPr lang="ru-RU" smtClean="0"/>
              <a:t>23.06.2015</a:t>
            </a:fld>
            <a:endParaRPr lang="ru-RU"/>
          </a:p>
        </p:txBody>
      </p:sp>
      <p:sp>
        <p:nvSpPr>
          <p:cNvPr id="8" name="Номер слайда 7"/>
          <p:cNvSpPr>
            <a:spLocks noGrp="1"/>
          </p:cNvSpPr>
          <p:nvPr>
            <p:ph type="sldNum" sz="quarter" idx="11"/>
          </p:nvPr>
        </p:nvSpPr>
        <p:spPr/>
        <p:txBody>
          <a:bodyPr/>
          <a:lstStyle/>
          <a:p>
            <a:fld id="{B19B0651-EE4F-4900-A07F-96A6BFA9D0F0}" type="slidenum">
              <a:rPr lang="ru-RU" smtClean="0"/>
              <a:t>‹#›</a:t>
            </a:fld>
            <a:endParaRPr lang="ru-RU"/>
          </a:p>
        </p:txBody>
      </p:sp>
      <p:sp>
        <p:nvSpPr>
          <p:cNvPr id="9" name="Нижний колонтитул 8"/>
          <p:cNvSpPr>
            <a:spLocks noGrp="1"/>
          </p:cNvSpPr>
          <p:nvPr>
            <p:ph type="ftr" sz="quarter" idx="12"/>
          </p:nvPr>
        </p:nvSpPr>
        <p:spPr/>
        <p:txBody>
          <a:bodyPr/>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23.06.2015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Объект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B4C71EC6-210F-42DE-9C53-41977AD35B3D}" type="datetimeFigureOut">
              <a:rPr lang="ru-RU" smtClean="0"/>
              <a:t>23.06.2015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156448" y="6422064"/>
            <a:ext cx="762000" cy="365125"/>
          </a:xfrm>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a:xfrm>
            <a:off x="457200" y="6422064"/>
            <a:ext cx="2133600" cy="365125"/>
          </a:xfrm>
        </p:spPr>
        <p:txBody>
          <a:bodyPr/>
          <a:lstStyle/>
          <a:p>
            <a:fld id="{B4C71EC6-210F-42DE-9C53-41977AD35B3D}" type="datetimeFigureOut">
              <a:rPr lang="ru-RU" smtClean="0"/>
              <a:t>23.06.2015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Полилиния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Полилиния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ru-RU" smtClean="0"/>
              <a:t>Образец заголовка</a:t>
            </a:r>
            <a:endParaRPr kumimoji="0" lang="en-US"/>
          </a:p>
        </p:txBody>
      </p:sp>
      <p:sp>
        <p:nvSpPr>
          <p:cNvPr id="30" name="Текст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B4C71EC6-210F-42DE-9C53-41977AD35B3D}" type="datetimeFigureOut">
              <a:rPr lang="ru-RU" smtClean="0"/>
              <a:t>23.06.2015</a:t>
            </a:fld>
            <a:endParaRPr lang="ru-RU"/>
          </a:p>
        </p:txBody>
      </p:sp>
      <p:sp>
        <p:nvSpPr>
          <p:cNvPr id="22" name="Нижний колонтитул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ru-RU"/>
          </a:p>
        </p:txBody>
      </p:sp>
      <p:sp>
        <p:nvSpPr>
          <p:cNvPr id="18" name="Номер слайда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19B0651-EE4F-4900-A07F-96A6BFA9D0F0}" type="slidenum">
              <a:rPr lang="ru-RU" smtClean="0"/>
              <a:t>‹#›</a:t>
            </a:fld>
            <a:endParaRPr lang="ru-RU"/>
          </a:p>
        </p:txBody>
      </p:sp>
    </p:spTree>
  </p:cSld>
  <p:clrMap bg1="dk1" tx1="lt1" bg2="dk2" tx2="lt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7504" y="116632"/>
            <a:ext cx="8856984" cy="2520280"/>
          </a:xfrm>
        </p:spPr>
        <p:txBody>
          <a:bodyPr/>
          <a:lstStyle/>
          <a:p>
            <a:pPr algn="ctr"/>
            <a:r>
              <a:rPr lang="ru-RU" cap="none" dirty="0" smtClean="0">
                <a:effectLst>
                  <a:outerShdw blurRad="38100" dist="38100" dir="2700000" algn="tl">
                    <a:srgbClr val="000000">
                      <a:alpha val="43137"/>
                    </a:srgbClr>
                  </a:outerShdw>
                </a:effectLst>
              </a:rPr>
              <a:t>Социальная</a:t>
            </a:r>
            <a:r>
              <a:rPr lang="en-US" cap="none" dirty="0" smtClean="0">
                <a:effectLst>
                  <a:outerShdw blurRad="38100" dist="38100" dir="2700000" algn="tl">
                    <a:srgbClr val="000000">
                      <a:alpha val="43137"/>
                    </a:srgbClr>
                  </a:outerShdw>
                </a:effectLst>
              </a:rPr>
              <a:t> </a:t>
            </a:r>
            <a:r>
              <a:rPr lang="ru-RU" cap="none" dirty="0" smtClean="0">
                <a:effectLst>
                  <a:outerShdw blurRad="38100" dist="38100" dir="2700000" algn="tl">
                    <a:srgbClr val="000000">
                      <a:alpha val="43137"/>
                    </a:srgbClr>
                  </a:outerShdw>
                </a:effectLst>
              </a:rPr>
              <a:t>сеть психологической поддержки</a:t>
            </a:r>
            <a:br>
              <a:rPr lang="ru-RU" cap="none" dirty="0" smtClean="0">
                <a:effectLst>
                  <a:outerShdw blurRad="38100" dist="38100" dir="2700000" algn="tl">
                    <a:srgbClr val="000000">
                      <a:alpha val="43137"/>
                    </a:srgbClr>
                  </a:outerShdw>
                </a:effectLst>
              </a:rPr>
            </a:br>
            <a:r>
              <a:rPr lang="en-US" cap="none" dirty="0" smtClean="0">
                <a:effectLst>
                  <a:outerShdw blurRad="38100" dist="38100" dir="2700000" algn="tl">
                    <a:srgbClr val="000000">
                      <a:alpha val="43137"/>
                    </a:srgbClr>
                  </a:outerShdw>
                </a:effectLst>
              </a:rPr>
              <a:t>socvet.by</a:t>
            </a:r>
            <a:endParaRPr lang="ru-RU" cap="none" dirty="0">
              <a:effectLst>
                <a:outerShdw blurRad="38100" dist="38100" dir="2700000" algn="tl">
                  <a:srgbClr val="000000">
                    <a:alpha val="43137"/>
                  </a:srgbClr>
                </a:outerShdw>
              </a:effectLst>
            </a:endParaRPr>
          </a:p>
        </p:txBody>
      </p:sp>
      <p:sp>
        <p:nvSpPr>
          <p:cNvPr id="3" name="Подзаголовок 2"/>
          <p:cNvSpPr>
            <a:spLocks noGrp="1"/>
          </p:cNvSpPr>
          <p:nvPr>
            <p:ph type="subTitle" idx="1"/>
          </p:nvPr>
        </p:nvSpPr>
        <p:spPr>
          <a:xfrm>
            <a:off x="4932040" y="5157192"/>
            <a:ext cx="3960440" cy="1320552"/>
          </a:xfrm>
        </p:spPr>
        <p:txBody>
          <a:bodyPr>
            <a:normAutofit/>
          </a:bodyPr>
          <a:lstStyle/>
          <a:p>
            <a:r>
              <a:rPr lang="ru-RU" sz="3600" dirty="0" smtClean="0"/>
              <a:t>Круклинский А.С</a:t>
            </a:r>
          </a:p>
          <a:p>
            <a:r>
              <a:rPr lang="ru-RU" sz="3600" dirty="0" smtClean="0"/>
              <a:t>Иванченко В.В</a:t>
            </a:r>
            <a:endParaRPr lang="ru-RU" sz="3600" dirty="0"/>
          </a:p>
        </p:txBody>
      </p:sp>
      <p:sp>
        <p:nvSpPr>
          <p:cNvPr id="4" name="Прямоугольник 3"/>
          <p:cNvSpPr/>
          <p:nvPr/>
        </p:nvSpPr>
        <p:spPr>
          <a:xfrm>
            <a:off x="179512" y="2636912"/>
            <a:ext cx="4608512" cy="1200329"/>
          </a:xfrm>
          <a:prstGeom prst="rect">
            <a:avLst/>
          </a:prstGeom>
        </p:spPr>
        <p:txBody>
          <a:bodyPr wrap="square">
            <a:spAutoFit/>
          </a:bodyPr>
          <a:lstStyle/>
          <a:p>
            <a:r>
              <a:rPr lang="ru-RU" sz="2800" i="1" dirty="0" smtClean="0">
                <a:solidFill>
                  <a:schemeClr val="bg1"/>
                </a:solidFill>
                <a:effectLst>
                  <a:outerShdw blurRad="38100" dist="38100" dir="2700000" algn="tl">
                    <a:srgbClr val="000000">
                      <a:alpha val="43137"/>
                    </a:srgbClr>
                  </a:outerShdw>
                </a:effectLst>
              </a:rPr>
              <a:t>Секретного ингредиента</a:t>
            </a:r>
          </a:p>
          <a:p>
            <a:r>
              <a:rPr lang="ru-RU" sz="2800" i="1" dirty="0" smtClean="0">
                <a:solidFill>
                  <a:schemeClr val="bg1"/>
                </a:solidFill>
                <a:effectLst>
                  <a:outerShdw blurRad="38100" dist="38100" dir="2700000" algn="tl">
                    <a:srgbClr val="000000">
                      <a:alpha val="43137"/>
                    </a:srgbClr>
                  </a:outerShdw>
                </a:effectLst>
              </a:rPr>
              <a:t>не существует</a:t>
            </a:r>
          </a:p>
          <a:p>
            <a:pPr algn="r"/>
            <a:r>
              <a:rPr lang="ru-RU" sz="1600" dirty="0" smtClean="0">
                <a:solidFill>
                  <a:schemeClr val="bg1"/>
                </a:solidFill>
              </a:rPr>
              <a:t>© кунг-фу панда</a:t>
            </a:r>
            <a:endParaRPr lang="ru-RU" sz="1600" i="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37895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8" y="1376068"/>
            <a:ext cx="9041740" cy="3997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Прямоугольник 6"/>
          <p:cNvSpPr/>
          <p:nvPr/>
        </p:nvSpPr>
        <p:spPr>
          <a:xfrm>
            <a:off x="179512" y="188640"/>
            <a:ext cx="8700516" cy="461665"/>
          </a:xfrm>
          <a:prstGeom prst="rect">
            <a:avLst/>
          </a:prstGeom>
        </p:spPr>
        <p:txBody>
          <a:bodyPr wrap="square">
            <a:spAutoFit/>
          </a:bodyPr>
          <a:lstStyle/>
          <a:p>
            <a:pPr algn="ctr"/>
            <a:r>
              <a:rPr lang="ru-RU" sz="2400" dirty="0" smtClean="0">
                <a:solidFill>
                  <a:srgbClr val="00B0F0"/>
                </a:solidFill>
                <a:effectLst>
                  <a:outerShdw blurRad="38100" dist="38100" dir="2700000" algn="tl">
                    <a:srgbClr val="000000">
                      <a:alpha val="43137"/>
                    </a:srgbClr>
                  </a:outerShdw>
                </a:effectLst>
              </a:rPr>
              <a:t>Зарегистрированные пользователи</a:t>
            </a:r>
            <a:endParaRPr lang="ru-RU" sz="2400" dirty="0">
              <a:solidFill>
                <a:srgbClr val="00B0F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32772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177632" y="1196752"/>
            <a:ext cx="6840760" cy="2554545"/>
          </a:xfrm>
          <a:prstGeom prst="rect">
            <a:avLst/>
          </a:prstGeom>
        </p:spPr>
        <p:txBody>
          <a:bodyPr wrap="square">
            <a:spAutoFit/>
          </a:bodyPr>
          <a:lstStyle/>
          <a:p>
            <a:r>
              <a:rPr lang="ru-RU" sz="7200" i="1" dirty="0" smtClean="0">
                <a:solidFill>
                  <a:srgbClr val="00B0F0"/>
                </a:solidFill>
                <a:effectLst>
                  <a:outerShdw blurRad="38100" dist="38100" dir="2700000" algn="tl">
                    <a:srgbClr val="000000">
                      <a:alpha val="43137"/>
                    </a:srgbClr>
                  </a:outerShdw>
                </a:effectLst>
              </a:rPr>
              <a:t>Человек умеет помогать</a:t>
            </a:r>
          </a:p>
          <a:p>
            <a:r>
              <a:rPr lang="en-US" sz="1600" dirty="0" smtClean="0">
                <a:solidFill>
                  <a:srgbClr val="00B0F0"/>
                </a:solidFill>
              </a:rPr>
              <a:t>						</a:t>
            </a:r>
            <a:r>
              <a:rPr lang="ru-RU" sz="1600" dirty="0" smtClean="0">
                <a:solidFill>
                  <a:srgbClr val="00B0F0"/>
                </a:solidFill>
              </a:rPr>
              <a:t>© </a:t>
            </a:r>
            <a:r>
              <a:rPr lang="en-US" sz="1600" dirty="0" smtClean="0">
                <a:solidFill>
                  <a:srgbClr val="00B0F0"/>
                </a:solidFill>
              </a:rPr>
              <a:t>UNIHELP</a:t>
            </a:r>
            <a:endParaRPr lang="ru-RU" sz="1600" i="1" dirty="0">
              <a:solidFill>
                <a:srgbClr val="00B0F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22189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9649"/>
          <a:stretch/>
        </p:blipFill>
        <p:spPr bwMode="auto">
          <a:xfrm>
            <a:off x="323528" y="803994"/>
            <a:ext cx="8479731" cy="572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рямоугольник 3"/>
          <p:cNvSpPr/>
          <p:nvPr/>
        </p:nvSpPr>
        <p:spPr>
          <a:xfrm>
            <a:off x="0" y="116632"/>
            <a:ext cx="9108504" cy="461665"/>
          </a:xfrm>
          <a:prstGeom prst="rect">
            <a:avLst/>
          </a:prstGeom>
        </p:spPr>
        <p:txBody>
          <a:bodyPr wrap="square" anchor="ctr">
            <a:spAutoFit/>
          </a:bodyPr>
          <a:lstStyle/>
          <a:p>
            <a:pPr algn="ctr"/>
            <a:r>
              <a:rPr lang="ru-RU" sz="2400" dirty="0" smtClean="0">
                <a:solidFill>
                  <a:srgbClr val="00B0F0"/>
                </a:solidFill>
                <a:effectLst>
                  <a:outerShdw blurRad="38100" dist="38100" dir="2700000" algn="tl">
                    <a:srgbClr val="000000">
                      <a:alpha val="43137"/>
                    </a:srgbClr>
                  </a:outerShdw>
                </a:effectLst>
              </a:rPr>
              <a:t>Количество пользователей десяти ведущих социальных сетей</a:t>
            </a:r>
            <a:endParaRPr lang="ru-RU" sz="2400" dirty="0">
              <a:solidFill>
                <a:srgbClr val="00B0F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791313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436" y="785817"/>
            <a:ext cx="3424725" cy="4422269"/>
          </a:xfrm>
          <a:prstGeom prst="rect">
            <a:avLst/>
          </a:prstGeom>
          <a:ln/>
        </p:spPr>
        <p:style>
          <a:lnRef idx="2">
            <a:schemeClr val="dk1"/>
          </a:lnRef>
          <a:fillRef idx="1">
            <a:schemeClr val="lt1"/>
          </a:fillRef>
          <a:effectRef idx="0">
            <a:schemeClr val="dk1"/>
          </a:effectRef>
          <a:fontRef idx="minor">
            <a:schemeClr val="dk1"/>
          </a:fontRef>
        </p:style>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2064" y="781625"/>
            <a:ext cx="5276850" cy="3295650"/>
          </a:xfrm>
          <a:prstGeom prst="rect">
            <a:avLst/>
          </a:prstGeom>
          <a:ln/>
        </p:spPr>
        <p:style>
          <a:lnRef idx="2">
            <a:schemeClr val="dk1"/>
          </a:lnRef>
          <a:fillRef idx="1">
            <a:schemeClr val="lt1"/>
          </a:fillRef>
          <a:effectRef idx="0">
            <a:schemeClr val="dk1"/>
          </a:effectRef>
          <a:fontRef idx="minor">
            <a:schemeClr val="dk1"/>
          </a:fontRef>
        </p:style>
      </p:pic>
      <p:sp>
        <p:nvSpPr>
          <p:cNvPr id="10" name="Прямоугольник 9"/>
          <p:cNvSpPr/>
          <p:nvPr/>
        </p:nvSpPr>
        <p:spPr>
          <a:xfrm>
            <a:off x="0" y="116632"/>
            <a:ext cx="9108504" cy="461665"/>
          </a:xfrm>
          <a:prstGeom prst="rect">
            <a:avLst/>
          </a:prstGeom>
        </p:spPr>
        <p:txBody>
          <a:bodyPr wrap="square">
            <a:spAutoFit/>
          </a:bodyPr>
          <a:lstStyle/>
          <a:p>
            <a:pPr algn="ctr"/>
            <a:r>
              <a:rPr lang="ru-RU" sz="2400" dirty="0" smtClean="0">
                <a:solidFill>
                  <a:srgbClr val="00B0F0"/>
                </a:solidFill>
                <a:effectLst>
                  <a:outerShdw blurRad="38100" dist="38100" dir="2700000" algn="tl">
                    <a:srgbClr val="000000">
                      <a:alpha val="43137"/>
                    </a:srgbClr>
                  </a:outerShdw>
                </a:effectLst>
              </a:rPr>
              <a:t>Реклама на страницах пользователей </a:t>
            </a:r>
            <a:r>
              <a:rPr lang="ru-RU" sz="2400" dirty="0" err="1" smtClean="0">
                <a:solidFill>
                  <a:srgbClr val="00B0F0"/>
                </a:solidFill>
                <a:effectLst>
                  <a:outerShdw blurRad="38100" dist="38100" dir="2700000" algn="tl">
                    <a:srgbClr val="000000">
                      <a:alpha val="43137"/>
                    </a:srgbClr>
                  </a:outerShdw>
                </a:effectLst>
              </a:rPr>
              <a:t>ВКонтакте</a:t>
            </a:r>
            <a:endParaRPr lang="ru-RU" sz="2400" dirty="0">
              <a:solidFill>
                <a:srgbClr val="00B0F0"/>
              </a:solidFill>
              <a:effectLst>
                <a:outerShdw blurRad="38100" dist="38100" dir="2700000" algn="tl">
                  <a:srgbClr val="000000">
                    <a:alpha val="43137"/>
                  </a:srgbClr>
                </a:outerShdw>
              </a:effectLst>
            </a:endParaRPr>
          </a:p>
        </p:txBody>
      </p:sp>
      <p:pic>
        <p:nvPicPr>
          <p:cNvPr id="6" name="Рисунок 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33582" y="3429000"/>
            <a:ext cx="2930906" cy="3260119"/>
          </a:xfrm>
          <a:prstGeom prst="rect">
            <a:avLst/>
          </a:prstGeom>
          <a:ln/>
        </p:spPr>
        <p:style>
          <a:lnRef idx="2">
            <a:schemeClr val="dk1"/>
          </a:lnRef>
          <a:fillRef idx="1">
            <a:schemeClr val="lt1"/>
          </a:fillRef>
          <a:effectRef idx="0">
            <a:schemeClr val="dk1"/>
          </a:effectRef>
          <a:fontRef idx="minor">
            <a:schemeClr val="dk1"/>
          </a:fontRef>
        </p:style>
      </p:pic>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6970" y="4006117"/>
            <a:ext cx="4123182" cy="2683002"/>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988483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996" y="1484784"/>
            <a:ext cx="8677656" cy="3813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Прямоугольник 4"/>
          <p:cNvSpPr/>
          <p:nvPr/>
        </p:nvSpPr>
        <p:spPr>
          <a:xfrm>
            <a:off x="251520" y="332656"/>
            <a:ext cx="8677656" cy="461665"/>
          </a:xfrm>
          <a:prstGeom prst="rect">
            <a:avLst/>
          </a:prstGeom>
        </p:spPr>
        <p:txBody>
          <a:bodyPr wrap="square">
            <a:spAutoFit/>
          </a:bodyPr>
          <a:lstStyle/>
          <a:p>
            <a:pPr algn="ctr"/>
            <a:r>
              <a:rPr lang="ru-RU" sz="2400" dirty="0" smtClean="0">
                <a:solidFill>
                  <a:srgbClr val="00B0F0"/>
                </a:solidFill>
                <a:effectLst>
                  <a:outerShdw blurRad="38100" dist="38100" dir="2700000" algn="tl">
                    <a:srgbClr val="000000">
                      <a:alpha val="43137"/>
                    </a:srgbClr>
                  </a:outerShdw>
                </a:effectLst>
              </a:rPr>
              <a:t>Сайт благотворительности </a:t>
            </a:r>
            <a:r>
              <a:rPr lang="en-US" sz="2400" dirty="0" smtClean="0">
                <a:solidFill>
                  <a:srgbClr val="00B0F0"/>
                </a:solidFill>
                <a:effectLst>
                  <a:outerShdw blurRad="38100" dist="38100" dir="2700000" algn="tl">
                    <a:srgbClr val="000000">
                      <a:alpha val="43137"/>
                    </a:srgbClr>
                  </a:outerShdw>
                </a:effectLst>
              </a:rPr>
              <a:t>UNIHELP</a:t>
            </a:r>
            <a:endParaRPr lang="ru-RU" sz="2400" dirty="0">
              <a:solidFill>
                <a:srgbClr val="00B0F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45409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274638"/>
            <a:ext cx="8784976" cy="2002234"/>
          </a:xfrm>
        </p:spPr>
        <p:txBody>
          <a:bodyPr>
            <a:noAutofit/>
          </a:bodyPr>
          <a:lstStyle/>
          <a:p>
            <a:r>
              <a:rPr lang="ru-RU" sz="2800" dirty="0">
                <a:solidFill>
                  <a:srgbClr val="00B0F0"/>
                </a:solidFill>
                <a:effectLst>
                  <a:outerShdw blurRad="38100" dist="38100" dir="2700000" algn="tl">
                    <a:srgbClr val="000000">
                      <a:alpha val="43137"/>
                    </a:srgbClr>
                  </a:outerShdw>
                </a:effectLst>
              </a:rPr>
              <a:t>Цель проекта разработка социальной сети предоставляющей возможности получения психологической поддержки на принципе благотворительности.</a:t>
            </a:r>
            <a:br>
              <a:rPr lang="ru-RU" sz="2800" dirty="0">
                <a:solidFill>
                  <a:srgbClr val="00B0F0"/>
                </a:solidFill>
                <a:effectLst>
                  <a:outerShdw blurRad="38100" dist="38100" dir="2700000" algn="tl">
                    <a:srgbClr val="000000">
                      <a:alpha val="43137"/>
                    </a:srgbClr>
                  </a:outerShdw>
                </a:effectLst>
              </a:rPr>
            </a:br>
            <a:endParaRPr lang="ru-RU" sz="2800" dirty="0">
              <a:solidFill>
                <a:srgbClr val="00B0F0"/>
              </a:solidFill>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179512" y="2348880"/>
            <a:ext cx="8784976" cy="3096344"/>
          </a:xfrm>
        </p:spPr>
        <p:txBody>
          <a:bodyPr>
            <a:normAutofit/>
          </a:bodyPr>
          <a:lstStyle/>
          <a:p>
            <a:pPr marL="36576" indent="0">
              <a:buNone/>
            </a:pPr>
            <a:r>
              <a:rPr lang="ru-RU" sz="2800" dirty="0" smtClean="0">
                <a:effectLst>
                  <a:outerShdw blurRad="38100" dist="38100" dir="2700000" algn="tl">
                    <a:srgbClr val="000000">
                      <a:alpha val="43137"/>
                    </a:srgbClr>
                  </a:outerShdw>
                </a:effectLst>
              </a:rPr>
              <a:t>Решаемые </a:t>
            </a:r>
            <a:r>
              <a:rPr lang="ru-RU" sz="2800" dirty="0">
                <a:effectLst>
                  <a:outerShdw blurRad="38100" dist="38100" dir="2700000" algn="tl">
                    <a:srgbClr val="000000">
                      <a:alpha val="43137"/>
                    </a:srgbClr>
                  </a:outerShdw>
                </a:effectLst>
              </a:rPr>
              <a:t>задачи:</a:t>
            </a:r>
          </a:p>
          <a:p>
            <a:pPr marL="36576" indent="0">
              <a:buNone/>
            </a:pPr>
            <a:r>
              <a:rPr lang="ru-RU" sz="2800" dirty="0">
                <a:effectLst>
                  <a:outerShdw blurRad="38100" dist="38100" dir="2700000" algn="tl">
                    <a:srgbClr val="000000">
                      <a:alpha val="43137"/>
                    </a:srgbClr>
                  </a:outerShdw>
                </a:effectLst>
              </a:rPr>
              <a:t>– возможность обмена личными сообщениями;</a:t>
            </a:r>
          </a:p>
          <a:p>
            <a:pPr marL="36576" indent="0">
              <a:buNone/>
            </a:pPr>
            <a:r>
              <a:rPr lang="ru-RU" sz="2800" dirty="0">
                <a:effectLst>
                  <a:outerShdw blurRad="38100" dist="38100" dir="2700000" algn="tl">
                    <a:srgbClr val="000000">
                      <a:alpha val="43137"/>
                    </a:srgbClr>
                  </a:outerShdw>
                </a:effectLst>
              </a:rPr>
              <a:t>– возможность обмена публичными сообщениями;</a:t>
            </a:r>
          </a:p>
          <a:p>
            <a:pPr marL="36576" indent="0">
              <a:buNone/>
            </a:pPr>
            <a:r>
              <a:rPr lang="ru-RU" sz="2800" dirty="0">
                <a:effectLst>
                  <a:outerShdw blurRad="38100" dist="38100" dir="2700000" algn="tl">
                    <a:srgbClr val="000000">
                      <a:alpha val="43137"/>
                    </a:srgbClr>
                  </a:outerShdw>
                </a:effectLst>
              </a:rPr>
              <a:t>– общение между психологами и пользователями;</a:t>
            </a:r>
          </a:p>
          <a:p>
            <a:pPr marL="36576" indent="0">
              <a:buNone/>
            </a:pPr>
            <a:r>
              <a:rPr lang="ru-RU" sz="2800" dirty="0">
                <a:effectLst>
                  <a:outerShdw blurRad="38100" dist="38100" dir="2700000" algn="tl">
                    <a:srgbClr val="000000">
                      <a:alpha val="43137"/>
                    </a:srgbClr>
                  </a:outerShdw>
                </a:effectLst>
              </a:rPr>
              <a:t>– </a:t>
            </a:r>
            <a:r>
              <a:rPr lang="ru-RU" sz="2800" dirty="0" smtClean="0">
                <a:effectLst>
                  <a:outerShdw blurRad="38100" dist="38100" dir="2700000" algn="tl">
                    <a:srgbClr val="000000">
                      <a:alpha val="43137"/>
                    </a:srgbClr>
                  </a:outerShdw>
                </a:effectLst>
              </a:rPr>
              <a:t>создани</a:t>
            </a:r>
            <a:r>
              <a:rPr lang="ru-RU" sz="2800" dirty="0">
                <a:effectLst>
                  <a:outerShdw blurRad="38100" dist="38100" dir="2700000" algn="tl">
                    <a:srgbClr val="000000">
                      <a:alpha val="43137"/>
                    </a:srgbClr>
                  </a:outerShdw>
                </a:effectLst>
              </a:rPr>
              <a:t>е</a:t>
            </a:r>
            <a:r>
              <a:rPr lang="ru-RU" sz="2800" dirty="0" smtClean="0">
                <a:effectLst>
                  <a:outerShdw blurRad="38100" dist="38100" dir="2700000" algn="tl">
                    <a:srgbClr val="000000">
                      <a:alpha val="43137"/>
                    </a:srgbClr>
                  </a:outerShdw>
                </a:effectLst>
              </a:rPr>
              <a:t> </a:t>
            </a:r>
            <a:r>
              <a:rPr lang="ru-RU" sz="2800" dirty="0">
                <a:effectLst>
                  <a:outerShdw blurRad="38100" dist="38100" dir="2700000" algn="tl">
                    <a:srgbClr val="000000">
                      <a:alpha val="43137"/>
                    </a:srgbClr>
                  </a:outerShdw>
                </a:effectLst>
              </a:rPr>
              <a:t>и </a:t>
            </a:r>
            <a:r>
              <a:rPr lang="ru-RU" sz="2800" dirty="0" smtClean="0">
                <a:effectLst>
                  <a:outerShdw blurRad="38100" dist="38100" dir="2700000" algn="tl">
                    <a:srgbClr val="000000">
                      <a:alpha val="43137"/>
                    </a:srgbClr>
                  </a:outerShdw>
                </a:effectLst>
              </a:rPr>
              <a:t>прохождение </a:t>
            </a:r>
            <a:r>
              <a:rPr lang="ru-RU" sz="2800" dirty="0">
                <a:effectLst>
                  <a:outerShdw blurRad="38100" dist="38100" dir="2700000" algn="tl">
                    <a:srgbClr val="000000">
                      <a:alpha val="43137"/>
                    </a:srgbClr>
                  </a:outerShdw>
                </a:effectLst>
              </a:rPr>
              <a:t>психологических тестов;</a:t>
            </a:r>
          </a:p>
          <a:p>
            <a:pPr marL="36576" indent="0">
              <a:buNone/>
            </a:pPr>
            <a:r>
              <a:rPr lang="ru-RU" sz="2800" dirty="0">
                <a:effectLst>
                  <a:outerShdw blurRad="38100" dist="38100" dir="2700000" algn="tl">
                    <a:srgbClr val="000000">
                      <a:alpha val="43137"/>
                    </a:srgbClr>
                  </a:outerShdw>
                </a:effectLst>
              </a:rPr>
              <a:t>– </a:t>
            </a:r>
            <a:r>
              <a:rPr lang="ru-RU" sz="2800" dirty="0" smtClean="0">
                <a:effectLst>
                  <a:outerShdw blurRad="38100" dist="38100" dir="2700000" algn="tl">
                    <a:srgbClr val="000000">
                      <a:alpha val="43137"/>
                    </a:srgbClr>
                  </a:outerShdw>
                </a:effectLst>
              </a:rPr>
              <a:t>ведение </a:t>
            </a:r>
            <a:r>
              <a:rPr lang="ru-RU" sz="2800" dirty="0">
                <a:effectLst>
                  <a:outerShdw blurRad="38100" dist="38100" dir="2700000" algn="tl">
                    <a:srgbClr val="000000">
                      <a:alpha val="43137"/>
                    </a:srgbClr>
                  </a:outerShdw>
                </a:effectLst>
              </a:rPr>
              <a:t>личного дневника</a:t>
            </a:r>
            <a:r>
              <a:rPr lang="ru-RU" sz="2800" dirty="0" smtClean="0">
                <a:effectLst>
                  <a:outerShdw blurRad="38100" dist="38100" dir="2700000" algn="tl">
                    <a:srgbClr val="000000">
                      <a:alpha val="43137"/>
                    </a:srgbClr>
                  </a:outerShdw>
                </a:effectLst>
              </a:rPr>
              <a:t>.</a:t>
            </a:r>
            <a:endParaRPr lang="ru-RU"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765602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764704"/>
            <a:ext cx="8092440" cy="5775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Прямоугольник 4"/>
          <p:cNvSpPr/>
          <p:nvPr/>
        </p:nvSpPr>
        <p:spPr>
          <a:xfrm>
            <a:off x="1750218" y="188640"/>
            <a:ext cx="5590248" cy="461665"/>
          </a:xfrm>
          <a:prstGeom prst="rect">
            <a:avLst/>
          </a:prstGeom>
        </p:spPr>
        <p:txBody>
          <a:bodyPr wrap="none">
            <a:spAutoFit/>
          </a:bodyPr>
          <a:lstStyle/>
          <a:p>
            <a:pPr algn="ctr"/>
            <a:r>
              <a:rPr lang="ru-RU" sz="2400" dirty="0" smtClean="0">
                <a:solidFill>
                  <a:srgbClr val="00B0F0"/>
                </a:solidFill>
                <a:effectLst>
                  <a:outerShdw blurRad="38100" dist="38100" dir="2700000" algn="tl">
                    <a:srgbClr val="000000">
                      <a:alpha val="43137"/>
                    </a:srgbClr>
                  </a:outerShdw>
                </a:effectLst>
              </a:rPr>
              <a:t>Диаграмма вариантов использования</a:t>
            </a:r>
            <a:endParaRPr lang="ru-RU" sz="2400" dirty="0">
              <a:solidFill>
                <a:srgbClr val="00B0F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84046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347341" y="188640"/>
            <a:ext cx="4396012" cy="461665"/>
          </a:xfrm>
          <a:prstGeom prst="rect">
            <a:avLst/>
          </a:prstGeom>
        </p:spPr>
        <p:txBody>
          <a:bodyPr wrap="none">
            <a:spAutoFit/>
          </a:bodyPr>
          <a:lstStyle/>
          <a:p>
            <a:pPr algn="ctr"/>
            <a:r>
              <a:rPr lang="ru-RU" sz="2400" dirty="0" smtClean="0">
                <a:solidFill>
                  <a:srgbClr val="00B0F0"/>
                </a:solidFill>
                <a:effectLst>
                  <a:outerShdw blurRad="38100" dist="38100" dir="2700000" algn="tl">
                    <a:srgbClr val="000000">
                      <a:alpha val="43137"/>
                    </a:srgbClr>
                  </a:outerShdw>
                </a:effectLst>
              </a:rPr>
              <a:t>Архитектура веб-приложения</a:t>
            </a:r>
            <a:endParaRPr lang="ru-RU" sz="2400" dirty="0">
              <a:solidFill>
                <a:srgbClr val="00B0F0"/>
              </a:solidFill>
              <a:effectLst>
                <a:outerShdw blurRad="38100" dist="38100" dir="2700000" algn="tl">
                  <a:srgbClr val="000000">
                    <a:alpha val="43137"/>
                  </a:srgbClr>
                </a:outerShdw>
              </a:effectLst>
            </a:endParaRPr>
          </a:p>
        </p:txBody>
      </p:sp>
      <p:sp>
        <p:nvSpPr>
          <p:cNvPr id="2" name="Скругленный прямоугольник 1"/>
          <p:cNvSpPr/>
          <p:nvPr/>
        </p:nvSpPr>
        <p:spPr>
          <a:xfrm>
            <a:off x="676221" y="966112"/>
            <a:ext cx="1656184" cy="36004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MvcUI.dll</a:t>
            </a:r>
            <a:endParaRPr lang="ru-RU" dirty="0">
              <a:effectLst>
                <a:outerShdw blurRad="38100" dist="38100" dir="2700000" algn="tl">
                  <a:srgbClr val="000000">
                    <a:alpha val="43137"/>
                  </a:srgbClr>
                </a:outerShdw>
              </a:effectLst>
            </a:endParaRPr>
          </a:p>
        </p:txBody>
      </p:sp>
      <p:sp>
        <p:nvSpPr>
          <p:cNvPr id="6" name="Скругленный прямоугольник 5"/>
          <p:cNvSpPr/>
          <p:nvPr/>
        </p:nvSpPr>
        <p:spPr>
          <a:xfrm>
            <a:off x="539552" y="1844824"/>
            <a:ext cx="1918283" cy="36004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BLL.Interface.dll</a:t>
            </a:r>
            <a:endParaRPr lang="ru-RU" dirty="0">
              <a:effectLst>
                <a:outerShdw blurRad="38100" dist="38100" dir="2700000" algn="tl">
                  <a:srgbClr val="000000">
                    <a:alpha val="43137"/>
                  </a:srgbClr>
                </a:outerShdw>
              </a:effectLst>
            </a:endParaRPr>
          </a:p>
        </p:txBody>
      </p:sp>
      <p:sp>
        <p:nvSpPr>
          <p:cNvPr id="7" name="Скругленный прямоугольник 6"/>
          <p:cNvSpPr/>
          <p:nvPr/>
        </p:nvSpPr>
        <p:spPr>
          <a:xfrm>
            <a:off x="670601" y="2852936"/>
            <a:ext cx="1656184" cy="36004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BLL.dll</a:t>
            </a:r>
            <a:endParaRPr lang="ru-RU" dirty="0">
              <a:effectLst>
                <a:outerShdw blurRad="38100" dist="38100" dir="2700000" algn="tl">
                  <a:srgbClr val="000000">
                    <a:alpha val="43137"/>
                  </a:srgbClr>
                </a:outerShdw>
              </a:effectLst>
            </a:endParaRPr>
          </a:p>
        </p:txBody>
      </p:sp>
      <p:cxnSp>
        <p:nvCxnSpPr>
          <p:cNvPr id="4" name="Прямая со стрелкой 3"/>
          <p:cNvCxnSpPr>
            <a:stCxn id="2" idx="2"/>
            <a:endCxn id="6" idx="0"/>
          </p:cNvCxnSpPr>
          <p:nvPr/>
        </p:nvCxnSpPr>
        <p:spPr>
          <a:xfrm flipH="1">
            <a:off x="1498694" y="1326152"/>
            <a:ext cx="5619" cy="5186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p:cNvCxnSpPr>
            <a:stCxn id="7" idx="0"/>
            <a:endCxn id="6" idx="2"/>
          </p:cNvCxnSpPr>
          <p:nvPr/>
        </p:nvCxnSpPr>
        <p:spPr>
          <a:xfrm flipV="1">
            <a:off x="1498693" y="2204864"/>
            <a:ext cx="1" cy="6480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Скругленный прямоугольник 15"/>
          <p:cNvSpPr/>
          <p:nvPr/>
        </p:nvSpPr>
        <p:spPr>
          <a:xfrm>
            <a:off x="2699792" y="3861048"/>
            <a:ext cx="3384376" cy="36004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AmbientDbContext.Interface.dll</a:t>
            </a:r>
            <a:endParaRPr lang="ru-RU" dirty="0">
              <a:effectLst>
                <a:outerShdw blurRad="38100" dist="38100" dir="2700000" algn="tl">
                  <a:srgbClr val="000000">
                    <a:alpha val="43137"/>
                  </a:srgbClr>
                </a:outerShdw>
              </a:effectLst>
            </a:endParaRPr>
          </a:p>
        </p:txBody>
      </p:sp>
      <p:sp>
        <p:nvSpPr>
          <p:cNvPr id="17" name="Скругленный прямоугольник 16"/>
          <p:cNvSpPr/>
          <p:nvPr/>
        </p:nvSpPr>
        <p:spPr>
          <a:xfrm>
            <a:off x="6588224" y="3839167"/>
            <a:ext cx="2483805" cy="36004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AmbientDbContext.dll</a:t>
            </a:r>
            <a:endParaRPr lang="ru-RU" dirty="0">
              <a:effectLst>
                <a:outerShdw blurRad="38100" dist="38100" dir="2700000" algn="tl">
                  <a:srgbClr val="000000">
                    <a:alpha val="43137"/>
                  </a:srgbClr>
                </a:outerShdw>
              </a:effectLst>
            </a:endParaRPr>
          </a:p>
        </p:txBody>
      </p:sp>
      <p:cxnSp>
        <p:nvCxnSpPr>
          <p:cNvPr id="18" name="Прямая со стрелкой 17"/>
          <p:cNvCxnSpPr>
            <a:endCxn id="16" idx="3"/>
          </p:cNvCxnSpPr>
          <p:nvPr/>
        </p:nvCxnSpPr>
        <p:spPr>
          <a:xfrm flipH="1">
            <a:off x="6084168" y="4033803"/>
            <a:ext cx="504056" cy="72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Скругленный прямоугольник 21"/>
          <p:cNvSpPr/>
          <p:nvPr/>
        </p:nvSpPr>
        <p:spPr>
          <a:xfrm>
            <a:off x="670601" y="4869160"/>
            <a:ext cx="1656184" cy="36004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DAL.dll</a:t>
            </a:r>
            <a:endParaRPr lang="ru-RU" dirty="0">
              <a:effectLst>
                <a:outerShdw blurRad="38100" dist="38100" dir="2700000" algn="tl">
                  <a:srgbClr val="000000">
                    <a:alpha val="43137"/>
                  </a:srgbClr>
                </a:outerShdw>
              </a:effectLst>
            </a:endParaRPr>
          </a:p>
        </p:txBody>
      </p:sp>
      <p:sp>
        <p:nvSpPr>
          <p:cNvPr id="23" name="Скругленный прямоугольник 22"/>
          <p:cNvSpPr/>
          <p:nvPr/>
        </p:nvSpPr>
        <p:spPr>
          <a:xfrm>
            <a:off x="525722" y="3861048"/>
            <a:ext cx="1957183" cy="36004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DAL.Interface.dll</a:t>
            </a:r>
            <a:endParaRPr lang="ru-RU" dirty="0">
              <a:effectLst>
                <a:outerShdw blurRad="38100" dist="38100" dir="2700000" algn="tl">
                  <a:srgbClr val="000000">
                    <a:alpha val="43137"/>
                  </a:srgbClr>
                </a:outerShdw>
              </a:effectLst>
            </a:endParaRPr>
          </a:p>
        </p:txBody>
      </p:sp>
      <p:cxnSp>
        <p:nvCxnSpPr>
          <p:cNvPr id="24" name="Прямая со стрелкой 23"/>
          <p:cNvCxnSpPr>
            <a:stCxn id="7" idx="2"/>
            <a:endCxn id="23" idx="0"/>
          </p:cNvCxnSpPr>
          <p:nvPr/>
        </p:nvCxnSpPr>
        <p:spPr>
          <a:xfrm>
            <a:off x="1498693" y="3212976"/>
            <a:ext cx="5621" cy="6480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p:cNvCxnSpPr>
            <a:stCxn id="22" idx="0"/>
            <a:endCxn id="23" idx="2"/>
          </p:cNvCxnSpPr>
          <p:nvPr/>
        </p:nvCxnSpPr>
        <p:spPr>
          <a:xfrm flipV="1">
            <a:off x="1498693" y="4221088"/>
            <a:ext cx="5621" cy="6480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 name="Скругленный прямоугольник 25"/>
          <p:cNvSpPr/>
          <p:nvPr/>
        </p:nvSpPr>
        <p:spPr>
          <a:xfrm>
            <a:off x="670601" y="5877272"/>
            <a:ext cx="1656184" cy="36004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ORM.dll</a:t>
            </a:r>
            <a:endParaRPr lang="ru-RU" dirty="0">
              <a:effectLst>
                <a:outerShdw blurRad="38100" dist="38100" dir="2700000" algn="tl">
                  <a:srgbClr val="000000">
                    <a:alpha val="43137"/>
                  </a:srgbClr>
                </a:outerShdw>
              </a:effectLst>
            </a:endParaRPr>
          </a:p>
        </p:txBody>
      </p:sp>
      <p:cxnSp>
        <p:nvCxnSpPr>
          <p:cNvPr id="28" name="Прямая со стрелкой 27"/>
          <p:cNvCxnSpPr>
            <a:stCxn id="22" idx="2"/>
            <a:endCxn id="26" idx="0"/>
          </p:cNvCxnSpPr>
          <p:nvPr/>
        </p:nvCxnSpPr>
        <p:spPr>
          <a:xfrm>
            <a:off x="1498693" y="5229200"/>
            <a:ext cx="0" cy="6480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p:cNvCxnSpPr>
            <a:stCxn id="7" idx="3"/>
            <a:endCxn id="16" idx="0"/>
          </p:cNvCxnSpPr>
          <p:nvPr/>
        </p:nvCxnSpPr>
        <p:spPr>
          <a:xfrm>
            <a:off x="2326785" y="3032956"/>
            <a:ext cx="2065195" cy="8280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 name="Прямая со стрелкой 36"/>
          <p:cNvCxnSpPr>
            <a:stCxn id="22" idx="3"/>
            <a:endCxn id="16" idx="2"/>
          </p:cNvCxnSpPr>
          <p:nvPr/>
        </p:nvCxnSpPr>
        <p:spPr>
          <a:xfrm flipV="1">
            <a:off x="2326785" y="4221088"/>
            <a:ext cx="2065195" cy="8280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7044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07504" y="30516"/>
            <a:ext cx="4536504" cy="461665"/>
          </a:xfrm>
          <a:prstGeom prst="rect">
            <a:avLst/>
          </a:prstGeom>
        </p:spPr>
        <p:txBody>
          <a:bodyPr wrap="square">
            <a:spAutoFit/>
          </a:bodyPr>
          <a:lstStyle/>
          <a:p>
            <a:r>
              <a:rPr lang="ru-RU" sz="2400" dirty="0" smtClean="0">
                <a:solidFill>
                  <a:srgbClr val="00B0F0"/>
                </a:solidFill>
                <a:effectLst>
                  <a:outerShdw blurRad="38100" dist="38100" dir="2700000" algn="tl">
                    <a:srgbClr val="000000">
                      <a:alpha val="43137"/>
                    </a:srgbClr>
                  </a:outerShdw>
                </a:effectLst>
              </a:rPr>
              <a:t>Диаграмма</a:t>
            </a:r>
            <a:r>
              <a:rPr lang="en-US" sz="2400" dirty="0" smtClean="0">
                <a:solidFill>
                  <a:srgbClr val="00B0F0"/>
                </a:solidFill>
                <a:effectLst>
                  <a:outerShdw blurRad="38100" dist="38100" dir="2700000" algn="tl">
                    <a:srgbClr val="000000">
                      <a:alpha val="43137"/>
                    </a:srgbClr>
                  </a:outerShdw>
                </a:effectLst>
              </a:rPr>
              <a:t> </a:t>
            </a:r>
            <a:r>
              <a:rPr lang="ru-RU" sz="2400" dirty="0" smtClean="0">
                <a:solidFill>
                  <a:srgbClr val="00B0F0"/>
                </a:solidFill>
                <a:effectLst>
                  <a:outerShdw blurRad="38100" dist="38100" dir="2700000" algn="tl">
                    <a:srgbClr val="000000">
                      <a:alpha val="43137"/>
                    </a:srgbClr>
                  </a:outerShdw>
                </a:effectLst>
              </a:rPr>
              <a:t>базы</a:t>
            </a:r>
            <a:r>
              <a:rPr lang="en-US" sz="2400" dirty="0" smtClean="0">
                <a:solidFill>
                  <a:srgbClr val="00B0F0"/>
                </a:solidFill>
                <a:effectLst>
                  <a:outerShdw blurRad="38100" dist="38100" dir="2700000" algn="tl">
                    <a:srgbClr val="000000">
                      <a:alpha val="43137"/>
                    </a:srgbClr>
                  </a:outerShdw>
                </a:effectLst>
              </a:rPr>
              <a:t> </a:t>
            </a:r>
            <a:r>
              <a:rPr lang="ru-RU" sz="2400" dirty="0" smtClean="0">
                <a:solidFill>
                  <a:srgbClr val="00B0F0"/>
                </a:solidFill>
                <a:effectLst>
                  <a:outerShdw blurRad="38100" dist="38100" dir="2700000" algn="tl">
                    <a:srgbClr val="000000">
                      <a:alpha val="43137"/>
                    </a:srgbClr>
                  </a:outerShdw>
                </a:effectLst>
              </a:rPr>
              <a:t>данных</a:t>
            </a:r>
            <a:endParaRPr lang="ru-RU" sz="2400" dirty="0">
              <a:solidFill>
                <a:srgbClr val="00B0F0"/>
              </a:solidFill>
              <a:effectLst>
                <a:outerShdw blurRad="38100" dist="38100" dir="2700000" algn="tl">
                  <a:srgbClr val="000000">
                    <a:alpha val="43137"/>
                  </a:srgbClr>
                </a:outerShdw>
              </a:effectLst>
            </a:endParaRPr>
          </a:p>
        </p:txBody>
      </p:sp>
      <p:pic>
        <p:nvPicPr>
          <p:cNvPr id="2062" name="Picture 14"/>
          <p:cNvPicPr>
            <a:picLocks noChangeAspect="1" noChangeArrowheads="1"/>
          </p:cNvPicPr>
          <p:nvPr/>
        </p:nvPicPr>
        <p:blipFill>
          <a:blip r:embed="rId3">
            <a:clrChange>
              <a:clrFrom>
                <a:srgbClr val="FFF200"/>
              </a:clrFrom>
              <a:clrTo>
                <a:srgbClr val="FFF200">
                  <a:alpha val="0"/>
                </a:srgbClr>
              </a:clrTo>
            </a:clrChange>
            <a:extLst>
              <a:ext uri="{28A0092B-C50C-407E-A947-70E740481C1C}">
                <a14:useLocalDpi xmlns:a14="http://schemas.microsoft.com/office/drawing/2010/main" val="0"/>
              </a:ext>
            </a:extLst>
          </a:blip>
          <a:srcRect/>
          <a:stretch>
            <a:fillRect/>
          </a:stretch>
        </p:blipFill>
        <p:spPr bwMode="auto">
          <a:xfrm>
            <a:off x="400679" y="0"/>
            <a:ext cx="8275777" cy="683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3398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Облако 28"/>
          <p:cNvSpPr/>
          <p:nvPr/>
        </p:nvSpPr>
        <p:spPr>
          <a:xfrm>
            <a:off x="1403648" y="908720"/>
            <a:ext cx="7632848" cy="5717976"/>
          </a:xfrm>
          <a:prstGeom prst="cloud">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 name="Прямоугольник 4"/>
          <p:cNvSpPr/>
          <p:nvPr/>
        </p:nvSpPr>
        <p:spPr>
          <a:xfrm>
            <a:off x="179512" y="188640"/>
            <a:ext cx="8700516" cy="461665"/>
          </a:xfrm>
          <a:prstGeom prst="rect">
            <a:avLst/>
          </a:prstGeom>
        </p:spPr>
        <p:txBody>
          <a:bodyPr wrap="square">
            <a:spAutoFit/>
          </a:bodyPr>
          <a:lstStyle/>
          <a:p>
            <a:pPr algn="ctr"/>
            <a:r>
              <a:rPr lang="ru-RU" sz="2400" dirty="0" smtClean="0">
                <a:solidFill>
                  <a:srgbClr val="00B0F0"/>
                </a:solidFill>
                <a:effectLst>
                  <a:outerShdw blurRad="38100" dist="38100" dir="2700000" algn="tl">
                    <a:srgbClr val="000000">
                      <a:alpha val="43137"/>
                    </a:srgbClr>
                  </a:outerShdw>
                </a:effectLst>
              </a:rPr>
              <a:t>Развертывание веб-приложения</a:t>
            </a:r>
            <a:endParaRPr lang="ru-RU" sz="2400" dirty="0">
              <a:solidFill>
                <a:srgbClr val="00B0F0"/>
              </a:solidFill>
              <a:effectLst>
                <a:outerShdw blurRad="38100" dist="38100" dir="2700000" algn="tl">
                  <a:srgbClr val="000000">
                    <a:alpha val="43137"/>
                  </a:srgbClr>
                </a:outerShdw>
              </a:effectLst>
            </a:endParaRPr>
          </a:p>
        </p:txBody>
      </p:sp>
      <p:sp>
        <p:nvSpPr>
          <p:cNvPr id="2" name="Облако 1"/>
          <p:cNvSpPr/>
          <p:nvPr/>
        </p:nvSpPr>
        <p:spPr>
          <a:xfrm>
            <a:off x="2267744" y="2096852"/>
            <a:ext cx="6624736" cy="3384376"/>
          </a:xfrm>
          <a:prstGeom prst="cloud">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 name="Прямоугольник 2"/>
          <p:cNvSpPr/>
          <p:nvPr/>
        </p:nvSpPr>
        <p:spPr>
          <a:xfrm>
            <a:off x="3089610" y="3104964"/>
            <a:ext cx="1338374" cy="1512168"/>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Internet</a:t>
            </a:r>
          </a:p>
          <a:p>
            <a:r>
              <a:rPr lang="en-US" dirty="0" smtClean="0">
                <a:solidFill>
                  <a:schemeClr val="bg1"/>
                </a:solidFill>
              </a:rPr>
              <a:t>Information</a:t>
            </a:r>
          </a:p>
          <a:p>
            <a:r>
              <a:rPr lang="en-US" dirty="0" smtClean="0">
                <a:solidFill>
                  <a:schemeClr val="bg1"/>
                </a:solidFill>
              </a:rPr>
              <a:t>Service</a:t>
            </a:r>
          </a:p>
          <a:p>
            <a:endParaRPr lang="en-US" dirty="0">
              <a:solidFill>
                <a:schemeClr val="bg1"/>
              </a:solidFill>
            </a:endParaRPr>
          </a:p>
          <a:p>
            <a:endParaRPr lang="ru-RU" dirty="0">
              <a:solidFill>
                <a:schemeClr val="bg1"/>
              </a:solidFill>
            </a:endParaRPr>
          </a:p>
        </p:txBody>
      </p:sp>
      <p:sp>
        <p:nvSpPr>
          <p:cNvPr id="6" name="Прямоугольник 5"/>
          <p:cNvSpPr/>
          <p:nvPr/>
        </p:nvSpPr>
        <p:spPr>
          <a:xfrm>
            <a:off x="4601778" y="3104964"/>
            <a:ext cx="1338374" cy="1512168"/>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Application</a:t>
            </a:r>
          </a:p>
          <a:p>
            <a:r>
              <a:rPr lang="en-US" dirty="0" smtClean="0">
                <a:solidFill>
                  <a:schemeClr val="bg1"/>
                </a:solidFill>
              </a:rPr>
              <a:t>Server</a:t>
            </a:r>
          </a:p>
          <a:p>
            <a:endParaRPr lang="en-US" dirty="0" smtClean="0">
              <a:solidFill>
                <a:schemeClr val="bg1"/>
              </a:solidFill>
            </a:endParaRPr>
          </a:p>
          <a:p>
            <a:r>
              <a:rPr lang="en-US" dirty="0" smtClean="0">
                <a:solidFill>
                  <a:schemeClr val="bg1"/>
                </a:solidFill>
              </a:rPr>
              <a:t>Web application</a:t>
            </a:r>
            <a:endParaRPr lang="ru-RU" dirty="0">
              <a:solidFill>
                <a:schemeClr val="bg1"/>
              </a:solidFill>
            </a:endParaRPr>
          </a:p>
        </p:txBody>
      </p:sp>
      <p:sp>
        <p:nvSpPr>
          <p:cNvPr id="7" name="Прямоугольник 6"/>
          <p:cNvSpPr/>
          <p:nvPr/>
        </p:nvSpPr>
        <p:spPr>
          <a:xfrm>
            <a:off x="6084168" y="3102548"/>
            <a:ext cx="1440160" cy="1512168"/>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SQL-Server</a:t>
            </a:r>
          </a:p>
          <a:p>
            <a:endParaRPr lang="en-US" dirty="0" smtClean="0">
              <a:solidFill>
                <a:schemeClr val="bg1"/>
              </a:solidFill>
            </a:endParaRPr>
          </a:p>
          <a:p>
            <a:endParaRPr lang="en-US" dirty="0">
              <a:solidFill>
                <a:schemeClr val="bg1"/>
              </a:solidFill>
            </a:endParaRPr>
          </a:p>
          <a:p>
            <a:endParaRPr lang="en-US" dirty="0">
              <a:solidFill>
                <a:schemeClr val="bg1"/>
              </a:solidFill>
            </a:endParaRPr>
          </a:p>
          <a:p>
            <a:r>
              <a:rPr lang="en-US" dirty="0" smtClean="0">
                <a:solidFill>
                  <a:schemeClr val="bg1"/>
                </a:solidFill>
              </a:rPr>
              <a:t>Data Base</a:t>
            </a:r>
            <a:endParaRPr lang="ru-RU" dirty="0">
              <a:solidFill>
                <a:schemeClr val="bg1"/>
              </a:solidFill>
            </a:endParaRPr>
          </a:p>
        </p:txBody>
      </p:sp>
      <p:sp>
        <p:nvSpPr>
          <p:cNvPr id="4" name="Прямоугольник 3"/>
          <p:cNvSpPr/>
          <p:nvPr/>
        </p:nvSpPr>
        <p:spPr>
          <a:xfrm>
            <a:off x="5364088" y="2353040"/>
            <a:ext cx="2546916" cy="523220"/>
          </a:xfrm>
          <a:prstGeom prst="rect">
            <a:avLst/>
          </a:prstGeom>
        </p:spPr>
        <p:txBody>
          <a:bodyPr wrap="none">
            <a:spAutoFit/>
          </a:bodyPr>
          <a:lstStyle/>
          <a:p>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Microsoft Azure</a:t>
            </a:r>
            <a:endParaRPr lang="ru-RU" sz="2800"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028" name="Picture 4" descr="http://pngimg.com/upload/computer_pc_PNG77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28" y="657449"/>
            <a:ext cx="1587302" cy="96825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playcast.ru/uploads/2015/03/26/1283282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029433"/>
            <a:ext cx="1350876" cy="11704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cmsresources.windowsphone.com/windowsphone/en-us/phones/HTC8X/Phone280x28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0479" y="5229200"/>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ferra.ru/images/358/358346.jpg"/>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316" y="3767708"/>
            <a:ext cx="1617980" cy="1183767"/>
          </a:xfrm>
          <a:prstGeom prst="rect">
            <a:avLst/>
          </a:prstGeom>
          <a:noFill/>
          <a:extLst>
            <a:ext uri="{909E8E84-426E-40DD-AFC4-6F175D3DCCD1}">
              <a14:hiddenFill xmlns:a14="http://schemas.microsoft.com/office/drawing/2010/main">
                <a:solidFill>
                  <a:srgbClr val="FFFFFF"/>
                </a:solidFill>
              </a14:hiddenFill>
            </a:ext>
          </a:extLst>
        </p:spPr>
      </p:pic>
      <p:sp>
        <p:nvSpPr>
          <p:cNvPr id="30" name="Прямоугольник 29"/>
          <p:cNvSpPr/>
          <p:nvPr/>
        </p:nvSpPr>
        <p:spPr>
          <a:xfrm>
            <a:off x="2567153" y="1522043"/>
            <a:ext cx="2098651" cy="830997"/>
          </a:xfrm>
          <a:prstGeom prst="rect">
            <a:avLst/>
          </a:prstGeom>
        </p:spPr>
        <p:txBody>
          <a:bodyPr wrap="none">
            <a:spAutoFit/>
          </a:bodyPr>
          <a:lstStyle/>
          <a:p>
            <a:r>
              <a:rPr lang="en-US" sz="4800" dirty="0" smtClean="0">
                <a:effectLst>
                  <a:outerShdw blurRad="38100" dist="38100" dir="2700000" algn="tl">
                    <a:srgbClr val="000000">
                      <a:alpha val="43137"/>
                    </a:srgbClr>
                  </a:outerShdw>
                </a:effectLst>
                <a:latin typeface="Times New Roman" pitchFamily="18" charset="0"/>
                <a:cs typeface="Times New Roman" pitchFamily="18" charset="0"/>
              </a:rPr>
              <a:t>Internet</a:t>
            </a:r>
            <a:endParaRPr lang="ru-RU" sz="4800" dirty="0">
              <a:effectLst>
                <a:outerShdw blurRad="38100" dist="38100" dir="2700000" algn="tl">
                  <a:srgbClr val="000000">
                    <a:alpha val="43137"/>
                  </a:srgbClr>
                </a:outerShdw>
              </a:effectLst>
              <a:latin typeface="Times New Roman" pitchFamily="18" charset="0"/>
              <a:cs typeface="Times New Roman" pitchFamily="18" charset="0"/>
            </a:endParaRPr>
          </a:p>
        </p:txBody>
      </p:sp>
      <p:cxnSp>
        <p:nvCxnSpPr>
          <p:cNvPr id="22" name="Прямая со стрелкой 21"/>
          <p:cNvCxnSpPr/>
          <p:nvPr/>
        </p:nvCxnSpPr>
        <p:spPr>
          <a:xfrm>
            <a:off x="1577279" y="1625703"/>
            <a:ext cx="690465" cy="40373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a:xfrm flipV="1">
            <a:off x="1259632" y="5373216"/>
            <a:ext cx="577898" cy="3893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p:nvPr/>
        </p:nvCxnSpPr>
        <p:spPr>
          <a:xfrm>
            <a:off x="930752" y="2581603"/>
            <a:ext cx="906778" cy="29465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a:off x="1115616" y="4617132"/>
            <a:ext cx="57606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427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хническая">
  <a:themeElements>
    <a:clrScheme name="Техническая">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Техническая">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хническая">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301</TotalTime>
  <Words>127</Words>
  <Application>Microsoft Office PowerPoint</Application>
  <PresentationFormat>Экран (4:3)</PresentationFormat>
  <Paragraphs>70</Paragraphs>
  <Slides>11</Slides>
  <Notes>11</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Техническая</vt:lpstr>
      <vt:lpstr>Социальная сеть психологической поддержки socvet.by</vt:lpstr>
      <vt:lpstr>Презентация PowerPoint</vt:lpstr>
      <vt:lpstr>Презентация PowerPoint</vt:lpstr>
      <vt:lpstr>Презентация PowerPoint</vt:lpstr>
      <vt:lpstr>Цель проекта разработка социальной сети предоставляющей возможности получения психологической поддержки на принципе благотворительности.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Социальная сеть психологической поддержки socvet.by</dc:title>
  <dc:creator>Александр Круклинский</dc:creator>
  <cp:lastModifiedBy>Александр Круклинский</cp:lastModifiedBy>
  <cp:revision>37</cp:revision>
  <dcterms:created xsi:type="dcterms:W3CDTF">2015-06-21T18:25:36Z</dcterms:created>
  <dcterms:modified xsi:type="dcterms:W3CDTF">2015-06-22T22:07:44Z</dcterms:modified>
</cp:coreProperties>
</file>